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558"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5441CC-D1E2-4181-A011-EE1EA6CA7D50}" type="datetimeFigureOut">
              <a:rPr kumimoji="1" lang="ja-JP" altLang="en-US" smtClean="0"/>
              <a:pPr/>
              <a:t>2011/10/4</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2789B5-D27E-4DF2-9ABD-1B54371E31AA}"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txBox="1">
            <a:spLocks noGrp="1" noChangeArrowheads="1"/>
          </p:cNvSpPr>
          <p:nvPr/>
        </p:nvSpPr>
        <p:spPr bwMode="auto">
          <a:xfrm>
            <a:off x="3884614" y="8685213"/>
            <a:ext cx="2971800" cy="457200"/>
          </a:xfrm>
          <a:prstGeom prst="rect">
            <a:avLst/>
          </a:prstGeom>
          <a:noFill/>
          <a:ln w="9525">
            <a:noFill/>
            <a:miter lim="800000"/>
            <a:headEnd/>
            <a:tailEnd/>
          </a:ln>
        </p:spPr>
        <p:txBody>
          <a:bodyPr anchor="b"/>
          <a:lstStyle/>
          <a:p>
            <a:pPr algn="r"/>
            <a:fld id="{6732A13D-591A-4A08-8071-699C47ECD132}" type="slidenum">
              <a:rPr lang="ja-JP" altLang="en-US" sz="1200">
                <a:latin typeface="Calibri" pitchFamily="34" charset="0"/>
              </a:rPr>
              <a:pPr algn="r"/>
              <a:t>13</a:t>
            </a:fld>
            <a:endParaRPr lang="en-US" altLang="ja-JP" sz="1200">
              <a:latin typeface="Calibri" pitchFamily="34" charset="0"/>
            </a:endParaRPr>
          </a:p>
        </p:txBody>
      </p:sp>
      <p:sp>
        <p:nvSpPr>
          <p:cNvPr id="160771" name="Rectangle 7"/>
          <p:cNvSpPr txBox="1">
            <a:spLocks noGrp="1" noChangeArrowheads="1"/>
          </p:cNvSpPr>
          <p:nvPr/>
        </p:nvSpPr>
        <p:spPr bwMode="auto">
          <a:xfrm>
            <a:off x="3884614" y="8685213"/>
            <a:ext cx="2971800" cy="457200"/>
          </a:xfrm>
          <a:prstGeom prst="rect">
            <a:avLst/>
          </a:prstGeom>
          <a:noFill/>
          <a:ln w="9525">
            <a:noFill/>
            <a:miter lim="800000"/>
            <a:headEnd/>
            <a:tailEnd/>
          </a:ln>
        </p:spPr>
        <p:txBody>
          <a:bodyPr anchor="b"/>
          <a:lstStyle/>
          <a:p>
            <a:pPr algn="r"/>
            <a:fld id="{680CA798-374B-425D-B419-CCB8E760663C}" type="slidenum">
              <a:rPr lang="ja-JP" altLang="en-US" sz="1200">
                <a:latin typeface="Calibri" pitchFamily="34" charset="0"/>
              </a:rPr>
              <a:pPr algn="r"/>
              <a:t>13</a:t>
            </a:fld>
            <a:endParaRPr lang="en-US" altLang="ja-JP" sz="1200">
              <a:latin typeface="Calibri" pitchFamily="34" charset="0"/>
            </a:endParaRPr>
          </a:p>
        </p:txBody>
      </p:sp>
      <p:sp>
        <p:nvSpPr>
          <p:cNvPr id="16077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077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7E698E-3FE9-44BA-8874-5F2A4967D358}" type="slidenum">
              <a:rPr lang="en-US" altLang="ja-JP"/>
              <a:pPr/>
              <a:t>14</a:t>
            </a:fld>
            <a:endParaRPr lang="en-US" altLang="ja-JP"/>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7E698E-3FE9-44BA-8874-5F2A4967D358}" type="slidenum">
              <a:rPr lang="en-US" altLang="ja-JP"/>
              <a:pPr/>
              <a:t>17</a:t>
            </a:fld>
            <a:endParaRPr lang="en-US" altLang="ja-JP"/>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4C26D5-B64B-49E4-8DAA-74B0B626FE90}" type="slidenum">
              <a:rPr lang="en-US" altLang="ja-JP"/>
              <a:pPr/>
              <a:t>18</a:t>
            </a:fld>
            <a:endParaRPr lang="en-US" altLang="ja-JP"/>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endParaRPr lang="ja-JP" altLang="ja-JP"/>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82B2B0CE-5D9E-40F6-93B3-C4AB5B09D2B8}" type="datetimeFigureOut">
              <a:rPr kumimoji="1" lang="ja-JP" altLang="en-US" smtClean="0"/>
              <a:pPr/>
              <a:t>2011/10/4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E92537FD-B4CF-4634-9D30-C7880583FC63}" type="slidenum">
              <a:rPr kumimoji="1" lang="ja-JP" altLang="en-US" smtClean="0"/>
              <a:pPr/>
              <a:t>&lt;#&gt;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82B2B0CE-5D9E-40F6-93B3-C4AB5B09D2B8}" type="datetimeFigureOut">
              <a:rPr kumimoji="1" lang="ja-JP" altLang="en-US" smtClean="0"/>
              <a:pPr/>
              <a:t>2011/10/4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E92537FD-B4CF-4634-9D30-C7880583FC63}" type="slidenum">
              <a:rPr kumimoji="1" lang="ja-JP" altLang="en-US" smtClean="0"/>
              <a:pPr/>
              <a:t>&lt;#&gt;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82B2B0CE-5D9E-40F6-93B3-C4AB5B09D2B8}" type="datetimeFigureOut">
              <a:rPr kumimoji="1" lang="ja-JP" altLang="en-US" smtClean="0"/>
              <a:pPr/>
              <a:t>2011/10/4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E92537FD-B4CF-4634-9D30-C7880583FC63}" type="slidenum">
              <a:rPr kumimoji="1" lang="ja-JP" altLang="en-US" smtClean="0"/>
              <a:pPr/>
              <a:t>&lt;#&gt;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82B2B0CE-5D9E-40F6-93B3-C4AB5B09D2B8}" type="datetimeFigureOut">
              <a:rPr kumimoji="1" lang="ja-JP" altLang="en-US" smtClean="0"/>
              <a:pPr/>
              <a:t>2011/10/4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E92537FD-B4CF-4634-9D30-C7880583FC63}" type="slidenum">
              <a:rPr kumimoji="1" lang="ja-JP" altLang="en-US" smtClean="0"/>
              <a:pPr/>
              <a:t>&lt;#&gt;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82B2B0CE-5D9E-40F6-93B3-C4AB5B09D2B8}" type="datetimeFigureOut">
              <a:rPr kumimoji="1" lang="ja-JP" altLang="en-US" smtClean="0"/>
              <a:pPr/>
              <a:t>2011/10/4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E92537FD-B4CF-4634-9D30-C7880583FC63}" type="slidenum">
              <a:rPr kumimoji="1" lang="ja-JP" altLang="en-US" smtClean="0"/>
              <a:pPr/>
              <a:t>&lt;#&gt;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82B2B0CE-5D9E-40F6-93B3-C4AB5B09D2B8}" type="datetimeFigureOut">
              <a:rPr kumimoji="1" lang="ja-JP" altLang="en-US" smtClean="0"/>
              <a:pPr/>
              <a:t>2011/10/4</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E92537FD-B4CF-4634-9D30-C7880583FC63}" type="slidenum">
              <a:rPr kumimoji="1" lang="ja-JP" altLang="en-US" smtClean="0"/>
              <a:pPr/>
              <a:t>&lt;#&gt;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82B2B0CE-5D9E-40F6-93B3-C4AB5B09D2B8}" type="datetimeFigureOut">
              <a:rPr kumimoji="1" lang="ja-JP" altLang="en-US" smtClean="0"/>
              <a:pPr/>
              <a:t>2011/10/4</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E92537FD-B4CF-4634-9D30-C7880583FC63}" type="slidenum">
              <a:rPr kumimoji="1" lang="ja-JP" altLang="en-US" smtClean="0"/>
              <a:pPr/>
              <a:t>&lt;#&gt;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82B2B0CE-5D9E-40F6-93B3-C4AB5B09D2B8}" type="datetimeFigureOut">
              <a:rPr kumimoji="1" lang="ja-JP" altLang="en-US" smtClean="0"/>
              <a:pPr/>
              <a:t>2011/10/4</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E92537FD-B4CF-4634-9D30-C7880583FC63}" type="slidenum">
              <a:rPr kumimoji="1" lang="ja-JP" altLang="en-US" smtClean="0"/>
              <a:pPr/>
              <a:t>&lt;#&gt;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82B2B0CE-5D9E-40F6-93B3-C4AB5B09D2B8}" type="datetimeFigureOut">
              <a:rPr kumimoji="1" lang="ja-JP" altLang="en-US" smtClean="0"/>
              <a:pPr/>
              <a:t>2011/10/4</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E92537FD-B4CF-4634-9D30-C7880583FC63}" type="slidenum">
              <a:rPr kumimoji="1" lang="ja-JP" altLang="en-US" smtClean="0"/>
              <a:pPr/>
              <a:t>&lt;#&gt;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82B2B0CE-5D9E-40F6-93B3-C4AB5B09D2B8}" type="datetimeFigureOut">
              <a:rPr kumimoji="1" lang="ja-JP" altLang="en-US" smtClean="0"/>
              <a:pPr/>
              <a:t>2011/10/4</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E92537FD-B4CF-4634-9D30-C7880583FC63}" type="slidenum">
              <a:rPr kumimoji="1" lang="ja-JP" altLang="en-US" smtClean="0"/>
              <a:pPr/>
              <a:t>&lt;#&gt;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82B2B0CE-5D9E-40F6-93B3-C4AB5B09D2B8}" type="datetimeFigureOut">
              <a:rPr kumimoji="1" lang="ja-JP" altLang="en-US" smtClean="0"/>
              <a:pPr/>
              <a:t>2011/10/4</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E92537FD-B4CF-4634-9D30-C7880583FC63}" type="slidenum">
              <a:rPr kumimoji="1" lang="ja-JP" altLang="en-US" smtClean="0"/>
              <a:pPr/>
              <a:t>&lt;#&gt;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B2B0CE-5D9E-40F6-93B3-C4AB5B09D2B8}" type="datetimeFigureOut">
              <a:rPr kumimoji="1" lang="ja-JP" altLang="en-US" smtClean="0"/>
              <a:pPr/>
              <a:t>2011/10/4</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2537FD-B4CF-4634-9D30-C7880583FC63}"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ideo" Target="file:///C:\Users\Asai\Desktop\SolarEvent\kishalec_20110916\usa_prom_erupt_4_June_1946_original.m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ideo" Target="file:///C:\Users\Asai\Documents\USSS\&#12471;&#12531;&#12509;&#12472;&#12454;&#12512;_20110305\presen\asai_presen\c3.m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video" Target="file:///C:\Users\Asai\Documents\USSS\&#36899;&#25658;WS_20100625\asai_presen\SOHO5_CME_ANIM_EARTH.mp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video" Target="file:///C:\Users\ishii\Documents\X-class\110809_f_p00.m1v"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video" Target="file:///C:\Users\Asai\Desktop\SolarEvent\kishalec_20110916\110907_p00.m1v"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video" Target="file:///C:\Users\ishii\Documents\X-class\110907_f_p05.m1v"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video" Target="file:///C:\Users\Asai\Desktop\SolarEvent\kishalec_20110916\110908_p00.m1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video" Target="file:///C:\Users\ishii\Documents\X-class\20110908_T3Ha.m1v"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file:///C:\Users\Asai\Documents\asai_doc\PO\110607_hatsumei\1_sxt_920217_920227_b.mpeg"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file:///C:\Documents%20and%20Settings\asai\My%20Documents\asai_doc\PO\090724_sshlecture\DST_center.mpg" TargetMode="Externa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404664"/>
            <a:ext cx="7772400" cy="2691730"/>
          </a:xfrm>
        </p:spPr>
        <p:txBody>
          <a:bodyPr>
            <a:normAutofit/>
          </a:bodyPr>
          <a:lstStyle/>
          <a:p>
            <a:r>
              <a:rPr lang="ja-JP" altLang="en-US" dirty="0" smtClean="0"/>
              <a:t>最近の太陽活動について</a:t>
            </a:r>
            <a:r>
              <a:rPr lang="en-US" altLang="ja-JP" dirty="0" smtClean="0"/>
              <a:t/>
            </a:r>
            <a:br>
              <a:rPr lang="en-US" altLang="ja-JP" dirty="0" smtClean="0"/>
            </a:br>
            <a:r>
              <a:rPr lang="en-US" altLang="ja-JP" sz="3600" dirty="0" smtClean="0"/>
              <a:t>2011</a:t>
            </a:r>
            <a:r>
              <a:rPr lang="ja-JP" altLang="en-US" sz="3600" dirty="0" smtClean="0"/>
              <a:t>年</a:t>
            </a:r>
            <a:r>
              <a:rPr lang="en-US" altLang="ja-JP" sz="3600" dirty="0" smtClean="0"/>
              <a:t>9</a:t>
            </a:r>
            <a:r>
              <a:rPr lang="ja-JP" altLang="en-US" sz="3600" dirty="0" smtClean="0"/>
              <a:t>月</a:t>
            </a:r>
            <a:r>
              <a:rPr lang="en-US" altLang="ja-JP" sz="3600" dirty="0" smtClean="0"/>
              <a:t>16</a:t>
            </a:r>
            <a:r>
              <a:rPr lang="ja-JP" altLang="en-US" sz="3600" dirty="0" smtClean="0"/>
              <a:t>日</a:t>
            </a:r>
            <a:r>
              <a:rPr lang="en-US" altLang="ja-JP" sz="3600" dirty="0" smtClean="0"/>
              <a:t>(</a:t>
            </a:r>
            <a:r>
              <a:rPr lang="ja-JP" altLang="en-US" sz="3600" dirty="0" smtClean="0"/>
              <a:t>金</a:t>
            </a:r>
            <a:r>
              <a:rPr lang="en-US" altLang="ja-JP" sz="3600" dirty="0" smtClean="0"/>
              <a:t>)</a:t>
            </a:r>
            <a:br>
              <a:rPr lang="en-US" altLang="ja-JP" sz="3600" dirty="0" smtClean="0"/>
            </a:br>
            <a:r>
              <a:rPr lang="ja-JP" altLang="en-US" sz="3600" dirty="0" smtClean="0"/>
              <a:t>於</a:t>
            </a:r>
            <a:r>
              <a:rPr lang="en-US" altLang="ja-JP" sz="3600" dirty="0" smtClean="0"/>
              <a:t>:</a:t>
            </a:r>
            <a:r>
              <a:rPr lang="ja-JP" altLang="en-US" sz="3600" dirty="0" smtClean="0"/>
              <a:t>京都大学記者クラブ</a:t>
            </a:r>
            <a:endParaRPr lang="ja-JP" altLang="en-US" sz="3600" dirty="0"/>
          </a:p>
        </p:txBody>
      </p:sp>
      <p:sp>
        <p:nvSpPr>
          <p:cNvPr id="5" name="サブタイトル 2"/>
          <p:cNvSpPr>
            <a:spLocks noGrp="1"/>
          </p:cNvSpPr>
          <p:nvPr>
            <p:ph type="subTitle" idx="1"/>
          </p:nvPr>
        </p:nvSpPr>
        <p:spPr>
          <a:xfrm>
            <a:off x="971600" y="2924944"/>
            <a:ext cx="7200800" cy="3024336"/>
          </a:xfrm>
        </p:spPr>
        <p:txBody>
          <a:bodyPr>
            <a:normAutofit fontScale="70000" lnSpcReduction="20000"/>
          </a:bodyPr>
          <a:lstStyle/>
          <a:p>
            <a:pPr algn="l"/>
            <a:r>
              <a:rPr lang="ja-JP" altLang="en-US" dirty="0" smtClean="0">
                <a:solidFill>
                  <a:schemeClr val="tx1"/>
                </a:solidFill>
              </a:rPr>
              <a:t>石井　貴子 </a:t>
            </a:r>
            <a:r>
              <a:rPr lang="en-US" altLang="ja-JP" sz="2800" dirty="0" smtClean="0">
                <a:solidFill>
                  <a:schemeClr val="tx1"/>
                </a:solidFill>
              </a:rPr>
              <a:t>(</a:t>
            </a:r>
            <a:r>
              <a:rPr lang="ja-JP" altLang="en-US" sz="2800" dirty="0" smtClean="0">
                <a:solidFill>
                  <a:schemeClr val="tx1"/>
                </a:solidFill>
              </a:rPr>
              <a:t>いしい　たかこ</a:t>
            </a:r>
            <a:r>
              <a:rPr lang="en-US" altLang="ja-JP" sz="2800" dirty="0" smtClean="0">
                <a:solidFill>
                  <a:schemeClr val="tx1"/>
                </a:solidFill>
              </a:rPr>
              <a:t>)</a:t>
            </a:r>
            <a:endParaRPr lang="en-US" altLang="ja-JP" dirty="0" smtClean="0">
              <a:solidFill>
                <a:schemeClr val="tx1"/>
              </a:solidFill>
            </a:endParaRPr>
          </a:p>
          <a:p>
            <a:pPr algn="l"/>
            <a:r>
              <a:rPr lang="ja-JP" altLang="en-US" dirty="0" smtClean="0">
                <a:solidFill>
                  <a:schemeClr val="tx1"/>
                </a:solidFill>
              </a:rPr>
              <a:t>　</a:t>
            </a:r>
            <a:r>
              <a:rPr lang="en-US" altLang="ja-JP" dirty="0" smtClean="0">
                <a:solidFill>
                  <a:schemeClr val="tx1"/>
                </a:solidFill>
              </a:rPr>
              <a:t>(</a:t>
            </a:r>
            <a:r>
              <a:rPr lang="ja-JP" altLang="en-US" dirty="0" smtClean="0">
                <a:solidFill>
                  <a:schemeClr val="tx1"/>
                </a:solidFill>
              </a:rPr>
              <a:t>京都大学理学研究科附属天文台・研究員</a:t>
            </a:r>
            <a:r>
              <a:rPr lang="en-US" altLang="ja-JP" dirty="0" smtClean="0">
                <a:solidFill>
                  <a:schemeClr val="tx1"/>
                </a:solidFill>
              </a:rPr>
              <a:t>)</a:t>
            </a:r>
          </a:p>
          <a:p>
            <a:pPr algn="l"/>
            <a:r>
              <a:rPr lang="ja-JP" altLang="en-US" dirty="0" smtClean="0">
                <a:solidFill>
                  <a:schemeClr val="tx1"/>
                </a:solidFill>
              </a:rPr>
              <a:t>浅井　歩 </a:t>
            </a:r>
            <a:r>
              <a:rPr lang="en-US" altLang="ja-JP" sz="2800" dirty="0" smtClean="0">
                <a:solidFill>
                  <a:schemeClr val="tx1"/>
                </a:solidFill>
              </a:rPr>
              <a:t>(</a:t>
            </a:r>
            <a:r>
              <a:rPr lang="ja-JP" altLang="en-US" sz="2800" dirty="0" smtClean="0">
                <a:solidFill>
                  <a:schemeClr val="tx1"/>
                </a:solidFill>
              </a:rPr>
              <a:t>あさい　あゆみ</a:t>
            </a:r>
            <a:r>
              <a:rPr lang="en-US" altLang="ja-JP" sz="2800" dirty="0" smtClean="0">
                <a:solidFill>
                  <a:schemeClr val="tx1"/>
                </a:solidFill>
              </a:rPr>
              <a:t>)</a:t>
            </a:r>
            <a:endParaRPr lang="en-US" altLang="ja-JP" dirty="0" smtClean="0">
              <a:solidFill>
                <a:schemeClr val="tx1"/>
              </a:solidFill>
            </a:endParaRPr>
          </a:p>
          <a:p>
            <a:pPr algn="l"/>
            <a:r>
              <a:rPr lang="ja-JP" altLang="en-US" dirty="0" smtClean="0">
                <a:solidFill>
                  <a:schemeClr val="tx1"/>
                </a:solidFill>
              </a:rPr>
              <a:t>　</a:t>
            </a:r>
            <a:r>
              <a:rPr lang="en-US" altLang="ja-JP" dirty="0" smtClean="0">
                <a:solidFill>
                  <a:schemeClr val="tx1"/>
                </a:solidFill>
              </a:rPr>
              <a:t>(</a:t>
            </a:r>
            <a:r>
              <a:rPr lang="ja-JP" altLang="en-US" dirty="0" smtClean="0">
                <a:solidFill>
                  <a:schemeClr val="tx1"/>
                </a:solidFill>
              </a:rPr>
              <a:t>京都大学宇宙総合学研究ユニット・特定助教</a:t>
            </a:r>
            <a:r>
              <a:rPr lang="en-US" altLang="ja-JP" dirty="0" smtClean="0">
                <a:solidFill>
                  <a:schemeClr val="tx1"/>
                </a:solidFill>
              </a:rPr>
              <a:t>)</a:t>
            </a:r>
          </a:p>
          <a:p>
            <a:pPr algn="l"/>
            <a:r>
              <a:rPr lang="ja-JP" altLang="en-US" dirty="0" smtClean="0">
                <a:solidFill>
                  <a:schemeClr val="tx1"/>
                </a:solidFill>
              </a:rPr>
              <a:t>一本　潔 </a:t>
            </a:r>
            <a:r>
              <a:rPr lang="en-US" altLang="ja-JP" sz="2800" dirty="0" smtClean="0">
                <a:solidFill>
                  <a:schemeClr val="tx1"/>
                </a:solidFill>
              </a:rPr>
              <a:t>(</a:t>
            </a:r>
            <a:r>
              <a:rPr lang="ja-JP" altLang="en-US" sz="2800" dirty="0" smtClean="0">
                <a:solidFill>
                  <a:schemeClr val="tx1"/>
                </a:solidFill>
              </a:rPr>
              <a:t>いちもと　きよし</a:t>
            </a:r>
            <a:r>
              <a:rPr lang="en-US" altLang="ja-JP" sz="2800" dirty="0" smtClean="0">
                <a:solidFill>
                  <a:schemeClr val="tx1"/>
                </a:solidFill>
              </a:rPr>
              <a:t>)</a:t>
            </a:r>
            <a:endParaRPr lang="en-US" altLang="ja-JP" dirty="0" smtClean="0">
              <a:solidFill>
                <a:schemeClr val="tx1"/>
              </a:solidFill>
            </a:endParaRPr>
          </a:p>
          <a:p>
            <a:pPr algn="l"/>
            <a:r>
              <a:rPr lang="ja-JP" altLang="en-US" dirty="0" smtClean="0">
                <a:solidFill>
                  <a:schemeClr val="tx1"/>
                </a:solidFill>
              </a:rPr>
              <a:t>　</a:t>
            </a:r>
            <a:r>
              <a:rPr lang="en-US" altLang="ja-JP" dirty="0" smtClean="0">
                <a:solidFill>
                  <a:schemeClr val="tx1"/>
                </a:solidFill>
              </a:rPr>
              <a:t>(</a:t>
            </a:r>
            <a:r>
              <a:rPr lang="ja-JP" altLang="en-US" dirty="0" smtClean="0">
                <a:solidFill>
                  <a:schemeClr val="tx1"/>
                </a:solidFill>
              </a:rPr>
              <a:t>京都大学理学研究科附属天文台・教授</a:t>
            </a:r>
            <a:r>
              <a:rPr lang="en-US" altLang="ja-JP" dirty="0" smtClean="0">
                <a:solidFill>
                  <a:schemeClr val="tx1"/>
                </a:solidFill>
              </a:rPr>
              <a:t>)</a:t>
            </a:r>
            <a:r>
              <a:rPr lang="ja-JP" altLang="en-US" dirty="0" smtClean="0">
                <a:solidFill>
                  <a:schemeClr val="tx1"/>
                </a:solidFill>
              </a:rPr>
              <a:t>　</a:t>
            </a:r>
            <a:endParaRPr lang="en-US" altLang="ja-JP" dirty="0" smtClean="0">
              <a:solidFill>
                <a:schemeClr val="tx1"/>
              </a:solidFill>
            </a:endParaRPr>
          </a:p>
          <a:p>
            <a:pPr algn="l"/>
            <a:r>
              <a:rPr lang="ja-JP" altLang="en-US" dirty="0" smtClean="0">
                <a:solidFill>
                  <a:schemeClr val="tx1"/>
                </a:solidFill>
              </a:rPr>
              <a:t>柴田　一成 </a:t>
            </a:r>
            <a:r>
              <a:rPr lang="en-US" altLang="ja-JP" sz="2800" dirty="0" smtClean="0">
                <a:solidFill>
                  <a:schemeClr val="tx1"/>
                </a:solidFill>
              </a:rPr>
              <a:t>(</a:t>
            </a:r>
            <a:r>
              <a:rPr lang="ja-JP" altLang="en-US" sz="2800" dirty="0" smtClean="0">
                <a:solidFill>
                  <a:schemeClr val="tx1"/>
                </a:solidFill>
              </a:rPr>
              <a:t>しばた　</a:t>
            </a:r>
            <a:r>
              <a:rPr lang="ja-JP" altLang="en-US" sz="2800" dirty="0" err="1" smtClean="0">
                <a:solidFill>
                  <a:schemeClr val="tx1"/>
                </a:solidFill>
              </a:rPr>
              <a:t>かず</a:t>
            </a:r>
            <a:r>
              <a:rPr lang="ja-JP" altLang="en-US" sz="2800" dirty="0" smtClean="0">
                <a:solidFill>
                  <a:schemeClr val="tx1"/>
                </a:solidFill>
              </a:rPr>
              <a:t>なり</a:t>
            </a:r>
            <a:r>
              <a:rPr lang="en-US" altLang="ja-JP" sz="2800" dirty="0" smtClean="0">
                <a:solidFill>
                  <a:schemeClr val="tx1"/>
                </a:solidFill>
              </a:rPr>
              <a:t>)</a:t>
            </a:r>
            <a:endParaRPr lang="en-US" altLang="ja-JP" dirty="0" smtClean="0">
              <a:solidFill>
                <a:schemeClr val="tx1"/>
              </a:solidFill>
            </a:endParaRPr>
          </a:p>
          <a:p>
            <a:pPr algn="l"/>
            <a:r>
              <a:rPr lang="ja-JP" altLang="en-US" dirty="0" smtClean="0">
                <a:solidFill>
                  <a:schemeClr val="tx1"/>
                </a:solidFill>
              </a:rPr>
              <a:t>　</a:t>
            </a:r>
            <a:r>
              <a:rPr lang="en-US" altLang="ja-JP" dirty="0" smtClean="0">
                <a:solidFill>
                  <a:schemeClr val="tx1"/>
                </a:solidFill>
              </a:rPr>
              <a:t>(</a:t>
            </a:r>
            <a:r>
              <a:rPr lang="ja-JP" altLang="en-US" dirty="0" smtClean="0">
                <a:solidFill>
                  <a:schemeClr val="tx1"/>
                </a:solidFill>
              </a:rPr>
              <a:t>京都大学理学研究科附属天文台・教授、台長</a:t>
            </a:r>
            <a:r>
              <a:rPr lang="en-US" altLang="ja-JP" dirty="0" smtClean="0">
                <a:solidFill>
                  <a:schemeClr val="tx1"/>
                </a:solidFill>
              </a:rPr>
              <a:t>)</a:t>
            </a:r>
          </a:p>
        </p:txBody>
      </p:sp>
      <p:sp>
        <p:nvSpPr>
          <p:cNvPr id="8" name="テキスト ボックス 7"/>
          <p:cNvSpPr txBox="1"/>
          <p:nvPr/>
        </p:nvSpPr>
        <p:spPr>
          <a:xfrm>
            <a:off x="683568" y="6093296"/>
            <a:ext cx="7732310" cy="523220"/>
          </a:xfrm>
          <a:prstGeom prst="rect">
            <a:avLst/>
          </a:prstGeom>
          <a:noFill/>
        </p:spPr>
        <p:txBody>
          <a:bodyPr wrap="none" rtlCol="0">
            <a:spAutoFit/>
          </a:bodyPr>
          <a:lstStyle/>
          <a:p>
            <a:r>
              <a:rPr lang="ja-JP" altLang="en-US" sz="2800" dirty="0" smtClean="0">
                <a:solidFill>
                  <a:srgbClr val="FF0000"/>
                </a:solidFill>
              </a:rPr>
              <a:t>資料：</a:t>
            </a:r>
            <a:r>
              <a:rPr lang="en-US" altLang="ja-JP" sz="2800" dirty="0" smtClean="0">
                <a:solidFill>
                  <a:srgbClr val="FF0000"/>
                </a:solidFill>
              </a:rPr>
              <a:t>http://www.hida.kyoto-u.ac.jp/~ishii/SMART/</a:t>
            </a:r>
            <a:endParaRPr kumimoji="1" lang="ja-JP" altLang="en-US" sz="2800" dirty="0">
              <a:solidFill>
                <a:srgbClr val="FF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プロミネンス噴出現象</a:t>
            </a:r>
            <a:endParaRPr kumimoji="1" lang="ja-JP" altLang="en-US" dirty="0"/>
          </a:p>
        </p:txBody>
      </p:sp>
      <p:sp>
        <p:nvSpPr>
          <p:cNvPr id="3" name="コンテンツ プレースホルダ 2"/>
          <p:cNvSpPr>
            <a:spLocks noGrp="1"/>
          </p:cNvSpPr>
          <p:nvPr>
            <p:ph idx="1"/>
          </p:nvPr>
        </p:nvSpPr>
        <p:spPr>
          <a:xfrm>
            <a:off x="251520" y="836712"/>
            <a:ext cx="8496944" cy="936104"/>
          </a:xfrm>
        </p:spPr>
        <p:txBody>
          <a:bodyPr>
            <a:normAutofit fontScale="92500" lnSpcReduction="10000"/>
          </a:bodyPr>
          <a:lstStyle/>
          <a:p>
            <a:r>
              <a:rPr lang="en-US" altLang="ja-JP" dirty="0" smtClean="0"/>
              <a:t>1946</a:t>
            </a:r>
            <a:r>
              <a:rPr kumimoji="1" lang="ja-JP" altLang="en-US" dirty="0" smtClean="0"/>
              <a:t>年</a:t>
            </a:r>
            <a:r>
              <a:rPr lang="en-US" altLang="ja-JP" dirty="0" smtClean="0"/>
              <a:t>6</a:t>
            </a:r>
            <a:r>
              <a:rPr kumimoji="1" lang="ja-JP" altLang="en-US" dirty="0" smtClean="0"/>
              <a:t>月</a:t>
            </a:r>
            <a:r>
              <a:rPr lang="en-US" altLang="ja-JP" dirty="0" smtClean="0"/>
              <a:t>4</a:t>
            </a:r>
            <a:r>
              <a:rPr kumimoji="1" lang="ja-JP" altLang="en-US" dirty="0" smtClean="0"/>
              <a:t>日に発生した観測</a:t>
            </a:r>
            <a:r>
              <a:rPr lang="ja-JP" altLang="en-US" dirty="0" smtClean="0"/>
              <a:t>史上最大の</a:t>
            </a:r>
            <a:r>
              <a:rPr kumimoji="1" lang="ja-JP" altLang="en-US" dirty="0" smtClean="0"/>
              <a:t>プロミネンス噴出現象</a:t>
            </a:r>
            <a:r>
              <a:rPr lang="en-US" altLang="ja-JP" dirty="0" smtClean="0"/>
              <a:t>(</a:t>
            </a:r>
            <a:r>
              <a:rPr lang="ja-JP" altLang="en-US" dirty="0" smtClean="0"/>
              <a:t>米国・</a:t>
            </a:r>
            <a:r>
              <a:rPr lang="en-US" altLang="ja-JP" dirty="0" smtClean="0"/>
              <a:t>HAO</a:t>
            </a:r>
            <a:r>
              <a:rPr lang="ja-JP" altLang="en-US" dirty="0" smtClean="0"/>
              <a:t>観測所での</a:t>
            </a:r>
            <a:r>
              <a:rPr lang="en-US" altLang="ja-JP" dirty="0" smtClean="0"/>
              <a:t>H</a:t>
            </a:r>
            <a:r>
              <a:rPr lang="en-US" altLang="ja-JP" dirty="0" smtClean="0">
                <a:latin typeface="Symbol" pitchFamily="18" charset="2"/>
              </a:rPr>
              <a:t>a</a:t>
            </a:r>
            <a:r>
              <a:rPr lang="ja-JP" altLang="en-US" dirty="0" smtClean="0"/>
              <a:t>線観測</a:t>
            </a:r>
            <a:r>
              <a:rPr lang="en-US" altLang="ja-JP" dirty="0" smtClean="0"/>
              <a:t>)</a:t>
            </a:r>
            <a:endParaRPr kumimoji="1" lang="en-US" altLang="ja-JP" dirty="0" smtClean="0"/>
          </a:p>
        </p:txBody>
      </p:sp>
      <p:pic>
        <p:nvPicPr>
          <p:cNvPr id="5" name="usa_prom_erupt_4_June_1946_original.mpg">
            <a:hlinkClick r:id="" action="ppaction://media"/>
          </p:cNvPr>
          <p:cNvPicPr>
            <a:picLocks noRot="1" noChangeAspect="1"/>
          </p:cNvPicPr>
          <p:nvPr>
            <a:videoFile r:link="rId1"/>
          </p:nvPr>
        </p:nvPicPr>
        <p:blipFill>
          <a:blip r:embed="rId3" cstate="print"/>
          <a:stretch>
            <a:fillRect/>
          </a:stretch>
        </p:blipFill>
        <p:spPr>
          <a:xfrm>
            <a:off x="827584" y="1751979"/>
            <a:ext cx="7488832" cy="51060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7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コロナ質量放出現象</a:t>
            </a:r>
            <a:r>
              <a:rPr kumimoji="1" lang="en-US" altLang="ja-JP" dirty="0" smtClean="0"/>
              <a:t>(CME)</a:t>
            </a:r>
            <a:endParaRPr kumimoji="1" lang="ja-JP" altLang="en-US" dirty="0"/>
          </a:p>
        </p:txBody>
      </p:sp>
      <p:sp>
        <p:nvSpPr>
          <p:cNvPr id="3" name="コンテンツ プレースホルダ 2"/>
          <p:cNvSpPr>
            <a:spLocks noGrp="1"/>
          </p:cNvSpPr>
          <p:nvPr>
            <p:ph idx="1"/>
          </p:nvPr>
        </p:nvSpPr>
        <p:spPr>
          <a:xfrm>
            <a:off x="457200" y="1052736"/>
            <a:ext cx="2674640" cy="5073427"/>
          </a:xfrm>
        </p:spPr>
        <p:txBody>
          <a:bodyPr/>
          <a:lstStyle/>
          <a:p>
            <a:r>
              <a:rPr lang="ja-JP" altLang="en-US" dirty="0" smtClean="0"/>
              <a:t>太陽からの猛烈な風</a:t>
            </a:r>
          </a:p>
          <a:p>
            <a:r>
              <a:rPr kumimoji="1" lang="ja-JP" altLang="en-US" dirty="0" smtClean="0"/>
              <a:t>大量のプラズマ</a:t>
            </a:r>
            <a:r>
              <a:rPr lang="en-US" altLang="ja-JP" dirty="0" smtClean="0"/>
              <a:t>(</a:t>
            </a:r>
            <a:r>
              <a:rPr lang="ja-JP" altLang="en-US" dirty="0" smtClean="0"/>
              <a:t>電気を帯びたガス</a:t>
            </a:r>
            <a:r>
              <a:rPr lang="en-US" altLang="ja-JP" dirty="0" smtClean="0"/>
              <a:t>)</a:t>
            </a:r>
            <a:r>
              <a:rPr lang="ja-JP" altLang="en-US" dirty="0" smtClean="0"/>
              <a:t>が放出される</a:t>
            </a:r>
            <a:endParaRPr lang="en-US" altLang="ja-JP" dirty="0" smtClean="0"/>
          </a:p>
        </p:txBody>
      </p:sp>
      <p:pic>
        <p:nvPicPr>
          <p:cNvPr id="4" name="c3.mpg">
            <a:hlinkClick r:id="" action="ppaction://media"/>
          </p:cNvPr>
          <p:cNvPicPr>
            <a:picLocks noRot="1" noChangeAspect="1"/>
          </p:cNvPicPr>
          <p:nvPr>
            <a:videoFile r:link="rId1"/>
          </p:nvPr>
        </p:nvPicPr>
        <p:blipFill>
          <a:blip r:embed="rId3" cstate="print"/>
          <a:stretch>
            <a:fillRect/>
          </a:stretch>
        </p:blipFill>
        <p:spPr>
          <a:xfrm>
            <a:off x="3194720" y="908720"/>
            <a:ext cx="5949280" cy="5949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HO5_CME_ANIM_EARTH.mpg">
            <a:hlinkClick r:id="" action="ppaction://media"/>
          </p:cNvPr>
          <p:cNvPicPr>
            <a:picLocks noRot="1" noChangeAspect="1"/>
          </p:cNvPicPr>
          <p:nvPr>
            <a:videoFile r:link="rId1"/>
          </p:nvPr>
        </p:nvPicPr>
        <p:blipFill>
          <a:blip r:embed="rId3" cstate="print"/>
          <a:stretch>
            <a:fillRect/>
          </a:stretch>
        </p:blipFill>
        <p:spPr>
          <a:xfrm>
            <a:off x="0" y="-27384"/>
            <a:ext cx="9180512" cy="68853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p:txBody>
          <a:bodyPr rtlCol="0">
            <a:normAutofit fontScale="90000"/>
          </a:bodyPr>
          <a:lstStyle/>
          <a:p>
            <a:pPr eaLnBrk="1" fontAlgn="auto" hangingPunct="1">
              <a:spcAft>
                <a:spcPts val="0"/>
              </a:spcAft>
              <a:defRPr/>
            </a:pPr>
            <a:r>
              <a:rPr lang="ja-JP" altLang="en-US" sz="4000" dirty="0" smtClean="0"/>
              <a:t>太陽活動は地球環境に様々な被害をもたらす</a:t>
            </a:r>
            <a:r>
              <a:rPr lang="en-US" altLang="ja-JP" sz="4000" dirty="0" smtClean="0">
                <a:sym typeface="Wingdings" pitchFamily="2" charset="2"/>
              </a:rPr>
              <a:t></a:t>
            </a:r>
            <a:r>
              <a:rPr lang="ja-JP" altLang="en-US" sz="4000" dirty="0" smtClean="0"/>
              <a:t>「宇宙天気予報」が必要</a:t>
            </a:r>
          </a:p>
        </p:txBody>
      </p:sp>
      <p:sp>
        <p:nvSpPr>
          <p:cNvPr id="29699" name="Rectangle 3"/>
          <p:cNvSpPr>
            <a:spLocks noGrp="1" noChangeArrowheads="1"/>
          </p:cNvSpPr>
          <p:nvPr>
            <p:ph type="body" idx="4294967295"/>
          </p:nvPr>
        </p:nvSpPr>
        <p:spPr/>
        <p:txBody>
          <a:bodyPr/>
          <a:lstStyle/>
          <a:p>
            <a:pPr eaLnBrk="1" hangingPunct="1"/>
            <a:endParaRPr lang="ja-JP" altLang="ja-JP" smtClean="0"/>
          </a:p>
        </p:txBody>
      </p:sp>
      <p:pic>
        <p:nvPicPr>
          <p:cNvPr id="29700" name="Picture 4" descr="0310291900_jyoran"/>
          <p:cNvPicPr>
            <a:picLocks noChangeAspect="1" noChangeArrowheads="1"/>
          </p:cNvPicPr>
          <p:nvPr/>
        </p:nvPicPr>
        <p:blipFill>
          <a:blip r:embed="rId3" cstate="print"/>
          <a:srcRect/>
          <a:stretch>
            <a:fillRect/>
          </a:stretch>
        </p:blipFill>
        <p:spPr bwMode="auto">
          <a:xfrm>
            <a:off x="468313" y="1557338"/>
            <a:ext cx="8231187" cy="4937125"/>
          </a:xfrm>
          <a:prstGeom prst="rect">
            <a:avLst/>
          </a:prstGeom>
          <a:noFill/>
          <a:ln w="9525">
            <a:noFill/>
            <a:miter lim="800000"/>
            <a:headEnd/>
            <a:tailEnd/>
          </a:ln>
        </p:spPr>
      </p:pic>
      <p:sp>
        <p:nvSpPr>
          <p:cNvPr id="29701" name="Line 7"/>
          <p:cNvSpPr>
            <a:spLocks noChangeShapeType="1"/>
          </p:cNvSpPr>
          <p:nvPr/>
        </p:nvSpPr>
        <p:spPr bwMode="auto">
          <a:xfrm>
            <a:off x="1547813" y="5300663"/>
            <a:ext cx="0" cy="433387"/>
          </a:xfrm>
          <a:prstGeom prst="line">
            <a:avLst/>
          </a:prstGeom>
          <a:noFill/>
          <a:ln w="9525">
            <a:solidFill>
              <a:schemeClr val="tx1"/>
            </a:solidFill>
            <a:round/>
            <a:headEnd/>
            <a:tailEnd type="triangle" w="med" len="med"/>
          </a:ln>
        </p:spPr>
        <p:txBody>
          <a:bodyPr/>
          <a:lstStyle/>
          <a:p>
            <a:endParaRPr lang="ja-JP" altLang="en-US"/>
          </a:p>
        </p:txBody>
      </p:sp>
      <p:sp>
        <p:nvSpPr>
          <p:cNvPr id="29702" name="Text Box 17"/>
          <p:cNvSpPr txBox="1">
            <a:spLocks noChangeArrowheads="1"/>
          </p:cNvSpPr>
          <p:nvPr/>
        </p:nvSpPr>
        <p:spPr bwMode="auto">
          <a:xfrm>
            <a:off x="4941888" y="1628775"/>
            <a:ext cx="3433762" cy="366713"/>
          </a:xfrm>
          <a:prstGeom prst="rect">
            <a:avLst/>
          </a:prstGeom>
          <a:solidFill>
            <a:schemeClr val="bg1"/>
          </a:solidFill>
          <a:ln w="9525">
            <a:noFill/>
            <a:miter lim="800000"/>
            <a:headEnd/>
            <a:tailEnd/>
          </a:ln>
        </p:spPr>
        <p:txBody>
          <a:bodyPr wrap="none">
            <a:spAutoFit/>
          </a:bodyPr>
          <a:lstStyle/>
          <a:p>
            <a:r>
              <a:rPr lang="en-US" altLang="ja-JP">
                <a:latin typeface="Calibri" pitchFamily="34" charset="0"/>
              </a:rPr>
              <a:t>NICT</a:t>
            </a:r>
            <a:r>
              <a:rPr lang="ja-JP" altLang="en-US">
                <a:latin typeface="Calibri" pitchFamily="34" charset="0"/>
              </a:rPr>
              <a:t>「宇宙天気予報の研究」より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ja-JP" altLang="en-US" dirty="0" smtClean="0"/>
              <a:t>太陽活動周期</a:t>
            </a:r>
            <a:endParaRPr lang="ja-JP" altLang="en-US" dirty="0"/>
          </a:p>
        </p:txBody>
      </p:sp>
      <p:sp>
        <p:nvSpPr>
          <p:cNvPr id="132103" name="Rectangle 7"/>
          <p:cNvSpPr>
            <a:spLocks noGrp="1" noChangeArrowheads="1"/>
          </p:cNvSpPr>
          <p:nvPr>
            <p:ph sz="quarter" idx="1"/>
          </p:nvPr>
        </p:nvSpPr>
        <p:spPr>
          <a:xfrm>
            <a:off x="457200" y="1052736"/>
            <a:ext cx="4114800" cy="5073427"/>
          </a:xfrm>
        </p:spPr>
        <p:txBody>
          <a:bodyPr/>
          <a:lstStyle/>
          <a:p>
            <a:r>
              <a:rPr lang="ja-JP" altLang="en-US" dirty="0" smtClean="0"/>
              <a:t>太陽黒点の数が約</a:t>
            </a:r>
            <a:r>
              <a:rPr lang="en-US" altLang="ja-JP" dirty="0" smtClean="0"/>
              <a:t>11</a:t>
            </a:r>
            <a:r>
              <a:rPr lang="ja-JP" altLang="en-US" dirty="0" smtClean="0"/>
              <a:t>年ごとに増減を繰り返す</a:t>
            </a:r>
          </a:p>
          <a:p>
            <a:r>
              <a:rPr lang="ja-JP" altLang="en-US" dirty="0" smtClean="0"/>
              <a:t>太陽フレアなど活動現象の数も同じように変化</a:t>
            </a:r>
          </a:p>
          <a:p>
            <a:pPr>
              <a:buNone/>
            </a:pPr>
            <a:r>
              <a:rPr lang="ja-JP" altLang="en-US" dirty="0" smtClean="0">
                <a:sym typeface="Wingdings" pitchFamily="2" charset="2"/>
              </a:rPr>
              <a:t>太陽活動周期</a:t>
            </a:r>
            <a:endParaRPr lang="ja-JP" altLang="en-US" dirty="0" smtClean="0"/>
          </a:p>
          <a:p>
            <a:endParaRPr lang="ja-JP" altLang="en-US" dirty="0" smtClean="0"/>
          </a:p>
          <a:p>
            <a:endParaRPr lang="en-US" altLang="ja-JP" dirty="0"/>
          </a:p>
        </p:txBody>
      </p:sp>
      <p:sp>
        <p:nvSpPr>
          <p:cNvPr id="8" name="スライド番号プレースホルダ 7"/>
          <p:cNvSpPr>
            <a:spLocks noGrp="1"/>
          </p:cNvSpPr>
          <p:nvPr>
            <p:ph type="sldNum" sz="quarter" idx="12"/>
          </p:nvPr>
        </p:nvSpPr>
        <p:spPr/>
        <p:txBody>
          <a:bodyPr/>
          <a:lstStyle/>
          <a:p>
            <a:fld id="{D2D8002D-B5B0-4BAC-B1F6-782DDCCE6D9C}" type="slidenum">
              <a:rPr lang="ja-JP" altLang="en-US" smtClean="0"/>
              <a:pPr/>
              <a:t>14</a:t>
            </a:fld>
            <a:endParaRPr lang="ja-JP" altLang="en-US"/>
          </a:p>
        </p:txBody>
      </p:sp>
      <p:pic>
        <p:nvPicPr>
          <p:cNvPr id="132100" name="Picture 4"/>
          <p:cNvPicPr>
            <a:picLocks noChangeAspect="1" noChangeArrowheads="1"/>
          </p:cNvPicPr>
          <p:nvPr/>
        </p:nvPicPr>
        <p:blipFill>
          <a:blip r:embed="rId3" cstate="print"/>
          <a:srcRect/>
          <a:stretch>
            <a:fillRect/>
          </a:stretch>
        </p:blipFill>
        <p:spPr bwMode="auto">
          <a:xfrm>
            <a:off x="4779840" y="692696"/>
            <a:ext cx="4364159" cy="6165304"/>
          </a:xfrm>
          <a:prstGeom prst="rect">
            <a:avLst/>
          </a:prstGeom>
          <a:noFill/>
          <a:ln w="9525">
            <a:noFill/>
            <a:miter lim="800000"/>
            <a:headEnd/>
            <a:tailEnd/>
          </a:ln>
          <a:effectLst/>
        </p:spPr>
      </p:pic>
      <p:sp>
        <p:nvSpPr>
          <p:cNvPr id="132101" name="Text Box 5"/>
          <p:cNvSpPr txBox="1">
            <a:spLocks noChangeArrowheads="1"/>
          </p:cNvSpPr>
          <p:nvPr/>
        </p:nvSpPr>
        <p:spPr bwMode="auto">
          <a:xfrm>
            <a:off x="6444208" y="395372"/>
            <a:ext cx="1584176" cy="369332"/>
          </a:xfrm>
          <a:prstGeom prst="rect">
            <a:avLst/>
          </a:prstGeom>
          <a:noFill/>
          <a:ln w="9525">
            <a:noFill/>
            <a:miter lim="800000"/>
            <a:headEnd/>
            <a:tailEnd/>
          </a:ln>
          <a:effectLst/>
        </p:spPr>
        <p:txBody>
          <a:bodyPr wrap="square">
            <a:spAutoFit/>
          </a:bodyPr>
          <a:lstStyle/>
          <a:p>
            <a:r>
              <a:rPr lang="ja-JP" altLang="en-US" dirty="0"/>
              <a:t>太陽黒点の数</a:t>
            </a:r>
          </a:p>
        </p:txBody>
      </p:sp>
      <p:sp>
        <p:nvSpPr>
          <p:cNvPr id="132104" name="Line 8"/>
          <p:cNvSpPr>
            <a:spLocks noChangeShapeType="1"/>
          </p:cNvSpPr>
          <p:nvPr/>
        </p:nvSpPr>
        <p:spPr bwMode="auto">
          <a:xfrm flipV="1">
            <a:off x="7236296" y="3284984"/>
            <a:ext cx="392831" cy="1"/>
          </a:xfrm>
          <a:prstGeom prst="line">
            <a:avLst/>
          </a:prstGeom>
          <a:noFill/>
          <a:ln w="19050">
            <a:solidFill>
              <a:srgbClr val="FF0000"/>
            </a:solidFill>
            <a:round/>
            <a:headEnd type="arrow" w="med" len="med"/>
            <a:tailEnd type="arrow" w="med" len="med"/>
          </a:ln>
          <a:effectLst/>
        </p:spPr>
        <p:txBody>
          <a:bodyPr/>
          <a:lstStyle/>
          <a:p>
            <a:endParaRPr lang="ja-JP" altLang="en-US"/>
          </a:p>
        </p:txBody>
      </p:sp>
      <p:sp>
        <p:nvSpPr>
          <p:cNvPr id="132105" name="Text Box 9"/>
          <p:cNvSpPr txBox="1">
            <a:spLocks noChangeArrowheads="1"/>
          </p:cNvSpPr>
          <p:nvPr/>
        </p:nvSpPr>
        <p:spPr bwMode="auto">
          <a:xfrm>
            <a:off x="6947746" y="2852936"/>
            <a:ext cx="936622" cy="369332"/>
          </a:xfrm>
          <a:prstGeom prst="rect">
            <a:avLst/>
          </a:prstGeom>
          <a:noFill/>
          <a:ln w="9525">
            <a:noFill/>
            <a:miter lim="800000"/>
            <a:headEnd/>
            <a:tailEnd/>
          </a:ln>
          <a:effectLst/>
        </p:spPr>
        <p:txBody>
          <a:bodyPr wrap="square">
            <a:spAutoFit/>
          </a:bodyPr>
          <a:lstStyle/>
          <a:p>
            <a:r>
              <a:rPr lang="ja-JP" altLang="en-US" dirty="0">
                <a:solidFill>
                  <a:srgbClr val="FF0000"/>
                </a:solidFill>
              </a:rPr>
              <a:t>約</a:t>
            </a:r>
            <a:r>
              <a:rPr lang="en-US" altLang="ja-JP" dirty="0">
                <a:solidFill>
                  <a:srgbClr val="FF0000"/>
                </a:solidFill>
              </a:rPr>
              <a:t>11</a:t>
            </a:r>
            <a:r>
              <a:rPr lang="ja-JP" altLang="en-US" dirty="0">
                <a:solidFill>
                  <a:srgbClr val="FF0000"/>
                </a:solidFill>
              </a:rPr>
              <a:t>年</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太陽活動の地球気候への影響</a:t>
            </a:r>
            <a:endParaRPr kumimoji="1" lang="ja-JP" altLang="en-US" dirty="0"/>
          </a:p>
        </p:txBody>
      </p:sp>
      <p:sp>
        <p:nvSpPr>
          <p:cNvPr id="3" name="コンテンツ プレースホルダ 2"/>
          <p:cNvSpPr>
            <a:spLocks noGrp="1"/>
          </p:cNvSpPr>
          <p:nvPr>
            <p:ph idx="1"/>
          </p:nvPr>
        </p:nvSpPr>
        <p:spPr>
          <a:xfrm>
            <a:off x="251520" y="1340768"/>
            <a:ext cx="3816424" cy="4392488"/>
          </a:xfrm>
        </p:spPr>
        <p:txBody>
          <a:bodyPr>
            <a:normAutofit fontScale="92500" lnSpcReduction="20000"/>
          </a:bodyPr>
          <a:lstStyle/>
          <a:p>
            <a:r>
              <a:rPr lang="en-US" altLang="ja-JP" dirty="0" smtClean="0"/>
              <a:t>1645~1715</a:t>
            </a:r>
            <a:r>
              <a:rPr lang="ja-JP" altLang="en-US" dirty="0" smtClean="0"/>
              <a:t>年頃にかけて、太陽活動が極端に少ない磁気が続いた</a:t>
            </a:r>
            <a:r>
              <a:rPr lang="en-US" altLang="ja-JP" dirty="0" smtClean="0"/>
              <a:t>(</a:t>
            </a:r>
            <a:r>
              <a:rPr lang="ja-JP" altLang="en-US" dirty="0" smtClean="0"/>
              <a:t>マウンダー極小期</a:t>
            </a:r>
            <a:r>
              <a:rPr lang="en-US" altLang="ja-JP" dirty="0" smtClean="0"/>
              <a:t>)</a:t>
            </a:r>
          </a:p>
          <a:p>
            <a:r>
              <a:rPr lang="ja-JP" altLang="en-US" dirty="0" smtClean="0"/>
              <a:t>マウンダー極小期の太陽活動低下は、全世界的な寒冷化を引き起こしたと考えられている</a:t>
            </a:r>
            <a:r>
              <a:rPr lang="en-US" altLang="ja-JP" dirty="0" smtClean="0"/>
              <a:t>(</a:t>
            </a:r>
            <a:r>
              <a:rPr lang="ja-JP" altLang="en-US" dirty="0" smtClean="0"/>
              <a:t>ミニ氷河期</a:t>
            </a:r>
            <a:r>
              <a:rPr lang="en-US" altLang="ja-JP" dirty="0" smtClean="0"/>
              <a:t>)</a:t>
            </a:r>
          </a:p>
          <a:p>
            <a:endParaRPr kumimoji="1" lang="ja-JP" altLang="en-US" dirty="0"/>
          </a:p>
        </p:txBody>
      </p:sp>
      <p:pic>
        <p:nvPicPr>
          <p:cNvPr id="4" name="Picture 4"/>
          <p:cNvPicPr>
            <a:picLocks noChangeAspect="1" noChangeArrowheads="1"/>
          </p:cNvPicPr>
          <p:nvPr/>
        </p:nvPicPr>
        <p:blipFill>
          <a:blip r:embed="rId2" cstate="print"/>
          <a:srcRect/>
          <a:stretch>
            <a:fillRect/>
          </a:stretch>
        </p:blipFill>
        <p:spPr bwMode="auto">
          <a:xfrm>
            <a:off x="4283968" y="3101670"/>
            <a:ext cx="4464745" cy="3349831"/>
          </a:xfrm>
          <a:prstGeom prst="rect">
            <a:avLst/>
          </a:prstGeom>
          <a:noFill/>
          <a:ln w="9525">
            <a:noFill/>
            <a:miter lim="800000"/>
            <a:headEnd/>
            <a:tailEnd/>
          </a:ln>
          <a:effectLst/>
        </p:spPr>
      </p:pic>
      <p:pic>
        <p:nvPicPr>
          <p:cNvPr id="5" name="Picture 6"/>
          <p:cNvPicPr>
            <a:picLocks noChangeAspect="1" noChangeArrowheads="1"/>
          </p:cNvPicPr>
          <p:nvPr/>
        </p:nvPicPr>
        <p:blipFill>
          <a:blip r:embed="rId3" cstate="print"/>
          <a:srcRect/>
          <a:stretch>
            <a:fillRect/>
          </a:stretch>
        </p:blipFill>
        <p:spPr bwMode="auto">
          <a:xfrm>
            <a:off x="4063708" y="908720"/>
            <a:ext cx="5080292" cy="2159124"/>
          </a:xfrm>
          <a:prstGeom prst="rect">
            <a:avLst/>
          </a:prstGeom>
          <a:noFill/>
          <a:ln w="9525">
            <a:noFill/>
            <a:miter lim="800000"/>
            <a:headEnd/>
            <a:tailEnd/>
          </a:ln>
          <a:effectLst/>
        </p:spPr>
      </p:pic>
      <p:sp>
        <p:nvSpPr>
          <p:cNvPr id="6" name="Rectangle 7"/>
          <p:cNvSpPr>
            <a:spLocks noChangeArrowheads="1"/>
          </p:cNvSpPr>
          <p:nvPr/>
        </p:nvSpPr>
        <p:spPr bwMode="auto">
          <a:xfrm>
            <a:off x="4692509" y="1229119"/>
            <a:ext cx="815595" cy="1839841"/>
          </a:xfrm>
          <a:prstGeom prst="rect">
            <a:avLst/>
          </a:prstGeom>
          <a:noFill/>
          <a:ln w="38100">
            <a:solidFill>
              <a:srgbClr val="006600"/>
            </a:solidFill>
            <a:miter lim="800000"/>
            <a:headEnd/>
            <a:tailEnd/>
          </a:ln>
          <a:effectLst/>
        </p:spPr>
        <p:txBody>
          <a:bodyPr wrap="none" anchor="ctr"/>
          <a:lstStyle/>
          <a:p>
            <a:endParaRPr lang="ja-JP" altLang="en-US"/>
          </a:p>
        </p:txBody>
      </p:sp>
      <p:sp>
        <p:nvSpPr>
          <p:cNvPr id="7" name="Text Box 5"/>
          <p:cNvSpPr txBox="1">
            <a:spLocks noChangeArrowheads="1"/>
          </p:cNvSpPr>
          <p:nvPr/>
        </p:nvSpPr>
        <p:spPr bwMode="auto">
          <a:xfrm>
            <a:off x="4572000" y="6427788"/>
            <a:ext cx="4448175" cy="457200"/>
          </a:xfrm>
          <a:prstGeom prst="rect">
            <a:avLst/>
          </a:prstGeom>
          <a:noFill/>
          <a:ln w="9525">
            <a:noFill/>
            <a:miter lim="800000"/>
            <a:headEnd/>
            <a:tailEnd/>
          </a:ln>
          <a:effectLst/>
        </p:spPr>
        <p:txBody>
          <a:bodyPr wrap="none">
            <a:spAutoFit/>
          </a:bodyPr>
          <a:lstStyle/>
          <a:p>
            <a:r>
              <a:rPr lang="ja-JP" altLang="en-US" dirty="0"/>
              <a:t>イギリスのテムズ川が凍った様子</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My Documents\新聞記事\2008\20081121_asahi.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68425" y="0"/>
            <a:ext cx="8004175" cy="939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39" name="テキスト ボックス 3"/>
          <p:cNvSpPr txBox="1">
            <a:spLocks noChangeArrowheads="1"/>
          </p:cNvSpPr>
          <p:nvPr/>
        </p:nvSpPr>
        <p:spPr bwMode="auto">
          <a:xfrm>
            <a:off x="6983413" y="5407025"/>
            <a:ext cx="1217612" cy="1016000"/>
          </a:xfrm>
          <a:prstGeom prst="rect">
            <a:avLst/>
          </a:prstGeom>
          <a:solidFill>
            <a:schemeClr val="accent2">
              <a:lumMod val="20000"/>
              <a:lumOff val="80000"/>
            </a:schemeClr>
          </a:solidFill>
          <a:ln w="9525">
            <a:noFill/>
            <a:miter lim="800000"/>
            <a:headEnd/>
            <a:tailEnd/>
          </a:ln>
        </p:spPr>
        <p:txBody>
          <a:bodyPr wrap="none">
            <a:spAutoFit/>
          </a:bodyPr>
          <a:lstStyle/>
          <a:p>
            <a:pPr>
              <a:defRPr/>
            </a:pPr>
            <a:r>
              <a:rPr lang="en-US" altLang="ja-JP" sz="2000" dirty="0">
                <a:solidFill>
                  <a:srgbClr val="000000"/>
                </a:solidFill>
                <a:latin typeface="Calibri" pitchFamily="34" charset="0"/>
              </a:rPr>
              <a:t>2008</a:t>
            </a:r>
            <a:r>
              <a:rPr lang="ja-JP" altLang="en-US" sz="2000" dirty="0">
                <a:solidFill>
                  <a:srgbClr val="000000"/>
                </a:solidFill>
                <a:latin typeface="Calibri" pitchFamily="34" charset="0"/>
              </a:rPr>
              <a:t>年</a:t>
            </a:r>
            <a:endParaRPr lang="en-US" altLang="ja-JP" sz="2000" dirty="0">
              <a:solidFill>
                <a:srgbClr val="000000"/>
              </a:solidFill>
              <a:latin typeface="Calibri" pitchFamily="34" charset="0"/>
            </a:endParaRPr>
          </a:p>
          <a:p>
            <a:pPr>
              <a:defRPr/>
            </a:pPr>
            <a:r>
              <a:rPr lang="en-US" altLang="ja-JP" sz="2000" dirty="0">
                <a:solidFill>
                  <a:srgbClr val="000000"/>
                </a:solidFill>
                <a:latin typeface="Calibri" pitchFamily="34" charset="0"/>
              </a:rPr>
              <a:t>11</a:t>
            </a:r>
            <a:r>
              <a:rPr lang="ja-JP" altLang="en-US" sz="2000" dirty="0">
                <a:solidFill>
                  <a:srgbClr val="000000"/>
                </a:solidFill>
                <a:latin typeface="Calibri" pitchFamily="34" charset="0"/>
              </a:rPr>
              <a:t>月</a:t>
            </a:r>
            <a:r>
              <a:rPr lang="en-US" altLang="ja-JP" sz="2000" dirty="0">
                <a:solidFill>
                  <a:srgbClr val="000000"/>
                </a:solidFill>
                <a:latin typeface="Calibri" pitchFamily="34" charset="0"/>
              </a:rPr>
              <a:t>21</a:t>
            </a:r>
            <a:r>
              <a:rPr lang="ja-JP" altLang="en-US" sz="2000" dirty="0">
                <a:solidFill>
                  <a:srgbClr val="000000"/>
                </a:solidFill>
                <a:latin typeface="Calibri" pitchFamily="34" charset="0"/>
              </a:rPr>
              <a:t>日</a:t>
            </a:r>
            <a:endParaRPr lang="en-US" altLang="ja-JP" sz="2000" dirty="0">
              <a:solidFill>
                <a:srgbClr val="000000"/>
              </a:solidFill>
              <a:latin typeface="Calibri" pitchFamily="34" charset="0"/>
            </a:endParaRPr>
          </a:p>
          <a:p>
            <a:pPr>
              <a:defRPr/>
            </a:pPr>
            <a:r>
              <a:rPr lang="ja-JP" altLang="en-US" sz="2000" dirty="0">
                <a:solidFill>
                  <a:srgbClr val="000000"/>
                </a:solidFill>
                <a:latin typeface="Calibri" pitchFamily="34" charset="0"/>
              </a:rPr>
              <a:t>朝日新聞</a:t>
            </a:r>
          </a:p>
        </p:txBody>
      </p:sp>
      <p:pic>
        <p:nvPicPr>
          <p:cNvPr id="37892" name="図 6" descr="20090322_nihonkeizai.jpg"/>
          <p:cNvPicPr>
            <a:picLocks noChangeAspect="1"/>
          </p:cNvPicPr>
          <p:nvPr/>
        </p:nvPicPr>
        <p:blipFill>
          <a:blip r:embed="rId3" cstate="print">
            <a:extLst>
              <a:ext uri="{28A0092B-C50C-407E-A947-70E740481C1C}">
                <a14:useLocalDpi xmlns:a14="http://schemas.microsoft.com/office/drawing/2010/main" xmlns="" val="0"/>
              </a:ext>
            </a:extLst>
          </a:blip>
          <a:srcRect t="246"/>
          <a:stretch>
            <a:fillRect/>
          </a:stretch>
        </p:blipFill>
        <p:spPr bwMode="auto">
          <a:xfrm rot="423317">
            <a:off x="1928813" y="1951038"/>
            <a:ext cx="4789487" cy="6840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テキスト ボックス 3"/>
          <p:cNvSpPr txBox="1">
            <a:spLocks noChangeArrowheads="1"/>
          </p:cNvSpPr>
          <p:nvPr/>
        </p:nvSpPr>
        <p:spPr bwMode="auto">
          <a:xfrm>
            <a:off x="5445125" y="2322513"/>
            <a:ext cx="1209675" cy="1016000"/>
          </a:xfrm>
          <a:prstGeom prst="rect">
            <a:avLst/>
          </a:prstGeom>
          <a:solidFill>
            <a:schemeClr val="accent2">
              <a:lumMod val="20000"/>
              <a:lumOff val="80000"/>
            </a:schemeClr>
          </a:solidFill>
          <a:ln w="9525">
            <a:noFill/>
            <a:miter lim="800000"/>
            <a:headEnd/>
            <a:tailEnd/>
          </a:ln>
        </p:spPr>
        <p:txBody>
          <a:bodyPr wrap="none">
            <a:spAutoFit/>
          </a:bodyPr>
          <a:lstStyle/>
          <a:p>
            <a:pPr>
              <a:defRPr/>
            </a:pPr>
            <a:r>
              <a:rPr lang="en-US" altLang="ja-JP" sz="2000" dirty="0">
                <a:solidFill>
                  <a:srgbClr val="000000"/>
                </a:solidFill>
                <a:latin typeface="Calibri" pitchFamily="34" charset="0"/>
              </a:rPr>
              <a:t>2009</a:t>
            </a:r>
            <a:r>
              <a:rPr lang="ja-JP" altLang="en-US" sz="2000" dirty="0">
                <a:solidFill>
                  <a:srgbClr val="000000"/>
                </a:solidFill>
                <a:latin typeface="Calibri" pitchFamily="34" charset="0"/>
              </a:rPr>
              <a:t>年</a:t>
            </a:r>
            <a:endParaRPr lang="en-US" altLang="ja-JP" sz="2000" dirty="0">
              <a:solidFill>
                <a:srgbClr val="000000"/>
              </a:solidFill>
              <a:latin typeface="Calibri" pitchFamily="34" charset="0"/>
            </a:endParaRPr>
          </a:p>
          <a:p>
            <a:pPr>
              <a:defRPr/>
            </a:pPr>
            <a:r>
              <a:rPr lang="en-US" altLang="ja-JP" sz="2000" dirty="0">
                <a:solidFill>
                  <a:srgbClr val="000000"/>
                </a:solidFill>
                <a:latin typeface="Calibri" pitchFamily="34" charset="0"/>
              </a:rPr>
              <a:t>3</a:t>
            </a:r>
            <a:r>
              <a:rPr lang="ja-JP" altLang="en-US" sz="2000" dirty="0">
                <a:solidFill>
                  <a:srgbClr val="000000"/>
                </a:solidFill>
                <a:latin typeface="Calibri" pitchFamily="34" charset="0"/>
              </a:rPr>
              <a:t>月</a:t>
            </a:r>
            <a:r>
              <a:rPr lang="en-US" altLang="ja-JP" sz="2000" dirty="0">
                <a:solidFill>
                  <a:srgbClr val="000000"/>
                </a:solidFill>
                <a:latin typeface="Calibri" pitchFamily="34" charset="0"/>
              </a:rPr>
              <a:t>22</a:t>
            </a:r>
            <a:r>
              <a:rPr lang="ja-JP" altLang="en-US" sz="2000" dirty="0">
                <a:solidFill>
                  <a:srgbClr val="000000"/>
                </a:solidFill>
                <a:latin typeface="Calibri" pitchFamily="34" charset="0"/>
              </a:rPr>
              <a:t>日</a:t>
            </a:r>
            <a:endParaRPr lang="en-US" altLang="ja-JP" sz="2000" dirty="0">
              <a:solidFill>
                <a:srgbClr val="000000"/>
              </a:solidFill>
              <a:latin typeface="Calibri" pitchFamily="34" charset="0"/>
            </a:endParaRPr>
          </a:p>
          <a:p>
            <a:pPr>
              <a:defRPr/>
            </a:pPr>
            <a:r>
              <a:rPr lang="ja-JP" altLang="en-US" sz="2000" dirty="0">
                <a:solidFill>
                  <a:srgbClr val="000000"/>
                </a:solidFill>
                <a:latin typeface="Calibri" pitchFamily="34" charset="0"/>
              </a:rPr>
              <a:t>日経新聞</a:t>
            </a:r>
          </a:p>
        </p:txBody>
      </p:sp>
      <p:pic>
        <p:nvPicPr>
          <p:cNvPr id="37894" name="図 9" descr="20081202_mainichi_s.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4259263" cy="313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5"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429082">
            <a:off x="180975" y="1843088"/>
            <a:ext cx="4149725" cy="592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6" name="Picture 4"/>
          <p:cNvPicPr>
            <a:picLocks noChangeAspect="1" noChangeArrowheads="1"/>
          </p:cNvPicPr>
          <p:nvPr/>
        </p:nvPicPr>
        <p:blipFill>
          <a:blip r:embed="rId6" cstate="print">
            <a:extLst>
              <a:ext uri="{28A0092B-C50C-407E-A947-70E740481C1C}">
                <a14:useLocalDpi xmlns:a14="http://schemas.microsoft.com/office/drawing/2010/main" xmlns="" val="0"/>
              </a:ext>
            </a:extLst>
          </a:blip>
          <a:srcRect t="65680" r="21342"/>
          <a:stretch>
            <a:fillRect/>
          </a:stretch>
        </p:blipFill>
        <p:spPr bwMode="auto">
          <a:xfrm>
            <a:off x="174625" y="4214813"/>
            <a:ext cx="4164013" cy="246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テキスト ボックス 3"/>
          <p:cNvSpPr txBox="1">
            <a:spLocks noChangeArrowheads="1"/>
          </p:cNvSpPr>
          <p:nvPr/>
        </p:nvSpPr>
        <p:spPr bwMode="auto">
          <a:xfrm>
            <a:off x="1701800" y="5387975"/>
            <a:ext cx="1211263" cy="1016000"/>
          </a:xfrm>
          <a:prstGeom prst="rect">
            <a:avLst/>
          </a:prstGeom>
          <a:solidFill>
            <a:schemeClr val="accent2">
              <a:lumMod val="20000"/>
              <a:lumOff val="80000"/>
            </a:schemeClr>
          </a:solidFill>
          <a:ln w="9525">
            <a:noFill/>
            <a:miter lim="800000"/>
            <a:headEnd/>
            <a:tailEnd/>
          </a:ln>
        </p:spPr>
        <p:txBody>
          <a:bodyPr wrap="none">
            <a:spAutoFit/>
          </a:bodyPr>
          <a:lstStyle/>
          <a:p>
            <a:pPr>
              <a:defRPr/>
            </a:pPr>
            <a:r>
              <a:rPr lang="en-US" altLang="ja-JP" sz="2000" dirty="0">
                <a:solidFill>
                  <a:srgbClr val="000000"/>
                </a:solidFill>
                <a:latin typeface="Calibri" pitchFamily="34" charset="0"/>
              </a:rPr>
              <a:t>2008</a:t>
            </a:r>
            <a:r>
              <a:rPr lang="ja-JP" altLang="en-US" sz="2000" dirty="0">
                <a:solidFill>
                  <a:srgbClr val="000000"/>
                </a:solidFill>
                <a:latin typeface="Calibri" pitchFamily="34" charset="0"/>
              </a:rPr>
              <a:t>年</a:t>
            </a:r>
            <a:endParaRPr lang="en-US" altLang="ja-JP" sz="2000" dirty="0">
              <a:solidFill>
                <a:srgbClr val="000000"/>
              </a:solidFill>
              <a:latin typeface="Calibri" pitchFamily="34" charset="0"/>
            </a:endParaRPr>
          </a:p>
          <a:p>
            <a:pPr>
              <a:defRPr/>
            </a:pPr>
            <a:r>
              <a:rPr lang="en-US" altLang="ja-JP" sz="2000" dirty="0">
                <a:solidFill>
                  <a:srgbClr val="000000"/>
                </a:solidFill>
                <a:latin typeface="Calibri" pitchFamily="34" charset="0"/>
              </a:rPr>
              <a:t>9</a:t>
            </a:r>
            <a:r>
              <a:rPr lang="ja-JP" altLang="en-US" sz="2000" dirty="0">
                <a:solidFill>
                  <a:srgbClr val="000000"/>
                </a:solidFill>
                <a:latin typeface="Calibri" pitchFamily="34" charset="0"/>
              </a:rPr>
              <a:t>月</a:t>
            </a:r>
            <a:r>
              <a:rPr lang="en-US" altLang="ja-JP" sz="2000" dirty="0">
                <a:solidFill>
                  <a:srgbClr val="000000"/>
                </a:solidFill>
                <a:latin typeface="Calibri" pitchFamily="34" charset="0"/>
              </a:rPr>
              <a:t>14</a:t>
            </a:r>
            <a:r>
              <a:rPr lang="ja-JP" altLang="en-US" sz="2000" dirty="0">
                <a:solidFill>
                  <a:srgbClr val="000000"/>
                </a:solidFill>
                <a:latin typeface="Calibri" pitchFamily="34" charset="0"/>
              </a:rPr>
              <a:t>日</a:t>
            </a:r>
            <a:endParaRPr lang="en-US" altLang="ja-JP" sz="2000" dirty="0">
              <a:solidFill>
                <a:srgbClr val="000000"/>
              </a:solidFill>
              <a:latin typeface="Calibri" pitchFamily="34" charset="0"/>
            </a:endParaRPr>
          </a:p>
          <a:p>
            <a:pPr>
              <a:defRPr/>
            </a:pPr>
            <a:r>
              <a:rPr lang="ja-JP" altLang="en-US" sz="2000" dirty="0">
                <a:solidFill>
                  <a:srgbClr val="000000"/>
                </a:solidFill>
                <a:latin typeface="Calibri" pitchFamily="34" charset="0"/>
              </a:rPr>
              <a:t>毎日新聞</a:t>
            </a:r>
          </a:p>
        </p:txBody>
      </p:sp>
    </p:spTree>
    <p:extLst>
      <p:ext uri="{BB962C8B-B14F-4D97-AF65-F5344CB8AC3E}">
        <p14:creationId xmlns:p14="http://schemas.microsoft.com/office/powerpoint/2010/main" xmlns="" val="28338197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ja-JP" altLang="en-US" smtClean="0"/>
              <a:t>太陽活動周期</a:t>
            </a:r>
            <a:endParaRPr lang="ja-JP" altLang="en-US"/>
          </a:p>
        </p:txBody>
      </p:sp>
      <p:sp>
        <p:nvSpPr>
          <p:cNvPr id="132103" name="Rectangle 7"/>
          <p:cNvSpPr>
            <a:spLocks noGrp="1" noChangeArrowheads="1"/>
          </p:cNvSpPr>
          <p:nvPr>
            <p:ph sz="quarter" idx="1"/>
          </p:nvPr>
        </p:nvSpPr>
        <p:spPr>
          <a:xfrm>
            <a:off x="457200" y="1052736"/>
            <a:ext cx="4114800" cy="5073427"/>
          </a:xfrm>
        </p:spPr>
        <p:txBody>
          <a:bodyPr>
            <a:normAutofit/>
          </a:bodyPr>
          <a:lstStyle/>
          <a:p>
            <a:r>
              <a:rPr lang="ja-JP" altLang="en-US" dirty="0" smtClean="0"/>
              <a:t>太陽黒点の数が約</a:t>
            </a:r>
            <a:r>
              <a:rPr lang="en-US" altLang="ja-JP" dirty="0" smtClean="0"/>
              <a:t>11</a:t>
            </a:r>
            <a:r>
              <a:rPr lang="ja-JP" altLang="en-US" dirty="0" smtClean="0"/>
              <a:t>年ごとに増減を繰り返す</a:t>
            </a:r>
          </a:p>
          <a:p>
            <a:r>
              <a:rPr lang="ja-JP" altLang="en-US" dirty="0" smtClean="0"/>
              <a:t>太陽フレアなど活動現象の数も同じように変化</a:t>
            </a:r>
          </a:p>
          <a:p>
            <a:pPr>
              <a:buNone/>
            </a:pPr>
            <a:r>
              <a:rPr lang="ja-JP" altLang="en-US" dirty="0" smtClean="0">
                <a:sym typeface="Wingdings" pitchFamily="2" charset="2"/>
              </a:rPr>
              <a:t>太陽活動周期</a:t>
            </a:r>
            <a:endParaRPr lang="ja-JP" altLang="en-US" dirty="0" smtClean="0"/>
          </a:p>
          <a:p>
            <a:endParaRPr lang="ja-JP" altLang="en-US" dirty="0" smtClean="0"/>
          </a:p>
          <a:p>
            <a:r>
              <a:rPr lang="ja-JP" altLang="en-US" dirty="0" smtClean="0">
                <a:solidFill>
                  <a:srgbClr val="FF0000"/>
                </a:solidFill>
              </a:rPr>
              <a:t>これからどうなるの</a:t>
            </a:r>
            <a:r>
              <a:rPr lang="en-US" altLang="ja-JP" dirty="0" smtClean="0">
                <a:solidFill>
                  <a:srgbClr val="FF0000"/>
                </a:solidFill>
              </a:rPr>
              <a:t>?</a:t>
            </a:r>
            <a:endParaRPr lang="en-US" altLang="ja-JP" dirty="0">
              <a:solidFill>
                <a:srgbClr val="FF0000"/>
              </a:solidFill>
            </a:endParaRPr>
          </a:p>
        </p:txBody>
      </p:sp>
      <p:sp>
        <p:nvSpPr>
          <p:cNvPr id="8" name="スライド番号プレースホルダ 7"/>
          <p:cNvSpPr>
            <a:spLocks noGrp="1"/>
          </p:cNvSpPr>
          <p:nvPr>
            <p:ph type="sldNum" sz="quarter" idx="12"/>
          </p:nvPr>
        </p:nvSpPr>
        <p:spPr/>
        <p:txBody>
          <a:bodyPr/>
          <a:lstStyle/>
          <a:p>
            <a:fld id="{D2D8002D-B5B0-4BAC-B1F6-782DDCCE6D9C}" type="slidenum">
              <a:rPr lang="ja-JP" altLang="en-US" smtClean="0"/>
              <a:pPr/>
              <a:t>17</a:t>
            </a:fld>
            <a:endParaRPr lang="ja-JP" altLang="en-US"/>
          </a:p>
        </p:txBody>
      </p:sp>
      <p:pic>
        <p:nvPicPr>
          <p:cNvPr id="132100" name="Picture 4"/>
          <p:cNvPicPr>
            <a:picLocks noChangeAspect="1" noChangeArrowheads="1"/>
          </p:cNvPicPr>
          <p:nvPr/>
        </p:nvPicPr>
        <p:blipFill>
          <a:blip r:embed="rId3" cstate="print"/>
          <a:srcRect/>
          <a:stretch>
            <a:fillRect/>
          </a:stretch>
        </p:blipFill>
        <p:spPr bwMode="auto">
          <a:xfrm>
            <a:off x="4779840" y="692696"/>
            <a:ext cx="4364159" cy="6165304"/>
          </a:xfrm>
          <a:prstGeom prst="rect">
            <a:avLst/>
          </a:prstGeom>
          <a:noFill/>
          <a:ln w="9525">
            <a:noFill/>
            <a:miter lim="800000"/>
            <a:headEnd/>
            <a:tailEnd/>
          </a:ln>
          <a:effectLst/>
        </p:spPr>
      </p:pic>
      <p:sp>
        <p:nvSpPr>
          <p:cNvPr id="132101" name="Text Box 5"/>
          <p:cNvSpPr txBox="1">
            <a:spLocks noChangeArrowheads="1"/>
          </p:cNvSpPr>
          <p:nvPr/>
        </p:nvSpPr>
        <p:spPr bwMode="auto">
          <a:xfrm>
            <a:off x="6444208" y="395372"/>
            <a:ext cx="1584176" cy="369332"/>
          </a:xfrm>
          <a:prstGeom prst="rect">
            <a:avLst/>
          </a:prstGeom>
          <a:noFill/>
          <a:ln w="9525">
            <a:noFill/>
            <a:miter lim="800000"/>
            <a:headEnd/>
            <a:tailEnd/>
          </a:ln>
          <a:effectLst/>
        </p:spPr>
        <p:txBody>
          <a:bodyPr wrap="square">
            <a:spAutoFit/>
          </a:bodyPr>
          <a:lstStyle/>
          <a:p>
            <a:r>
              <a:rPr lang="ja-JP" altLang="en-US" dirty="0"/>
              <a:t>太陽黒点の数</a:t>
            </a:r>
          </a:p>
        </p:txBody>
      </p:sp>
      <p:sp>
        <p:nvSpPr>
          <p:cNvPr id="132104" name="Line 8"/>
          <p:cNvSpPr>
            <a:spLocks noChangeShapeType="1"/>
          </p:cNvSpPr>
          <p:nvPr/>
        </p:nvSpPr>
        <p:spPr bwMode="auto">
          <a:xfrm flipV="1">
            <a:off x="7236296" y="3284984"/>
            <a:ext cx="392831" cy="1"/>
          </a:xfrm>
          <a:prstGeom prst="line">
            <a:avLst/>
          </a:prstGeom>
          <a:noFill/>
          <a:ln w="19050">
            <a:solidFill>
              <a:srgbClr val="FF0000"/>
            </a:solidFill>
            <a:round/>
            <a:headEnd type="arrow" w="med" len="med"/>
            <a:tailEnd type="arrow" w="med" len="med"/>
          </a:ln>
          <a:effectLst/>
        </p:spPr>
        <p:txBody>
          <a:bodyPr/>
          <a:lstStyle/>
          <a:p>
            <a:endParaRPr lang="ja-JP" altLang="en-US"/>
          </a:p>
        </p:txBody>
      </p:sp>
      <p:sp>
        <p:nvSpPr>
          <p:cNvPr id="132105" name="Text Box 9"/>
          <p:cNvSpPr txBox="1">
            <a:spLocks noChangeArrowheads="1"/>
          </p:cNvSpPr>
          <p:nvPr/>
        </p:nvSpPr>
        <p:spPr bwMode="auto">
          <a:xfrm>
            <a:off x="6947746" y="2852936"/>
            <a:ext cx="936622" cy="369332"/>
          </a:xfrm>
          <a:prstGeom prst="rect">
            <a:avLst/>
          </a:prstGeom>
          <a:noFill/>
          <a:ln w="9525">
            <a:noFill/>
            <a:miter lim="800000"/>
            <a:headEnd/>
            <a:tailEnd/>
          </a:ln>
          <a:effectLst/>
        </p:spPr>
        <p:txBody>
          <a:bodyPr wrap="square">
            <a:spAutoFit/>
          </a:bodyPr>
          <a:lstStyle/>
          <a:p>
            <a:r>
              <a:rPr lang="ja-JP" altLang="en-US" dirty="0">
                <a:solidFill>
                  <a:srgbClr val="FF0000"/>
                </a:solidFill>
              </a:rPr>
              <a:t>約</a:t>
            </a:r>
            <a:r>
              <a:rPr lang="en-US" altLang="ja-JP" dirty="0">
                <a:solidFill>
                  <a:srgbClr val="FF0000"/>
                </a:solidFill>
              </a:rPr>
              <a:t>11</a:t>
            </a:r>
            <a:r>
              <a:rPr lang="ja-JP" altLang="en-US" dirty="0">
                <a:solidFill>
                  <a:srgbClr val="FF0000"/>
                </a:solidFill>
              </a:rPr>
              <a:t>年</a:t>
            </a:r>
          </a:p>
        </p:txBody>
      </p:sp>
      <p:pic>
        <p:nvPicPr>
          <p:cNvPr id="1026" name="Picture 2"/>
          <p:cNvPicPr>
            <a:picLocks noChangeAspect="1" noChangeArrowheads="1"/>
          </p:cNvPicPr>
          <p:nvPr/>
        </p:nvPicPr>
        <p:blipFill>
          <a:blip r:embed="rId4" cstate="print"/>
          <a:srcRect/>
          <a:stretch>
            <a:fillRect/>
          </a:stretch>
        </p:blipFill>
        <p:spPr bwMode="auto">
          <a:xfrm>
            <a:off x="539552" y="692696"/>
            <a:ext cx="6009184" cy="4506888"/>
          </a:xfrm>
          <a:prstGeom prst="rect">
            <a:avLst/>
          </a:prstGeom>
          <a:noFill/>
          <a:ln w="9525">
            <a:noFill/>
            <a:miter lim="800000"/>
            <a:headEnd/>
            <a:tailEnd/>
          </a:ln>
        </p:spPr>
      </p:pic>
      <p:sp>
        <p:nvSpPr>
          <p:cNvPr id="10" name="テキスト ボックス 9"/>
          <p:cNvSpPr txBox="1"/>
          <p:nvPr/>
        </p:nvSpPr>
        <p:spPr>
          <a:xfrm>
            <a:off x="3851920" y="1949931"/>
            <a:ext cx="2255746" cy="830997"/>
          </a:xfrm>
          <a:prstGeom prst="rect">
            <a:avLst/>
          </a:prstGeom>
          <a:noFill/>
        </p:spPr>
        <p:txBody>
          <a:bodyPr wrap="none" rtlCol="0">
            <a:spAutoFit/>
          </a:bodyPr>
          <a:lstStyle/>
          <a:p>
            <a:pPr algn="ctr"/>
            <a:r>
              <a:rPr kumimoji="1" lang="en-US" altLang="ja-JP" sz="2400" dirty="0" smtClean="0">
                <a:solidFill>
                  <a:srgbClr val="FFFF00"/>
                </a:solidFill>
              </a:rPr>
              <a:t>2013</a:t>
            </a:r>
            <a:r>
              <a:rPr kumimoji="1" lang="ja-JP" altLang="en-US" sz="2400" dirty="0" smtClean="0">
                <a:solidFill>
                  <a:srgbClr val="FFFF00"/>
                </a:solidFill>
              </a:rPr>
              <a:t>年</a:t>
            </a:r>
            <a:r>
              <a:rPr kumimoji="1" lang="en-US" altLang="ja-JP" sz="2400" dirty="0" smtClean="0">
                <a:solidFill>
                  <a:srgbClr val="FFFF00"/>
                </a:solidFill>
              </a:rPr>
              <a:t>5</a:t>
            </a:r>
            <a:r>
              <a:rPr kumimoji="1" lang="ja-JP" altLang="en-US" sz="2400" dirty="0" smtClean="0">
                <a:solidFill>
                  <a:srgbClr val="FFFF00"/>
                </a:solidFill>
              </a:rPr>
              <a:t>月ごろ</a:t>
            </a:r>
            <a:r>
              <a:rPr kumimoji="1" lang="en-US" altLang="ja-JP" sz="2400" dirty="0" smtClean="0">
                <a:solidFill>
                  <a:srgbClr val="FFFF00"/>
                </a:solidFill>
              </a:rPr>
              <a:t>?</a:t>
            </a:r>
          </a:p>
          <a:p>
            <a:pPr algn="ctr"/>
            <a:r>
              <a:rPr lang="ja-JP" altLang="en-US" sz="2400" dirty="0" smtClean="0">
                <a:solidFill>
                  <a:srgbClr val="FFFF00"/>
                </a:solidFill>
              </a:rPr>
              <a:t>↓</a:t>
            </a:r>
            <a:endParaRPr kumimoji="1" lang="ja-JP" altLang="en-US" sz="2400" dirty="0">
              <a:solidFill>
                <a:srgbClr val="FFFF00"/>
              </a:solidFill>
            </a:endParaRPr>
          </a:p>
        </p:txBody>
      </p:sp>
      <p:sp>
        <p:nvSpPr>
          <p:cNvPr id="14" name="フリーフォーム 13"/>
          <p:cNvSpPr/>
          <p:nvPr/>
        </p:nvSpPr>
        <p:spPr>
          <a:xfrm>
            <a:off x="4413504" y="3551032"/>
            <a:ext cx="1310624" cy="1030096"/>
          </a:xfrm>
          <a:custGeom>
            <a:avLst/>
            <a:gdLst>
              <a:gd name="connsiteX0" fmla="*/ 0 w 658368"/>
              <a:gd name="connsiteY0" fmla="*/ 306832 h 548640"/>
              <a:gd name="connsiteX1" fmla="*/ 195072 w 658368"/>
              <a:gd name="connsiteY1" fmla="*/ 26416 h 548640"/>
              <a:gd name="connsiteX2" fmla="*/ 463296 w 658368"/>
              <a:gd name="connsiteY2" fmla="*/ 465328 h 548640"/>
              <a:gd name="connsiteX3" fmla="*/ 658368 w 658368"/>
              <a:gd name="connsiteY3" fmla="*/ 526288 h 548640"/>
            </a:gdLst>
            <a:ahLst/>
            <a:cxnLst>
              <a:cxn ang="0">
                <a:pos x="connsiteX0" y="connsiteY0"/>
              </a:cxn>
              <a:cxn ang="0">
                <a:pos x="connsiteX1" y="connsiteY1"/>
              </a:cxn>
              <a:cxn ang="0">
                <a:pos x="connsiteX2" y="connsiteY2"/>
              </a:cxn>
              <a:cxn ang="0">
                <a:pos x="connsiteX3" y="connsiteY3"/>
              </a:cxn>
            </a:cxnLst>
            <a:rect l="l" t="t" r="r" b="b"/>
            <a:pathLst>
              <a:path w="658368" h="548640">
                <a:moveTo>
                  <a:pt x="0" y="306832"/>
                </a:moveTo>
                <a:cubicBezTo>
                  <a:pt x="58928" y="153416"/>
                  <a:pt x="117856" y="0"/>
                  <a:pt x="195072" y="26416"/>
                </a:cubicBezTo>
                <a:cubicBezTo>
                  <a:pt x="272288" y="52832"/>
                  <a:pt x="386080" y="382016"/>
                  <a:pt x="463296" y="465328"/>
                </a:cubicBezTo>
                <a:cubicBezTo>
                  <a:pt x="540512" y="548640"/>
                  <a:pt x="599440" y="537464"/>
                  <a:pt x="658368" y="526288"/>
                </a:cubicBezTo>
              </a:path>
            </a:pathLst>
          </a:custGeom>
          <a:ln w="38100">
            <a:solidFill>
              <a:srgbClr val="00B0F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a:bodyPr>
          <a:lstStyle/>
          <a:p>
            <a:r>
              <a:rPr lang="ja-JP" altLang="en-US" dirty="0" smtClean="0"/>
              <a:t>最近の太陽フレア観測</a:t>
            </a:r>
            <a:endParaRPr lang="ja-JP" altLang="en-US" dirty="0"/>
          </a:p>
        </p:txBody>
      </p:sp>
      <p:sp>
        <p:nvSpPr>
          <p:cNvPr id="9219" name="Rectangle 3"/>
          <p:cNvSpPr>
            <a:spLocks noGrp="1" noChangeArrowheads="1"/>
          </p:cNvSpPr>
          <p:nvPr>
            <p:ph type="body" idx="1"/>
          </p:nvPr>
        </p:nvSpPr>
        <p:spPr>
          <a:xfrm>
            <a:off x="457200" y="908720"/>
            <a:ext cx="8229600" cy="5720680"/>
          </a:xfrm>
        </p:spPr>
        <p:txBody>
          <a:bodyPr>
            <a:normAutofit/>
          </a:bodyPr>
          <a:lstStyle/>
          <a:p>
            <a:r>
              <a:rPr lang="ja-JP" altLang="en-US" sz="2800" dirty="0" smtClean="0"/>
              <a:t>低調だった太陽活動が極大期に向けて上がり始めた。ただし、この先、極大期でどれほどフレアが発生するか不明</a:t>
            </a:r>
            <a:endParaRPr lang="en-US" altLang="ja-JP" sz="2800" dirty="0" smtClean="0"/>
          </a:p>
          <a:p>
            <a:r>
              <a:rPr lang="ja-JP" altLang="en-US" sz="2800" dirty="0" smtClean="0"/>
              <a:t>この時期の大フレア観測データは貴重</a:t>
            </a:r>
            <a:endParaRPr lang="en-US" altLang="ja-JP" sz="2800" dirty="0" smtClean="0"/>
          </a:p>
          <a:p>
            <a:pPr lvl="1"/>
            <a:r>
              <a:rPr lang="en-US" altLang="ja-JP" sz="2400" dirty="0" smtClean="0"/>
              <a:t>X</a:t>
            </a:r>
            <a:r>
              <a:rPr lang="ja-JP" altLang="en-US" sz="2400" dirty="0" smtClean="0"/>
              <a:t>クラスフレアを幸運にも飛騨天文台で観測できた</a:t>
            </a:r>
            <a:endParaRPr lang="en-US" altLang="ja-JP" sz="2400" dirty="0" smtClean="0"/>
          </a:p>
          <a:p>
            <a:endParaRPr lang="en-US" altLang="ja-JP" dirty="0" smtClean="0"/>
          </a:p>
          <a:p>
            <a:r>
              <a:rPr lang="ja-JP" altLang="en-US" dirty="0" smtClean="0">
                <a:solidFill>
                  <a:srgbClr val="0070C0"/>
                </a:solidFill>
              </a:rPr>
              <a:t>京都大学飛騨天文台で</a:t>
            </a:r>
            <a:r>
              <a:rPr lang="en-US" altLang="ja-JP" dirty="0" smtClean="0">
                <a:solidFill>
                  <a:srgbClr val="0070C0"/>
                </a:solidFill>
              </a:rPr>
              <a:t>2011</a:t>
            </a:r>
            <a:r>
              <a:rPr lang="ja-JP" altLang="en-US" dirty="0" smtClean="0">
                <a:solidFill>
                  <a:srgbClr val="0070C0"/>
                </a:solidFill>
              </a:rPr>
              <a:t>年</a:t>
            </a:r>
            <a:r>
              <a:rPr lang="en-US" altLang="ja-JP" dirty="0" smtClean="0">
                <a:solidFill>
                  <a:srgbClr val="0070C0"/>
                </a:solidFill>
              </a:rPr>
              <a:t>8</a:t>
            </a:r>
            <a:r>
              <a:rPr lang="ja-JP" altLang="en-US" dirty="0" smtClean="0">
                <a:solidFill>
                  <a:srgbClr val="0070C0"/>
                </a:solidFill>
              </a:rPr>
              <a:t>月、</a:t>
            </a:r>
            <a:r>
              <a:rPr lang="en-US" altLang="ja-JP" dirty="0" smtClean="0">
                <a:solidFill>
                  <a:srgbClr val="0070C0"/>
                </a:solidFill>
              </a:rPr>
              <a:t>9</a:t>
            </a:r>
            <a:r>
              <a:rPr lang="ja-JP" altLang="en-US" dirty="0" smtClean="0">
                <a:solidFill>
                  <a:srgbClr val="0070C0"/>
                </a:solidFill>
              </a:rPr>
              <a:t>月に観測された</a:t>
            </a:r>
            <a:r>
              <a:rPr lang="en-US" altLang="ja-JP" dirty="0" smtClean="0">
                <a:solidFill>
                  <a:srgbClr val="0070C0"/>
                </a:solidFill>
              </a:rPr>
              <a:t>X</a:t>
            </a:r>
            <a:r>
              <a:rPr lang="ja-JP" altLang="en-US" dirty="0" smtClean="0">
                <a:solidFill>
                  <a:srgbClr val="0070C0"/>
                </a:solidFill>
              </a:rPr>
              <a:t>クラスフレア</a:t>
            </a:r>
            <a:r>
              <a:rPr lang="en-US" altLang="ja-JP" dirty="0" smtClean="0">
                <a:solidFill>
                  <a:srgbClr val="0070C0"/>
                </a:solidFill>
              </a:rPr>
              <a:t>(</a:t>
            </a:r>
            <a:r>
              <a:rPr lang="ja-JP" altLang="en-US" dirty="0" smtClean="0">
                <a:solidFill>
                  <a:srgbClr val="0070C0"/>
                </a:solidFill>
              </a:rPr>
              <a:t>大フレア</a:t>
            </a:r>
            <a:r>
              <a:rPr lang="en-US" altLang="ja-JP" dirty="0" smtClean="0">
                <a:solidFill>
                  <a:srgbClr val="0070C0"/>
                </a:solidFill>
              </a:rPr>
              <a:t>)</a:t>
            </a:r>
            <a:r>
              <a:rPr lang="ja-JP" altLang="en-US" dirty="0" smtClean="0">
                <a:solidFill>
                  <a:srgbClr val="0070C0"/>
                </a:solidFill>
              </a:rPr>
              <a:t>を紹介</a:t>
            </a:r>
            <a:endParaRPr lang="en-US" altLang="ja-JP" dirty="0" smtClean="0">
              <a:solidFill>
                <a:srgbClr val="0070C0"/>
              </a:solidFill>
            </a:endParaRPr>
          </a:p>
          <a:p>
            <a:endParaRPr lang="en-US" altLang="ja-JP" sz="2800" dirty="0" smtClean="0"/>
          </a:p>
          <a:p>
            <a:endParaRPr lang="ja-JP" altLang="en-US" sz="28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3"/>
          <p:cNvPicPr>
            <a:picLocks noChangeAspect="1" noChangeArrowheads="1"/>
          </p:cNvPicPr>
          <p:nvPr/>
        </p:nvPicPr>
        <p:blipFill>
          <a:blip r:embed="rId2" cstate="print"/>
          <a:srcRect/>
          <a:stretch>
            <a:fillRect/>
          </a:stretch>
        </p:blipFill>
        <p:spPr bwMode="auto">
          <a:xfrm>
            <a:off x="3491880" y="2132856"/>
            <a:ext cx="5491890" cy="4360599"/>
          </a:xfrm>
          <a:prstGeom prst="rect">
            <a:avLst/>
          </a:prstGeom>
          <a:noFill/>
          <a:ln w="9525">
            <a:noFill/>
            <a:miter lim="800000"/>
            <a:headEnd/>
            <a:tailEnd/>
          </a:ln>
        </p:spPr>
      </p:pic>
      <p:grpSp>
        <p:nvGrpSpPr>
          <p:cNvPr id="2" name="グループ化 16"/>
          <p:cNvGrpSpPr/>
          <p:nvPr/>
        </p:nvGrpSpPr>
        <p:grpSpPr>
          <a:xfrm>
            <a:off x="251520" y="476672"/>
            <a:ext cx="4114631" cy="2537491"/>
            <a:chOff x="323528" y="1102994"/>
            <a:chExt cx="4114631" cy="2537491"/>
          </a:xfrm>
        </p:grpSpPr>
        <p:pic>
          <p:nvPicPr>
            <p:cNvPr id="9" name="Picture 39"/>
            <p:cNvPicPr>
              <a:picLocks noChangeAspect="1" noChangeArrowheads="1"/>
            </p:cNvPicPr>
            <p:nvPr/>
          </p:nvPicPr>
          <p:blipFill>
            <a:blip r:embed="rId3" cstate="print"/>
            <a:srcRect/>
            <a:stretch>
              <a:fillRect/>
            </a:stretch>
          </p:blipFill>
          <p:spPr bwMode="auto">
            <a:xfrm>
              <a:off x="323528" y="1102994"/>
              <a:ext cx="4114631" cy="2537491"/>
            </a:xfrm>
            <a:prstGeom prst="rect">
              <a:avLst/>
            </a:prstGeom>
            <a:noFill/>
            <a:ln w="38100">
              <a:noFill/>
              <a:miter lim="800000"/>
              <a:headEnd/>
              <a:tailEnd/>
            </a:ln>
          </p:spPr>
        </p:pic>
        <p:sp>
          <p:nvSpPr>
            <p:cNvPr id="10" name="太陽 57"/>
            <p:cNvSpPr>
              <a:spLocks noChangeAspect="1"/>
            </p:cNvSpPr>
            <p:nvPr/>
          </p:nvSpPr>
          <p:spPr bwMode="auto">
            <a:xfrm>
              <a:off x="1863746" y="2053511"/>
              <a:ext cx="274309" cy="274323"/>
            </a:xfrm>
            <a:prstGeom prst="sun">
              <a:avLst>
                <a:gd name="adj" fmla="val 25000"/>
              </a:avLst>
            </a:prstGeom>
            <a:solidFill>
              <a:srgbClr val="FF0000"/>
            </a:solidFill>
            <a:ln w="38100" algn="ctr">
              <a:solidFill>
                <a:srgbClr val="FF6600"/>
              </a:solidFill>
              <a:round/>
              <a:headEnd/>
              <a:tailEnd/>
            </a:ln>
          </p:spPr>
          <p:txBody>
            <a:bodyPr/>
            <a:lstStyle/>
            <a:p>
              <a:pPr defTabSz="3908425"/>
              <a:endParaRPr lang="ja-JP" altLang="en-US"/>
            </a:p>
          </p:txBody>
        </p:sp>
        <p:sp>
          <p:nvSpPr>
            <p:cNvPr id="11" name="太陽 58"/>
            <p:cNvSpPr>
              <a:spLocks noChangeAspect="1"/>
            </p:cNvSpPr>
            <p:nvPr/>
          </p:nvSpPr>
          <p:spPr bwMode="auto">
            <a:xfrm>
              <a:off x="999686" y="3032142"/>
              <a:ext cx="274309" cy="274323"/>
            </a:xfrm>
            <a:prstGeom prst="sun">
              <a:avLst>
                <a:gd name="adj" fmla="val 25000"/>
              </a:avLst>
            </a:prstGeom>
            <a:solidFill>
              <a:srgbClr val="FFC000"/>
            </a:solidFill>
            <a:ln w="38100" algn="ctr">
              <a:solidFill>
                <a:srgbClr val="FF6600"/>
              </a:solidFill>
              <a:round/>
              <a:headEnd/>
              <a:tailEnd/>
            </a:ln>
          </p:spPr>
          <p:txBody>
            <a:bodyPr/>
            <a:lstStyle/>
            <a:p>
              <a:pPr defTabSz="3908425"/>
              <a:endParaRPr lang="ja-JP" altLang="en-US"/>
            </a:p>
          </p:txBody>
        </p:sp>
      </p:grpSp>
      <p:cxnSp>
        <p:nvCxnSpPr>
          <p:cNvPr id="14" name="直線矢印コネクタ 61"/>
          <p:cNvCxnSpPr>
            <a:cxnSpLocks noChangeShapeType="1"/>
          </p:cNvCxnSpPr>
          <p:nvPr/>
        </p:nvCxnSpPr>
        <p:spPr bwMode="auto">
          <a:xfrm rot="16200000" flipH="1">
            <a:off x="2123728" y="1772816"/>
            <a:ext cx="2232248" cy="2088232"/>
          </a:xfrm>
          <a:prstGeom prst="straightConnector1">
            <a:avLst/>
          </a:prstGeom>
          <a:noFill/>
          <a:ln w="38100" algn="ctr">
            <a:solidFill>
              <a:srgbClr val="FF6600"/>
            </a:solidFill>
            <a:round/>
            <a:headEnd/>
            <a:tailEnd type="arrow" w="med" len="med"/>
          </a:ln>
        </p:spPr>
      </p:cxnSp>
      <p:sp>
        <p:nvSpPr>
          <p:cNvPr id="21" name="テキスト ボックス 20"/>
          <p:cNvSpPr txBox="1"/>
          <p:nvPr/>
        </p:nvSpPr>
        <p:spPr>
          <a:xfrm>
            <a:off x="467544" y="3068960"/>
            <a:ext cx="2339102" cy="954107"/>
          </a:xfrm>
          <a:prstGeom prst="rect">
            <a:avLst/>
          </a:prstGeom>
          <a:noFill/>
        </p:spPr>
        <p:txBody>
          <a:bodyPr wrap="none" rtlCol="0">
            <a:spAutoFit/>
          </a:bodyPr>
          <a:lstStyle/>
          <a:p>
            <a:r>
              <a:rPr lang="ja-JP" altLang="en-US" sz="2800" dirty="0" smtClean="0"/>
              <a:t>京都</a:t>
            </a:r>
            <a:endParaRPr lang="en-US" altLang="ja-JP" sz="2800" dirty="0" smtClean="0"/>
          </a:p>
          <a:p>
            <a:r>
              <a:rPr kumimoji="1" lang="ja-JP" altLang="en-US" sz="2800" dirty="0" smtClean="0"/>
              <a:t>（花山天文台）</a:t>
            </a:r>
            <a:endParaRPr kumimoji="1" lang="ja-JP" altLang="en-US" sz="2800" dirty="0"/>
          </a:p>
        </p:txBody>
      </p:sp>
      <p:sp>
        <p:nvSpPr>
          <p:cNvPr id="22" name="テキスト ボックス 21"/>
          <p:cNvSpPr txBox="1"/>
          <p:nvPr/>
        </p:nvSpPr>
        <p:spPr>
          <a:xfrm>
            <a:off x="4572000" y="476672"/>
            <a:ext cx="3416320" cy="954107"/>
          </a:xfrm>
          <a:prstGeom prst="rect">
            <a:avLst/>
          </a:prstGeom>
          <a:noFill/>
        </p:spPr>
        <p:txBody>
          <a:bodyPr wrap="none" rtlCol="0">
            <a:spAutoFit/>
          </a:bodyPr>
          <a:lstStyle/>
          <a:p>
            <a:r>
              <a:rPr lang="ja-JP" altLang="en-US" sz="2800" dirty="0" smtClean="0"/>
              <a:t>岐阜県高山市上宝町</a:t>
            </a:r>
            <a:endParaRPr lang="en-US" altLang="ja-JP" sz="2800" dirty="0" smtClean="0"/>
          </a:p>
          <a:p>
            <a:r>
              <a:rPr kumimoji="1" lang="ja-JP" altLang="en-US" sz="2800" dirty="0" smtClean="0"/>
              <a:t>（飛騨天文台）</a:t>
            </a:r>
            <a:endParaRPr kumimoji="1" lang="ja-JP" altLang="en-US" sz="2800" dirty="0"/>
          </a:p>
        </p:txBody>
      </p:sp>
      <p:sp>
        <p:nvSpPr>
          <p:cNvPr id="23" name="円/楕円 22"/>
          <p:cNvSpPr/>
          <p:nvPr/>
        </p:nvSpPr>
        <p:spPr>
          <a:xfrm>
            <a:off x="3779912" y="4581128"/>
            <a:ext cx="1296144" cy="1512168"/>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827584" y="5229200"/>
            <a:ext cx="2408032" cy="523220"/>
          </a:xfrm>
          <a:prstGeom prst="rect">
            <a:avLst/>
          </a:prstGeom>
          <a:noFill/>
        </p:spPr>
        <p:txBody>
          <a:bodyPr wrap="none" rtlCol="0">
            <a:spAutoFit/>
          </a:bodyPr>
          <a:lstStyle/>
          <a:p>
            <a:r>
              <a:rPr lang="en-US" altLang="ja-JP" sz="2800" dirty="0" smtClean="0">
                <a:latin typeface="+mj-ea"/>
                <a:ea typeface="+mj-ea"/>
              </a:rPr>
              <a:t>SMART</a:t>
            </a:r>
            <a:r>
              <a:rPr lang="ja-JP" altLang="en-US" sz="2800" dirty="0" smtClean="0">
                <a:latin typeface="+mj-ea"/>
                <a:ea typeface="+mj-ea"/>
              </a:rPr>
              <a:t>望遠鏡</a:t>
            </a:r>
            <a:endParaRPr lang="en-US" altLang="ja-JP" sz="2800" dirty="0" smtClean="0">
              <a:latin typeface="+mj-ea"/>
              <a:ea typeface="+mj-ea"/>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最近の太陽活動</a:t>
            </a:r>
            <a:endParaRPr kumimoji="1" lang="ja-JP" altLang="en-US" dirty="0"/>
          </a:p>
        </p:txBody>
      </p:sp>
      <p:sp>
        <p:nvSpPr>
          <p:cNvPr id="3" name="コンテンツ プレースホルダ 2"/>
          <p:cNvSpPr>
            <a:spLocks noGrp="1"/>
          </p:cNvSpPr>
          <p:nvPr>
            <p:ph idx="1"/>
          </p:nvPr>
        </p:nvSpPr>
        <p:spPr>
          <a:xfrm>
            <a:off x="457200" y="1052736"/>
            <a:ext cx="8229600" cy="5400600"/>
          </a:xfrm>
        </p:spPr>
        <p:txBody>
          <a:bodyPr>
            <a:normAutofit fontScale="92500" lnSpcReduction="20000"/>
          </a:bodyPr>
          <a:lstStyle/>
          <a:p>
            <a:r>
              <a:rPr lang="ja-JP" altLang="en-US" dirty="0" smtClean="0"/>
              <a:t>太陽は</a:t>
            </a:r>
            <a:r>
              <a:rPr lang="en-US" altLang="ja-JP" dirty="0" smtClean="0"/>
              <a:t>2008</a:t>
            </a:r>
            <a:r>
              <a:rPr lang="ja-JP" altLang="en-US" dirty="0" smtClean="0"/>
              <a:t>年より黒点が</a:t>
            </a:r>
            <a:r>
              <a:rPr lang="en-US" altLang="ja-JP" dirty="0" smtClean="0"/>
              <a:t>100</a:t>
            </a:r>
            <a:r>
              <a:rPr lang="ja-JP" altLang="en-US" dirty="0" smtClean="0"/>
              <a:t>年ぶりに少ない異常極小期であったが、最近ようやく活動性が復活し、今サイクル（</a:t>
            </a:r>
            <a:r>
              <a:rPr lang="en-US" altLang="ja-JP" dirty="0" smtClean="0"/>
              <a:t>24</a:t>
            </a:r>
            <a:r>
              <a:rPr lang="ja-JP" altLang="en-US" dirty="0" smtClean="0"/>
              <a:t>黒点周期）になって大きなフレア（太陽面爆発）が出現するようになった。</a:t>
            </a:r>
            <a:endParaRPr lang="en-US" altLang="ja-JP" dirty="0" smtClean="0"/>
          </a:p>
          <a:p>
            <a:r>
              <a:rPr lang="ja-JP" altLang="en-US" dirty="0" smtClean="0"/>
              <a:t>京大飛騨天文台・花山天文台では、太陽フレアのモニター観測を行っているが、大フレアが</a:t>
            </a:r>
            <a:r>
              <a:rPr lang="en-US" altLang="ja-JP" dirty="0" smtClean="0"/>
              <a:t>8</a:t>
            </a:r>
            <a:r>
              <a:rPr lang="ja-JP" altLang="en-US" dirty="0" smtClean="0"/>
              <a:t>月</a:t>
            </a:r>
            <a:r>
              <a:rPr lang="en-US" altLang="ja-JP" dirty="0" smtClean="0"/>
              <a:t>9</a:t>
            </a:r>
            <a:r>
              <a:rPr lang="ja-JP" altLang="en-US" dirty="0" smtClean="0"/>
              <a:t>日、</a:t>
            </a:r>
            <a:r>
              <a:rPr lang="en-US" altLang="ja-JP" dirty="0" smtClean="0"/>
              <a:t>9</a:t>
            </a:r>
            <a:r>
              <a:rPr lang="ja-JP" altLang="en-US" dirty="0" smtClean="0"/>
              <a:t>月</a:t>
            </a:r>
            <a:r>
              <a:rPr lang="en-US" altLang="ja-JP" dirty="0" smtClean="0"/>
              <a:t>7</a:t>
            </a:r>
            <a:r>
              <a:rPr lang="ja-JP" altLang="en-US" dirty="0" smtClean="0"/>
              <a:t>日、</a:t>
            </a:r>
            <a:r>
              <a:rPr lang="en-US" altLang="ja-JP" dirty="0" smtClean="0"/>
              <a:t>9</a:t>
            </a:r>
            <a:r>
              <a:rPr lang="ja-JP" altLang="en-US" dirty="0" smtClean="0"/>
              <a:t>月</a:t>
            </a:r>
            <a:r>
              <a:rPr lang="en-US" altLang="ja-JP" dirty="0" smtClean="0"/>
              <a:t>8</a:t>
            </a:r>
            <a:r>
              <a:rPr lang="ja-JP" altLang="en-US" dirty="0" smtClean="0"/>
              <a:t>日（日本時間）に発生したのを観測するのに成功した。 </a:t>
            </a:r>
            <a:endParaRPr lang="en-US" altLang="ja-JP" dirty="0" smtClean="0"/>
          </a:p>
          <a:p>
            <a:r>
              <a:rPr lang="ja-JP" altLang="en-US" dirty="0" smtClean="0"/>
              <a:t>このような短期間に大フレアを続けて観測する ことはまれなので、最近の太陽活動の状況説明するとともに、今回京大で観測された大フレアの特徴などの解説を行う。合わせて、宇宙天気予報や長期気候変動などとの関連についても概説する。</a:t>
            </a:r>
            <a:endParaRPr kumimoji="1" lang="ja-JP"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01"/>
          <p:cNvPicPr>
            <a:picLocks noChangeAspect="1" noChangeArrowheads="1"/>
          </p:cNvPicPr>
          <p:nvPr/>
        </p:nvPicPr>
        <p:blipFill>
          <a:blip r:embed="rId2" cstate="print"/>
          <a:srcRect/>
          <a:stretch>
            <a:fillRect/>
          </a:stretch>
        </p:blipFill>
        <p:spPr bwMode="auto">
          <a:xfrm>
            <a:off x="4572000" y="332656"/>
            <a:ext cx="4277406" cy="6237820"/>
          </a:xfrm>
          <a:prstGeom prst="rect">
            <a:avLst/>
          </a:prstGeom>
          <a:noFill/>
          <a:ln w="9525">
            <a:noFill/>
            <a:miter lim="800000"/>
            <a:headEnd/>
            <a:tailEnd/>
          </a:ln>
        </p:spPr>
      </p:pic>
      <p:sp>
        <p:nvSpPr>
          <p:cNvPr id="4" name="正方形/長方形 3"/>
          <p:cNvSpPr/>
          <p:nvPr/>
        </p:nvSpPr>
        <p:spPr>
          <a:xfrm>
            <a:off x="0" y="188640"/>
            <a:ext cx="8964488"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323528" y="404664"/>
            <a:ext cx="8377614" cy="5693866"/>
          </a:xfrm>
          <a:prstGeom prst="rect">
            <a:avLst/>
          </a:prstGeom>
          <a:noFill/>
        </p:spPr>
        <p:txBody>
          <a:bodyPr wrap="none" rtlCol="0">
            <a:spAutoFit/>
          </a:bodyPr>
          <a:lstStyle/>
          <a:p>
            <a:r>
              <a:rPr kumimoji="1" lang="en-US" altLang="ja-JP" sz="2800" b="1" dirty="0" smtClean="0">
                <a:solidFill>
                  <a:srgbClr val="FF0000"/>
                </a:solidFill>
                <a:latin typeface="+mj-ea"/>
                <a:ea typeface="+mj-ea"/>
              </a:rPr>
              <a:t>Solar Magnetic Activity Research Telescope (SMART)</a:t>
            </a:r>
          </a:p>
          <a:p>
            <a:r>
              <a:rPr lang="ja-JP" altLang="en-US" sz="2800" dirty="0" smtClean="0">
                <a:latin typeface="+mj-ea"/>
                <a:ea typeface="+mj-ea"/>
              </a:rPr>
              <a:t>太陽磁場活動望遠鏡</a:t>
            </a:r>
            <a:endParaRPr lang="en-US" altLang="ja-JP" sz="2800" dirty="0" smtClean="0">
              <a:latin typeface="+mj-ea"/>
              <a:ea typeface="+mj-ea"/>
            </a:endParaRPr>
          </a:p>
          <a:p>
            <a:endParaRPr kumimoji="1" lang="en-US" altLang="ja-JP" sz="2800" dirty="0">
              <a:latin typeface="+mj-ea"/>
              <a:ea typeface="+mj-ea"/>
            </a:endParaRPr>
          </a:p>
          <a:p>
            <a:r>
              <a:rPr lang="ja-JP" altLang="en-US" sz="2800" dirty="0" smtClean="0">
                <a:latin typeface="+mj-ea"/>
                <a:ea typeface="+mj-ea"/>
              </a:rPr>
              <a:t>Ｔ１：口径</a:t>
            </a:r>
            <a:r>
              <a:rPr lang="en-US" altLang="ja-JP" sz="2800" dirty="0" smtClean="0">
                <a:latin typeface="+mj-ea"/>
                <a:ea typeface="+mj-ea"/>
              </a:rPr>
              <a:t>20cm</a:t>
            </a:r>
            <a:endParaRPr kumimoji="1" lang="en-US" altLang="ja-JP" sz="2800" dirty="0" smtClean="0">
              <a:latin typeface="+mj-ea"/>
              <a:ea typeface="+mj-ea"/>
            </a:endParaRPr>
          </a:p>
          <a:p>
            <a:endParaRPr lang="en-US" altLang="ja-JP" sz="2800" dirty="0">
              <a:latin typeface="+mj-ea"/>
              <a:ea typeface="+mj-ea"/>
            </a:endParaRPr>
          </a:p>
          <a:p>
            <a:r>
              <a:rPr kumimoji="1" lang="en-US" altLang="ja-JP" sz="2800" dirty="0" smtClean="0">
                <a:latin typeface="+mj-ea"/>
                <a:ea typeface="+mj-ea"/>
              </a:rPr>
              <a:t>H-alpha </a:t>
            </a:r>
            <a:r>
              <a:rPr kumimoji="1" lang="ja-JP" altLang="en-US" sz="2800" dirty="0" smtClean="0">
                <a:latin typeface="+mj-ea"/>
                <a:ea typeface="+mj-ea"/>
              </a:rPr>
              <a:t>線</a:t>
            </a:r>
            <a:r>
              <a:rPr kumimoji="1" lang="en-US" altLang="ja-JP" sz="2800" dirty="0" smtClean="0">
                <a:latin typeface="+mj-ea"/>
                <a:ea typeface="+mj-ea"/>
              </a:rPr>
              <a:t>(</a:t>
            </a:r>
            <a:r>
              <a:rPr kumimoji="1" lang="ja-JP" altLang="en-US" sz="2800" dirty="0" smtClean="0">
                <a:latin typeface="+mj-ea"/>
                <a:ea typeface="+mj-ea"/>
              </a:rPr>
              <a:t>中心と</a:t>
            </a:r>
            <a:r>
              <a:rPr kumimoji="1" lang="en-US" altLang="ja-JP" sz="2800" dirty="0" smtClean="0">
                <a:latin typeface="+mj-ea"/>
                <a:ea typeface="+mj-ea"/>
              </a:rPr>
              <a:t>wing</a:t>
            </a:r>
            <a:r>
              <a:rPr kumimoji="1" lang="ja-JP" altLang="en-US" sz="2800" dirty="0" smtClean="0">
                <a:latin typeface="+mj-ea"/>
                <a:ea typeface="+mj-ea"/>
              </a:rPr>
              <a:t>の</a:t>
            </a:r>
            <a:endParaRPr kumimoji="1" lang="en-US" altLang="ja-JP" sz="2800" dirty="0" smtClean="0">
              <a:latin typeface="+mj-ea"/>
              <a:ea typeface="+mj-ea"/>
            </a:endParaRPr>
          </a:p>
          <a:p>
            <a:r>
              <a:rPr lang="ja-JP" altLang="en-US" sz="2800" dirty="0" smtClean="0">
                <a:latin typeface="+mj-ea"/>
                <a:ea typeface="+mj-ea"/>
              </a:rPr>
              <a:t>多波長</a:t>
            </a:r>
            <a:r>
              <a:rPr kumimoji="1" lang="en-US" altLang="ja-JP" sz="2800" dirty="0" smtClean="0">
                <a:latin typeface="+mj-ea"/>
                <a:ea typeface="+mj-ea"/>
              </a:rPr>
              <a:t>)</a:t>
            </a:r>
            <a:r>
              <a:rPr lang="ja-JP" altLang="en-US" sz="2800" dirty="0" smtClean="0">
                <a:latin typeface="+mj-ea"/>
                <a:ea typeface="+mj-ea"/>
              </a:rPr>
              <a:t>を用いた</a:t>
            </a:r>
            <a:endParaRPr kumimoji="1" lang="en-US" altLang="ja-JP" sz="2800" dirty="0" smtClean="0">
              <a:latin typeface="+mj-ea"/>
              <a:ea typeface="+mj-ea"/>
            </a:endParaRPr>
          </a:p>
          <a:p>
            <a:r>
              <a:rPr lang="ja-JP" altLang="en-US" sz="2800" dirty="0" smtClean="0">
                <a:latin typeface="+mj-ea"/>
                <a:ea typeface="+mj-ea"/>
              </a:rPr>
              <a:t>世界最高分解能で</a:t>
            </a:r>
            <a:endParaRPr lang="en-US" altLang="ja-JP" sz="2800" dirty="0" smtClean="0">
              <a:latin typeface="+mj-ea"/>
              <a:ea typeface="+mj-ea"/>
            </a:endParaRPr>
          </a:p>
          <a:p>
            <a:r>
              <a:rPr kumimoji="1" lang="ja-JP" altLang="en-US" sz="2800" dirty="0">
                <a:latin typeface="+mj-ea"/>
                <a:ea typeface="+mj-ea"/>
              </a:rPr>
              <a:t>太陽</a:t>
            </a:r>
            <a:r>
              <a:rPr kumimoji="1" lang="ja-JP" altLang="en-US" sz="2800" dirty="0" smtClean="0">
                <a:latin typeface="+mj-ea"/>
                <a:ea typeface="+mj-ea"/>
              </a:rPr>
              <a:t>全面像を</a:t>
            </a:r>
            <a:r>
              <a:rPr lang="ja-JP" altLang="en-US" sz="2800" dirty="0" smtClean="0">
                <a:latin typeface="+mj-ea"/>
                <a:ea typeface="+mj-ea"/>
              </a:rPr>
              <a:t>観測</a:t>
            </a:r>
            <a:endParaRPr lang="en-US" altLang="ja-JP" sz="2800" dirty="0" smtClean="0">
              <a:latin typeface="+mj-ea"/>
              <a:ea typeface="+mj-ea"/>
            </a:endParaRPr>
          </a:p>
          <a:p>
            <a:endParaRPr lang="en-US" altLang="ja-JP" sz="2800" dirty="0" smtClean="0">
              <a:latin typeface="+mj-ea"/>
              <a:ea typeface="+mj-ea"/>
            </a:endParaRPr>
          </a:p>
          <a:p>
            <a:r>
              <a:rPr lang="ja-JP" altLang="en-US" sz="2800" dirty="0" smtClean="0">
                <a:latin typeface="+mj-ea"/>
                <a:ea typeface="+mj-ea"/>
              </a:rPr>
              <a:t>フレアや</a:t>
            </a:r>
            <a:endParaRPr lang="en-US" altLang="ja-JP" sz="2800" dirty="0" smtClean="0">
              <a:latin typeface="+mj-ea"/>
              <a:ea typeface="+mj-ea"/>
            </a:endParaRPr>
          </a:p>
          <a:p>
            <a:r>
              <a:rPr lang="ja-JP" altLang="en-US" sz="2800" dirty="0">
                <a:latin typeface="+mj-ea"/>
                <a:ea typeface="+mj-ea"/>
              </a:rPr>
              <a:t>それ</a:t>
            </a:r>
            <a:r>
              <a:rPr lang="ja-JP" altLang="en-US" sz="2800" dirty="0" smtClean="0">
                <a:latin typeface="+mj-ea"/>
                <a:ea typeface="+mj-ea"/>
              </a:rPr>
              <a:t>に伴う活動現象の</a:t>
            </a:r>
            <a:endParaRPr lang="en-US" altLang="ja-JP" sz="2800" dirty="0" smtClean="0">
              <a:latin typeface="+mj-ea"/>
              <a:ea typeface="+mj-ea"/>
            </a:endParaRPr>
          </a:p>
          <a:p>
            <a:r>
              <a:rPr lang="ja-JP" altLang="en-US" sz="2800" dirty="0" smtClean="0">
                <a:latin typeface="+mj-ea"/>
                <a:ea typeface="+mj-ea"/>
              </a:rPr>
              <a:t>定常観測とデータ公開</a:t>
            </a:r>
            <a:endParaRPr lang="en-US" altLang="ja-JP" sz="2800" dirty="0" smtClean="0">
              <a:latin typeface="+mj-ea"/>
              <a:ea typeface="+mj-ea"/>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Screenshot-SMART T1 (2011 Sep) - Mozilla Firefox.png"/>
          <p:cNvPicPr>
            <a:picLocks noChangeAspect="1"/>
          </p:cNvPicPr>
          <p:nvPr/>
        </p:nvPicPr>
        <p:blipFill>
          <a:blip r:embed="rId2" cstate="print"/>
          <a:stretch>
            <a:fillRect/>
          </a:stretch>
        </p:blipFill>
        <p:spPr>
          <a:xfrm>
            <a:off x="355314" y="0"/>
            <a:ext cx="8433371" cy="68580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73929" y="620688"/>
            <a:ext cx="8446543" cy="4031873"/>
          </a:xfrm>
          <a:prstGeom prst="rect">
            <a:avLst/>
          </a:prstGeom>
          <a:noFill/>
        </p:spPr>
        <p:txBody>
          <a:bodyPr wrap="none" rtlCol="0">
            <a:spAutoFit/>
          </a:bodyPr>
          <a:lstStyle/>
          <a:p>
            <a:r>
              <a:rPr kumimoji="1" lang="en-US" altLang="ja-JP" sz="3200" dirty="0" smtClean="0">
                <a:solidFill>
                  <a:srgbClr val="FF0000"/>
                </a:solidFill>
                <a:latin typeface="+mj-ea"/>
                <a:ea typeface="+mj-ea"/>
              </a:rPr>
              <a:t>SMART</a:t>
            </a:r>
            <a:r>
              <a:rPr kumimoji="1" lang="ja-JP" altLang="en-US" sz="3200" dirty="0" smtClean="0">
                <a:solidFill>
                  <a:srgbClr val="FF0000"/>
                </a:solidFill>
                <a:latin typeface="+mj-ea"/>
                <a:ea typeface="+mj-ea"/>
              </a:rPr>
              <a:t>が観測した、この夏の大規模フレア</a:t>
            </a:r>
            <a:endParaRPr kumimoji="1" lang="en-US" altLang="ja-JP" sz="3200" dirty="0" smtClean="0">
              <a:solidFill>
                <a:srgbClr val="FF0000"/>
              </a:solidFill>
              <a:latin typeface="+mj-ea"/>
              <a:ea typeface="+mj-ea"/>
            </a:endParaRPr>
          </a:p>
          <a:p>
            <a:endParaRPr lang="en-US" altLang="ja-JP" sz="3200" dirty="0">
              <a:solidFill>
                <a:srgbClr val="FF0000"/>
              </a:solidFill>
              <a:latin typeface="+mj-ea"/>
              <a:ea typeface="+mj-ea"/>
            </a:endParaRPr>
          </a:p>
          <a:p>
            <a:r>
              <a:rPr kumimoji="1" lang="ja-JP" altLang="en-US" sz="3200" dirty="0" smtClean="0">
                <a:latin typeface="+mj-ea"/>
                <a:ea typeface="+mj-ea"/>
              </a:rPr>
              <a:t>（１）２０１１年８月９日　Ｘ６．９</a:t>
            </a:r>
            <a:r>
              <a:rPr lang="ja-JP" altLang="en-US" sz="3200" dirty="0" smtClean="0">
                <a:latin typeface="+mj-ea"/>
                <a:ea typeface="+mj-ea"/>
              </a:rPr>
              <a:t>（今活動周期最大）</a:t>
            </a:r>
            <a:endParaRPr lang="en-US" altLang="ja-JP" sz="3200" dirty="0" smtClean="0">
              <a:latin typeface="+mj-ea"/>
              <a:ea typeface="+mj-ea"/>
            </a:endParaRPr>
          </a:p>
          <a:p>
            <a:endParaRPr kumimoji="1" lang="en-US" altLang="ja-JP" sz="3200" dirty="0">
              <a:latin typeface="+mj-ea"/>
              <a:ea typeface="+mj-ea"/>
            </a:endParaRPr>
          </a:p>
          <a:p>
            <a:r>
              <a:rPr lang="ja-JP" altLang="en-US" sz="3200" dirty="0" smtClean="0">
                <a:latin typeface="+mj-ea"/>
                <a:ea typeface="+mj-ea"/>
              </a:rPr>
              <a:t>（２）２０１１年９月７日　Ｘ２．１</a:t>
            </a:r>
            <a:endParaRPr lang="en-US" altLang="ja-JP" sz="3200" dirty="0" smtClean="0">
              <a:latin typeface="+mj-ea"/>
              <a:ea typeface="+mj-ea"/>
            </a:endParaRPr>
          </a:p>
          <a:p>
            <a:endParaRPr kumimoji="1" lang="en-US" altLang="ja-JP" sz="3200" dirty="0">
              <a:latin typeface="+mj-ea"/>
              <a:ea typeface="+mj-ea"/>
            </a:endParaRPr>
          </a:p>
          <a:p>
            <a:r>
              <a:rPr lang="ja-JP" altLang="en-US" sz="3200" dirty="0" smtClean="0">
                <a:latin typeface="+mj-ea"/>
                <a:ea typeface="+mj-ea"/>
              </a:rPr>
              <a:t>（３）２０１１年９月８日　Ｘ１．８</a:t>
            </a:r>
            <a:endParaRPr lang="en-US" altLang="ja-JP" sz="3200" dirty="0" smtClean="0">
              <a:latin typeface="+mj-ea"/>
              <a:ea typeface="+mj-ea"/>
            </a:endParaRPr>
          </a:p>
          <a:p>
            <a:endParaRPr kumimoji="1" lang="ja-JP" altLang="en-US" sz="3200" dirty="0">
              <a:latin typeface="+mj-ea"/>
              <a:ea typeface="+mj-ea"/>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10809_f_p00.m1v">
            <a:hlinkClick r:id="" action="ppaction://media"/>
          </p:cNvPr>
          <p:cNvPicPr>
            <a:picLocks noRot="1" noChangeAspect="1"/>
          </p:cNvPicPr>
          <p:nvPr>
            <a:videoFile r:link="rId1"/>
          </p:nvPr>
        </p:nvPicPr>
        <p:blipFill>
          <a:blip r:embed="rId3" cstate="print"/>
          <a:stretch>
            <a:fillRect/>
          </a:stretch>
        </p:blipFill>
        <p:spPr>
          <a:xfrm>
            <a:off x="2915816" y="476672"/>
            <a:ext cx="6014120" cy="6014120"/>
          </a:xfrm>
          <a:prstGeom prst="rect">
            <a:avLst/>
          </a:prstGeom>
        </p:spPr>
      </p:pic>
      <p:sp>
        <p:nvSpPr>
          <p:cNvPr id="2" name="テキスト ボックス 1"/>
          <p:cNvSpPr txBox="1"/>
          <p:nvPr/>
        </p:nvSpPr>
        <p:spPr>
          <a:xfrm>
            <a:off x="395536" y="404664"/>
            <a:ext cx="2529860" cy="1077218"/>
          </a:xfrm>
          <a:prstGeom prst="rect">
            <a:avLst/>
          </a:prstGeom>
          <a:noFill/>
        </p:spPr>
        <p:txBody>
          <a:bodyPr wrap="none" rtlCol="0">
            <a:spAutoFit/>
          </a:bodyPr>
          <a:lstStyle/>
          <a:p>
            <a:r>
              <a:rPr kumimoji="1" lang="ja-JP" altLang="en-US" sz="3200" dirty="0" smtClean="0">
                <a:latin typeface="+mj-ea"/>
                <a:ea typeface="+mj-ea"/>
              </a:rPr>
              <a:t>（１）８月９日　</a:t>
            </a:r>
            <a:endParaRPr kumimoji="1" lang="en-US" altLang="ja-JP" sz="3200" dirty="0" smtClean="0">
              <a:latin typeface="+mj-ea"/>
              <a:ea typeface="+mj-ea"/>
            </a:endParaRPr>
          </a:p>
          <a:p>
            <a:r>
              <a:rPr kumimoji="1" lang="en-US" altLang="ja-JP" sz="3200" dirty="0" smtClean="0">
                <a:latin typeface="+mj-ea"/>
                <a:ea typeface="+mj-ea"/>
              </a:rPr>
              <a:t>X</a:t>
            </a:r>
            <a:r>
              <a:rPr kumimoji="1" lang="ja-JP" altLang="en-US" sz="3200" dirty="0" smtClean="0">
                <a:latin typeface="+mj-ea"/>
                <a:ea typeface="+mj-ea"/>
              </a:rPr>
              <a:t>６．９フレア</a:t>
            </a:r>
            <a:endParaRPr kumimoji="1" lang="ja-JP" altLang="en-US" sz="3200" dirty="0">
              <a:latin typeface="+mj-ea"/>
              <a:ea typeface="+mj-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2" cstate="print"/>
          <a:srcRect/>
          <a:stretch>
            <a:fillRect/>
          </a:stretch>
        </p:blipFill>
        <p:spPr bwMode="auto">
          <a:xfrm>
            <a:off x="4860032" y="44624"/>
            <a:ext cx="3438160" cy="6768877"/>
          </a:xfrm>
          <a:prstGeom prst="rect">
            <a:avLst/>
          </a:prstGeom>
          <a:noFill/>
          <a:ln w="9525">
            <a:noFill/>
            <a:miter lim="800000"/>
            <a:headEnd/>
            <a:tailEnd/>
          </a:ln>
        </p:spPr>
      </p:pic>
      <p:sp>
        <p:nvSpPr>
          <p:cNvPr id="2" name="テキスト ボックス 1"/>
          <p:cNvSpPr txBox="1"/>
          <p:nvPr/>
        </p:nvSpPr>
        <p:spPr>
          <a:xfrm>
            <a:off x="394635" y="548680"/>
            <a:ext cx="3865161" cy="3539430"/>
          </a:xfrm>
          <a:prstGeom prst="rect">
            <a:avLst/>
          </a:prstGeom>
          <a:noFill/>
        </p:spPr>
        <p:txBody>
          <a:bodyPr wrap="none" rtlCol="0">
            <a:spAutoFit/>
          </a:bodyPr>
          <a:lstStyle/>
          <a:p>
            <a:r>
              <a:rPr kumimoji="1" lang="ja-JP" altLang="en-US" sz="3200" dirty="0" smtClean="0">
                <a:latin typeface="+mj-ea"/>
                <a:ea typeface="+mj-ea"/>
              </a:rPr>
              <a:t>８月９日　Ｘ６．９</a:t>
            </a:r>
            <a:endParaRPr kumimoji="1" lang="en-US" altLang="ja-JP" sz="3200" dirty="0" smtClean="0">
              <a:latin typeface="+mj-ea"/>
              <a:ea typeface="+mj-ea"/>
            </a:endParaRPr>
          </a:p>
          <a:p>
            <a:endParaRPr lang="en-US" altLang="ja-JP" sz="3200" dirty="0">
              <a:latin typeface="+mj-ea"/>
              <a:ea typeface="+mj-ea"/>
            </a:endParaRPr>
          </a:p>
          <a:p>
            <a:r>
              <a:rPr lang="ja-JP" altLang="en-US" sz="3200" dirty="0" smtClean="0">
                <a:latin typeface="+mj-ea"/>
                <a:ea typeface="+mj-ea"/>
              </a:rPr>
              <a:t>フレアに伴う衝撃波と</a:t>
            </a:r>
            <a:endParaRPr lang="en-US" altLang="ja-JP" sz="3200" dirty="0" smtClean="0">
              <a:latin typeface="+mj-ea"/>
              <a:ea typeface="+mj-ea"/>
            </a:endParaRPr>
          </a:p>
          <a:p>
            <a:r>
              <a:rPr kumimoji="1" lang="ja-JP" altLang="en-US" sz="3200" dirty="0" smtClean="0">
                <a:latin typeface="+mj-ea"/>
                <a:ea typeface="+mj-ea"/>
              </a:rPr>
              <a:t>フィラメント振動</a:t>
            </a:r>
            <a:endParaRPr kumimoji="1" lang="en-US" altLang="ja-JP" sz="3200" dirty="0" smtClean="0">
              <a:latin typeface="+mj-ea"/>
              <a:ea typeface="+mj-ea"/>
            </a:endParaRPr>
          </a:p>
          <a:p>
            <a:r>
              <a:rPr lang="ja-JP" altLang="en-US" sz="3200" dirty="0" smtClean="0">
                <a:latin typeface="+mj-ea"/>
                <a:ea typeface="+mj-ea"/>
              </a:rPr>
              <a:t>プロミネンス振動が</a:t>
            </a:r>
            <a:endParaRPr lang="en-US" altLang="ja-JP" sz="3200" dirty="0" smtClean="0">
              <a:latin typeface="+mj-ea"/>
              <a:ea typeface="+mj-ea"/>
            </a:endParaRPr>
          </a:p>
          <a:p>
            <a:r>
              <a:rPr lang="ja-JP" altLang="en-US" sz="3200" dirty="0" smtClean="0">
                <a:latin typeface="+mj-ea"/>
                <a:ea typeface="+mj-ea"/>
              </a:rPr>
              <a:t>同時に発生</a:t>
            </a:r>
            <a:endParaRPr lang="en-US" altLang="ja-JP" sz="3200" dirty="0" smtClean="0">
              <a:latin typeface="+mj-ea"/>
              <a:ea typeface="+mj-ea"/>
            </a:endParaRPr>
          </a:p>
          <a:p>
            <a:endParaRPr lang="en-US" altLang="ja-JP" sz="3200" dirty="0">
              <a:latin typeface="+mj-ea"/>
              <a:ea typeface="+mj-ea"/>
            </a:endParaRPr>
          </a:p>
        </p:txBody>
      </p:sp>
      <p:sp>
        <p:nvSpPr>
          <p:cNvPr id="4" name="テキスト ボックス 3"/>
          <p:cNvSpPr txBox="1"/>
          <p:nvPr/>
        </p:nvSpPr>
        <p:spPr>
          <a:xfrm>
            <a:off x="539552" y="5013176"/>
            <a:ext cx="2832827" cy="369332"/>
          </a:xfrm>
          <a:prstGeom prst="rect">
            <a:avLst/>
          </a:prstGeom>
          <a:noFill/>
        </p:spPr>
        <p:txBody>
          <a:bodyPr wrap="none" rtlCol="0">
            <a:spAutoFit/>
          </a:bodyPr>
          <a:lstStyle/>
          <a:p>
            <a:r>
              <a:rPr kumimoji="1" lang="ja-JP" altLang="en-US" dirty="0" smtClean="0"/>
              <a:t>衝撃波＝津波のような</a:t>
            </a:r>
            <a:r>
              <a:rPr lang="ja-JP" altLang="en-US" dirty="0" smtClean="0"/>
              <a:t>現象</a:t>
            </a:r>
            <a:endParaRPr kumimoji="1" lang="ja-JP" alt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94635" y="548680"/>
            <a:ext cx="4132863" cy="4031873"/>
          </a:xfrm>
          <a:prstGeom prst="rect">
            <a:avLst/>
          </a:prstGeom>
          <a:noFill/>
        </p:spPr>
        <p:txBody>
          <a:bodyPr wrap="none" rtlCol="0">
            <a:spAutoFit/>
          </a:bodyPr>
          <a:lstStyle/>
          <a:p>
            <a:r>
              <a:rPr kumimoji="1" lang="ja-JP" altLang="en-US" sz="3200" dirty="0" smtClean="0">
                <a:latin typeface="+mj-ea"/>
                <a:ea typeface="+mj-ea"/>
              </a:rPr>
              <a:t>８月９日　Ｘ６．９</a:t>
            </a:r>
            <a:endParaRPr kumimoji="1" lang="en-US" altLang="ja-JP" sz="3200" dirty="0" smtClean="0">
              <a:latin typeface="+mj-ea"/>
              <a:ea typeface="+mj-ea"/>
            </a:endParaRPr>
          </a:p>
          <a:p>
            <a:endParaRPr lang="en-US" altLang="ja-JP" sz="3200" dirty="0">
              <a:latin typeface="+mj-ea"/>
              <a:ea typeface="+mj-ea"/>
            </a:endParaRPr>
          </a:p>
          <a:p>
            <a:r>
              <a:rPr lang="ja-JP" altLang="en-US" sz="3200" dirty="0" smtClean="0">
                <a:latin typeface="+mj-ea"/>
                <a:ea typeface="+mj-ea"/>
              </a:rPr>
              <a:t>フレアに伴う衝撃波の</a:t>
            </a:r>
            <a:endParaRPr lang="en-US" altLang="ja-JP" sz="3200" dirty="0" smtClean="0">
              <a:latin typeface="+mj-ea"/>
              <a:ea typeface="+mj-ea"/>
            </a:endParaRPr>
          </a:p>
          <a:p>
            <a:r>
              <a:rPr lang="ja-JP" altLang="en-US" sz="3200" dirty="0" smtClean="0">
                <a:latin typeface="+mj-ea"/>
                <a:ea typeface="+mj-ea"/>
              </a:rPr>
              <a:t>伝播過程を知るための</a:t>
            </a:r>
            <a:endParaRPr lang="en-US" altLang="ja-JP" sz="3200" dirty="0" smtClean="0">
              <a:latin typeface="+mj-ea"/>
              <a:ea typeface="+mj-ea"/>
            </a:endParaRPr>
          </a:p>
          <a:p>
            <a:r>
              <a:rPr lang="ja-JP" altLang="en-US" sz="3200" dirty="0" smtClean="0">
                <a:latin typeface="+mj-ea"/>
                <a:ea typeface="+mj-ea"/>
              </a:rPr>
              <a:t>重要なデータ</a:t>
            </a:r>
            <a:endParaRPr lang="en-US" altLang="ja-JP" sz="3200" dirty="0" smtClean="0">
              <a:latin typeface="+mj-ea"/>
              <a:ea typeface="+mj-ea"/>
            </a:endParaRPr>
          </a:p>
          <a:p>
            <a:endParaRPr lang="en-US" altLang="ja-JP" sz="3200" dirty="0">
              <a:latin typeface="+mj-ea"/>
              <a:ea typeface="+mj-ea"/>
            </a:endParaRPr>
          </a:p>
          <a:p>
            <a:r>
              <a:rPr lang="ja-JP" altLang="en-US" sz="3200" dirty="0" smtClean="0">
                <a:latin typeface="+mj-ea"/>
                <a:ea typeface="+mj-ea"/>
              </a:rPr>
              <a:t>今月中に論文を</a:t>
            </a:r>
            <a:endParaRPr lang="en-US" altLang="ja-JP" sz="3200" dirty="0" smtClean="0">
              <a:latin typeface="+mj-ea"/>
              <a:ea typeface="+mj-ea"/>
            </a:endParaRPr>
          </a:p>
          <a:p>
            <a:r>
              <a:rPr lang="ja-JP" altLang="en-US" sz="3200" dirty="0" smtClean="0">
                <a:latin typeface="+mj-ea"/>
                <a:ea typeface="+mj-ea"/>
              </a:rPr>
              <a:t>投稿</a:t>
            </a:r>
            <a:r>
              <a:rPr lang="ja-JP" altLang="en-US" sz="3200" dirty="0">
                <a:latin typeface="+mj-ea"/>
                <a:ea typeface="+mj-ea"/>
              </a:rPr>
              <a:t>予定</a:t>
            </a:r>
            <a:endParaRPr lang="en-US" altLang="ja-JP" sz="3200" dirty="0" smtClean="0">
              <a:latin typeface="+mj-ea"/>
              <a:ea typeface="+mj-ea"/>
            </a:endParaRPr>
          </a:p>
        </p:txBody>
      </p:sp>
      <p:pic>
        <p:nvPicPr>
          <p:cNvPr id="22529" name="Picture 1"/>
          <p:cNvPicPr>
            <a:picLocks noChangeAspect="1" noChangeArrowheads="1"/>
          </p:cNvPicPr>
          <p:nvPr/>
        </p:nvPicPr>
        <p:blipFill>
          <a:blip r:embed="rId2" cstate="print"/>
          <a:srcRect/>
          <a:stretch>
            <a:fillRect/>
          </a:stretch>
        </p:blipFill>
        <p:spPr bwMode="auto">
          <a:xfrm>
            <a:off x="4499992" y="548679"/>
            <a:ext cx="4392488" cy="57520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10907_p00.m1v">
            <a:hlinkClick r:id="" action="ppaction://media"/>
          </p:cNvPr>
          <p:cNvPicPr>
            <a:picLocks noRot="1" noChangeAspect="1"/>
          </p:cNvPicPr>
          <p:nvPr>
            <a:videoFile r:link="rId1"/>
          </p:nvPr>
        </p:nvPicPr>
        <p:blipFill>
          <a:blip r:embed="rId3" cstate="print"/>
          <a:stretch>
            <a:fillRect/>
          </a:stretch>
        </p:blipFill>
        <p:spPr>
          <a:xfrm>
            <a:off x="2843808" y="332656"/>
            <a:ext cx="6300192" cy="6300192"/>
          </a:xfrm>
          <a:prstGeom prst="rect">
            <a:avLst/>
          </a:prstGeom>
        </p:spPr>
      </p:pic>
      <p:sp>
        <p:nvSpPr>
          <p:cNvPr id="2" name="テキスト ボックス 1"/>
          <p:cNvSpPr txBox="1"/>
          <p:nvPr/>
        </p:nvSpPr>
        <p:spPr>
          <a:xfrm>
            <a:off x="395536" y="404664"/>
            <a:ext cx="2440092" cy="3539430"/>
          </a:xfrm>
          <a:prstGeom prst="rect">
            <a:avLst/>
          </a:prstGeom>
          <a:noFill/>
        </p:spPr>
        <p:txBody>
          <a:bodyPr wrap="none" rtlCol="0">
            <a:spAutoFit/>
          </a:bodyPr>
          <a:lstStyle/>
          <a:p>
            <a:r>
              <a:rPr kumimoji="1" lang="ja-JP" altLang="en-US" sz="3200" dirty="0" smtClean="0">
                <a:latin typeface="+mj-ea"/>
                <a:ea typeface="+mj-ea"/>
              </a:rPr>
              <a:t>９月</a:t>
            </a:r>
            <a:r>
              <a:rPr lang="ja-JP" altLang="en-US" sz="3200" dirty="0">
                <a:latin typeface="+mj-ea"/>
                <a:ea typeface="+mj-ea"/>
              </a:rPr>
              <a:t>７</a:t>
            </a:r>
            <a:r>
              <a:rPr kumimoji="1" lang="ja-JP" altLang="en-US" sz="3200" dirty="0" smtClean="0">
                <a:latin typeface="+mj-ea"/>
                <a:ea typeface="+mj-ea"/>
              </a:rPr>
              <a:t>日　</a:t>
            </a:r>
            <a:endParaRPr kumimoji="1" lang="en-US" altLang="ja-JP" sz="3200" dirty="0" smtClean="0">
              <a:latin typeface="+mj-ea"/>
              <a:ea typeface="+mj-ea"/>
            </a:endParaRPr>
          </a:p>
          <a:p>
            <a:r>
              <a:rPr kumimoji="1" lang="ja-JP" altLang="en-US" sz="3200" dirty="0" smtClean="0">
                <a:latin typeface="+mj-ea"/>
                <a:ea typeface="+mj-ea"/>
              </a:rPr>
              <a:t>Ｘ２．１</a:t>
            </a:r>
            <a:endParaRPr kumimoji="1" lang="en-US" altLang="ja-JP" sz="3200" dirty="0" smtClean="0">
              <a:latin typeface="+mj-ea"/>
              <a:ea typeface="+mj-ea"/>
            </a:endParaRPr>
          </a:p>
          <a:p>
            <a:endParaRPr lang="en-US" altLang="ja-JP" sz="3200" dirty="0">
              <a:latin typeface="+mj-ea"/>
              <a:ea typeface="+mj-ea"/>
            </a:endParaRPr>
          </a:p>
          <a:p>
            <a:r>
              <a:rPr lang="ja-JP" altLang="en-US" sz="3200" dirty="0" smtClean="0">
                <a:latin typeface="+mj-ea"/>
                <a:ea typeface="+mj-ea"/>
              </a:rPr>
              <a:t>黒点周辺の</a:t>
            </a:r>
            <a:endParaRPr lang="en-US" altLang="ja-JP" sz="3200" dirty="0" smtClean="0">
              <a:latin typeface="+mj-ea"/>
              <a:ea typeface="+mj-ea"/>
            </a:endParaRPr>
          </a:p>
          <a:p>
            <a:r>
              <a:rPr kumimoji="1" lang="ja-JP" altLang="en-US" sz="3200" dirty="0" smtClean="0">
                <a:latin typeface="+mj-ea"/>
                <a:ea typeface="+mj-ea"/>
              </a:rPr>
              <a:t>多数の</a:t>
            </a:r>
            <a:endParaRPr kumimoji="1" lang="en-US" altLang="ja-JP" sz="3200" dirty="0" smtClean="0">
              <a:latin typeface="+mj-ea"/>
              <a:ea typeface="+mj-ea"/>
            </a:endParaRPr>
          </a:p>
          <a:p>
            <a:r>
              <a:rPr kumimoji="1" lang="ja-JP" altLang="en-US" sz="3200" dirty="0" smtClean="0">
                <a:latin typeface="+mj-ea"/>
                <a:ea typeface="+mj-ea"/>
              </a:rPr>
              <a:t>フィラメントが</a:t>
            </a:r>
            <a:endParaRPr kumimoji="1" lang="en-US" altLang="ja-JP" sz="3200" dirty="0" smtClean="0">
              <a:latin typeface="+mj-ea"/>
              <a:ea typeface="+mj-ea"/>
            </a:endParaRPr>
          </a:p>
          <a:p>
            <a:r>
              <a:rPr lang="ja-JP" altLang="en-US" sz="3200" dirty="0">
                <a:latin typeface="+mj-ea"/>
                <a:ea typeface="+mj-ea"/>
              </a:rPr>
              <a:t>振動</a:t>
            </a:r>
            <a:endParaRPr kumimoji="1" lang="en-US" altLang="ja-JP" sz="3200" dirty="0" smtClean="0">
              <a:latin typeface="+mj-ea"/>
              <a:ea typeface="+mj-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2" cstate="print"/>
          <a:srcRect/>
          <a:stretch>
            <a:fillRect/>
          </a:stretch>
        </p:blipFill>
        <p:spPr bwMode="auto">
          <a:xfrm>
            <a:off x="2771800" y="423866"/>
            <a:ext cx="6048672" cy="6317502"/>
          </a:xfrm>
          <a:prstGeom prst="rect">
            <a:avLst/>
          </a:prstGeom>
          <a:noFill/>
          <a:ln w="9525">
            <a:noFill/>
            <a:miter lim="800000"/>
            <a:headEnd/>
            <a:tailEnd/>
          </a:ln>
        </p:spPr>
      </p:pic>
      <p:sp>
        <p:nvSpPr>
          <p:cNvPr id="2" name="テキスト ボックス 1"/>
          <p:cNvSpPr txBox="1"/>
          <p:nvPr/>
        </p:nvSpPr>
        <p:spPr>
          <a:xfrm>
            <a:off x="323528" y="404664"/>
            <a:ext cx="2601868" cy="3539430"/>
          </a:xfrm>
          <a:prstGeom prst="rect">
            <a:avLst/>
          </a:prstGeom>
          <a:noFill/>
        </p:spPr>
        <p:txBody>
          <a:bodyPr wrap="square" rtlCol="0">
            <a:spAutoFit/>
          </a:bodyPr>
          <a:lstStyle/>
          <a:p>
            <a:r>
              <a:rPr kumimoji="1" lang="ja-JP" altLang="en-US" sz="3200" dirty="0" smtClean="0">
                <a:latin typeface="+mj-ea"/>
                <a:ea typeface="+mj-ea"/>
              </a:rPr>
              <a:t>（２）９月</a:t>
            </a:r>
            <a:r>
              <a:rPr lang="ja-JP" altLang="en-US" sz="3200" dirty="0">
                <a:latin typeface="+mj-ea"/>
                <a:ea typeface="+mj-ea"/>
              </a:rPr>
              <a:t>７</a:t>
            </a:r>
            <a:r>
              <a:rPr kumimoji="1" lang="ja-JP" altLang="en-US" sz="3200" dirty="0" smtClean="0">
                <a:latin typeface="+mj-ea"/>
                <a:ea typeface="+mj-ea"/>
              </a:rPr>
              <a:t>日　</a:t>
            </a:r>
            <a:endParaRPr kumimoji="1" lang="en-US" altLang="ja-JP" sz="3200" dirty="0" smtClean="0">
              <a:latin typeface="+mj-ea"/>
              <a:ea typeface="+mj-ea"/>
            </a:endParaRPr>
          </a:p>
          <a:p>
            <a:r>
              <a:rPr kumimoji="1" lang="ja-JP" altLang="en-US" sz="3200" dirty="0" smtClean="0">
                <a:latin typeface="+mj-ea"/>
                <a:ea typeface="+mj-ea"/>
              </a:rPr>
              <a:t>Ｘ２．１フレア</a:t>
            </a:r>
            <a:endParaRPr kumimoji="1" lang="en-US" altLang="ja-JP" sz="3200" dirty="0" smtClean="0">
              <a:latin typeface="+mj-ea"/>
              <a:ea typeface="+mj-ea"/>
            </a:endParaRPr>
          </a:p>
          <a:p>
            <a:endParaRPr lang="en-US" altLang="ja-JP" sz="3200" dirty="0">
              <a:latin typeface="+mj-ea"/>
              <a:ea typeface="+mj-ea"/>
            </a:endParaRPr>
          </a:p>
          <a:p>
            <a:r>
              <a:rPr lang="ja-JP" altLang="en-US" sz="3200" dirty="0" smtClean="0">
                <a:latin typeface="+mj-ea"/>
                <a:ea typeface="+mj-ea"/>
              </a:rPr>
              <a:t>黒点周辺の</a:t>
            </a:r>
            <a:endParaRPr lang="en-US" altLang="ja-JP" sz="3200" dirty="0" smtClean="0">
              <a:latin typeface="+mj-ea"/>
              <a:ea typeface="+mj-ea"/>
            </a:endParaRPr>
          </a:p>
          <a:p>
            <a:r>
              <a:rPr kumimoji="1" lang="ja-JP" altLang="en-US" sz="3200" dirty="0" smtClean="0">
                <a:latin typeface="+mj-ea"/>
                <a:ea typeface="+mj-ea"/>
              </a:rPr>
              <a:t>多数の</a:t>
            </a:r>
            <a:endParaRPr kumimoji="1" lang="en-US" altLang="ja-JP" sz="3200" dirty="0" smtClean="0">
              <a:latin typeface="+mj-ea"/>
              <a:ea typeface="+mj-ea"/>
            </a:endParaRPr>
          </a:p>
          <a:p>
            <a:r>
              <a:rPr kumimoji="1" lang="ja-JP" altLang="en-US" sz="3200" dirty="0" smtClean="0">
                <a:latin typeface="+mj-ea"/>
                <a:ea typeface="+mj-ea"/>
              </a:rPr>
              <a:t>フィラメントが</a:t>
            </a:r>
            <a:endParaRPr kumimoji="1" lang="en-US" altLang="ja-JP" sz="3200" dirty="0" smtClean="0">
              <a:latin typeface="+mj-ea"/>
              <a:ea typeface="+mj-ea"/>
            </a:endParaRPr>
          </a:p>
          <a:p>
            <a:r>
              <a:rPr lang="ja-JP" altLang="en-US" sz="3200" dirty="0">
                <a:latin typeface="+mj-ea"/>
                <a:ea typeface="+mj-ea"/>
              </a:rPr>
              <a:t>振動</a:t>
            </a:r>
            <a:endParaRPr kumimoji="1" lang="en-US" altLang="ja-JP" sz="3200" dirty="0" smtClean="0">
              <a:latin typeface="+mj-ea"/>
              <a:ea typeface="+mj-ea"/>
            </a:endParaRPr>
          </a:p>
        </p:txBody>
      </p:sp>
      <p:sp>
        <p:nvSpPr>
          <p:cNvPr id="4" name="円/楕円 3"/>
          <p:cNvSpPr/>
          <p:nvPr/>
        </p:nvSpPr>
        <p:spPr>
          <a:xfrm rot="19747330">
            <a:off x="4725299" y="1620489"/>
            <a:ext cx="893345" cy="1457139"/>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p:cNvSpPr/>
          <p:nvPr/>
        </p:nvSpPr>
        <p:spPr>
          <a:xfrm rot="20177753">
            <a:off x="5681458" y="2844266"/>
            <a:ext cx="521344" cy="952153"/>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p:cNvSpPr/>
          <p:nvPr/>
        </p:nvSpPr>
        <p:spPr>
          <a:xfrm rot="19289832">
            <a:off x="6460283" y="2055951"/>
            <a:ext cx="657717" cy="1201217"/>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p:nvSpPr>
        <p:spPr>
          <a:xfrm rot="19935768">
            <a:off x="7550364" y="1826565"/>
            <a:ext cx="728671" cy="1268839"/>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rot="20278104">
            <a:off x="7176941" y="2186773"/>
            <a:ext cx="398159" cy="838109"/>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rot="20278104">
            <a:off x="4637705" y="1105102"/>
            <a:ext cx="936500" cy="548283"/>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rot="20278104">
            <a:off x="6146157" y="4486554"/>
            <a:ext cx="1118739" cy="548283"/>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79512" y="416853"/>
            <a:ext cx="2880320" cy="5447645"/>
          </a:xfrm>
          <a:prstGeom prst="rect">
            <a:avLst/>
          </a:prstGeom>
          <a:noFill/>
        </p:spPr>
        <p:txBody>
          <a:bodyPr wrap="square" rtlCol="0">
            <a:spAutoFit/>
          </a:bodyPr>
          <a:lstStyle/>
          <a:p>
            <a:r>
              <a:rPr kumimoji="1" lang="ja-JP" altLang="en-US" sz="3200" dirty="0" smtClean="0">
                <a:latin typeface="+mj-ea"/>
                <a:ea typeface="+mj-ea"/>
              </a:rPr>
              <a:t>９月</a:t>
            </a:r>
            <a:r>
              <a:rPr lang="ja-JP" altLang="en-US" sz="3200" dirty="0">
                <a:latin typeface="+mj-ea"/>
                <a:ea typeface="+mj-ea"/>
              </a:rPr>
              <a:t>７</a:t>
            </a:r>
            <a:r>
              <a:rPr kumimoji="1" lang="ja-JP" altLang="en-US" sz="3200" dirty="0" smtClean="0">
                <a:latin typeface="+mj-ea"/>
                <a:ea typeface="+mj-ea"/>
              </a:rPr>
              <a:t>日　</a:t>
            </a:r>
            <a:endParaRPr kumimoji="1" lang="en-US" altLang="ja-JP" sz="3200" dirty="0" smtClean="0">
              <a:latin typeface="+mj-ea"/>
              <a:ea typeface="+mj-ea"/>
            </a:endParaRPr>
          </a:p>
          <a:p>
            <a:r>
              <a:rPr kumimoji="1" lang="ja-JP" altLang="en-US" sz="3200" dirty="0" smtClean="0">
                <a:latin typeface="+mj-ea"/>
                <a:ea typeface="+mj-ea"/>
              </a:rPr>
              <a:t>Ｘ２．１</a:t>
            </a:r>
            <a:endParaRPr kumimoji="1" lang="en-US" altLang="ja-JP" sz="3200" dirty="0" smtClean="0">
              <a:latin typeface="+mj-ea"/>
              <a:ea typeface="+mj-ea"/>
            </a:endParaRPr>
          </a:p>
          <a:p>
            <a:endParaRPr lang="en-US" altLang="ja-JP" sz="3200" dirty="0">
              <a:latin typeface="+mj-ea"/>
              <a:ea typeface="+mj-ea"/>
            </a:endParaRPr>
          </a:p>
          <a:p>
            <a:r>
              <a:rPr lang="ja-JP" altLang="en-US" sz="2800" dirty="0" smtClean="0">
                <a:latin typeface="+mj-ea"/>
                <a:ea typeface="+mj-ea"/>
              </a:rPr>
              <a:t>多数のフィラメントが一斉に振動</a:t>
            </a:r>
            <a:endParaRPr lang="en-US" altLang="ja-JP" sz="2800" dirty="0" smtClean="0">
              <a:latin typeface="+mj-ea"/>
              <a:ea typeface="+mj-ea"/>
            </a:endParaRPr>
          </a:p>
          <a:p>
            <a:endParaRPr lang="en-US" altLang="ja-JP" sz="2800" dirty="0" smtClean="0">
              <a:latin typeface="+mj-ea"/>
              <a:ea typeface="+mj-ea"/>
            </a:endParaRPr>
          </a:p>
          <a:p>
            <a:r>
              <a:rPr lang="ja-JP" altLang="en-US" sz="2800" dirty="0" smtClean="0">
                <a:latin typeface="+mj-ea"/>
                <a:ea typeface="+mj-ea"/>
              </a:rPr>
              <a:t>これだけ多くの</a:t>
            </a:r>
            <a:endParaRPr lang="en-US" altLang="ja-JP" sz="2800" dirty="0" smtClean="0">
              <a:latin typeface="+mj-ea"/>
              <a:ea typeface="+mj-ea"/>
            </a:endParaRPr>
          </a:p>
          <a:p>
            <a:r>
              <a:rPr lang="ja-JP" altLang="en-US" sz="2800" dirty="0" smtClean="0">
                <a:latin typeface="+mj-ea"/>
                <a:ea typeface="+mj-ea"/>
              </a:rPr>
              <a:t>フィラメント</a:t>
            </a:r>
            <a:r>
              <a:rPr lang="en-US" altLang="ja-JP" sz="2800" dirty="0" smtClean="0">
                <a:latin typeface="+mj-ea"/>
                <a:ea typeface="+mj-ea"/>
              </a:rPr>
              <a:t>(</a:t>
            </a:r>
            <a:r>
              <a:rPr lang="ja-JP" altLang="en-US" sz="2800" dirty="0" smtClean="0">
                <a:latin typeface="+mj-ea"/>
                <a:ea typeface="+mj-ea"/>
              </a:rPr>
              <a:t>今回は</a:t>
            </a:r>
            <a:r>
              <a:rPr lang="en-US" altLang="ja-JP" sz="2800" dirty="0" smtClean="0">
                <a:latin typeface="+mj-ea"/>
                <a:ea typeface="+mj-ea"/>
              </a:rPr>
              <a:t>7</a:t>
            </a:r>
            <a:r>
              <a:rPr lang="ja-JP" altLang="en-US" sz="2800" dirty="0" smtClean="0">
                <a:latin typeface="+mj-ea"/>
                <a:ea typeface="+mj-ea"/>
              </a:rPr>
              <a:t>つ</a:t>
            </a:r>
            <a:r>
              <a:rPr lang="en-US" altLang="ja-JP" sz="2800" dirty="0" smtClean="0">
                <a:latin typeface="+mj-ea"/>
                <a:ea typeface="+mj-ea"/>
              </a:rPr>
              <a:t>)</a:t>
            </a:r>
            <a:r>
              <a:rPr lang="ja-JP" altLang="en-US" sz="2800" dirty="0" smtClean="0">
                <a:latin typeface="+mj-ea"/>
                <a:ea typeface="+mj-ea"/>
              </a:rPr>
              <a:t>が一度に振動する様子を</a:t>
            </a:r>
            <a:endParaRPr lang="en-US" altLang="ja-JP" sz="2800" dirty="0" smtClean="0">
              <a:latin typeface="+mj-ea"/>
              <a:ea typeface="+mj-ea"/>
            </a:endParaRPr>
          </a:p>
          <a:p>
            <a:r>
              <a:rPr lang="ja-JP" altLang="en-US" sz="2800" dirty="0" smtClean="0">
                <a:latin typeface="+mj-ea"/>
                <a:ea typeface="+mj-ea"/>
              </a:rPr>
              <a:t>観測したのは</a:t>
            </a:r>
            <a:endParaRPr lang="en-US" altLang="ja-JP" sz="2800" dirty="0" smtClean="0">
              <a:latin typeface="+mj-ea"/>
              <a:ea typeface="+mj-ea"/>
            </a:endParaRPr>
          </a:p>
          <a:p>
            <a:r>
              <a:rPr lang="ja-JP" altLang="en-US" sz="2800" dirty="0" smtClean="0">
                <a:latin typeface="+mj-ea"/>
                <a:ea typeface="+mj-ea"/>
              </a:rPr>
              <a:t>史上初</a:t>
            </a:r>
            <a:r>
              <a:rPr lang="en-US" altLang="ja-JP" sz="2800" dirty="0" smtClean="0">
                <a:latin typeface="+mj-ea"/>
                <a:ea typeface="+mj-ea"/>
              </a:rPr>
              <a:t>!!</a:t>
            </a:r>
          </a:p>
        </p:txBody>
      </p:sp>
      <p:pic>
        <p:nvPicPr>
          <p:cNvPr id="5" name="110907_f_p05.m1v">
            <a:hlinkClick r:id="" action="ppaction://media"/>
          </p:cNvPr>
          <p:cNvPicPr>
            <a:picLocks noRot="1" noChangeAspect="1"/>
          </p:cNvPicPr>
          <p:nvPr>
            <a:videoFile r:link="rId1"/>
          </p:nvPr>
        </p:nvPicPr>
        <p:blipFill>
          <a:blip r:embed="rId3" cstate="print"/>
          <a:stretch>
            <a:fillRect/>
          </a:stretch>
        </p:blipFill>
        <p:spPr>
          <a:xfrm>
            <a:off x="3035152" y="476672"/>
            <a:ext cx="6048672" cy="60486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10908_p00.m1v">
            <a:hlinkClick r:id="" action="ppaction://media"/>
          </p:cNvPr>
          <p:cNvPicPr>
            <a:picLocks noRot="1" noChangeAspect="1"/>
          </p:cNvPicPr>
          <p:nvPr>
            <a:videoFile r:link="rId1"/>
          </p:nvPr>
        </p:nvPicPr>
        <p:blipFill>
          <a:blip r:embed="rId3" cstate="print"/>
          <a:stretch>
            <a:fillRect/>
          </a:stretch>
        </p:blipFill>
        <p:spPr>
          <a:xfrm>
            <a:off x="2762672" y="476672"/>
            <a:ext cx="6381328" cy="6381328"/>
          </a:xfrm>
          <a:prstGeom prst="rect">
            <a:avLst/>
          </a:prstGeom>
        </p:spPr>
      </p:pic>
      <p:sp>
        <p:nvSpPr>
          <p:cNvPr id="2" name="テキスト ボックス 1"/>
          <p:cNvSpPr txBox="1"/>
          <p:nvPr/>
        </p:nvSpPr>
        <p:spPr>
          <a:xfrm>
            <a:off x="395536" y="404664"/>
            <a:ext cx="2529860" cy="4031873"/>
          </a:xfrm>
          <a:prstGeom prst="rect">
            <a:avLst/>
          </a:prstGeom>
          <a:noFill/>
        </p:spPr>
        <p:txBody>
          <a:bodyPr wrap="none" rtlCol="0">
            <a:spAutoFit/>
          </a:bodyPr>
          <a:lstStyle/>
          <a:p>
            <a:r>
              <a:rPr kumimoji="1" lang="ja-JP" altLang="en-US" sz="3200" dirty="0" smtClean="0">
                <a:latin typeface="+mj-ea"/>
                <a:ea typeface="+mj-ea"/>
              </a:rPr>
              <a:t>（３）９月</a:t>
            </a:r>
            <a:r>
              <a:rPr lang="ja-JP" altLang="en-US" sz="3200" dirty="0">
                <a:latin typeface="+mj-ea"/>
                <a:ea typeface="+mj-ea"/>
              </a:rPr>
              <a:t>８</a:t>
            </a:r>
            <a:r>
              <a:rPr kumimoji="1" lang="ja-JP" altLang="en-US" sz="3200" dirty="0" smtClean="0">
                <a:latin typeface="+mj-ea"/>
                <a:ea typeface="+mj-ea"/>
              </a:rPr>
              <a:t>日　</a:t>
            </a:r>
            <a:endParaRPr kumimoji="1" lang="en-US" altLang="ja-JP" sz="3200" dirty="0" smtClean="0">
              <a:latin typeface="+mj-ea"/>
              <a:ea typeface="+mj-ea"/>
            </a:endParaRPr>
          </a:p>
          <a:p>
            <a:r>
              <a:rPr kumimoji="1" lang="ja-JP" altLang="en-US" sz="3200" dirty="0" smtClean="0">
                <a:latin typeface="+mj-ea"/>
                <a:ea typeface="+mj-ea"/>
              </a:rPr>
              <a:t>Ｘ１．８フレア</a:t>
            </a:r>
            <a:endParaRPr kumimoji="1" lang="en-US" altLang="ja-JP" sz="3200" dirty="0" smtClean="0">
              <a:latin typeface="+mj-ea"/>
              <a:ea typeface="+mj-ea"/>
            </a:endParaRPr>
          </a:p>
          <a:p>
            <a:endParaRPr lang="en-US" altLang="ja-JP" sz="3200" dirty="0">
              <a:latin typeface="+mj-ea"/>
              <a:ea typeface="+mj-ea"/>
            </a:endParaRPr>
          </a:p>
          <a:p>
            <a:r>
              <a:rPr kumimoji="1" lang="ja-JP" altLang="en-US" sz="3200" dirty="0" smtClean="0">
                <a:latin typeface="+mj-ea"/>
                <a:ea typeface="+mj-ea"/>
              </a:rPr>
              <a:t>フレアに</a:t>
            </a:r>
            <a:endParaRPr kumimoji="1" lang="en-US" altLang="ja-JP" sz="3200" dirty="0" smtClean="0">
              <a:latin typeface="+mj-ea"/>
              <a:ea typeface="+mj-ea"/>
            </a:endParaRPr>
          </a:p>
          <a:p>
            <a:r>
              <a:rPr lang="ja-JP" altLang="en-US" sz="3200" dirty="0" smtClean="0">
                <a:latin typeface="+mj-ea"/>
                <a:ea typeface="+mj-ea"/>
              </a:rPr>
              <a:t>伴い</a:t>
            </a:r>
            <a:endParaRPr lang="en-US" altLang="ja-JP" sz="3200" dirty="0" smtClean="0">
              <a:latin typeface="+mj-ea"/>
              <a:ea typeface="+mj-ea"/>
            </a:endParaRPr>
          </a:p>
          <a:p>
            <a:r>
              <a:rPr kumimoji="1" lang="ja-JP" altLang="en-US" sz="3200" dirty="0" smtClean="0">
                <a:latin typeface="+mj-ea"/>
                <a:ea typeface="+mj-ea"/>
              </a:rPr>
              <a:t>大規模な</a:t>
            </a:r>
            <a:endParaRPr kumimoji="1" lang="en-US" altLang="ja-JP" sz="3200" dirty="0" smtClean="0">
              <a:latin typeface="+mj-ea"/>
              <a:ea typeface="+mj-ea"/>
            </a:endParaRPr>
          </a:p>
          <a:p>
            <a:r>
              <a:rPr lang="ja-JP" altLang="en-US" sz="3200" dirty="0" smtClean="0">
                <a:latin typeface="+mj-ea"/>
                <a:ea typeface="+mj-ea"/>
              </a:rPr>
              <a:t>噴出現象が</a:t>
            </a:r>
            <a:endParaRPr lang="en-US" altLang="ja-JP" sz="3200" dirty="0" smtClean="0">
              <a:latin typeface="+mj-ea"/>
              <a:ea typeface="+mj-ea"/>
            </a:endParaRPr>
          </a:p>
          <a:p>
            <a:r>
              <a:rPr kumimoji="1" lang="ja-JP" altLang="en-US" sz="3200" dirty="0">
                <a:latin typeface="+mj-ea"/>
                <a:ea typeface="+mj-ea"/>
              </a:rPr>
              <a:t>発生</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923928" y="1988840"/>
            <a:ext cx="4896544" cy="3566473"/>
          </a:xfrm>
          <a:prstGeom prst="rect">
            <a:avLst/>
          </a:prstGeom>
          <a:noFill/>
          <a:ln w="9525">
            <a:noFill/>
            <a:miter lim="800000"/>
            <a:headEnd/>
            <a:tailEnd/>
          </a:ln>
        </p:spPr>
      </p:pic>
      <p:grpSp>
        <p:nvGrpSpPr>
          <p:cNvPr id="2" name="Group 2"/>
          <p:cNvGrpSpPr>
            <a:grpSpLocks/>
          </p:cNvGrpSpPr>
          <p:nvPr/>
        </p:nvGrpSpPr>
        <p:grpSpPr bwMode="auto">
          <a:xfrm>
            <a:off x="152400" y="476250"/>
            <a:ext cx="7839075" cy="5840413"/>
            <a:chOff x="96" y="305"/>
            <a:chExt cx="4938" cy="3679"/>
          </a:xfrm>
        </p:grpSpPr>
        <p:sp>
          <p:nvSpPr>
            <p:cNvPr id="8204" name="Text Box 3"/>
            <p:cNvSpPr txBox="1">
              <a:spLocks noChangeArrowheads="1"/>
            </p:cNvSpPr>
            <p:nvPr/>
          </p:nvSpPr>
          <p:spPr bwMode="auto">
            <a:xfrm>
              <a:off x="793" y="305"/>
              <a:ext cx="4241" cy="327"/>
            </a:xfrm>
            <a:prstGeom prst="rect">
              <a:avLst/>
            </a:prstGeom>
            <a:noFill/>
            <a:ln w="9525">
              <a:noFill/>
              <a:miter lim="800000"/>
              <a:headEnd/>
              <a:tailEnd/>
            </a:ln>
          </p:spPr>
          <p:txBody>
            <a:bodyPr wrap="none">
              <a:spAutoFit/>
            </a:bodyPr>
            <a:lstStyle/>
            <a:p>
              <a:r>
                <a:rPr lang="ja-JP" altLang="en-US" sz="2800" b="1" dirty="0">
                  <a:solidFill>
                    <a:srgbClr val="FF0000"/>
                  </a:solidFill>
                  <a:latin typeface="Times New Roman" pitchFamily="18" charset="0"/>
                </a:rPr>
                <a:t>京都大学大学院　理学研究科　附属天文台</a:t>
              </a:r>
            </a:p>
          </p:txBody>
        </p:sp>
        <p:sp>
          <p:nvSpPr>
            <p:cNvPr id="8205" name="Text Box 4"/>
            <p:cNvSpPr txBox="1">
              <a:spLocks noChangeArrowheads="1"/>
            </p:cNvSpPr>
            <p:nvPr/>
          </p:nvSpPr>
          <p:spPr bwMode="auto">
            <a:xfrm>
              <a:off x="576" y="864"/>
              <a:ext cx="1200" cy="288"/>
            </a:xfrm>
            <a:prstGeom prst="rect">
              <a:avLst/>
            </a:prstGeom>
            <a:noFill/>
            <a:ln w="9525">
              <a:noFill/>
              <a:miter lim="800000"/>
              <a:headEnd/>
              <a:tailEnd/>
            </a:ln>
          </p:spPr>
          <p:txBody>
            <a:bodyPr>
              <a:spAutoFit/>
            </a:bodyPr>
            <a:lstStyle/>
            <a:p>
              <a:r>
                <a:rPr lang="ja-JP" altLang="en-US" sz="2400" b="1">
                  <a:solidFill>
                    <a:srgbClr val="CC0000"/>
                  </a:solidFill>
                  <a:latin typeface="Times New Roman" pitchFamily="18" charset="0"/>
                </a:rPr>
                <a:t>花山天文台　</a:t>
              </a:r>
            </a:p>
          </p:txBody>
        </p:sp>
        <p:sp>
          <p:nvSpPr>
            <p:cNvPr id="8206" name="Text Box 5"/>
            <p:cNvSpPr txBox="1">
              <a:spLocks noChangeArrowheads="1"/>
            </p:cNvSpPr>
            <p:nvPr/>
          </p:nvSpPr>
          <p:spPr bwMode="auto">
            <a:xfrm>
              <a:off x="3484" y="864"/>
              <a:ext cx="1316" cy="288"/>
            </a:xfrm>
            <a:prstGeom prst="rect">
              <a:avLst/>
            </a:prstGeom>
            <a:noFill/>
            <a:ln w="9525">
              <a:noFill/>
              <a:miter lim="800000"/>
              <a:headEnd/>
              <a:tailEnd/>
            </a:ln>
          </p:spPr>
          <p:txBody>
            <a:bodyPr>
              <a:spAutoFit/>
            </a:bodyPr>
            <a:lstStyle/>
            <a:p>
              <a:r>
                <a:rPr lang="ja-JP" altLang="en-US" sz="2400" b="1">
                  <a:solidFill>
                    <a:srgbClr val="CC0000"/>
                  </a:solidFill>
                  <a:latin typeface="Times New Roman" pitchFamily="18" charset="0"/>
                </a:rPr>
                <a:t>飛騨天文台</a:t>
              </a:r>
            </a:p>
          </p:txBody>
        </p:sp>
        <p:pic>
          <p:nvPicPr>
            <p:cNvPr id="8207" name="Picture 6" descr="kwasan_kuhsha"/>
            <p:cNvPicPr>
              <a:picLocks noChangeAspect="1" noChangeArrowheads="1"/>
            </p:cNvPicPr>
            <p:nvPr/>
          </p:nvPicPr>
          <p:blipFill>
            <a:blip r:embed="rId3" cstate="print"/>
            <a:srcRect/>
            <a:stretch>
              <a:fillRect/>
            </a:stretch>
          </p:blipFill>
          <p:spPr bwMode="auto">
            <a:xfrm>
              <a:off x="96" y="1200"/>
              <a:ext cx="2249" cy="2784"/>
            </a:xfrm>
            <a:prstGeom prst="rect">
              <a:avLst/>
            </a:prstGeom>
            <a:noFill/>
            <a:ln w="9525">
              <a:noFill/>
              <a:miter lim="800000"/>
              <a:headEnd/>
              <a:tailEnd/>
            </a:ln>
          </p:spPr>
        </p:pic>
      </p:grpSp>
      <p:sp>
        <p:nvSpPr>
          <p:cNvPr id="8195" name="Text Box 8"/>
          <p:cNvSpPr txBox="1">
            <a:spLocks noChangeArrowheads="1"/>
          </p:cNvSpPr>
          <p:nvPr/>
        </p:nvSpPr>
        <p:spPr bwMode="auto">
          <a:xfrm>
            <a:off x="179388" y="6248400"/>
            <a:ext cx="3136900" cy="366713"/>
          </a:xfrm>
          <a:prstGeom prst="rect">
            <a:avLst/>
          </a:prstGeom>
          <a:noFill/>
          <a:ln w="9525">
            <a:noFill/>
            <a:miter lim="800000"/>
            <a:headEnd/>
            <a:tailEnd/>
          </a:ln>
        </p:spPr>
        <p:txBody>
          <a:bodyPr wrap="none">
            <a:spAutoFit/>
          </a:bodyPr>
          <a:lstStyle/>
          <a:p>
            <a:r>
              <a:rPr lang="ja-JP" altLang="en-US" b="1">
                <a:solidFill>
                  <a:srgbClr val="0000FF"/>
                </a:solidFill>
                <a:latin typeface="Times New Roman" pitchFamily="18" charset="0"/>
              </a:rPr>
              <a:t>京都市山科区　創立：１９２９年</a:t>
            </a:r>
          </a:p>
        </p:txBody>
      </p:sp>
      <p:sp>
        <p:nvSpPr>
          <p:cNvPr id="8196" name="Text Box 9"/>
          <p:cNvSpPr txBox="1">
            <a:spLocks noChangeArrowheads="1"/>
          </p:cNvSpPr>
          <p:nvPr/>
        </p:nvSpPr>
        <p:spPr bwMode="auto">
          <a:xfrm>
            <a:off x="4716463" y="6172200"/>
            <a:ext cx="3136900" cy="366713"/>
          </a:xfrm>
          <a:prstGeom prst="rect">
            <a:avLst/>
          </a:prstGeom>
          <a:noFill/>
          <a:ln w="9525">
            <a:noFill/>
            <a:miter lim="800000"/>
            <a:headEnd/>
            <a:tailEnd/>
          </a:ln>
        </p:spPr>
        <p:txBody>
          <a:bodyPr wrap="none">
            <a:spAutoFit/>
          </a:bodyPr>
          <a:lstStyle/>
          <a:p>
            <a:r>
              <a:rPr lang="ja-JP" altLang="en-US" b="1">
                <a:solidFill>
                  <a:srgbClr val="0000FF"/>
                </a:solidFill>
                <a:latin typeface="Times New Roman" pitchFamily="18" charset="0"/>
              </a:rPr>
              <a:t>岐阜県高山市　創立：１９６８年</a:t>
            </a:r>
          </a:p>
        </p:txBody>
      </p:sp>
      <p:sp>
        <p:nvSpPr>
          <p:cNvPr id="4106" name="Text Box 10"/>
          <p:cNvSpPr txBox="1">
            <a:spLocks noChangeArrowheads="1"/>
          </p:cNvSpPr>
          <p:nvPr/>
        </p:nvSpPr>
        <p:spPr bwMode="auto">
          <a:xfrm>
            <a:off x="64591" y="3645024"/>
            <a:ext cx="3643313" cy="1569660"/>
          </a:xfrm>
          <a:prstGeom prst="rect">
            <a:avLst/>
          </a:prstGeom>
          <a:solidFill>
            <a:schemeClr val="bg1"/>
          </a:solidFill>
          <a:ln w="9525">
            <a:solidFill>
              <a:schemeClr val="tx1"/>
            </a:solidFill>
            <a:miter lim="800000"/>
            <a:headEnd/>
            <a:tailEnd/>
          </a:ln>
        </p:spPr>
        <p:txBody>
          <a:bodyPr>
            <a:spAutoFit/>
          </a:bodyPr>
          <a:lstStyle/>
          <a:p>
            <a:r>
              <a:rPr lang="ja-JP" altLang="en-US" sz="2400" dirty="0" smtClean="0"/>
              <a:t>現役望遠鏡</a:t>
            </a:r>
            <a:r>
              <a:rPr lang="ja-JP" altLang="en-US" sz="2400" dirty="0"/>
              <a:t>として</a:t>
            </a:r>
            <a:r>
              <a:rPr lang="ja-JP" altLang="en-US" sz="2400" dirty="0" smtClean="0"/>
              <a:t>は日本最古のザートリウス望遠鏡により、太陽を毎日モニター観測</a:t>
            </a:r>
            <a:endParaRPr lang="ja-JP" altLang="en-US" sz="2400" dirty="0"/>
          </a:p>
        </p:txBody>
      </p:sp>
      <p:sp>
        <p:nvSpPr>
          <p:cNvPr id="17" name="テキスト ボックス 16"/>
          <p:cNvSpPr txBox="1">
            <a:spLocks noChangeArrowheads="1"/>
          </p:cNvSpPr>
          <p:nvPr/>
        </p:nvSpPr>
        <p:spPr bwMode="auto">
          <a:xfrm>
            <a:off x="4283968" y="2996952"/>
            <a:ext cx="4302973" cy="1569660"/>
          </a:xfrm>
          <a:prstGeom prst="rect">
            <a:avLst/>
          </a:prstGeom>
          <a:solidFill>
            <a:schemeClr val="bg1"/>
          </a:solidFill>
          <a:ln w="9525">
            <a:solidFill>
              <a:schemeClr val="tx1"/>
            </a:solidFill>
            <a:miter lim="800000"/>
            <a:headEnd/>
            <a:tailEnd/>
          </a:ln>
        </p:spPr>
        <p:txBody>
          <a:bodyPr wrap="none">
            <a:spAutoFit/>
          </a:bodyPr>
          <a:lstStyle/>
          <a:p>
            <a:r>
              <a:rPr lang="ja-JP" altLang="en-US" sz="2400" dirty="0" smtClean="0"/>
              <a:t>太陽地上観測</a:t>
            </a:r>
            <a:r>
              <a:rPr lang="ja-JP" altLang="en-US" sz="2400" dirty="0"/>
              <a:t>の世界的</a:t>
            </a:r>
            <a:r>
              <a:rPr lang="ja-JP" altLang="en-US" sz="2400" dirty="0" smtClean="0"/>
              <a:t>拠点</a:t>
            </a:r>
            <a:endParaRPr lang="en-US" altLang="ja-JP" sz="2400" dirty="0" smtClean="0"/>
          </a:p>
          <a:p>
            <a:r>
              <a:rPr lang="ja-JP" altLang="en-US" sz="2400" dirty="0" smtClean="0"/>
              <a:t>　ドームレス太陽望遠鏡</a:t>
            </a:r>
            <a:endParaRPr lang="en-US" altLang="ja-JP" sz="2400" dirty="0" smtClean="0"/>
          </a:p>
          <a:p>
            <a:r>
              <a:rPr lang="ja-JP" altLang="en-US" sz="2400" dirty="0" smtClean="0"/>
              <a:t>　太陽磁場活動望遠鏡（</a:t>
            </a:r>
            <a:r>
              <a:rPr lang="en-US" altLang="ja-JP" sz="2400" dirty="0" smtClean="0"/>
              <a:t>SMART)</a:t>
            </a:r>
          </a:p>
          <a:p>
            <a:r>
              <a:rPr lang="ja-JP" altLang="en-US" sz="2400" dirty="0" smtClean="0"/>
              <a:t>　</a:t>
            </a:r>
            <a:r>
              <a:rPr lang="ja-JP" altLang="en-US" sz="2400" dirty="0"/>
              <a:t>　</a:t>
            </a:r>
            <a:r>
              <a:rPr lang="ja-JP" altLang="en-US" sz="2400" dirty="0" smtClean="0"/>
              <a:t>太陽を毎日モニター観測</a:t>
            </a:r>
            <a:endParaRPr lang="en-US" altLang="ja-JP" sz="24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106"/>
                                        </p:tgtEl>
                                        <p:attrNameLst>
                                          <p:attrName>style.visibility</p:attrName>
                                        </p:attrNameLst>
                                      </p:cBhvr>
                                      <p:to>
                                        <p:strVal val="visible"/>
                                      </p:to>
                                    </p:set>
                                    <p:animEffect transition="in" filter="checkerboard(across)">
                                      <p:cBhvr>
                                        <p:cTn id="7" dur="500"/>
                                        <p:tgtEl>
                                          <p:spTgt spid="410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heckerboard(across)">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 grpId="0"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4080" t="27622" r="17924" b="23133"/>
          <a:stretch/>
        </p:blipFill>
        <p:spPr bwMode="auto">
          <a:xfrm>
            <a:off x="641744" y="2636912"/>
            <a:ext cx="3096344" cy="2887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テキスト ボックス 4"/>
          <p:cNvSpPr txBox="1"/>
          <p:nvPr/>
        </p:nvSpPr>
        <p:spPr>
          <a:xfrm>
            <a:off x="395536" y="272842"/>
            <a:ext cx="8531503" cy="707886"/>
          </a:xfrm>
          <a:prstGeom prst="rect">
            <a:avLst/>
          </a:prstGeom>
          <a:noFill/>
        </p:spPr>
        <p:txBody>
          <a:bodyPr wrap="none" rtlCol="0">
            <a:spAutoFit/>
          </a:bodyPr>
          <a:lstStyle/>
          <a:p>
            <a:r>
              <a:rPr lang="ja-JP" altLang="en-US" sz="4000" dirty="0"/>
              <a:t>フレア観測</a:t>
            </a:r>
            <a:r>
              <a:rPr lang="ja-JP" altLang="en-US" sz="4000" dirty="0" smtClean="0"/>
              <a:t>の「新しい目」が稼働開始</a:t>
            </a:r>
            <a:r>
              <a:rPr lang="ja-JP" altLang="en-US" sz="4000" dirty="0"/>
              <a:t>！</a:t>
            </a:r>
            <a:endParaRPr lang="en-US" altLang="ja-JP" sz="4000" dirty="0" smtClean="0"/>
          </a:p>
        </p:txBody>
      </p:sp>
      <p:sp>
        <p:nvSpPr>
          <p:cNvPr id="6" name="テキスト ボックス 5"/>
          <p:cNvSpPr txBox="1"/>
          <p:nvPr/>
        </p:nvSpPr>
        <p:spPr>
          <a:xfrm>
            <a:off x="467544" y="1141124"/>
            <a:ext cx="8208912" cy="1107996"/>
          </a:xfrm>
          <a:prstGeom prst="rect">
            <a:avLst/>
          </a:prstGeom>
          <a:noFill/>
        </p:spPr>
        <p:txBody>
          <a:bodyPr wrap="square" rtlCol="0">
            <a:spAutoFit/>
          </a:bodyPr>
          <a:lstStyle/>
          <a:p>
            <a:r>
              <a:rPr lang="ja-JP" altLang="en-US" sz="2200" dirty="0" smtClean="0"/>
              <a:t>水素のＨ</a:t>
            </a:r>
            <a:r>
              <a:rPr lang="en-US" altLang="ja-JP" sz="2200" dirty="0" smtClean="0"/>
              <a:t>α</a:t>
            </a:r>
            <a:r>
              <a:rPr lang="ja-JP" altLang="en-US" sz="2200" dirty="0" smtClean="0"/>
              <a:t>線（彩層）と連続光（光球）を同時</a:t>
            </a:r>
            <a:r>
              <a:rPr lang="ja-JP" altLang="en-US" sz="2200" dirty="0"/>
              <a:t>に</a:t>
            </a:r>
            <a:r>
              <a:rPr lang="ja-JP" altLang="en-US" sz="2200" dirty="0" smtClean="0"/>
              <a:t>撮像し、爆発的に拡大するフレアの発達過程を</a:t>
            </a:r>
            <a:r>
              <a:rPr lang="en-US" altLang="ja-JP" sz="2200" u="sng" dirty="0">
                <a:solidFill>
                  <a:srgbClr val="0070C0"/>
                </a:solidFill>
              </a:rPr>
              <a:t>0.1</a:t>
            </a:r>
            <a:r>
              <a:rPr lang="ja-JP" altLang="en-US" sz="2200" u="sng" dirty="0">
                <a:solidFill>
                  <a:srgbClr val="0070C0"/>
                </a:solidFill>
              </a:rPr>
              <a:t>秒の</a:t>
            </a:r>
            <a:r>
              <a:rPr lang="ja-JP" altLang="en-US" sz="2200" u="sng" dirty="0" smtClean="0">
                <a:solidFill>
                  <a:srgbClr val="0070C0"/>
                </a:solidFill>
              </a:rPr>
              <a:t>時間分解能で捉える（世界初）</a:t>
            </a:r>
            <a:endParaRPr kumimoji="1" lang="en-US" altLang="ja-JP" sz="2200" u="sng" dirty="0" smtClean="0">
              <a:solidFill>
                <a:srgbClr val="0070C0"/>
              </a:solidFill>
            </a:endParaRPr>
          </a:p>
          <a:p>
            <a:r>
              <a:rPr lang="en-US" altLang="ja-JP" sz="2200" dirty="0" smtClean="0">
                <a:sym typeface="Wingdings" pitchFamily="2" charset="2"/>
              </a:rPr>
              <a:t>   </a:t>
            </a:r>
            <a:r>
              <a:rPr lang="ja-JP" altLang="en-US" sz="2200" dirty="0" smtClean="0">
                <a:sym typeface="Wingdings" pitchFamily="2" charset="2"/>
              </a:rPr>
              <a:t>次々と連鎖する</a:t>
            </a:r>
            <a:r>
              <a:rPr lang="ja-JP" altLang="en-US" sz="2200" dirty="0" smtClean="0"/>
              <a:t>高エネルギー粒子の生成機構を解明する。</a:t>
            </a:r>
            <a:endParaRPr kumimoji="1" lang="ja-JP" altLang="en-US" sz="2200" dirty="0"/>
          </a:p>
        </p:txBody>
      </p:sp>
      <p:sp>
        <p:nvSpPr>
          <p:cNvPr id="7" name="テキスト ボックス 6"/>
          <p:cNvSpPr txBox="1"/>
          <p:nvPr/>
        </p:nvSpPr>
        <p:spPr>
          <a:xfrm>
            <a:off x="683568" y="5733256"/>
            <a:ext cx="6752169" cy="954107"/>
          </a:xfrm>
          <a:prstGeom prst="rect">
            <a:avLst/>
          </a:prstGeom>
          <a:noFill/>
        </p:spPr>
        <p:txBody>
          <a:bodyPr wrap="none" rtlCol="0">
            <a:spAutoFit/>
          </a:bodyPr>
          <a:lstStyle/>
          <a:p>
            <a:r>
              <a:rPr lang="ja-JP" altLang="en-US" sz="2000" dirty="0" smtClean="0">
                <a:solidFill>
                  <a:srgbClr val="FF0000"/>
                </a:solidFill>
              </a:rPr>
              <a:t>名古屋大学太陽地球環境研究所との共同プロジェクト</a:t>
            </a:r>
            <a:endParaRPr lang="en-US" altLang="ja-JP" sz="2000" dirty="0" smtClean="0">
              <a:solidFill>
                <a:srgbClr val="FF0000"/>
              </a:solidFill>
            </a:endParaRPr>
          </a:p>
          <a:p>
            <a:r>
              <a:rPr lang="ja-JP" altLang="en-US" dirty="0" smtClean="0">
                <a:solidFill>
                  <a:srgbClr val="FF0000"/>
                </a:solidFill>
              </a:rPr>
              <a:t>大型共同研究「可視光高速撮像観測によるフレア粒子加速の研究」 </a:t>
            </a:r>
            <a:endParaRPr lang="en-US" altLang="ja-JP" dirty="0" smtClean="0">
              <a:solidFill>
                <a:srgbClr val="FF0000"/>
              </a:solidFill>
            </a:endParaRPr>
          </a:p>
          <a:p>
            <a:r>
              <a:rPr kumimoji="1" lang="ja-JP" altLang="en-US" dirty="0" smtClean="0">
                <a:solidFill>
                  <a:srgbClr val="FF0000"/>
                </a:solidFill>
              </a:rPr>
              <a:t>ファーストライト　</a:t>
            </a:r>
            <a:r>
              <a:rPr kumimoji="1" lang="en-US" altLang="ja-JP" dirty="0" smtClean="0">
                <a:solidFill>
                  <a:srgbClr val="FF0000"/>
                </a:solidFill>
              </a:rPr>
              <a:t>2011</a:t>
            </a:r>
            <a:r>
              <a:rPr kumimoji="1" lang="ja-JP" altLang="en-US" dirty="0" smtClean="0">
                <a:solidFill>
                  <a:srgbClr val="FF0000"/>
                </a:solidFill>
              </a:rPr>
              <a:t>年</a:t>
            </a:r>
            <a:r>
              <a:rPr kumimoji="1" lang="en-US" altLang="ja-JP" dirty="0" smtClean="0">
                <a:solidFill>
                  <a:srgbClr val="FF0000"/>
                </a:solidFill>
              </a:rPr>
              <a:t>8</a:t>
            </a:r>
            <a:r>
              <a:rPr kumimoji="1" lang="ja-JP" altLang="en-US" dirty="0" smtClean="0">
                <a:solidFill>
                  <a:srgbClr val="FF0000"/>
                </a:solidFill>
              </a:rPr>
              <a:t>月</a:t>
            </a:r>
            <a:r>
              <a:rPr kumimoji="1" lang="en-US" altLang="ja-JP" dirty="0" smtClean="0">
                <a:solidFill>
                  <a:srgbClr val="FF0000"/>
                </a:solidFill>
              </a:rPr>
              <a:t>18</a:t>
            </a:r>
            <a:r>
              <a:rPr lang="ja-JP" altLang="en-US" dirty="0" smtClean="0">
                <a:solidFill>
                  <a:srgbClr val="FF0000"/>
                </a:solidFill>
              </a:rPr>
              <a:t>日</a:t>
            </a:r>
            <a:endParaRPr kumimoji="1" lang="ja-JP" altLang="en-US" dirty="0">
              <a:solidFill>
                <a:srgbClr val="FF0000"/>
              </a:solidFill>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23928" y="2636912"/>
            <a:ext cx="5040560" cy="29997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9" name="直線矢印コネクタ 8"/>
          <p:cNvCxnSpPr/>
          <p:nvPr/>
        </p:nvCxnSpPr>
        <p:spPr>
          <a:xfrm>
            <a:off x="2189916" y="3429000"/>
            <a:ext cx="2022044" cy="72008"/>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1803481" y="2650709"/>
            <a:ext cx="1601079" cy="369332"/>
          </a:xfrm>
          <a:prstGeom prst="rect">
            <a:avLst/>
          </a:prstGeom>
          <a:noFill/>
        </p:spPr>
        <p:txBody>
          <a:bodyPr wrap="none" rtlCol="0">
            <a:spAutoFit/>
          </a:bodyPr>
          <a:lstStyle/>
          <a:p>
            <a:r>
              <a:rPr kumimoji="1" lang="en-US" altLang="ja-JP" dirty="0" smtClean="0">
                <a:solidFill>
                  <a:schemeClr val="bg1"/>
                </a:solidFill>
              </a:rPr>
              <a:t>SMART </a:t>
            </a:r>
            <a:r>
              <a:rPr kumimoji="1" lang="ja-JP" altLang="en-US" dirty="0" smtClean="0">
                <a:solidFill>
                  <a:schemeClr val="bg1"/>
                </a:solidFill>
              </a:rPr>
              <a:t>望遠鏡</a:t>
            </a:r>
            <a:endParaRPr kumimoji="1" lang="ja-JP" altLang="en-US" dirty="0">
              <a:solidFill>
                <a:schemeClr val="bg1"/>
              </a:solidFill>
            </a:endParaRPr>
          </a:p>
        </p:txBody>
      </p:sp>
    </p:spTree>
    <p:extLst>
      <p:ext uri="{BB962C8B-B14F-4D97-AF65-F5344CB8AC3E}">
        <p14:creationId xmlns:p14="http://schemas.microsoft.com/office/powerpoint/2010/main" xmlns="" val="38404371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475656" y="44624"/>
            <a:ext cx="6351419" cy="1077218"/>
          </a:xfrm>
          <a:prstGeom prst="rect">
            <a:avLst/>
          </a:prstGeom>
          <a:noFill/>
        </p:spPr>
        <p:txBody>
          <a:bodyPr wrap="none" rtlCol="0">
            <a:spAutoFit/>
          </a:bodyPr>
          <a:lstStyle/>
          <a:p>
            <a:pPr algn="ctr"/>
            <a:r>
              <a:rPr kumimoji="1" lang="ja-JP" altLang="en-US" sz="3200" dirty="0" smtClean="0">
                <a:latin typeface="+mj-ea"/>
                <a:ea typeface="+mj-ea"/>
              </a:rPr>
              <a:t>８月１８日にファーストライトを迎えた</a:t>
            </a:r>
            <a:endParaRPr kumimoji="1" lang="en-US" altLang="ja-JP" sz="3200" dirty="0" smtClean="0">
              <a:latin typeface="+mj-ea"/>
              <a:ea typeface="+mj-ea"/>
            </a:endParaRPr>
          </a:p>
          <a:p>
            <a:pPr algn="ctr"/>
            <a:r>
              <a:rPr kumimoji="1" lang="ja-JP" altLang="en-US" sz="3200" dirty="0" smtClean="0">
                <a:latin typeface="+mj-ea"/>
                <a:ea typeface="+mj-ea"/>
              </a:rPr>
              <a:t>ＳＭＡＲＴ　Ｔ３</a:t>
            </a:r>
            <a:r>
              <a:rPr lang="ja-JP" altLang="en-US" sz="3200" dirty="0" smtClean="0">
                <a:latin typeface="+mj-ea"/>
                <a:ea typeface="+mj-ea"/>
              </a:rPr>
              <a:t>新光学系で観測</a:t>
            </a:r>
            <a:endParaRPr kumimoji="1" lang="en-US" altLang="ja-JP" sz="3200" dirty="0" smtClean="0">
              <a:latin typeface="+mj-ea"/>
              <a:ea typeface="+mj-ea"/>
            </a:endParaRPr>
          </a:p>
        </p:txBody>
      </p:sp>
      <p:pic>
        <p:nvPicPr>
          <p:cNvPr id="6" name="20110908_T3Ha.m1v">
            <a:hlinkClick r:id="" action="ppaction://media"/>
          </p:cNvPr>
          <p:cNvPicPr>
            <a:picLocks noRot="1" noChangeAspect="1"/>
          </p:cNvPicPr>
          <p:nvPr>
            <a:videoFile r:link="rId1"/>
          </p:nvPr>
        </p:nvPicPr>
        <p:blipFill>
          <a:blip r:embed="rId3" cstate="print"/>
          <a:stretch>
            <a:fillRect/>
          </a:stretch>
        </p:blipFill>
        <p:spPr>
          <a:xfrm>
            <a:off x="762000" y="1124744"/>
            <a:ext cx="7620000" cy="5715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まとめ</a:t>
            </a:r>
            <a:endParaRPr kumimoji="1" lang="ja-JP" altLang="en-US" dirty="0"/>
          </a:p>
        </p:txBody>
      </p:sp>
      <p:sp>
        <p:nvSpPr>
          <p:cNvPr id="3" name="コンテンツ プレースホルダ 2"/>
          <p:cNvSpPr>
            <a:spLocks noGrp="1"/>
          </p:cNvSpPr>
          <p:nvPr>
            <p:ph idx="1"/>
          </p:nvPr>
        </p:nvSpPr>
        <p:spPr>
          <a:xfrm>
            <a:off x="457200" y="1052736"/>
            <a:ext cx="8229600" cy="5256584"/>
          </a:xfrm>
        </p:spPr>
        <p:txBody>
          <a:bodyPr>
            <a:normAutofit fontScale="92500" lnSpcReduction="10000"/>
          </a:bodyPr>
          <a:lstStyle/>
          <a:p>
            <a:r>
              <a:rPr kumimoji="1" lang="ja-JP" altLang="en-US" dirty="0" smtClean="0">
                <a:solidFill>
                  <a:srgbClr val="0070C0"/>
                </a:solidFill>
              </a:rPr>
              <a:t>飛騨天文台で、</a:t>
            </a:r>
            <a:r>
              <a:rPr kumimoji="1" lang="en-US" altLang="ja-JP" dirty="0" smtClean="0">
                <a:solidFill>
                  <a:srgbClr val="0070C0"/>
                </a:solidFill>
              </a:rPr>
              <a:t>8</a:t>
            </a:r>
            <a:r>
              <a:rPr kumimoji="1" lang="ja-JP" altLang="en-US" dirty="0" smtClean="0">
                <a:solidFill>
                  <a:srgbClr val="0070C0"/>
                </a:solidFill>
              </a:rPr>
              <a:t>月、</a:t>
            </a:r>
            <a:r>
              <a:rPr kumimoji="1" lang="en-US" altLang="ja-JP" dirty="0" smtClean="0">
                <a:solidFill>
                  <a:srgbClr val="0070C0"/>
                </a:solidFill>
              </a:rPr>
              <a:t>9</a:t>
            </a:r>
            <a:r>
              <a:rPr kumimoji="1" lang="ja-JP" altLang="en-US" dirty="0" smtClean="0">
                <a:solidFill>
                  <a:srgbClr val="0070C0"/>
                </a:solidFill>
              </a:rPr>
              <a:t>月に大フレアが</a:t>
            </a:r>
            <a:r>
              <a:rPr kumimoji="1" lang="en-US" altLang="ja-JP" dirty="0" smtClean="0">
                <a:solidFill>
                  <a:srgbClr val="0070C0"/>
                </a:solidFill>
              </a:rPr>
              <a:t>3</a:t>
            </a:r>
            <a:r>
              <a:rPr kumimoji="1" lang="ja-JP" altLang="en-US" dirty="0" smtClean="0">
                <a:solidFill>
                  <a:srgbClr val="0070C0"/>
                </a:solidFill>
              </a:rPr>
              <a:t>回観測された</a:t>
            </a:r>
            <a:endParaRPr kumimoji="1" lang="en-US" altLang="ja-JP" dirty="0" smtClean="0">
              <a:solidFill>
                <a:srgbClr val="0070C0"/>
              </a:solidFill>
            </a:endParaRPr>
          </a:p>
          <a:p>
            <a:r>
              <a:rPr lang="ja-JP" altLang="en-US" dirty="0" smtClean="0"/>
              <a:t>衝撃波に伴うプロミネンス振動が初めて観測された</a:t>
            </a:r>
            <a:endParaRPr lang="en-US" altLang="ja-JP" dirty="0" smtClean="0"/>
          </a:p>
          <a:p>
            <a:r>
              <a:rPr kumimoji="1" lang="ja-JP" altLang="en-US" dirty="0" smtClean="0"/>
              <a:t>多数の</a:t>
            </a:r>
            <a:r>
              <a:rPr kumimoji="1" lang="en-US" altLang="ja-JP" dirty="0" smtClean="0"/>
              <a:t>(7</a:t>
            </a:r>
            <a:r>
              <a:rPr kumimoji="1" lang="ja-JP" altLang="en-US" dirty="0" err="1" smtClean="0"/>
              <a:t>つの</a:t>
            </a:r>
            <a:r>
              <a:rPr kumimoji="1" lang="en-US" altLang="ja-JP" dirty="0" smtClean="0"/>
              <a:t>)</a:t>
            </a:r>
            <a:r>
              <a:rPr kumimoji="1" lang="ja-JP" altLang="en-US" dirty="0" smtClean="0"/>
              <a:t>フィラメントがフレアに伴い振動する様子が観測された</a:t>
            </a:r>
            <a:endParaRPr lang="en-US" altLang="ja-JP" dirty="0" smtClean="0"/>
          </a:p>
          <a:p>
            <a:pPr lvl="1"/>
            <a:r>
              <a:rPr kumimoji="1" lang="ja-JP" altLang="en-US" dirty="0" smtClean="0"/>
              <a:t>これだけ多くのフィラメント振動は史上初</a:t>
            </a:r>
            <a:endParaRPr kumimoji="1" lang="en-US" altLang="ja-JP" dirty="0" smtClean="0">
              <a:solidFill>
                <a:schemeClr val="bg1">
                  <a:lumMod val="50000"/>
                </a:schemeClr>
              </a:solidFill>
            </a:endParaRPr>
          </a:p>
          <a:p>
            <a:pPr lvl="1"/>
            <a:r>
              <a:rPr kumimoji="1" lang="ja-JP" altLang="en-US" dirty="0" smtClean="0"/>
              <a:t>フィラメントの噴出条件</a:t>
            </a:r>
            <a:r>
              <a:rPr kumimoji="1" lang="en-US" altLang="ja-JP" dirty="0" smtClean="0"/>
              <a:t>(</a:t>
            </a:r>
            <a:r>
              <a:rPr kumimoji="1" lang="ja-JP" altLang="en-US" dirty="0" smtClean="0"/>
              <a:t>どこで・いつ</a:t>
            </a:r>
            <a:r>
              <a:rPr kumimoji="1" lang="en-US" altLang="ja-JP" dirty="0" smtClean="0"/>
              <a:t>)</a:t>
            </a:r>
            <a:r>
              <a:rPr kumimoji="1" lang="ja-JP" altLang="en-US" dirty="0" smtClean="0"/>
              <a:t>を知る上で貴重な観測データとなる</a:t>
            </a:r>
            <a:endParaRPr kumimoji="1" lang="en-US" altLang="ja-JP" dirty="0" smtClean="0"/>
          </a:p>
          <a:p>
            <a:r>
              <a:rPr lang="ja-JP" altLang="en-US" dirty="0" smtClean="0"/>
              <a:t>新光学系で世界最高時間分解能での観測により、フレアの短時間変動を解明できる</a:t>
            </a:r>
            <a:endParaRPr kumimoji="1" lang="en-US" altLang="ja-JP"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84"/>
            <a:ext cx="8229600" cy="720080"/>
          </a:xfrm>
        </p:spPr>
        <p:txBody>
          <a:bodyPr>
            <a:normAutofit/>
          </a:bodyPr>
          <a:lstStyle/>
          <a:p>
            <a:r>
              <a:rPr kumimoji="1" lang="ja-JP" altLang="en-US" sz="3600" dirty="0" smtClean="0"/>
              <a:t>用語説明</a:t>
            </a:r>
            <a:endParaRPr kumimoji="1" lang="ja-JP" altLang="en-US" sz="3600" dirty="0"/>
          </a:p>
        </p:txBody>
      </p:sp>
      <p:sp>
        <p:nvSpPr>
          <p:cNvPr id="3" name="コンテンツ プレースホルダ 2"/>
          <p:cNvSpPr>
            <a:spLocks noGrp="1"/>
          </p:cNvSpPr>
          <p:nvPr>
            <p:ph idx="1"/>
          </p:nvPr>
        </p:nvSpPr>
        <p:spPr>
          <a:xfrm>
            <a:off x="251520" y="692696"/>
            <a:ext cx="8712968" cy="6165304"/>
          </a:xfrm>
        </p:spPr>
        <p:txBody>
          <a:bodyPr>
            <a:normAutofit fontScale="70000" lnSpcReduction="20000"/>
          </a:bodyPr>
          <a:lstStyle/>
          <a:p>
            <a:r>
              <a:rPr lang="ja-JP" altLang="en-US" b="1" i="1" dirty="0" smtClean="0">
                <a:solidFill>
                  <a:srgbClr val="0070C0"/>
                </a:solidFill>
              </a:rPr>
              <a:t>太陽フレア</a:t>
            </a:r>
            <a:r>
              <a:rPr lang="en-US" altLang="ja-JP" dirty="0" smtClean="0"/>
              <a:t>: </a:t>
            </a:r>
            <a:r>
              <a:rPr lang="ja-JP" altLang="en-US" dirty="0" smtClean="0"/>
              <a:t>太陽系内最大の爆発現象。大きな太陽フレアが</a:t>
            </a:r>
            <a:r>
              <a:rPr lang="en-US" altLang="ja-JP" dirty="0" smtClean="0"/>
              <a:t>1 </a:t>
            </a:r>
            <a:r>
              <a:rPr lang="ja-JP" altLang="en-US" dirty="0" smtClean="0"/>
              <a:t>回起きることで解放されるエネルギーは、日本の年間総エネルギー消費量の</a:t>
            </a:r>
            <a:r>
              <a:rPr lang="en-US" altLang="ja-JP" dirty="0" smtClean="0"/>
              <a:t>500 </a:t>
            </a:r>
            <a:r>
              <a:rPr lang="ja-JP" altLang="en-US" dirty="0" smtClean="0"/>
              <a:t>万年分に相当する</a:t>
            </a:r>
            <a:r>
              <a:rPr lang="en-US" altLang="ja-JP" dirty="0" smtClean="0"/>
              <a:t>(</a:t>
            </a:r>
            <a:r>
              <a:rPr lang="ja-JP" altLang="en-US" dirty="0" smtClean="0"/>
              <a:t>水素爆弾</a:t>
            </a:r>
            <a:r>
              <a:rPr lang="en-US" altLang="ja-JP" dirty="0" smtClean="0"/>
              <a:t>1</a:t>
            </a:r>
            <a:r>
              <a:rPr lang="ja-JP" altLang="en-US" dirty="0" smtClean="0"/>
              <a:t>億個分</a:t>
            </a:r>
            <a:r>
              <a:rPr lang="en-US" altLang="ja-JP" dirty="0" smtClean="0"/>
              <a:t>)</a:t>
            </a:r>
            <a:r>
              <a:rPr lang="ja-JP" altLang="en-US" dirty="0" err="1" smtClean="0"/>
              <a:t>。</a:t>
            </a:r>
            <a:r>
              <a:rPr lang="ja-JP" altLang="en-US" dirty="0" smtClean="0"/>
              <a:t>特に大きなフレアの場合は、白色光でも増光を引き起こし、「白色光フレア」と呼ばれる。</a:t>
            </a:r>
            <a:endParaRPr lang="en-US" altLang="ja-JP" dirty="0" smtClean="0"/>
          </a:p>
          <a:p>
            <a:r>
              <a:rPr lang="ja-JP" altLang="en-US" b="1" i="1" dirty="0" smtClean="0">
                <a:solidFill>
                  <a:srgbClr val="0070C0"/>
                </a:solidFill>
              </a:rPr>
              <a:t>プロミネンス</a:t>
            </a:r>
            <a:r>
              <a:rPr lang="en-US" altLang="ja-JP" dirty="0" smtClean="0"/>
              <a:t>:  </a:t>
            </a:r>
            <a:r>
              <a:rPr lang="ja-JP" altLang="en-US" dirty="0" smtClean="0"/>
              <a:t>太陽コロナに浮かぶ</a:t>
            </a:r>
            <a:r>
              <a:rPr lang="en-US" altLang="ja-JP" dirty="0" smtClean="0"/>
              <a:t>1</a:t>
            </a:r>
            <a:r>
              <a:rPr lang="ja-JP" altLang="en-US" dirty="0" smtClean="0"/>
              <a:t>万度プラズマの塊で、太陽の</a:t>
            </a:r>
            <a:r>
              <a:rPr lang="en-US" altLang="ja-JP" dirty="0" smtClean="0"/>
              <a:t>『</a:t>
            </a:r>
            <a:r>
              <a:rPr lang="ja-JP" altLang="en-US" dirty="0" smtClean="0"/>
              <a:t>雲</a:t>
            </a:r>
            <a:r>
              <a:rPr lang="en-US" altLang="ja-JP" dirty="0" smtClean="0"/>
              <a:t>』</a:t>
            </a:r>
            <a:r>
              <a:rPr lang="ja-JP" altLang="en-US" dirty="0" err="1" smtClean="0"/>
              <a:t>のような</a:t>
            </a:r>
            <a:r>
              <a:rPr lang="ja-JP" altLang="en-US" dirty="0" smtClean="0"/>
              <a:t>もの。太陽円盤の外にあり、明るい構造として観測される。</a:t>
            </a:r>
            <a:endParaRPr lang="en-US" altLang="ja-JP" dirty="0" smtClean="0"/>
          </a:p>
          <a:p>
            <a:r>
              <a:rPr lang="ja-JP" altLang="en-US" b="1" i="1" dirty="0" smtClean="0">
                <a:solidFill>
                  <a:srgbClr val="0070C0"/>
                </a:solidFill>
              </a:rPr>
              <a:t>フィラメント</a:t>
            </a:r>
            <a:r>
              <a:rPr lang="en-US" altLang="ja-JP" dirty="0" smtClean="0"/>
              <a:t>: </a:t>
            </a:r>
            <a:r>
              <a:rPr lang="ja-JP" altLang="en-US" dirty="0" smtClean="0"/>
              <a:t>プロミネンスと同じもの。太陽円盤上にあるため、太陽面からの光をさえぎり、暗い構造として観測される。</a:t>
            </a:r>
            <a:endParaRPr lang="en-US" altLang="ja-JP" dirty="0" smtClean="0"/>
          </a:p>
          <a:p>
            <a:r>
              <a:rPr lang="ja-JP" altLang="en-US" b="1" i="1" dirty="0" smtClean="0">
                <a:solidFill>
                  <a:srgbClr val="0070C0"/>
                </a:solidFill>
              </a:rPr>
              <a:t>太陽コロナ</a:t>
            </a:r>
            <a:r>
              <a:rPr lang="en-US" altLang="ja-JP" dirty="0" smtClean="0"/>
              <a:t>: </a:t>
            </a:r>
            <a:r>
              <a:rPr lang="ja-JP" altLang="en-US" dirty="0" smtClean="0"/>
              <a:t>太陽の外層大気で、非常に高温</a:t>
            </a:r>
            <a:r>
              <a:rPr lang="en-US" altLang="ja-JP" dirty="0" smtClean="0"/>
              <a:t>(</a:t>
            </a:r>
            <a:r>
              <a:rPr lang="ja-JP" altLang="en-US" dirty="0" smtClean="0"/>
              <a:t>数百万度</a:t>
            </a:r>
            <a:r>
              <a:rPr lang="en-US" altLang="ja-JP" dirty="0" smtClean="0"/>
              <a:t>)</a:t>
            </a:r>
            <a:r>
              <a:rPr lang="ja-JP" altLang="en-US" dirty="0" err="1" smtClean="0"/>
              <a:t>にも</a:t>
            </a:r>
            <a:r>
              <a:rPr lang="ja-JP" altLang="en-US" dirty="0" smtClean="0"/>
              <a:t>なっている。</a:t>
            </a:r>
            <a:r>
              <a:rPr lang="en-US" altLang="ja-JP" dirty="0" smtClean="0"/>
              <a:t>X </a:t>
            </a:r>
            <a:r>
              <a:rPr lang="ja-JP" altLang="en-US" dirty="0" smtClean="0"/>
              <a:t>線などを強く放射するが、白色光</a:t>
            </a:r>
            <a:r>
              <a:rPr lang="en-US" altLang="ja-JP" dirty="0" smtClean="0"/>
              <a:t>(</a:t>
            </a:r>
            <a:r>
              <a:rPr lang="ja-JP" altLang="en-US" dirty="0" smtClean="0"/>
              <a:t>連続光</a:t>
            </a:r>
            <a:r>
              <a:rPr lang="en-US" altLang="ja-JP" dirty="0" smtClean="0"/>
              <a:t>)</a:t>
            </a:r>
            <a:r>
              <a:rPr lang="ja-JP" altLang="en-US" dirty="0" smtClean="0"/>
              <a:t>の強度は太陽表面に比べて百万分の</a:t>
            </a:r>
            <a:r>
              <a:rPr lang="en-US" altLang="ja-JP" dirty="0" smtClean="0"/>
              <a:t>1 </a:t>
            </a:r>
            <a:r>
              <a:rPr lang="ja-JP" altLang="en-US" dirty="0" smtClean="0"/>
              <a:t>以下と小さいため、皆既日食の時などを除いて肉眼では見えない。</a:t>
            </a:r>
            <a:endParaRPr lang="en-US" altLang="ja-JP" dirty="0" smtClean="0"/>
          </a:p>
          <a:p>
            <a:r>
              <a:rPr lang="ja-JP" altLang="en-US" b="1" i="1" dirty="0" smtClean="0">
                <a:solidFill>
                  <a:srgbClr val="0070C0"/>
                </a:solidFill>
              </a:rPr>
              <a:t>活動領域</a:t>
            </a:r>
            <a:r>
              <a:rPr lang="en-US" altLang="ja-JP" dirty="0" smtClean="0"/>
              <a:t>: </a:t>
            </a:r>
            <a:r>
              <a:rPr lang="ja-JP" altLang="en-US" dirty="0" smtClean="0"/>
              <a:t>太陽黒点とその周りの領域。比較的活発な活動現象が見られる。</a:t>
            </a:r>
            <a:endParaRPr lang="en-US" altLang="ja-JP" dirty="0" smtClean="0"/>
          </a:p>
          <a:p>
            <a:r>
              <a:rPr lang="ja-JP" altLang="en-US" b="1" i="1" dirty="0" smtClean="0">
                <a:solidFill>
                  <a:srgbClr val="0070C0"/>
                </a:solidFill>
              </a:rPr>
              <a:t>コロナ質量放出</a:t>
            </a:r>
            <a:r>
              <a:rPr lang="en-US" altLang="ja-JP" b="1" i="1" dirty="0" smtClean="0">
                <a:solidFill>
                  <a:srgbClr val="0070C0"/>
                </a:solidFill>
              </a:rPr>
              <a:t>(CME)</a:t>
            </a:r>
            <a:r>
              <a:rPr lang="en-US" altLang="ja-JP" b="1" i="1" dirty="0" smtClean="0"/>
              <a:t>: </a:t>
            </a:r>
            <a:r>
              <a:rPr lang="ja-JP" altLang="en-US" dirty="0" smtClean="0"/>
              <a:t>大量のプラズマなどが、太陽フレアなどの太陽表面の活動現象に伴い、宇宙空間に放出される現象。</a:t>
            </a:r>
          </a:p>
          <a:p>
            <a:r>
              <a:rPr lang="ja-JP" altLang="en-US" b="1" i="1" dirty="0" smtClean="0">
                <a:solidFill>
                  <a:srgbClr val="0070C0"/>
                </a:solidFill>
              </a:rPr>
              <a:t>磁気嵐</a:t>
            </a:r>
            <a:r>
              <a:rPr lang="en-US" altLang="ja-JP" b="1" i="1" dirty="0" smtClean="0"/>
              <a:t>: </a:t>
            </a:r>
            <a:r>
              <a:rPr lang="ja-JP" altLang="en-US" dirty="0" smtClean="0"/>
              <a:t>地球の中緯度・低緯度において全世界的に地磁気が減少する現象のこと。</a:t>
            </a:r>
            <a:r>
              <a:rPr lang="en-US" altLang="ja-JP" dirty="0" smtClean="0"/>
              <a:t>CME </a:t>
            </a:r>
            <a:r>
              <a:rPr lang="ja-JP" altLang="en-US" dirty="0" smtClean="0"/>
              <a:t>による大量のプラズマや、コロナホールからの高速太陽風が地球磁気圏に激しく吹きつけた場合に起こる。磁気嵐に伴って、オーロラが観測されることも多い。また、人工衛星の故障や、宇宙飛行士の被曝などの影響もある。</a:t>
            </a:r>
            <a:endParaRPr kumimoji="1" lang="ja-JP" alt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宇宙天気</a:t>
            </a:r>
            <a:r>
              <a:rPr lang="ja-JP" altLang="en-US" dirty="0" smtClean="0"/>
              <a:t>研究と京大宇宙ユニット</a:t>
            </a:r>
            <a:endParaRPr kumimoji="1" lang="ja-JP" altLang="en-US" dirty="0"/>
          </a:p>
        </p:txBody>
      </p:sp>
      <p:sp>
        <p:nvSpPr>
          <p:cNvPr id="3" name="コンテンツ プレースホルダ 2"/>
          <p:cNvSpPr>
            <a:spLocks noGrp="1"/>
          </p:cNvSpPr>
          <p:nvPr>
            <p:ph idx="1"/>
          </p:nvPr>
        </p:nvSpPr>
        <p:spPr>
          <a:xfrm>
            <a:off x="457200" y="980728"/>
            <a:ext cx="8229600" cy="5688632"/>
          </a:xfrm>
        </p:spPr>
        <p:txBody>
          <a:bodyPr>
            <a:normAutofit fontScale="92500" lnSpcReduction="20000"/>
          </a:bodyPr>
          <a:lstStyle/>
          <a:p>
            <a:r>
              <a:rPr lang="ja-JP" altLang="en-US" dirty="0" smtClean="0"/>
              <a:t>太陽活動の影響は地球にも及ぶ</a:t>
            </a:r>
            <a:endParaRPr lang="en-US" altLang="ja-JP" dirty="0" smtClean="0"/>
          </a:p>
          <a:p>
            <a:r>
              <a:rPr lang="ja-JP" altLang="en-US" dirty="0" smtClean="0"/>
              <a:t>太陽フレアがいつ・どこでおきるのか、またどれくらいの影響が地球にあるのかを正しく知ることが大事</a:t>
            </a:r>
            <a:endParaRPr lang="en-US" altLang="ja-JP" dirty="0" smtClean="0"/>
          </a:p>
          <a:p>
            <a:pPr>
              <a:buNone/>
            </a:pPr>
            <a:r>
              <a:rPr lang="en-US" altLang="ja-JP" dirty="0" smtClean="0">
                <a:sym typeface="Wingdings" pitchFamily="2" charset="2"/>
              </a:rPr>
              <a:t></a:t>
            </a:r>
            <a:r>
              <a:rPr lang="ja-JP" altLang="en-US" dirty="0" smtClean="0">
                <a:solidFill>
                  <a:srgbClr val="FF0000"/>
                </a:solidFill>
                <a:sym typeface="Wingdings" pitchFamily="2" charset="2"/>
              </a:rPr>
              <a:t>「宇宙天気」の予報が重要</a:t>
            </a:r>
            <a:endParaRPr lang="en-US" altLang="ja-JP" dirty="0" smtClean="0">
              <a:solidFill>
                <a:srgbClr val="FF0000"/>
              </a:solidFill>
              <a:sym typeface="Wingdings" pitchFamily="2" charset="2"/>
            </a:endParaRPr>
          </a:p>
          <a:p>
            <a:pPr>
              <a:buNone/>
            </a:pPr>
            <a:endParaRPr lang="en-US" altLang="ja-JP" dirty="0" smtClean="0">
              <a:solidFill>
                <a:srgbClr val="FF0000"/>
              </a:solidFill>
              <a:sym typeface="Wingdings" pitchFamily="2" charset="2"/>
            </a:endParaRPr>
          </a:p>
          <a:p>
            <a:r>
              <a:rPr lang="ja-JP" altLang="en-US" dirty="0" smtClean="0">
                <a:solidFill>
                  <a:srgbClr val="FF0000"/>
                </a:solidFill>
                <a:sym typeface="Wingdings" pitchFamily="2" charset="2"/>
              </a:rPr>
              <a:t>京都大学宇宙総合学研究ユニット</a:t>
            </a:r>
            <a:r>
              <a:rPr lang="en-US" altLang="ja-JP" dirty="0" smtClean="0">
                <a:solidFill>
                  <a:srgbClr val="FF0000"/>
                </a:solidFill>
                <a:sym typeface="Wingdings" pitchFamily="2" charset="2"/>
              </a:rPr>
              <a:t>(</a:t>
            </a:r>
            <a:r>
              <a:rPr lang="ja-JP" altLang="en-US" dirty="0" smtClean="0">
                <a:solidFill>
                  <a:srgbClr val="FF0000"/>
                </a:solidFill>
                <a:sym typeface="Wingdings" pitchFamily="2" charset="2"/>
              </a:rPr>
              <a:t>宇宙ユニット</a:t>
            </a:r>
            <a:r>
              <a:rPr lang="en-US" altLang="ja-JP" dirty="0" smtClean="0">
                <a:solidFill>
                  <a:srgbClr val="FF0000"/>
                </a:solidFill>
                <a:sym typeface="Wingdings" pitchFamily="2" charset="2"/>
              </a:rPr>
              <a:t>)</a:t>
            </a:r>
            <a:r>
              <a:rPr lang="ja-JP" altLang="en-US" dirty="0" smtClean="0">
                <a:sym typeface="Wingdings" pitchFamily="2" charset="2"/>
              </a:rPr>
              <a:t>は</a:t>
            </a:r>
            <a:r>
              <a:rPr lang="en-US" altLang="ja-JP" dirty="0" smtClean="0">
                <a:sym typeface="Wingdings" pitchFamily="2" charset="2"/>
              </a:rPr>
              <a:t>2008</a:t>
            </a:r>
            <a:r>
              <a:rPr lang="ja-JP" altLang="en-US" dirty="0" smtClean="0">
                <a:sym typeface="Wingdings" pitchFamily="2" charset="2"/>
              </a:rPr>
              <a:t>年に発足した研究組織で、</a:t>
            </a:r>
            <a:r>
              <a:rPr lang="en-US" altLang="ja-JP" dirty="0" smtClean="0">
                <a:sym typeface="Wingdings" pitchFamily="2" charset="2"/>
              </a:rPr>
              <a:t>JAXA/ISAS(</a:t>
            </a:r>
            <a:r>
              <a:rPr lang="ja-JP" altLang="en-US" dirty="0" smtClean="0">
                <a:sym typeface="Wingdings" pitchFamily="2" charset="2"/>
              </a:rPr>
              <a:t>宇宙科学研究所</a:t>
            </a:r>
            <a:r>
              <a:rPr lang="en-US" altLang="ja-JP" dirty="0" smtClean="0">
                <a:sym typeface="Wingdings" pitchFamily="2" charset="2"/>
              </a:rPr>
              <a:t>)</a:t>
            </a:r>
            <a:r>
              <a:rPr lang="ja-JP" altLang="en-US" dirty="0" smtClean="0">
                <a:sym typeface="Wingdings" pitchFamily="2" charset="2"/>
              </a:rPr>
              <a:t>と共同研究「</a:t>
            </a:r>
            <a:r>
              <a:rPr lang="ja-JP" altLang="en-US" dirty="0" smtClean="0"/>
              <a:t>太陽物理学を基軸とした太陽地球環境の研究と大気物理学との連携」 を推進</a:t>
            </a:r>
            <a:endParaRPr lang="en-US" altLang="ja-JP" dirty="0" smtClean="0"/>
          </a:p>
          <a:p>
            <a:r>
              <a:rPr lang="ja-JP" altLang="en-US" u="sng" dirty="0" smtClean="0">
                <a:sym typeface="Wingdings" pitchFamily="2" charset="2"/>
              </a:rPr>
              <a:t>京大・理学研究科附属天文台の太陽地上観測</a:t>
            </a:r>
            <a:r>
              <a:rPr lang="ja-JP" altLang="en-US" dirty="0" smtClean="0">
                <a:sym typeface="Wingdings" pitchFamily="2" charset="2"/>
              </a:rPr>
              <a:t>と</a:t>
            </a:r>
            <a:r>
              <a:rPr lang="en-US" altLang="ja-JP" u="sng" dirty="0" smtClean="0">
                <a:sym typeface="Wingdings" pitchFamily="2" charset="2"/>
              </a:rPr>
              <a:t>ISAS</a:t>
            </a:r>
            <a:r>
              <a:rPr lang="ja-JP" altLang="en-US" u="sng" dirty="0" smtClean="0">
                <a:sym typeface="Wingdings" pitchFamily="2" charset="2"/>
              </a:rPr>
              <a:t>の「ひので」衛星による太陽観測</a:t>
            </a:r>
            <a:r>
              <a:rPr lang="ja-JP" altLang="en-US" dirty="0" smtClean="0">
                <a:sym typeface="Wingdings" pitchFamily="2" charset="2"/>
              </a:rPr>
              <a:t>を総合することにより、宇宙天気研究を進めている</a:t>
            </a:r>
            <a:endParaRPr lang="en-US" altLang="ja-JP" dirty="0" smtClean="0">
              <a:sym typeface="Wingdings" pitchFamily="2" charset="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発表者</a:t>
            </a:r>
            <a:endParaRPr lang="ja-JP" altLang="en-US" dirty="0"/>
          </a:p>
        </p:txBody>
      </p:sp>
      <p:sp>
        <p:nvSpPr>
          <p:cNvPr id="3" name="サブタイトル 2"/>
          <p:cNvSpPr>
            <a:spLocks noGrp="1"/>
          </p:cNvSpPr>
          <p:nvPr>
            <p:ph idx="1"/>
          </p:nvPr>
        </p:nvSpPr>
        <p:spPr>
          <a:xfrm>
            <a:off x="457200" y="1091877"/>
            <a:ext cx="8363272" cy="5073427"/>
          </a:xfrm>
        </p:spPr>
        <p:txBody>
          <a:bodyPr>
            <a:normAutofit/>
          </a:bodyPr>
          <a:lstStyle/>
          <a:p>
            <a:pPr>
              <a:buNone/>
            </a:pPr>
            <a:r>
              <a:rPr lang="ja-JP" altLang="en-US" u="sng" dirty="0" smtClean="0">
                <a:solidFill>
                  <a:srgbClr val="FF0000"/>
                </a:solidFill>
              </a:rPr>
              <a:t>浅井　歩 </a:t>
            </a:r>
            <a:r>
              <a:rPr lang="en-US" altLang="ja-JP" sz="2800" u="sng" dirty="0" smtClean="0">
                <a:solidFill>
                  <a:srgbClr val="FF0000"/>
                </a:solidFill>
              </a:rPr>
              <a:t>(</a:t>
            </a:r>
            <a:r>
              <a:rPr lang="ja-JP" altLang="en-US" sz="2800" u="sng" dirty="0" smtClean="0">
                <a:solidFill>
                  <a:srgbClr val="FF0000"/>
                </a:solidFill>
              </a:rPr>
              <a:t>あさい　あゆみ</a:t>
            </a:r>
            <a:r>
              <a:rPr lang="en-US" altLang="ja-JP" sz="2800" u="sng" dirty="0" smtClean="0">
                <a:solidFill>
                  <a:srgbClr val="FF0000"/>
                </a:solidFill>
              </a:rPr>
              <a:t>)</a:t>
            </a:r>
            <a:endParaRPr lang="en-US" altLang="ja-JP" u="sng" dirty="0" smtClean="0">
              <a:solidFill>
                <a:srgbClr val="FF0000"/>
              </a:solidFill>
            </a:endParaRPr>
          </a:p>
          <a:p>
            <a:pPr>
              <a:buNone/>
            </a:pPr>
            <a:r>
              <a:rPr lang="en-US" altLang="ja-JP" dirty="0" smtClean="0"/>
              <a:t>(</a:t>
            </a:r>
            <a:r>
              <a:rPr lang="ja-JP" altLang="en-US" dirty="0" smtClean="0"/>
              <a:t>京都大学</a:t>
            </a:r>
            <a:r>
              <a:rPr lang="ja-JP" altLang="en-US" dirty="0" smtClean="0">
                <a:solidFill>
                  <a:srgbClr val="0070C0"/>
                </a:solidFill>
              </a:rPr>
              <a:t>宇宙総合学研究ユニット</a:t>
            </a:r>
            <a:r>
              <a:rPr lang="ja-JP" altLang="en-US" dirty="0" smtClean="0"/>
              <a:t>・特定助教</a:t>
            </a:r>
            <a:r>
              <a:rPr lang="en-US" altLang="ja-JP" dirty="0" smtClean="0"/>
              <a:t>)</a:t>
            </a:r>
          </a:p>
          <a:p>
            <a:pPr>
              <a:buNone/>
            </a:pPr>
            <a:r>
              <a:rPr lang="en-US" altLang="ja-JP" dirty="0" smtClean="0">
                <a:sym typeface="Wingdings" pitchFamily="2" charset="2"/>
              </a:rPr>
              <a:t></a:t>
            </a:r>
            <a:r>
              <a:rPr lang="ja-JP" altLang="en-US" dirty="0" smtClean="0"/>
              <a:t>太陽活動と宇宙天気予報について説明</a:t>
            </a:r>
            <a:endParaRPr lang="en-US" altLang="ja-JP" dirty="0" smtClean="0"/>
          </a:p>
          <a:p>
            <a:pPr>
              <a:buNone/>
            </a:pPr>
            <a:endParaRPr lang="en-US" altLang="ja-JP" dirty="0" smtClean="0"/>
          </a:p>
          <a:p>
            <a:pPr>
              <a:buNone/>
            </a:pPr>
            <a:r>
              <a:rPr lang="ja-JP" altLang="en-US" u="sng" dirty="0" smtClean="0">
                <a:solidFill>
                  <a:srgbClr val="FF0000"/>
                </a:solidFill>
              </a:rPr>
              <a:t>石井　貴子 </a:t>
            </a:r>
            <a:r>
              <a:rPr lang="en-US" altLang="ja-JP" sz="2800" u="sng" dirty="0" smtClean="0">
                <a:solidFill>
                  <a:srgbClr val="FF0000"/>
                </a:solidFill>
              </a:rPr>
              <a:t>(</a:t>
            </a:r>
            <a:r>
              <a:rPr lang="ja-JP" altLang="en-US" sz="2800" u="sng" dirty="0" smtClean="0">
                <a:solidFill>
                  <a:srgbClr val="FF0000"/>
                </a:solidFill>
              </a:rPr>
              <a:t>いしい　たかこ</a:t>
            </a:r>
            <a:r>
              <a:rPr lang="en-US" altLang="ja-JP" sz="2800" u="sng" dirty="0" smtClean="0">
                <a:solidFill>
                  <a:srgbClr val="FF0000"/>
                </a:solidFill>
              </a:rPr>
              <a:t>)</a:t>
            </a:r>
            <a:endParaRPr lang="en-US" altLang="ja-JP" u="sng" dirty="0" smtClean="0">
              <a:solidFill>
                <a:srgbClr val="FF0000"/>
              </a:solidFill>
            </a:endParaRPr>
          </a:p>
          <a:p>
            <a:pPr>
              <a:buNone/>
            </a:pPr>
            <a:r>
              <a:rPr lang="en-US" altLang="ja-JP" dirty="0" smtClean="0"/>
              <a:t>(</a:t>
            </a:r>
            <a:r>
              <a:rPr lang="ja-JP" altLang="en-US" dirty="0" smtClean="0"/>
              <a:t>京都大学</a:t>
            </a:r>
            <a:r>
              <a:rPr lang="ja-JP" altLang="en-US" dirty="0" smtClean="0">
                <a:solidFill>
                  <a:srgbClr val="0070C0"/>
                </a:solidFill>
              </a:rPr>
              <a:t>理学研究科附属天文台</a:t>
            </a:r>
            <a:r>
              <a:rPr lang="ja-JP" altLang="en-US" dirty="0" smtClean="0"/>
              <a:t>・研究員</a:t>
            </a:r>
            <a:r>
              <a:rPr lang="en-US" altLang="ja-JP" dirty="0" smtClean="0"/>
              <a:t>)</a:t>
            </a:r>
          </a:p>
          <a:p>
            <a:pPr>
              <a:buNone/>
            </a:pPr>
            <a:r>
              <a:rPr lang="en-US" altLang="ja-JP" dirty="0" smtClean="0">
                <a:sym typeface="Wingdings" pitchFamily="2" charset="2"/>
              </a:rPr>
              <a:t></a:t>
            </a:r>
            <a:r>
              <a:rPr lang="ja-JP" altLang="en-US" dirty="0" smtClean="0"/>
              <a:t>飛騨天文台で最近観測された大フレアの紹介</a:t>
            </a:r>
            <a:endParaRPr lang="en-US" altLang="ja-JP"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フレアとは</a:t>
            </a:r>
            <a:r>
              <a:rPr lang="en-US" altLang="ja-JP" dirty="0" smtClean="0"/>
              <a:t>(X</a:t>
            </a:r>
            <a:r>
              <a:rPr lang="ja-JP" altLang="en-US" dirty="0" smtClean="0"/>
              <a:t>線</a:t>
            </a:r>
            <a:r>
              <a:rPr lang="en-US" altLang="ja-JP" dirty="0" smtClean="0"/>
              <a:t>)</a:t>
            </a:r>
            <a:endParaRPr lang="ja-JP" altLang="en-US" dirty="0"/>
          </a:p>
        </p:txBody>
      </p:sp>
      <p:sp>
        <p:nvSpPr>
          <p:cNvPr id="6" name="コンテンツ プレースホルダ 5"/>
          <p:cNvSpPr>
            <a:spLocks noGrp="1"/>
          </p:cNvSpPr>
          <p:nvPr>
            <p:ph idx="1"/>
          </p:nvPr>
        </p:nvSpPr>
        <p:spPr>
          <a:xfrm>
            <a:off x="251520" y="1196752"/>
            <a:ext cx="2818656" cy="4968552"/>
          </a:xfrm>
        </p:spPr>
        <p:txBody>
          <a:bodyPr>
            <a:normAutofit fontScale="85000" lnSpcReduction="10000"/>
          </a:bodyPr>
          <a:lstStyle/>
          <a:p>
            <a:pPr>
              <a:buNone/>
            </a:pPr>
            <a:r>
              <a:rPr kumimoji="1" lang="en-US" altLang="ja-JP" dirty="0" smtClean="0">
                <a:sym typeface="Wingdings" pitchFamily="2" charset="2"/>
              </a:rPr>
              <a:t></a:t>
            </a:r>
            <a:r>
              <a:rPr kumimoji="1" lang="ja-JP" altLang="en-US" dirty="0" smtClean="0"/>
              <a:t>「ようこう」衛星・軟</a:t>
            </a:r>
            <a:r>
              <a:rPr lang="en-US" altLang="ja-JP" dirty="0" smtClean="0"/>
              <a:t>X</a:t>
            </a:r>
            <a:r>
              <a:rPr lang="ja-JP" altLang="en-US" dirty="0" smtClean="0"/>
              <a:t>線望遠鏡による太陽全面像ムービー</a:t>
            </a:r>
            <a:endParaRPr lang="en-US" altLang="ja-JP" dirty="0" smtClean="0"/>
          </a:p>
          <a:p>
            <a:r>
              <a:rPr kumimoji="1" lang="ja-JP" altLang="en-US" dirty="0" smtClean="0"/>
              <a:t>短時間</a:t>
            </a:r>
            <a:r>
              <a:rPr lang="ja-JP" altLang="en-US" dirty="0" smtClean="0"/>
              <a:t>の増光がフレア</a:t>
            </a:r>
            <a:endParaRPr lang="en-US" altLang="ja-JP" dirty="0" smtClean="0"/>
          </a:p>
          <a:p>
            <a:r>
              <a:rPr kumimoji="1" lang="ja-JP" altLang="en-US" dirty="0" smtClean="0"/>
              <a:t>フレアはコロナで発生する爆発現象</a:t>
            </a:r>
            <a:endParaRPr kumimoji="1" lang="en-US" altLang="ja-JP" dirty="0" smtClean="0"/>
          </a:p>
          <a:p>
            <a:pPr>
              <a:buNone/>
            </a:pPr>
            <a:r>
              <a:rPr lang="en-US" altLang="ja-JP" dirty="0" smtClean="0"/>
              <a:t>= </a:t>
            </a:r>
            <a:r>
              <a:rPr lang="ja-JP" altLang="en-US" dirty="0" smtClean="0"/>
              <a:t>大量の</a:t>
            </a:r>
            <a:r>
              <a:rPr lang="en-US" altLang="ja-JP" dirty="0" smtClean="0"/>
              <a:t>X</a:t>
            </a:r>
            <a:r>
              <a:rPr lang="ja-JP" altLang="en-US" dirty="0" smtClean="0"/>
              <a:t>線が放出されている</a:t>
            </a:r>
            <a:endParaRPr kumimoji="1" lang="ja-JP" altLang="en-US" dirty="0"/>
          </a:p>
        </p:txBody>
      </p:sp>
      <p:pic>
        <p:nvPicPr>
          <p:cNvPr id="4" name="1_sxt_920217_920227_b.mpeg">
            <a:hlinkClick r:id="" action="ppaction://media"/>
          </p:cNvPr>
          <p:cNvPicPr>
            <a:picLocks noRot="1" noChangeAspect="1"/>
          </p:cNvPicPr>
          <p:nvPr>
            <a:videoFile r:link="rId1"/>
          </p:nvPr>
        </p:nvPicPr>
        <p:blipFill>
          <a:blip r:embed="rId3" cstate="print"/>
          <a:stretch>
            <a:fillRect/>
          </a:stretch>
        </p:blipFill>
        <p:spPr>
          <a:xfrm>
            <a:off x="3131840" y="836712"/>
            <a:ext cx="6021288" cy="60212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フレアとは</a:t>
            </a:r>
            <a:endParaRPr kumimoji="1" lang="ja-JP" altLang="en-US" dirty="0"/>
          </a:p>
        </p:txBody>
      </p:sp>
      <p:sp>
        <p:nvSpPr>
          <p:cNvPr id="3" name="コンテンツ プレースホルダ 2"/>
          <p:cNvSpPr>
            <a:spLocks noGrp="1"/>
          </p:cNvSpPr>
          <p:nvPr>
            <p:ph idx="1"/>
          </p:nvPr>
        </p:nvSpPr>
        <p:spPr>
          <a:xfrm>
            <a:off x="323528" y="1052737"/>
            <a:ext cx="3384376" cy="4536504"/>
          </a:xfrm>
        </p:spPr>
        <p:txBody>
          <a:bodyPr>
            <a:normAutofit fontScale="92500"/>
          </a:bodyPr>
          <a:lstStyle/>
          <a:p>
            <a:r>
              <a:rPr kumimoji="1" lang="ja-JP" altLang="en-US" dirty="0" smtClean="0"/>
              <a:t>放射される</a:t>
            </a:r>
            <a:r>
              <a:rPr kumimoji="1" lang="en-US" altLang="ja-JP" dirty="0" smtClean="0"/>
              <a:t>X</a:t>
            </a:r>
            <a:r>
              <a:rPr kumimoji="1" lang="ja-JP" altLang="en-US" dirty="0" smtClean="0"/>
              <a:t>線の強度によりクラス分けされている</a:t>
            </a:r>
            <a:endParaRPr kumimoji="1" lang="en-US" altLang="ja-JP" dirty="0" smtClean="0"/>
          </a:p>
          <a:p>
            <a:r>
              <a:rPr lang="en-US" altLang="ja-JP" dirty="0" smtClean="0">
                <a:solidFill>
                  <a:srgbClr val="FF0000"/>
                </a:solidFill>
              </a:rPr>
              <a:t>X</a:t>
            </a:r>
            <a:r>
              <a:rPr lang="ja-JP" altLang="en-US" dirty="0" smtClean="0">
                <a:solidFill>
                  <a:srgbClr val="FF0000"/>
                </a:solidFill>
              </a:rPr>
              <a:t>クラスフレア</a:t>
            </a:r>
            <a:endParaRPr lang="en-US" altLang="ja-JP" dirty="0" smtClean="0">
              <a:solidFill>
                <a:srgbClr val="FF0000"/>
              </a:solidFill>
            </a:endParaRPr>
          </a:p>
          <a:p>
            <a:pPr lvl="1"/>
            <a:r>
              <a:rPr kumimoji="1" lang="ja-JP" altLang="en-US" dirty="0" smtClean="0">
                <a:solidFill>
                  <a:srgbClr val="FF0000"/>
                </a:solidFill>
              </a:rPr>
              <a:t>巨大フレア</a:t>
            </a:r>
            <a:endParaRPr kumimoji="1" lang="en-US" altLang="ja-JP" dirty="0" smtClean="0">
              <a:solidFill>
                <a:srgbClr val="FF0000"/>
              </a:solidFill>
            </a:endParaRPr>
          </a:p>
          <a:p>
            <a:r>
              <a:rPr lang="en-US" altLang="ja-JP" dirty="0" smtClean="0">
                <a:solidFill>
                  <a:srgbClr val="00B050"/>
                </a:solidFill>
              </a:rPr>
              <a:t>M</a:t>
            </a:r>
            <a:r>
              <a:rPr lang="ja-JP" altLang="en-US" dirty="0" smtClean="0">
                <a:solidFill>
                  <a:srgbClr val="00B050"/>
                </a:solidFill>
              </a:rPr>
              <a:t>クラスフレア</a:t>
            </a:r>
            <a:endParaRPr lang="en-US" altLang="ja-JP" dirty="0" smtClean="0">
              <a:solidFill>
                <a:srgbClr val="00B050"/>
              </a:solidFill>
            </a:endParaRPr>
          </a:p>
          <a:p>
            <a:pPr lvl="1"/>
            <a:r>
              <a:rPr kumimoji="1" lang="ja-JP" altLang="en-US" dirty="0" smtClean="0">
                <a:solidFill>
                  <a:srgbClr val="00B050"/>
                </a:solidFill>
              </a:rPr>
              <a:t>中規模フレア</a:t>
            </a:r>
            <a:endParaRPr kumimoji="1" lang="en-US" altLang="ja-JP" dirty="0" smtClean="0">
              <a:solidFill>
                <a:srgbClr val="00B050"/>
              </a:solidFill>
            </a:endParaRPr>
          </a:p>
          <a:p>
            <a:r>
              <a:rPr lang="en-US" altLang="ja-JP" dirty="0" smtClean="0">
                <a:solidFill>
                  <a:srgbClr val="00B050"/>
                </a:solidFill>
              </a:rPr>
              <a:t>C</a:t>
            </a:r>
            <a:r>
              <a:rPr lang="ja-JP" altLang="en-US" dirty="0" smtClean="0">
                <a:solidFill>
                  <a:srgbClr val="00B050"/>
                </a:solidFill>
              </a:rPr>
              <a:t>クラスフレア</a:t>
            </a:r>
            <a:endParaRPr lang="en-US" altLang="ja-JP" dirty="0" smtClean="0">
              <a:solidFill>
                <a:srgbClr val="00B050"/>
              </a:solidFill>
            </a:endParaRPr>
          </a:p>
          <a:p>
            <a:pPr lvl="1"/>
            <a:r>
              <a:rPr kumimoji="1" lang="ja-JP" altLang="en-US" dirty="0" smtClean="0">
                <a:solidFill>
                  <a:srgbClr val="00B050"/>
                </a:solidFill>
              </a:rPr>
              <a:t>小規模フレア</a:t>
            </a:r>
            <a:endParaRPr kumimoji="1" lang="ja-JP" altLang="en-US" dirty="0">
              <a:solidFill>
                <a:srgbClr val="00B050"/>
              </a:solidFill>
            </a:endParaRPr>
          </a:p>
        </p:txBody>
      </p:sp>
      <p:pic>
        <p:nvPicPr>
          <p:cNvPr id="40962" name="Picture 2"/>
          <p:cNvPicPr>
            <a:picLocks noChangeAspect="1" noChangeArrowheads="1"/>
          </p:cNvPicPr>
          <p:nvPr/>
        </p:nvPicPr>
        <p:blipFill>
          <a:blip r:embed="rId2" cstate="print"/>
          <a:srcRect/>
          <a:stretch>
            <a:fillRect/>
          </a:stretch>
        </p:blipFill>
        <p:spPr bwMode="auto">
          <a:xfrm>
            <a:off x="3707905" y="1052736"/>
            <a:ext cx="5688632" cy="4680520"/>
          </a:xfrm>
          <a:prstGeom prst="rect">
            <a:avLst/>
          </a:prstGeom>
          <a:noFill/>
          <a:ln w="9525">
            <a:noFill/>
            <a:miter lim="800000"/>
            <a:headEnd/>
            <a:tailEnd/>
          </a:ln>
        </p:spPr>
      </p:pic>
      <p:cxnSp>
        <p:nvCxnSpPr>
          <p:cNvPr id="6" name="直線矢印コネクタ 5"/>
          <p:cNvCxnSpPr/>
          <p:nvPr/>
        </p:nvCxnSpPr>
        <p:spPr>
          <a:xfrm>
            <a:off x="7020272" y="2276872"/>
            <a:ext cx="864096" cy="1588"/>
          </a:xfrm>
          <a:prstGeom prst="straightConnector1">
            <a:avLst/>
          </a:prstGeom>
          <a:ln w="190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a:xfrm>
            <a:off x="7020272" y="2779340"/>
            <a:ext cx="864096" cy="1588"/>
          </a:xfrm>
          <a:prstGeom prst="straightConnector1">
            <a:avLst/>
          </a:prstGeom>
          <a:ln w="1905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a:off x="7020272" y="3355404"/>
            <a:ext cx="864096" cy="1588"/>
          </a:xfrm>
          <a:prstGeom prst="straightConnector1">
            <a:avLst/>
          </a:prstGeom>
          <a:ln w="1905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7196436" y="1907540"/>
            <a:ext cx="1617751" cy="400110"/>
          </a:xfrm>
          <a:prstGeom prst="rect">
            <a:avLst/>
          </a:prstGeom>
          <a:noFill/>
        </p:spPr>
        <p:txBody>
          <a:bodyPr wrap="none" rtlCol="0">
            <a:spAutoFit/>
          </a:bodyPr>
          <a:lstStyle/>
          <a:p>
            <a:r>
              <a:rPr kumimoji="1" lang="en-US" altLang="ja-JP" sz="2000" dirty="0" smtClean="0">
                <a:solidFill>
                  <a:srgbClr val="FF0000"/>
                </a:solidFill>
              </a:rPr>
              <a:t>X</a:t>
            </a:r>
            <a:r>
              <a:rPr kumimoji="1" lang="ja-JP" altLang="en-US" sz="2000" dirty="0" smtClean="0">
                <a:solidFill>
                  <a:srgbClr val="FF0000"/>
                </a:solidFill>
              </a:rPr>
              <a:t>クラスフレア</a:t>
            </a:r>
            <a:endParaRPr kumimoji="1" lang="ja-JP" altLang="en-US" sz="2000" dirty="0">
              <a:solidFill>
                <a:srgbClr val="FF0000"/>
              </a:solidFill>
            </a:endParaRPr>
          </a:p>
        </p:txBody>
      </p:sp>
      <p:sp>
        <p:nvSpPr>
          <p:cNvPr id="10" name="テキスト ボックス 9"/>
          <p:cNvSpPr txBox="1"/>
          <p:nvPr/>
        </p:nvSpPr>
        <p:spPr>
          <a:xfrm>
            <a:off x="7196436" y="2411596"/>
            <a:ext cx="1704313" cy="400110"/>
          </a:xfrm>
          <a:prstGeom prst="rect">
            <a:avLst/>
          </a:prstGeom>
          <a:noFill/>
        </p:spPr>
        <p:txBody>
          <a:bodyPr wrap="none" rtlCol="0">
            <a:spAutoFit/>
          </a:bodyPr>
          <a:lstStyle/>
          <a:p>
            <a:r>
              <a:rPr kumimoji="1" lang="en-US" altLang="ja-JP" sz="2000" dirty="0" smtClean="0">
                <a:solidFill>
                  <a:srgbClr val="00B050"/>
                </a:solidFill>
              </a:rPr>
              <a:t>M</a:t>
            </a:r>
            <a:r>
              <a:rPr kumimoji="1" lang="ja-JP" altLang="en-US" sz="2000" dirty="0" smtClean="0">
                <a:solidFill>
                  <a:srgbClr val="00B050"/>
                </a:solidFill>
              </a:rPr>
              <a:t>クラスフレア</a:t>
            </a:r>
            <a:endParaRPr kumimoji="1" lang="ja-JP" altLang="en-US" sz="2000" dirty="0">
              <a:solidFill>
                <a:srgbClr val="00B050"/>
              </a:solidFill>
            </a:endParaRPr>
          </a:p>
        </p:txBody>
      </p:sp>
      <p:sp>
        <p:nvSpPr>
          <p:cNvPr id="11" name="テキスト ボックス 10"/>
          <p:cNvSpPr txBox="1"/>
          <p:nvPr/>
        </p:nvSpPr>
        <p:spPr>
          <a:xfrm>
            <a:off x="7196436" y="2987660"/>
            <a:ext cx="1620957" cy="400110"/>
          </a:xfrm>
          <a:prstGeom prst="rect">
            <a:avLst/>
          </a:prstGeom>
          <a:noFill/>
        </p:spPr>
        <p:txBody>
          <a:bodyPr wrap="none" rtlCol="0">
            <a:spAutoFit/>
          </a:bodyPr>
          <a:lstStyle/>
          <a:p>
            <a:r>
              <a:rPr lang="en-US" altLang="ja-JP" sz="2000" dirty="0" smtClean="0">
                <a:solidFill>
                  <a:srgbClr val="00B050"/>
                </a:solidFill>
              </a:rPr>
              <a:t>C</a:t>
            </a:r>
            <a:r>
              <a:rPr kumimoji="1" lang="ja-JP" altLang="en-US" sz="2000" dirty="0" smtClean="0">
                <a:solidFill>
                  <a:srgbClr val="00B050"/>
                </a:solidFill>
              </a:rPr>
              <a:t>クラスフレア</a:t>
            </a:r>
            <a:endParaRPr kumimoji="1" lang="ja-JP" altLang="en-US" sz="2000" dirty="0">
              <a:solidFill>
                <a:srgbClr val="00B05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白色光フレア</a:t>
            </a:r>
            <a:endParaRPr kumimoji="1" lang="ja-JP" altLang="en-US" dirty="0"/>
          </a:p>
        </p:txBody>
      </p:sp>
      <p:sp>
        <p:nvSpPr>
          <p:cNvPr id="3" name="コンテンツ プレースホルダ 2"/>
          <p:cNvSpPr>
            <a:spLocks noGrp="1"/>
          </p:cNvSpPr>
          <p:nvPr>
            <p:ph idx="1"/>
          </p:nvPr>
        </p:nvSpPr>
        <p:spPr>
          <a:xfrm>
            <a:off x="457200" y="4437112"/>
            <a:ext cx="8229600" cy="1224136"/>
          </a:xfrm>
        </p:spPr>
        <p:txBody>
          <a:bodyPr>
            <a:normAutofit fontScale="92500" lnSpcReduction="20000"/>
          </a:bodyPr>
          <a:lstStyle/>
          <a:p>
            <a:r>
              <a:rPr lang="ja-JP" altLang="ja-JP" dirty="0" smtClean="0"/>
              <a:t>白色光フレアは特に強いフレアでしか観測されないため、白色光を増光させるメカニズムは今も完全には解明されていない</a:t>
            </a:r>
            <a:endParaRPr kumimoji="1" lang="ja-JP" altLang="en-US" dirty="0"/>
          </a:p>
        </p:txBody>
      </p:sp>
      <p:pic>
        <p:nvPicPr>
          <p:cNvPr id="4" name="図 3" descr="Carrington.tiff"/>
          <p:cNvPicPr/>
          <p:nvPr/>
        </p:nvPicPr>
        <p:blipFill>
          <a:blip r:embed="rId2" cstate="print"/>
          <a:stretch>
            <a:fillRect/>
          </a:stretch>
        </p:blipFill>
        <p:spPr>
          <a:xfrm>
            <a:off x="323529" y="1052737"/>
            <a:ext cx="4968552" cy="3178208"/>
          </a:xfrm>
          <a:prstGeom prst="rect">
            <a:avLst/>
          </a:prstGeom>
          <a:ln>
            <a:solidFill>
              <a:schemeClr val="tx1"/>
            </a:solidFill>
          </a:ln>
        </p:spPr>
      </p:pic>
      <p:sp>
        <p:nvSpPr>
          <p:cNvPr id="5" name="テキスト ボックス 4"/>
          <p:cNvSpPr txBox="1"/>
          <p:nvPr/>
        </p:nvSpPr>
        <p:spPr>
          <a:xfrm>
            <a:off x="5436096" y="1340768"/>
            <a:ext cx="3456384" cy="2308324"/>
          </a:xfrm>
          <a:prstGeom prst="rect">
            <a:avLst/>
          </a:prstGeom>
          <a:noFill/>
        </p:spPr>
        <p:txBody>
          <a:bodyPr wrap="square" rtlCol="0">
            <a:spAutoFit/>
          </a:bodyPr>
          <a:lstStyle/>
          <a:p>
            <a:r>
              <a:rPr kumimoji="1" lang="en-US" altLang="ja-JP" sz="2400" dirty="0" smtClean="0">
                <a:sym typeface="Wingdings" pitchFamily="2" charset="2"/>
              </a:rPr>
              <a:t></a:t>
            </a:r>
            <a:r>
              <a:rPr lang="ja-JP" altLang="ja-JP" sz="2400" dirty="0" smtClean="0"/>
              <a:t>キャリントンによる</a:t>
            </a:r>
            <a:r>
              <a:rPr lang="ja-JP" altLang="en-US" sz="2400" dirty="0" smtClean="0"/>
              <a:t>白色光フレアと黒点の</a:t>
            </a:r>
            <a:r>
              <a:rPr lang="ja-JP" altLang="ja-JP" sz="2400" dirty="0" smtClean="0"/>
              <a:t>スケッチ</a:t>
            </a:r>
            <a:r>
              <a:rPr lang="en-US" altLang="ja-JP" sz="2400" dirty="0" smtClean="0"/>
              <a:t>(1859</a:t>
            </a:r>
            <a:r>
              <a:rPr lang="ja-JP" altLang="en-US" sz="2400" dirty="0" smtClean="0"/>
              <a:t>年・記録に残る最初のフレア</a:t>
            </a:r>
            <a:r>
              <a:rPr lang="en-US" altLang="ja-JP" sz="2400" dirty="0" smtClean="0"/>
              <a:t>)</a:t>
            </a:r>
          </a:p>
          <a:p>
            <a:r>
              <a:rPr lang="en-US" altLang="ja-JP" sz="2400" dirty="0" smtClean="0"/>
              <a:t>ABCD</a:t>
            </a:r>
            <a:r>
              <a:rPr lang="ja-JP" altLang="ja-JP" sz="2400" dirty="0" smtClean="0"/>
              <a:t>と示された白い部分が白色光フレア</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フレアとは</a:t>
            </a:r>
            <a:r>
              <a:rPr kumimoji="1" lang="en-US" altLang="ja-JP" dirty="0" smtClean="0"/>
              <a:t>(H</a:t>
            </a:r>
            <a:r>
              <a:rPr kumimoji="1" lang="en-US" altLang="ja-JP" dirty="0" smtClean="0">
                <a:latin typeface="Symbol" pitchFamily="18" charset="2"/>
              </a:rPr>
              <a:t>a</a:t>
            </a:r>
            <a:r>
              <a:rPr kumimoji="1" lang="ja-JP" altLang="en-US" dirty="0" smtClean="0"/>
              <a:t>線</a:t>
            </a:r>
            <a:r>
              <a:rPr kumimoji="1" lang="en-US" altLang="ja-JP" dirty="0" smtClean="0"/>
              <a:t>)</a:t>
            </a:r>
            <a:endParaRPr kumimoji="1" lang="ja-JP" altLang="en-US" dirty="0"/>
          </a:p>
        </p:txBody>
      </p:sp>
      <p:sp>
        <p:nvSpPr>
          <p:cNvPr id="3" name="コンテンツ プレースホルダ 2"/>
          <p:cNvSpPr>
            <a:spLocks noGrp="1"/>
          </p:cNvSpPr>
          <p:nvPr>
            <p:ph idx="1"/>
          </p:nvPr>
        </p:nvSpPr>
        <p:spPr>
          <a:xfrm>
            <a:off x="457200" y="1052737"/>
            <a:ext cx="8229600" cy="864095"/>
          </a:xfrm>
        </p:spPr>
        <p:txBody>
          <a:bodyPr>
            <a:normAutofit fontScale="92500" lnSpcReduction="20000"/>
          </a:bodyPr>
          <a:lstStyle/>
          <a:p>
            <a:r>
              <a:rPr kumimoji="1" lang="ja-JP" altLang="en-US" dirty="0" smtClean="0"/>
              <a:t>飛騨天文台で撮影された、</a:t>
            </a:r>
            <a:r>
              <a:rPr kumimoji="1" lang="en-US" altLang="ja-JP" dirty="0" smtClean="0"/>
              <a:t>2001</a:t>
            </a:r>
            <a:r>
              <a:rPr kumimoji="1" lang="ja-JP" altLang="en-US" dirty="0" smtClean="0"/>
              <a:t>年</a:t>
            </a:r>
            <a:r>
              <a:rPr kumimoji="1" lang="en-US" altLang="ja-JP" dirty="0" smtClean="0"/>
              <a:t>4</a:t>
            </a:r>
            <a:r>
              <a:rPr kumimoji="1" lang="ja-JP" altLang="en-US" dirty="0" smtClean="0"/>
              <a:t>月</a:t>
            </a:r>
            <a:r>
              <a:rPr kumimoji="1" lang="en-US" altLang="ja-JP" dirty="0" smtClean="0"/>
              <a:t>10</a:t>
            </a:r>
            <a:r>
              <a:rPr kumimoji="1" lang="ja-JP" altLang="en-US" dirty="0" smtClean="0"/>
              <a:t>日の巨大フレアの</a:t>
            </a:r>
            <a:r>
              <a:rPr kumimoji="1" lang="en-US" altLang="ja-JP" dirty="0" smtClean="0"/>
              <a:t>H</a:t>
            </a:r>
            <a:r>
              <a:rPr kumimoji="1" lang="en-US" altLang="ja-JP" dirty="0" smtClean="0">
                <a:latin typeface="Symbol" pitchFamily="18" charset="2"/>
              </a:rPr>
              <a:t>a</a:t>
            </a:r>
            <a:r>
              <a:rPr kumimoji="1" lang="ja-JP" altLang="en-US" dirty="0" smtClean="0"/>
              <a:t>線ムービー</a:t>
            </a:r>
            <a:endParaRPr kumimoji="1" lang="ja-JP" altLang="en-US" dirty="0"/>
          </a:p>
        </p:txBody>
      </p:sp>
      <p:pic>
        <p:nvPicPr>
          <p:cNvPr id="4" name="DST_center.mpg">
            <a:hlinkClick r:id="" action="ppaction://media"/>
          </p:cNvPr>
          <p:cNvPicPr>
            <a:picLocks noRot="1" noChangeAspect="1" noChangeArrowheads="1"/>
          </p:cNvPicPr>
          <p:nvPr>
            <a:videoFile r:link="rId1"/>
          </p:nvPr>
        </p:nvPicPr>
        <p:blipFill>
          <a:blip r:embed="rId3" cstate="print"/>
          <a:srcRect/>
          <a:stretch>
            <a:fillRect/>
          </a:stretch>
        </p:blipFill>
        <p:spPr bwMode="auto">
          <a:xfrm>
            <a:off x="3320107" y="1844824"/>
            <a:ext cx="6652494" cy="4536504"/>
          </a:xfrm>
          <a:prstGeom prst="rect">
            <a:avLst/>
          </a:prstGeom>
          <a:noFill/>
        </p:spPr>
      </p:pic>
      <p:pic>
        <p:nvPicPr>
          <p:cNvPr id="5" name="Picture 9" descr="fmt0519"/>
          <p:cNvPicPr>
            <a:picLocks noChangeAspect="1" noChangeArrowheads="1"/>
          </p:cNvPicPr>
          <p:nvPr/>
        </p:nvPicPr>
        <p:blipFill>
          <a:blip r:embed="rId4" cstate="print"/>
          <a:srcRect l="13390" t="4761" r="4919" b="9324"/>
          <a:stretch>
            <a:fillRect/>
          </a:stretch>
        </p:blipFill>
        <p:spPr bwMode="auto">
          <a:xfrm>
            <a:off x="0" y="2492896"/>
            <a:ext cx="3356243" cy="3384375"/>
          </a:xfrm>
          <a:prstGeom prst="rect">
            <a:avLst/>
          </a:prstGeom>
          <a:noFill/>
        </p:spPr>
      </p:pic>
      <p:sp>
        <p:nvSpPr>
          <p:cNvPr id="6" name="テキスト ボックス 5"/>
          <p:cNvSpPr txBox="1"/>
          <p:nvPr/>
        </p:nvSpPr>
        <p:spPr>
          <a:xfrm>
            <a:off x="681163" y="5877272"/>
            <a:ext cx="2090637" cy="646331"/>
          </a:xfrm>
          <a:prstGeom prst="rect">
            <a:avLst/>
          </a:prstGeom>
          <a:noFill/>
        </p:spPr>
        <p:txBody>
          <a:bodyPr wrap="none" rtlCol="0">
            <a:spAutoFit/>
          </a:bodyPr>
          <a:lstStyle/>
          <a:p>
            <a:r>
              <a:rPr lang="ja-JP" altLang="en-US" dirty="0" smtClean="0"/>
              <a:t>太陽</a:t>
            </a:r>
            <a:r>
              <a:rPr lang="en-US" altLang="ja-JP" dirty="0" smtClean="0"/>
              <a:t>H</a:t>
            </a:r>
            <a:r>
              <a:rPr lang="en-US" altLang="ja-JP" dirty="0" smtClean="0">
                <a:latin typeface="Symbol" pitchFamily="18" charset="2"/>
              </a:rPr>
              <a:t>a</a:t>
            </a:r>
            <a:r>
              <a:rPr lang="ja-JP" altLang="en-US" dirty="0" smtClean="0"/>
              <a:t>線全面画像</a:t>
            </a:r>
            <a:endParaRPr lang="en-US" altLang="ja-JP" dirty="0" smtClean="0"/>
          </a:p>
          <a:p>
            <a:r>
              <a:rPr kumimoji="1" lang="en-US" altLang="ja-JP" dirty="0" smtClean="0"/>
              <a:t>(</a:t>
            </a:r>
            <a:r>
              <a:rPr kumimoji="1" lang="ja-JP" altLang="en-US" dirty="0" smtClean="0"/>
              <a:t>飛騨天文台</a:t>
            </a:r>
            <a:r>
              <a:rPr kumimoji="1" lang="en-US" altLang="ja-JP" dirty="0" smtClean="0"/>
              <a:t>FMT)</a:t>
            </a:r>
            <a:endParaRPr kumimoji="1" lang="ja-JP" altLang="en-US" dirty="0"/>
          </a:p>
        </p:txBody>
      </p:sp>
      <p:sp>
        <p:nvSpPr>
          <p:cNvPr id="7" name="テキスト ボックス 6"/>
          <p:cNvSpPr txBox="1"/>
          <p:nvPr/>
        </p:nvSpPr>
        <p:spPr>
          <a:xfrm>
            <a:off x="4583669" y="6383069"/>
            <a:ext cx="4092787" cy="369332"/>
          </a:xfrm>
          <a:prstGeom prst="rect">
            <a:avLst/>
          </a:prstGeom>
          <a:noFill/>
        </p:spPr>
        <p:txBody>
          <a:bodyPr wrap="none" rtlCol="0">
            <a:spAutoFit/>
          </a:bodyPr>
          <a:lstStyle/>
          <a:p>
            <a:r>
              <a:rPr lang="ja-JP" altLang="en-US" dirty="0" smtClean="0"/>
              <a:t>フレアの</a:t>
            </a:r>
            <a:r>
              <a:rPr lang="en-US" altLang="ja-JP" dirty="0" smtClean="0"/>
              <a:t>H</a:t>
            </a:r>
            <a:r>
              <a:rPr lang="en-US" altLang="ja-JP" dirty="0" smtClean="0">
                <a:latin typeface="Symbol" pitchFamily="18" charset="2"/>
              </a:rPr>
              <a:t>a</a:t>
            </a:r>
            <a:r>
              <a:rPr lang="ja-JP" altLang="en-US" dirty="0" smtClean="0"/>
              <a:t>線ムービー</a:t>
            </a:r>
            <a:r>
              <a:rPr lang="en-US" altLang="ja-JP" dirty="0" smtClean="0"/>
              <a:t>(</a:t>
            </a:r>
            <a:r>
              <a:rPr kumimoji="1" lang="ja-JP" altLang="en-US" dirty="0" smtClean="0"/>
              <a:t>飛騨天文台</a:t>
            </a:r>
            <a:r>
              <a:rPr lang="en-US" altLang="ja-JP" dirty="0" smtClean="0"/>
              <a:t>DST)</a:t>
            </a:r>
            <a:endParaRPr kumimoji="1" lang="ja-JP"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1477</Words>
  <Application>Microsoft Office PowerPoint</Application>
  <PresentationFormat>画面に合わせる (4:3)</PresentationFormat>
  <Paragraphs>210</Paragraphs>
  <Slides>33</Slides>
  <Notes>4</Notes>
  <HiddenSlides>0</HiddenSlides>
  <MMClips>10</MMClips>
  <ScaleCrop>false</ScaleCrop>
  <HeadingPairs>
    <vt:vector size="4" baseType="variant">
      <vt:variant>
        <vt:lpstr>テーマ</vt:lpstr>
      </vt:variant>
      <vt:variant>
        <vt:i4>1</vt:i4>
      </vt:variant>
      <vt:variant>
        <vt:lpstr>スライド タイトル</vt:lpstr>
      </vt:variant>
      <vt:variant>
        <vt:i4>33</vt:i4>
      </vt:variant>
    </vt:vector>
  </HeadingPairs>
  <TitlesOfParts>
    <vt:vector size="34" baseType="lpstr">
      <vt:lpstr>Office テーマ</vt:lpstr>
      <vt:lpstr>最近の太陽活動について 2011年9月16日(金) 於:京都大学記者クラブ</vt:lpstr>
      <vt:lpstr>最近の太陽活動</vt:lpstr>
      <vt:lpstr>スライド 3</vt:lpstr>
      <vt:lpstr>宇宙天気研究と京大宇宙ユニット</vt:lpstr>
      <vt:lpstr>発表者</vt:lpstr>
      <vt:lpstr>フレアとは(X線)</vt:lpstr>
      <vt:lpstr>フレアとは</vt:lpstr>
      <vt:lpstr>白色光フレア</vt:lpstr>
      <vt:lpstr>フレアとは(Ha線)</vt:lpstr>
      <vt:lpstr>プロミネンス噴出現象</vt:lpstr>
      <vt:lpstr>コロナ質量放出現象(CME)</vt:lpstr>
      <vt:lpstr>スライド 12</vt:lpstr>
      <vt:lpstr>太陽活動は地球環境に様々な被害をもたらす「宇宙天気予報」が必要</vt:lpstr>
      <vt:lpstr>太陽活動周期</vt:lpstr>
      <vt:lpstr>太陽活動の地球気候への影響</vt:lpstr>
      <vt:lpstr>スライド 16</vt:lpstr>
      <vt:lpstr>太陽活動周期</vt:lpstr>
      <vt:lpstr>最近の太陽フレア観測</vt:lpstr>
      <vt:lpstr>スライド 19</vt:lpstr>
      <vt:lpstr>スライド 20</vt:lpstr>
      <vt:lpstr>スライド 21</vt:lpstr>
      <vt:lpstr>スライド 22</vt:lpstr>
      <vt:lpstr>スライド 23</vt:lpstr>
      <vt:lpstr>スライド 24</vt:lpstr>
      <vt:lpstr>スライド 25</vt:lpstr>
      <vt:lpstr>スライド 26</vt:lpstr>
      <vt:lpstr>スライド 27</vt:lpstr>
      <vt:lpstr>スライド 28</vt:lpstr>
      <vt:lpstr>スライド 29</vt:lpstr>
      <vt:lpstr>スライド 30</vt:lpstr>
      <vt:lpstr>スライド 31</vt:lpstr>
      <vt:lpstr>まとめ</vt:lpstr>
      <vt:lpstr>用語説明</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最近の太陽活動について 2011年9月16日(金) 於:京都大学記者クラブ</dc:title>
  <dc:creator>Asai</dc:creator>
  <cp:lastModifiedBy>Takako T. Ishii</cp:lastModifiedBy>
  <cp:revision>2</cp:revision>
  <dcterms:created xsi:type="dcterms:W3CDTF">2011-09-20T21:44:23Z</dcterms:created>
  <dcterms:modified xsi:type="dcterms:W3CDTF">2011-10-04T06:34:33Z</dcterms:modified>
</cp:coreProperties>
</file>