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49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21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3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54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90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2011/12/15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76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2011/12/15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52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2011/12/15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70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2011/12/15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92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2011/12/15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01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90A3-DAF3-4335-9417-CFF4418CC63A}" type="datetimeFigureOut">
              <a:rPr kumimoji="1" lang="ja-JP" altLang="en-US" smtClean="0"/>
              <a:t>2011/12/15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E90A3-DAF3-4335-9417-CFF4418CC63A}" type="datetimeFigureOut">
              <a:rPr kumimoji="1" lang="ja-JP" altLang="en-US" smtClean="0"/>
              <a:t>2011/12/15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1BCA5-01EA-44CD-A124-F4EC5A6EA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60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MULTI</a:t>
            </a:r>
            <a:r>
              <a:rPr lang="en-US" altLang="ja-JP" dirty="0"/>
              <a:t> </a:t>
            </a:r>
            <a:r>
              <a:rPr lang="ja-JP" altLang="en-US" dirty="0" smtClean="0"/>
              <a:t>の導入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中村 </a:t>
            </a:r>
            <a:r>
              <a:rPr lang="ja-JP" altLang="en-US" dirty="0"/>
              <a:t>尚樹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1600" y="566124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Mul23_exercises.pdf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9959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指定パラメーター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・大気モデル</a:t>
            </a:r>
            <a:r>
              <a:rPr kumimoji="1" lang="en-US" altLang="ja-JP" dirty="0" smtClean="0"/>
              <a:t>(Val3, et…)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・解く原子モデル</a:t>
            </a:r>
            <a:r>
              <a:rPr lang="en-US" altLang="ja-JP" dirty="0" smtClean="0"/>
              <a:t>(6-level H, </a:t>
            </a:r>
            <a:r>
              <a:rPr lang="en-US" altLang="ja-JP" dirty="0" err="1" smtClean="0"/>
              <a:t>Ca</a:t>
            </a:r>
            <a:r>
              <a:rPr lang="en-US" altLang="ja-JP" dirty="0" smtClean="0"/>
              <a:t>, …)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823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ja-JP" altLang="en-US" dirty="0" smtClean="0"/>
              <a:t>解いているもの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ja-JP" altLang="en-US" dirty="0" smtClean="0"/>
                  <a:t>統計平衡の式</a:t>
                </a:r>
                <a:endParaRPr lang="en-US" altLang="ja-JP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1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18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altLang="ja-JP" sz="1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altLang="ja-JP" sz="18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18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altLang="ja-JP" sz="1800" b="0" i="1" smtClean="0">
                              <a:latin typeface="Cambria Math"/>
                              <a:ea typeface="Cambria Math"/>
                            </a:rPr>
                            <m:t>≠</m:t>
                          </m:r>
                          <m:r>
                            <a:rPr lang="en-US" altLang="ja-JP" sz="1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1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1800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en-US" altLang="ja-JP" sz="1800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altLang="ja-JP" sz="18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altLang="ja-JP" sz="18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altLang="ja-JP" sz="1800" b="0" i="1" smtClean="0">
                              <a:latin typeface="Cambria Math"/>
                              <a:ea typeface="Cambria Math"/>
                            </a:rPr>
                            <m:t>≠</m:t>
                          </m:r>
                          <m:r>
                            <a:rPr lang="en-US" altLang="ja-JP" sz="1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ja-JP" sz="1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8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altLang="ja-JP" sz="1800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ja-JP" sz="1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1800" b="0" i="1" smtClean="0">
                                  <a:latin typeface="Cambria Math"/>
                                </a:rPr>
                                <m:t>𝑗𝑖</m:t>
                              </m:r>
                            </m:sub>
                          </m:sSub>
                        </m:e>
                      </m:nary>
                      <m:r>
                        <a:rPr lang="en-US" altLang="ja-JP" sz="18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altLang="ja-JP" sz="1800" dirty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粒子保存</a:t>
                </a:r>
                <a:endParaRPr kumimoji="1" lang="en-US" altLang="ja-JP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ja-JP" sz="22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2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altLang="ja-JP" sz="2200" b="0" i="1" smtClean="0">
                              <a:latin typeface="Cambria Math"/>
                            </a:rPr>
                            <m:t>=1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2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ja-JP" sz="22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altLang="ja-JP" sz="2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sz="2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2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altLang="ja-JP" sz="2200" b="0" i="1" smtClean="0">
                              <a:latin typeface="Cambria Math"/>
                            </a:rPr>
                            <m:t>𝑡𝑜𝑡</m:t>
                          </m:r>
                        </m:sub>
                      </m:sSub>
                    </m:oMath>
                  </m:oMathPara>
                </a14:m>
                <a:endParaRPr lang="en-US" altLang="ja-JP" sz="2200" dirty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輻射輸送方程式</a:t>
                </a:r>
                <a:endParaRPr kumimoji="1" lang="en-US" altLang="ja-JP" dirty="0" smtClean="0"/>
              </a:p>
              <a:p>
                <a:pPr marL="1371600" lvl="3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/>
                        </a:rPr>
                        <m:t>𝜇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𝜈𝜇</m:t>
                              </m:r>
                            </m:sub>
                          </m:sSub>
                        </m:num>
                        <m:den>
                          <m:r>
                            <a:rPr kumimoji="1" lang="en-US" altLang="ja-JP" b="0" i="1" smtClean="0">
                              <a:latin typeface="Cambria Math"/>
                            </a:rPr>
                            <m:t>𝑑𝑧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−</m:t>
                          </m:r>
                          <m:r>
                            <a:rPr kumimoji="1" lang="ja-JP" altLang="en-US" b="0" i="1" smtClean="0"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kumimoji="1" lang="ja-JP" altLang="en-US" b="0" i="1" smtClean="0">
                              <a:latin typeface="Cambria Math"/>
                            </a:rPr>
                            <m:t>𝜈𝜇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kumimoji="1" lang="ja-JP" altLang="en-US" b="0" i="1" smtClean="0">
                              <a:latin typeface="Cambria Math"/>
                            </a:rPr>
                            <m:t>𝜈𝜇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𝑗</m:t>
                          </m:r>
                        </m:e>
                        <m:sub>
                          <m:r>
                            <a:rPr kumimoji="1" lang="ja-JP" altLang="en-US" b="0" i="1" smtClean="0">
                              <a:latin typeface="Cambria Math"/>
                            </a:rPr>
                            <m:t>𝜈𝜇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4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円/楕円 3"/>
          <p:cNvSpPr/>
          <p:nvPr/>
        </p:nvSpPr>
        <p:spPr>
          <a:xfrm>
            <a:off x="2843808" y="2348880"/>
            <a:ext cx="50405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4567808" y="2362733"/>
            <a:ext cx="42877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3851920" y="3861048"/>
            <a:ext cx="50405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963563" y="5085184"/>
            <a:ext cx="50405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103948" y="5301208"/>
            <a:ext cx="50405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016449" y="2362733"/>
            <a:ext cx="35709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3521166" y="2348880"/>
            <a:ext cx="531943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4782197" y="5301208"/>
            <a:ext cx="531943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3585948" y="5301208"/>
            <a:ext cx="531943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6012160" y="2223018"/>
                <a:ext cx="2952328" cy="865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kumimoji="1" lang="en-US" altLang="ja-JP" sz="2800" dirty="0" smtClean="0"/>
              </a:p>
              <a:p>
                <a:r>
                  <a:rPr lang="en-US" altLang="ja-JP" sz="2000" dirty="0"/>
                  <a:t>  </a:t>
                </a:r>
                <a:r>
                  <a:rPr lang="en-US" altLang="ja-JP" sz="2000" dirty="0" smtClean="0"/>
                  <a:t>           radiation    collision</a:t>
                </a:r>
                <a:endParaRPr kumimoji="1" lang="ja-JP" altLang="en-US" sz="2000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23018"/>
                <a:ext cx="2952328" cy="865686"/>
              </a:xfrm>
              <a:prstGeom prst="rect">
                <a:avLst/>
              </a:prstGeom>
              <a:blipFill rotWithShape="1">
                <a:blip r:embed="rId3"/>
                <a:stretch>
                  <a:fillRect r="-1649" b="-119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/楕円 16"/>
          <p:cNvSpPr/>
          <p:nvPr/>
        </p:nvSpPr>
        <p:spPr>
          <a:xfrm>
            <a:off x="7294360" y="2233036"/>
            <a:ext cx="531943" cy="5478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6444208" y="2246890"/>
            <a:ext cx="531943" cy="5478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8136396" y="2233036"/>
            <a:ext cx="504056" cy="50268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2843808" y="5471831"/>
            <a:ext cx="504056" cy="50268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2293404" y="5230576"/>
            <a:ext cx="504056" cy="50268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4617074" y="3853564"/>
            <a:ext cx="504056" cy="50268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5323121" y="4597246"/>
                <a:ext cx="4013658" cy="491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i="1" smtClean="0"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kumimoji="1" lang="ja-JP" altLang="en-US" sz="2400" i="1" smtClean="0">
                              <a:latin typeface="Cambria Math"/>
                            </a:rPr>
                            <m:t>𝜈𝜇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b="0" i="1" smtClean="0">
                              <a:latin typeface="Cambria Math"/>
                            </a:rPr>
                            <m:t>𝜅</m:t>
                          </m:r>
                        </m:e>
                        <m:sub>
                          <m:r>
                            <a:rPr kumimoji="1" lang="ja-JP" altLang="en-US" sz="2400" b="0" i="1" smtClean="0">
                              <a:latin typeface="Cambria Math"/>
                            </a:rPr>
                            <m:t>𝜈</m:t>
                          </m:r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b="0" i="1" smtClean="0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121" y="4597246"/>
                <a:ext cx="4013658" cy="491417"/>
              </a:xfrm>
              <a:prstGeom prst="rect">
                <a:avLst/>
              </a:prstGeom>
              <a:blipFill rotWithShape="1"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円/楕円 24"/>
          <p:cNvSpPr/>
          <p:nvPr/>
        </p:nvSpPr>
        <p:spPr>
          <a:xfrm>
            <a:off x="5470943" y="4597245"/>
            <a:ext cx="541218" cy="5623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329990" y="5768377"/>
                <a:ext cx="4013658" cy="856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𝑗</m:t>
                          </m:r>
                        </m:e>
                        <m:sub>
                          <m:r>
                            <a:rPr kumimoji="1" lang="ja-JP" altLang="en-US" sz="2400" i="1" smtClean="0">
                              <a:latin typeface="Cambria Math"/>
                            </a:rPr>
                            <m:t>𝜈𝜇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𝑗</m:t>
                          </m:r>
                        </m:e>
                        <m:sub>
                          <m:r>
                            <a:rPr kumimoji="1" lang="ja-JP" altLang="en-US" sz="2400" b="0" i="1" smtClean="0">
                              <a:latin typeface="Cambria Math"/>
                            </a:rPr>
                            <m:t>𝜈</m:t>
                          </m:r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h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ja-JP" altLang="en-US" sz="2400" b="0" i="1" smtClean="0">
                                  <a:latin typeface="Cambria Math"/>
                                </a:rPr>
                                <m:t>𝜈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b="0" i="1" smtClean="0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990" y="5768377"/>
                <a:ext cx="4013658" cy="8560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円/楕円 29"/>
          <p:cNvSpPr/>
          <p:nvPr/>
        </p:nvSpPr>
        <p:spPr>
          <a:xfrm>
            <a:off x="5622631" y="6055630"/>
            <a:ext cx="541218" cy="5623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6434933" y="6055629"/>
            <a:ext cx="541218" cy="56237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8640452" y="4588013"/>
            <a:ext cx="541218" cy="5623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6423190" y="4582504"/>
            <a:ext cx="504056" cy="50268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7217714" y="5579526"/>
            <a:ext cx="1422737" cy="123376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7171214" y="4627091"/>
            <a:ext cx="504056" cy="50268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8244408" y="4611406"/>
            <a:ext cx="504056" cy="50268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7595178" y="4584359"/>
            <a:ext cx="541218" cy="5623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8723343" y="6055629"/>
            <a:ext cx="361706" cy="4812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9" name="円/楕円 38"/>
          <p:cNvSpPr/>
          <p:nvPr/>
        </p:nvSpPr>
        <p:spPr>
          <a:xfrm>
            <a:off x="5776458" y="8353"/>
            <a:ext cx="541218" cy="5623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0" name="円/楕円 39"/>
          <p:cNvSpPr/>
          <p:nvPr/>
        </p:nvSpPr>
        <p:spPr>
          <a:xfrm>
            <a:off x="5816954" y="657164"/>
            <a:ext cx="541218" cy="56237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5816954" y="1304665"/>
            <a:ext cx="541218" cy="56237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434933" y="8353"/>
            <a:ext cx="256440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rgbClr val="FF0000"/>
                </a:solidFill>
              </a:rPr>
              <a:t>解いて</a:t>
            </a:r>
            <a:r>
              <a:rPr lang="ja-JP" altLang="en-US" sz="2400" dirty="0" smtClean="0">
                <a:solidFill>
                  <a:srgbClr val="FF0000"/>
                </a:solidFill>
              </a:rPr>
              <a:t>いる変数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rgbClr val="00B050"/>
                </a:solidFill>
              </a:rPr>
              <a:t>モデルのみに依存</a:t>
            </a:r>
            <a:endParaRPr kumimoji="1" lang="en-US" altLang="ja-JP" sz="24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rgbClr val="0070C0"/>
                </a:solidFill>
              </a:rPr>
              <a:t>両方</a:t>
            </a:r>
            <a:r>
              <a:rPr lang="ja-JP" altLang="en-US" sz="2400" dirty="0" smtClean="0">
                <a:solidFill>
                  <a:srgbClr val="0070C0"/>
                </a:solidFill>
              </a:rPr>
              <a:t>に依存</a:t>
            </a:r>
            <a:endParaRPr kumimoji="1" lang="en-US" altLang="ja-JP" sz="24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87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52" y="44134"/>
            <a:ext cx="4072617" cy="325809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80528" y="44134"/>
            <a:ext cx="5472608" cy="1143000"/>
          </a:xfrm>
        </p:spPr>
        <p:txBody>
          <a:bodyPr/>
          <a:lstStyle/>
          <a:p>
            <a:r>
              <a:rPr kumimoji="1" lang="en-US" altLang="ja-JP" dirty="0" smtClean="0"/>
              <a:t>H6(6 level </a:t>
            </a:r>
            <a:r>
              <a:rPr kumimoji="1" lang="ja-JP" altLang="en-US" dirty="0" smtClean="0"/>
              <a:t>水素</a:t>
            </a:r>
            <a:r>
              <a:rPr kumimoji="1" lang="en-US" altLang="ja-JP" dirty="0" smtClean="0"/>
              <a:t>),Val3c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52736"/>
            <a:ext cx="5868144" cy="115212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2400" dirty="0" smtClean="0"/>
              <a:t>6 level(5 </a:t>
            </a:r>
            <a:r>
              <a:rPr lang="ja-JP" altLang="en-US" sz="2400" dirty="0" smtClean="0"/>
              <a:t>準位 </a:t>
            </a:r>
            <a:r>
              <a:rPr lang="en-US" altLang="ja-JP" sz="2400" dirty="0" smtClean="0"/>
              <a:t>+ </a:t>
            </a:r>
            <a:r>
              <a:rPr lang="ja-JP" altLang="en-US" sz="2400" dirty="0" smtClean="0"/>
              <a:t>連続</a:t>
            </a:r>
            <a:r>
              <a:rPr lang="en-US" altLang="ja-JP" sz="2400" dirty="0" smtClean="0"/>
              <a:t>)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⇒ </a:t>
            </a:r>
            <a:r>
              <a:rPr kumimoji="1" lang="en-US" altLang="ja-JP" sz="2400" dirty="0" smtClean="0"/>
              <a:t>15</a:t>
            </a:r>
            <a:r>
              <a:rPr kumimoji="1" lang="ja-JP" altLang="en-US" sz="2400" dirty="0" smtClean="0"/>
              <a:t>　</a:t>
            </a:r>
            <a:r>
              <a:rPr lang="en-US" altLang="ja-JP" sz="2400" dirty="0" smtClean="0"/>
              <a:t>transition</a:t>
            </a:r>
          </a:p>
          <a:p>
            <a:pPr marL="0" indent="0">
              <a:buNone/>
            </a:pPr>
            <a:r>
              <a:rPr lang="en-US" altLang="ja-JP" sz="2400" dirty="0" smtClean="0"/>
              <a:t>Balmer(2</a:t>
            </a:r>
            <a:r>
              <a:rPr lang="ja-JP" altLang="en-US" sz="2400" dirty="0" smtClean="0"/>
              <a:t>⇒</a:t>
            </a:r>
            <a:r>
              <a:rPr lang="en-US" altLang="ja-JP" sz="2400" dirty="0" smtClean="0"/>
              <a:t>3)  6565Å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0" y="3151486"/>
            <a:ext cx="4464496" cy="3828210"/>
            <a:chOff x="4757045" y="3150260"/>
            <a:chExt cx="4464496" cy="3828210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7045" y="3411342"/>
              <a:ext cx="4464496" cy="3567128"/>
            </a:xfrm>
            <a:prstGeom prst="rect">
              <a:avLst/>
            </a:prstGeom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5274840" y="3150260"/>
              <a:ext cx="3816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Balmer line  intensity (μ=0.95)</a:t>
              </a:r>
              <a:endParaRPr kumimoji="1" lang="ja-JP" altLang="en-US" dirty="0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5058513" y="3151486"/>
            <a:ext cx="4085487" cy="3707436"/>
            <a:chOff x="6183" y="2780928"/>
            <a:chExt cx="4481023" cy="4215232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3" y="3411342"/>
              <a:ext cx="4481023" cy="3584818"/>
            </a:xfrm>
            <a:prstGeom prst="rect">
              <a:avLst/>
            </a:prstGeom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6184" y="2780928"/>
              <a:ext cx="4349792" cy="734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Number density</a:t>
              </a:r>
            </a:p>
            <a:p>
              <a:r>
                <a:rPr lang="en-US" altLang="ja-JP" dirty="0" smtClean="0"/>
                <a:t>(black total, 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red level 1</a:t>
              </a:r>
              <a:r>
                <a:rPr lang="en-US" altLang="ja-JP" dirty="0" smtClean="0"/>
                <a:t>,  </a:t>
              </a:r>
              <a:r>
                <a:rPr lang="en-US" altLang="ja-JP" dirty="0" smtClean="0">
                  <a:solidFill>
                    <a:srgbClr val="92D050"/>
                  </a:solidFill>
                </a:rPr>
                <a:t>green ionized</a:t>
              </a:r>
              <a:r>
                <a:rPr lang="en-US" altLang="ja-JP" dirty="0" smtClean="0"/>
                <a:t>) </a:t>
              </a:r>
              <a:endParaRPr kumimoji="1" lang="ja-JP" altLang="en-US" dirty="0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5868144" y="33265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temperature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0466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80528" y="44134"/>
            <a:ext cx="5472608" cy="1143000"/>
          </a:xfrm>
        </p:spPr>
        <p:txBody>
          <a:bodyPr/>
          <a:lstStyle/>
          <a:p>
            <a:r>
              <a:rPr lang="en-US" altLang="ja-JP" dirty="0" smtClean="0"/>
              <a:t>Ca</a:t>
            </a:r>
            <a:r>
              <a:rPr kumimoji="1" lang="en-US" altLang="ja-JP" dirty="0" smtClean="0"/>
              <a:t>6(6 level </a:t>
            </a:r>
            <a:r>
              <a:rPr lang="en-US" altLang="ja-JP" dirty="0" err="1" smtClean="0"/>
              <a:t>Ca</a:t>
            </a:r>
            <a:r>
              <a:rPr kumimoji="1" lang="en-US" altLang="ja-JP" dirty="0" smtClean="0"/>
              <a:t>),Val3c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52736"/>
            <a:ext cx="5868144" cy="1152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sz="2400" dirty="0" smtClean="0"/>
              <a:t>6 level(5 </a:t>
            </a:r>
            <a:r>
              <a:rPr lang="ja-JP" altLang="en-US" sz="2400" dirty="0" smtClean="0"/>
              <a:t>準位 </a:t>
            </a:r>
            <a:r>
              <a:rPr lang="en-US" altLang="ja-JP" sz="2400" dirty="0" smtClean="0"/>
              <a:t>+ </a:t>
            </a:r>
            <a:r>
              <a:rPr lang="ja-JP" altLang="en-US" sz="2400" dirty="0" smtClean="0"/>
              <a:t>連続</a:t>
            </a:r>
            <a:r>
              <a:rPr lang="en-US" altLang="ja-JP" sz="2400" dirty="0" smtClean="0"/>
              <a:t>)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⇒ </a:t>
            </a:r>
            <a:r>
              <a:rPr kumimoji="1" lang="en-US" altLang="ja-JP" sz="2400" dirty="0" smtClean="0"/>
              <a:t>15</a:t>
            </a:r>
            <a:r>
              <a:rPr kumimoji="1" lang="ja-JP" altLang="en-US" sz="2400" dirty="0" smtClean="0"/>
              <a:t>　</a:t>
            </a:r>
            <a:r>
              <a:rPr lang="en-US" altLang="ja-JP" sz="2400" dirty="0" smtClean="0"/>
              <a:t>transition</a:t>
            </a:r>
          </a:p>
          <a:p>
            <a:pPr marL="0" indent="0">
              <a:buNone/>
            </a:pPr>
            <a:r>
              <a:rPr lang="en-US" altLang="ja-JP" sz="2400" dirty="0" smtClean="0"/>
              <a:t>(10 transition ?)</a:t>
            </a:r>
          </a:p>
          <a:p>
            <a:pPr marL="0" indent="0">
              <a:buNone/>
            </a:pPr>
            <a:r>
              <a:rPr lang="en-US" altLang="ja-JP" sz="2400" dirty="0" err="1" smtClean="0"/>
              <a:t>CaIIH</a:t>
            </a:r>
            <a:r>
              <a:rPr lang="en-US" altLang="ja-JP" sz="2400" dirty="0" smtClean="0"/>
              <a:t>  3970Å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7795" y="2185485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CaIIH</a:t>
            </a:r>
            <a:r>
              <a:rPr kumimoji="1" lang="en-US" altLang="ja-JP" dirty="0" smtClean="0"/>
              <a:t> line  intensity (μ=0.95)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36096" y="1700808"/>
            <a:ext cx="3965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Number density</a:t>
            </a:r>
          </a:p>
          <a:p>
            <a:r>
              <a:rPr lang="en-US" altLang="ja-JP" dirty="0" smtClean="0"/>
              <a:t>(black total, </a:t>
            </a:r>
            <a:r>
              <a:rPr lang="en-US" altLang="ja-JP" dirty="0" smtClean="0">
                <a:solidFill>
                  <a:srgbClr val="FF0000"/>
                </a:solidFill>
              </a:rPr>
              <a:t>red level 1</a:t>
            </a:r>
            <a:r>
              <a:rPr lang="en-US" altLang="ja-JP" dirty="0" smtClean="0"/>
              <a:t>,  </a:t>
            </a:r>
            <a:r>
              <a:rPr lang="en-US" altLang="ja-JP" dirty="0" smtClean="0">
                <a:solidFill>
                  <a:srgbClr val="92D050"/>
                </a:solidFill>
              </a:rPr>
              <a:t>green ionized</a:t>
            </a:r>
            <a:r>
              <a:rPr lang="en-US" altLang="ja-JP" dirty="0" smtClean="0"/>
              <a:t>) </a:t>
            </a:r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134" y="2776724"/>
            <a:ext cx="4311646" cy="343735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7" y="2563945"/>
            <a:ext cx="47053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4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80529" y="44134"/>
            <a:ext cx="7193485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Ca</a:t>
            </a:r>
            <a:r>
              <a:rPr kumimoji="1" lang="en-US" altLang="ja-JP" dirty="0" smtClean="0"/>
              <a:t>6(6 level </a:t>
            </a:r>
            <a:r>
              <a:rPr lang="en-US" altLang="ja-JP" dirty="0" err="1" smtClean="0"/>
              <a:t>Ca</a:t>
            </a:r>
            <a:r>
              <a:rPr kumimoji="1" lang="en-US" altLang="ja-JP" dirty="0" smtClean="0"/>
              <a:t>),</a:t>
            </a:r>
            <a:r>
              <a:rPr kumimoji="1" lang="en-US" altLang="ja-JP" dirty="0" smtClean="0"/>
              <a:t>Val3c+doppler 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7794" y="1052736"/>
            <a:ext cx="563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err="1" smtClean="0"/>
              <a:t>CaIIH</a:t>
            </a:r>
            <a:r>
              <a:rPr kumimoji="1" lang="en-US" altLang="ja-JP" sz="2800" dirty="0" smtClean="0"/>
              <a:t> line  intensity (μ=0.95)</a:t>
            </a:r>
            <a:endParaRPr kumimoji="1" lang="ja-JP" altLang="en-US" sz="28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628800"/>
            <a:ext cx="6096000" cy="48768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07504" y="2564903"/>
            <a:ext cx="35283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Doppler velocity </a:t>
            </a:r>
          </a:p>
          <a:p>
            <a:r>
              <a:rPr kumimoji="1" lang="en-US" altLang="ja-JP" sz="3200" dirty="0" smtClean="0">
                <a:solidFill>
                  <a:schemeClr val="tx2">
                    <a:lumMod val="75000"/>
                  </a:schemeClr>
                </a:solidFill>
              </a:rPr>
              <a:t>+100 km/s</a:t>
            </a:r>
          </a:p>
          <a:p>
            <a:r>
              <a:rPr lang="en-US" altLang="ja-JP" sz="3200" dirty="0" smtClean="0">
                <a:solidFill>
                  <a:srgbClr val="00B0F0"/>
                </a:solidFill>
              </a:rPr>
              <a:t>+50km/s</a:t>
            </a:r>
          </a:p>
          <a:p>
            <a:r>
              <a:rPr kumimoji="1" lang="en-US" altLang="ja-JP" sz="3200" dirty="0" smtClean="0"/>
              <a:t>0km/s</a:t>
            </a:r>
          </a:p>
          <a:p>
            <a:r>
              <a:rPr lang="en-US" altLang="ja-JP" sz="3200" dirty="0" smtClean="0">
                <a:solidFill>
                  <a:srgbClr val="FF0000"/>
                </a:solidFill>
              </a:rPr>
              <a:t>-100 km/s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6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80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222</Words>
  <Application>Microsoft Office PowerPoint</Application>
  <PresentationFormat>画面に合わせる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MULTI の導入</vt:lpstr>
      <vt:lpstr>実行</vt:lpstr>
      <vt:lpstr>解いているもの</vt:lpstr>
      <vt:lpstr>H6(6 level 水素),Val3c </vt:lpstr>
      <vt:lpstr>Ca6(6 level Ca),Val3c </vt:lpstr>
      <vt:lpstr>Ca6(6 level Ca),Val3c+doppler 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の導入</dc:title>
  <dc:creator>naoki</dc:creator>
  <cp:lastModifiedBy>naoki</cp:lastModifiedBy>
  <cp:revision>18</cp:revision>
  <dcterms:created xsi:type="dcterms:W3CDTF">2011-12-14T22:13:11Z</dcterms:created>
  <dcterms:modified xsi:type="dcterms:W3CDTF">2011-12-15T05:34:56Z</dcterms:modified>
</cp:coreProperties>
</file>