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11.11.24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000" dirty="0" smtClean="0"/>
              <a:t>non-LTE</a:t>
            </a:r>
            <a:r>
              <a:rPr kumimoji="1" lang="ja-JP" altLang="en-US" sz="3000" dirty="0" smtClean="0"/>
              <a:t>ゼミ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en-US" altLang="ja-JP" sz="3000" dirty="0" smtClean="0"/>
              <a:t>Program structure of MULTI</a:t>
            </a:r>
            <a:endParaRPr kumimoji="1" lang="ja-JP" altLang="en-US" sz="3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20111125</a:t>
            </a:r>
          </a:p>
          <a:p>
            <a:r>
              <a:rPr lang="en-US" altLang="ja-JP" dirty="0" smtClean="0"/>
              <a:t>T. Anan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31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000" dirty="0" smtClean="0"/>
              <a:t>Description of Program Structure and Routines</a:t>
            </a:r>
            <a:br>
              <a:rPr lang="en-US" altLang="ja-JP" sz="3000" dirty="0" smtClean="0"/>
            </a:br>
            <a:r>
              <a:rPr lang="en-US" altLang="ja-JP" sz="3000" dirty="0" smtClean="0"/>
              <a:t>Carlson, M., 1986 </a:t>
            </a:r>
            <a:r>
              <a:rPr lang="en-US" altLang="ja-JP" sz="3000" dirty="0" smtClean="0"/>
              <a:t>§</a:t>
            </a:r>
            <a:r>
              <a:rPr lang="en-US" altLang="ja-JP" sz="3000" dirty="0" smtClean="0"/>
              <a:t>5.2</a:t>
            </a:r>
            <a:endParaRPr lang="ja-JP" altLang="en-US" sz="3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200" dirty="0" smtClean="0"/>
              <a:t>The routines of the program fall into 7 blocks in the following order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800" dirty="0" smtClean="0"/>
              <a:t>The main program MULTI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800" dirty="0" smtClean="0"/>
              <a:t>The three main subroutines START, ITER and FORMAL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800" dirty="0" smtClean="0"/>
              <a:t>The main iteration routines TRANSP, TRANF, BMAT, and EQSYST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800" dirty="0" smtClean="0"/>
              <a:t>DISK I/O routines (CSTRIP and routines with names in READ and WRITE)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800" dirty="0" smtClean="0"/>
              <a:t>The rest of the non-output routines in approximate calling order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800" dirty="0" smtClean="0"/>
              <a:t>Output routines (names starting with W) in alphabetical order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800" dirty="0" smtClean="0"/>
              <a:t>The routines that might be slightly machine dependent: OPEN, CLOSE, REWIND, STOP, CTIME</a:t>
            </a:r>
            <a:endParaRPr lang="ja-JP" alt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MULTI_program_struc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0"/>
            <a:ext cx="4572000" cy="6858000"/>
          </a:xfrm>
          <a:prstGeom prst="rect">
            <a:avLst/>
          </a:prstGeom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sz="2000" dirty="0" smtClean="0"/>
              <a:t>START</a:t>
            </a:r>
          </a:p>
          <a:p>
            <a:pPr lvl="1"/>
            <a:r>
              <a:rPr lang="en-US" altLang="ja-JP" sz="2000" dirty="0" smtClean="0"/>
              <a:t>Administers input and the calculation of constants and the starting approximation</a:t>
            </a:r>
          </a:p>
          <a:p>
            <a:r>
              <a:rPr lang="en-US" altLang="ja-JP" sz="2400" dirty="0" smtClean="0"/>
              <a:t>ITER</a:t>
            </a:r>
          </a:p>
          <a:p>
            <a:pPr lvl="1"/>
            <a:r>
              <a:rPr lang="en-US" altLang="ja-JP" sz="2000" dirty="0" smtClean="0"/>
              <a:t>Calculate the error terms (TRANSP, TRANF) sets up the grand matrix (BMAT), and solves the grand matrix equation (EQSYST). This is done until the population numbers converge.</a:t>
            </a:r>
          </a:p>
          <a:p>
            <a:r>
              <a:rPr lang="en-US" altLang="ja-JP" sz="2400" dirty="0" smtClean="0"/>
              <a:t>FORMAL</a:t>
            </a:r>
          </a:p>
          <a:p>
            <a:pPr lvl="1"/>
            <a:r>
              <a:rPr lang="en-US" altLang="ja-JP" sz="2000" dirty="0" smtClean="0"/>
              <a:t>Administers the calculation of physically interesting quantities from the solution and handles the printouts</a:t>
            </a:r>
          </a:p>
          <a:p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ja-JP" sz="2400" dirty="0" smtClean="0"/>
              <a:t>＊</a:t>
            </a:r>
            <a:r>
              <a:rPr lang="en-US" altLang="ja-JP" sz="2400" dirty="0" smtClean="0"/>
              <a:t> FORTRAN</a:t>
            </a:r>
            <a:endParaRPr lang="en-US" altLang="ja-JP" sz="2400" dirty="0" smtClean="0"/>
          </a:p>
          <a:p>
            <a:pPr>
              <a:buNone/>
            </a:pPr>
            <a:r>
              <a:rPr lang="ja-JP" altLang="ja-JP" sz="2400" dirty="0" smtClean="0"/>
              <a:t>＊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COMMON-block</a:t>
            </a:r>
            <a:r>
              <a:rPr lang="ja-JP" altLang="en-US" sz="2400" dirty="0" smtClean="0"/>
              <a:t>で定数</a:t>
            </a:r>
            <a:r>
              <a:rPr lang="ja-JP" altLang="en-US" sz="2400" dirty="0" smtClean="0"/>
              <a:t>統一</a:t>
            </a:r>
            <a:endParaRPr lang="en-US" altLang="ja-JP" sz="2400" dirty="0" smtClean="0"/>
          </a:p>
          <a:p>
            <a:pPr>
              <a:buNone/>
            </a:pPr>
            <a:r>
              <a:rPr lang="ja-JP" altLang="ja-JP" sz="2400" dirty="0" smtClean="0"/>
              <a:t>＊</a:t>
            </a:r>
            <a:r>
              <a:rPr lang="ja-JP" altLang="en-US" sz="2400" dirty="0" smtClean="0"/>
              <a:t>大気モデル：平行平面大気</a:t>
            </a:r>
            <a:endParaRPr lang="en-US" altLang="ja-JP" sz="2400" dirty="0" smtClean="0"/>
          </a:p>
          <a:p>
            <a:pPr>
              <a:buNone/>
            </a:pPr>
            <a:r>
              <a:rPr lang="ja-JP" altLang="ja-JP" sz="2400" dirty="0" smtClean="0"/>
              <a:t>＊</a:t>
            </a:r>
            <a:r>
              <a:rPr lang="en-US" altLang="ja-JP" sz="2400" dirty="0" smtClean="0"/>
              <a:t> version</a:t>
            </a:r>
            <a:r>
              <a:rPr lang="ja-JP" altLang="en-US" sz="2400" dirty="0" smtClean="0"/>
              <a:t>が上がっている</a:t>
            </a:r>
            <a:r>
              <a:rPr lang="en-US" altLang="ja-JP" sz="2400" dirty="0" smtClean="0"/>
              <a:t>(v2.3)</a:t>
            </a:r>
            <a:r>
              <a:rPr lang="ja-JP" altLang="en-US" sz="2400" dirty="0" smtClean="0"/>
              <a:t>ので細かい点は変わっているかも</a:t>
            </a:r>
            <a:endParaRPr lang="en-US" altLang="ja-JP" sz="2400" dirty="0" smtClean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altLang="ja-JP" dirty="0" smtClean="0"/>
              <a:t>Structure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67000" y="6096000"/>
            <a:ext cx="207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どう分担しますか？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86600" y="228600"/>
            <a:ext cx="1905515" cy="569386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Input file</a:t>
            </a:r>
            <a:r>
              <a:rPr kumimoji="1" lang="ja-JP" altLang="en-US" sz="1300" dirty="0" smtClean="0"/>
              <a:t>を読む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大気モデル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原子モデル</a:t>
            </a:r>
            <a:endParaRPr kumimoji="1" lang="en-US" altLang="ja-JP" sz="1300" dirty="0" smtClean="0"/>
          </a:p>
          <a:p>
            <a:r>
              <a:rPr lang="ja-JP" altLang="en-US" sz="1300" dirty="0" smtClean="0"/>
              <a:t>妥当性チェック</a:t>
            </a:r>
            <a:endParaRPr lang="en-US" altLang="ja-JP" sz="1300" dirty="0" smtClean="0"/>
          </a:p>
          <a:p>
            <a:r>
              <a:rPr kumimoji="1" lang="ja-JP" altLang="en-US" sz="1300" dirty="0" smtClean="0"/>
              <a:t>振動数</a:t>
            </a:r>
            <a:endParaRPr kumimoji="1" lang="en-US" altLang="ja-JP" sz="1300" dirty="0" smtClean="0"/>
          </a:p>
          <a:p>
            <a:endParaRPr lang="en-US" altLang="ja-JP" sz="1300" dirty="0" smtClean="0"/>
          </a:p>
          <a:p>
            <a:r>
              <a:rPr lang="en-US" altLang="ja-JP" sz="1300" dirty="0" smtClean="0"/>
              <a:t>Background opacity</a:t>
            </a:r>
          </a:p>
          <a:p>
            <a:endParaRPr kumimoji="1" lang="en-US" altLang="ja-JP" sz="1300" dirty="0" smtClean="0"/>
          </a:p>
          <a:p>
            <a:r>
              <a:rPr kumimoji="1" lang="en-US" altLang="ja-JP" sz="1300" dirty="0" err="1" smtClean="0"/>
              <a:t>τ</a:t>
            </a:r>
            <a:r>
              <a:rPr kumimoji="1" lang="en-US" altLang="ja-JP" sz="1300" dirty="0" smtClean="0"/>
              <a:t> </a:t>
            </a:r>
            <a:r>
              <a:rPr lang="ja-JP" altLang="en-US" sz="1300" dirty="0" smtClean="0"/>
              <a:t>と</a:t>
            </a:r>
            <a:r>
              <a:rPr lang="en-US" altLang="ja-JP" sz="1300" dirty="0" smtClean="0"/>
              <a:t>mass scale</a:t>
            </a:r>
          </a:p>
          <a:p>
            <a:r>
              <a:rPr kumimoji="1" lang="en-US" altLang="ja-JP" sz="1300" dirty="0" smtClean="0"/>
              <a:t>LTE population</a:t>
            </a:r>
          </a:p>
          <a:p>
            <a:r>
              <a:rPr lang="en-US" altLang="ja-JP" sz="1300" dirty="0" err="1" smtClean="0"/>
              <a:t>Collisional</a:t>
            </a:r>
            <a:r>
              <a:rPr lang="en-US" altLang="ja-JP" sz="1300" dirty="0" smtClean="0"/>
              <a:t> routine</a:t>
            </a:r>
            <a:r>
              <a:rPr lang="ja-JP" altLang="en-US" sz="1300" dirty="0" smtClean="0"/>
              <a:t>の選択</a:t>
            </a:r>
            <a:endParaRPr lang="en-US" altLang="ja-JP" sz="1300" dirty="0" smtClean="0"/>
          </a:p>
          <a:p>
            <a:r>
              <a:rPr kumimoji="1" lang="en-US" altLang="ja-JP" sz="1300" dirty="0" err="1" smtClean="0"/>
              <a:t>Radiative</a:t>
            </a:r>
            <a:r>
              <a:rPr kumimoji="1" lang="en-US" altLang="ja-JP" sz="1300" dirty="0" smtClean="0"/>
              <a:t> rate</a:t>
            </a:r>
          </a:p>
          <a:p>
            <a:endParaRPr lang="en-US" altLang="ja-JP" sz="1300" dirty="0" smtClean="0"/>
          </a:p>
          <a:p>
            <a:r>
              <a:rPr lang="en-US" altLang="ja-JP" sz="1300" dirty="0" smtClean="0"/>
              <a:t>Damping parameters</a:t>
            </a:r>
          </a:p>
          <a:p>
            <a:r>
              <a:rPr kumimoji="1" lang="en-US" altLang="ja-JP" sz="1300" dirty="0" smtClean="0"/>
              <a:t>Profile</a:t>
            </a:r>
          </a:p>
          <a:p>
            <a:endParaRPr kumimoji="1" lang="en-US" altLang="ja-JP" sz="1300" dirty="0" smtClean="0"/>
          </a:p>
          <a:p>
            <a:r>
              <a:rPr lang="en-US" altLang="ja-JP" sz="1300" dirty="0" smtClean="0"/>
              <a:t>LTE </a:t>
            </a:r>
            <a:r>
              <a:rPr lang="ja-JP" altLang="en-US" sz="1300" dirty="0" smtClean="0"/>
              <a:t>等価幅</a:t>
            </a:r>
            <a:endParaRPr lang="en-US" altLang="ja-JP" sz="1300" dirty="0" smtClean="0"/>
          </a:p>
          <a:p>
            <a:endParaRPr kumimoji="1" lang="en-US" altLang="ja-JP" sz="1300" dirty="0" smtClean="0"/>
          </a:p>
          <a:p>
            <a:endParaRPr lang="en-US" altLang="ja-JP" sz="1300" dirty="0" smtClean="0"/>
          </a:p>
          <a:p>
            <a:endParaRPr kumimoji="1" lang="en-US" altLang="ja-JP" sz="1300" dirty="0" smtClean="0"/>
          </a:p>
          <a:p>
            <a:endParaRPr lang="en-US" altLang="ja-JP" sz="1300" dirty="0" smtClean="0"/>
          </a:p>
          <a:p>
            <a:r>
              <a:rPr kumimoji="1" lang="ja-JP" altLang="en-US" sz="1300" dirty="0" smtClean="0"/>
              <a:t>初期値</a:t>
            </a:r>
            <a:endParaRPr kumimoji="1" lang="en-US" altLang="ja-JP" sz="1300" dirty="0" smtClean="0"/>
          </a:p>
          <a:p>
            <a:endParaRPr lang="en-US" altLang="ja-JP" sz="1300" dirty="0" smtClean="0"/>
          </a:p>
          <a:p>
            <a:endParaRPr kumimoji="1" lang="en-US" altLang="ja-JP" sz="1300" dirty="0" smtClean="0"/>
          </a:p>
          <a:p>
            <a:r>
              <a:rPr lang="ja-JP" altLang="en-US" sz="1300" dirty="0" smtClean="0"/>
              <a:t>輻射輸送方程式を解く</a:t>
            </a:r>
            <a:endParaRPr lang="en-US" altLang="ja-JP" sz="1300" dirty="0" smtClean="0"/>
          </a:p>
          <a:p>
            <a:r>
              <a:rPr kumimoji="1" lang="en-US" altLang="ja-JP" sz="1300" dirty="0" smtClean="0"/>
              <a:t>Grand matrix</a:t>
            </a:r>
          </a:p>
          <a:p>
            <a:r>
              <a:rPr lang="en-US" altLang="ja-JP" sz="1300" dirty="0" smtClean="0"/>
              <a:t>Grand matrix eq.</a:t>
            </a:r>
          </a:p>
          <a:p>
            <a:r>
              <a:rPr kumimoji="1" lang="ja-JP" altLang="en-US" sz="1300" dirty="0" smtClean="0"/>
              <a:t>、、</a:t>
            </a:r>
            <a:endParaRPr kumimoji="1" lang="ja-JP" altLang="en-US" sz="1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270</Words>
  <Application>Microsoft Macintosh PowerPoint</Application>
  <PresentationFormat>画面に合わせる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non-LTEゼミ Program structure of MULTI</vt:lpstr>
      <vt:lpstr>Description of Program Structure and Routines Carlson, M., 1986 §5.2</vt:lpstr>
      <vt:lpstr>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阿南 徹</cp:lastModifiedBy>
  <cp:revision>77</cp:revision>
  <dcterms:created xsi:type="dcterms:W3CDTF">2011-11-24T09:17:07Z</dcterms:created>
  <dcterms:modified xsi:type="dcterms:W3CDTF">2011-11-25T06:16:58Z</dcterms:modified>
</cp:coreProperties>
</file>