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slide" Target="slides/slide6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12.1.6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12.1.6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12.1.6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12.1.6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12.1.6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12.1.6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12.1.6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12.1.6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12.1.6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12.1.6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12.1.6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12.1.6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MULTI3D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2012.01.06</a:t>
            </a:r>
          </a:p>
          <a:p>
            <a:r>
              <a:rPr lang="en-US" altLang="ja-JP" dirty="0" smtClean="0"/>
              <a:t>T. Anan</a:t>
            </a:r>
            <a:endParaRPr lang="ja-JP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2314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MULTI3D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altLang="ja-JP" dirty="0" smtClean="0"/>
              <a:t>MULTI3D (</a:t>
            </a:r>
            <a:r>
              <a:rPr lang="en-US" altLang="ja-JP" dirty="0" err="1" smtClean="0"/>
              <a:t>Botnen</a:t>
            </a:r>
            <a:r>
              <a:rPr lang="en-US" altLang="ja-JP" dirty="0" smtClean="0"/>
              <a:t> 1997)</a:t>
            </a:r>
          </a:p>
          <a:p>
            <a:r>
              <a:rPr lang="en-US" altLang="ja-JP" dirty="0" err="1" smtClean="0"/>
              <a:t>Leenaarts</a:t>
            </a:r>
            <a:r>
              <a:rPr lang="en-US" altLang="ja-JP" dirty="0" smtClean="0"/>
              <a:t> &amp; </a:t>
            </a:r>
            <a:r>
              <a:rPr lang="en-US" altLang="ja-JP" dirty="0" err="1" smtClean="0"/>
              <a:t>Carlsson</a:t>
            </a:r>
            <a:r>
              <a:rPr lang="en-US" altLang="ja-JP" dirty="0" smtClean="0"/>
              <a:t> 2009; </a:t>
            </a:r>
            <a:r>
              <a:rPr lang="en-US" altLang="ja-JP" dirty="0" err="1" smtClean="0"/>
              <a:t>Leenaarts</a:t>
            </a:r>
            <a:r>
              <a:rPr lang="en-US" altLang="ja-JP" dirty="0" smtClean="0"/>
              <a:t> et al. 2009</a:t>
            </a:r>
          </a:p>
          <a:p>
            <a:pPr lvl="1"/>
            <a:r>
              <a:rPr lang="en-US" altLang="ja-JP" dirty="0" smtClean="0"/>
              <a:t>MPI-parallelized, domain-decomposed version (</a:t>
            </a:r>
            <a:r>
              <a:rPr lang="en-US" altLang="ja-JP" dirty="0" err="1" smtClean="0"/>
              <a:t>Botnen</a:t>
            </a:r>
            <a:r>
              <a:rPr lang="en-US" altLang="ja-JP" dirty="0" smtClean="0"/>
              <a:t> 1997</a:t>
            </a:r>
            <a:r>
              <a:rPr lang="en-US" altLang="en-US" dirty="0" smtClean="0"/>
              <a:t>をupgrade</a:t>
            </a:r>
            <a:r>
              <a:rPr lang="ja-JP" altLang="en-US" dirty="0" smtClean="0"/>
              <a:t>した点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smtClean="0"/>
              <a:t>3D Cartesian geometry</a:t>
            </a:r>
          </a:p>
          <a:p>
            <a:pPr lvl="1"/>
            <a:r>
              <a:rPr lang="en-US" altLang="ja-JP" dirty="0" smtClean="0"/>
              <a:t>Statistical equilibrium eq. </a:t>
            </a:r>
            <a:r>
              <a:rPr lang="ja-JP" altLang="en-US" dirty="0" smtClean="0"/>
              <a:t>を線形化して解く（</a:t>
            </a:r>
            <a:r>
              <a:rPr lang="en-US" altLang="ja-JP" dirty="0" err="1" smtClean="0"/>
              <a:t>Scharmer</a:t>
            </a:r>
            <a:r>
              <a:rPr lang="en-US" altLang="ja-JP" dirty="0" smtClean="0"/>
              <a:t> &amp; </a:t>
            </a:r>
            <a:r>
              <a:rPr lang="en-US" altLang="ja-JP" dirty="0" err="1" smtClean="0"/>
              <a:t>Carlsson</a:t>
            </a:r>
            <a:r>
              <a:rPr lang="en-US" altLang="ja-JP" dirty="0" smtClean="0"/>
              <a:t> 1985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in complete redistribution (</a:t>
            </a:r>
            <a:r>
              <a:rPr lang="ja-JP" altLang="en-US" dirty="0" smtClean="0"/>
              <a:t>散乱光も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smtClean="0"/>
              <a:t>Background scattering</a:t>
            </a:r>
            <a:r>
              <a:rPr lang="ja-JP" altLang="en-US" dirty="0" smtClean="0"/>
              <a:t>は</a:t>
            </a:r>
            <a:r>
              <a:rPr lang="en-US" altLang="ja-JP" dirty="0" smtClean="0"/>
              <a:t>coherent</a:t>
            </a:r>
          </a:p>
          <a:p>
            <a:pPr lvl="1"/>
            <a:r>
              <a:rPr lang="en-US" altLang="ja-JP" dirty="0" smtClean="0"/>
              <a:t>Overlapping transition are not allowed </a:t>
            </a:r>
          </a:p>
          <a:p>
            <a:pPr lvl="1"/>
            <a:r>
              <a:rPr lang="en-US" altLang="ja-JP" dirty="0" err="1" smtClean="0"/>
              <a:t>Collisional-radiative</a:t>
            </a:r>
            <a:r>
              <a:rPr lang="en-US" altLang="ja-JP" dirty="0" smtClean="0"/>
              <a:t> switching are implemented</a:t>
            </a:r>
          </a:p>
          <a:p>
            <a:pPr lvl="2"/>
            <a:r>
              <a:rPr lang="en-US" altLang="ja-JP" dirty="0" smtClean="0"/>
              <a:t>Multiply </a:t>
            </a:r>
            <a:r>
              <a:rPr lang="en-US" altLang="ja-JP" dirty="0" err="1" smtClean="0"/>
              <a:t>collisional</a:t>
            </a:r>
            <a:r>
              <a:rPr lang="en-US" altLang="ja-JP" dirty="0" smtClean="0"/>
              <a:t> rates with a factor that is changed from iteration to iteration</a:t>
            </a:r>
          </a:p>
          <a:p>
            <a:pPr lvl="1"/>
            <a:r>
              <a:rPr lang="en-US" altLang="ja-JP" dirty="0" smtClean="0"/>
              <a:t>Convergence acceleration are implemented</a:t>
            </a:r>
          </a:p>
          <a:p>
            <a:pPr lvl="1"/>
            <a:r>
              <a:rPr lang="en-US" altLang="ja-JP" dirty="0" smtClean="0"/>
              <a:t>3D short characteristics solver</a:t>
            </a:r>
          </a:p>
          <a:p>
            <a:pPr lvl="2"/>
            <a:r>
              <a:rPr lang="en-US" altLang="ja-JP" dirty="0" smtClean="0"/>
              <a:t>Second-order Bezier interpolation for the source function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The </a:t>
            </a:r>
            <a:r>
              <a:rPr lang="en-US" altLang="ja-JP" dirty="0" smtClean="0"/>
              <a:t>ray </a:t>
            </a:r>
            <a:r>
              <a:rPr lang="en-US" altLang="ja-JP" dirty="0" err="1" smtClean="0"/>
              <a:t>quadrature</a:t>
            </a:r>
            <a:r>
              <a:rPr lang="en-US" altLang="ja-JP" dirty="0" smtClean="0"/>
              <a:t> with 24 angles</a:t>
            </a:r>
          </a:p>
          <a:p>
            <a:pPr lvl="1"/>
            <a:r>
              <a:rPr lang="ja-JP" altLang="en-US" dirty="0" smtClean="0"/>
              <a:t>電子密度は</a:t>
            </a:r>
            <a:r>
              <a:rPr lang="en-US" altLang="ja-JP" dirty="0" smtClean="0"/>
              <a:t> LTE ionization for all relevant species </a:t>
            </a:r>
            <a:r>
              <a:rPr lang="ja-JP" altLang="en-US" dirty="0" smtClean="0"/>
              <a:t>で計算される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Hydrogen Lyman lines </a:t>
            </a:r>
            <a:r>
              <a:rPr lang="ja-JP" altLang="en-US" dirty="0" smtClean="0"/>
              <a:t>による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photoionization</a:t>
            </a:r>
            <a:r>
              <a:rPr lang="en-US" altLang="ja-JP" dirty="0" smtClean="0"/>
              <a:t> </a:t>
            </a:r>
            <a:r>
              <a:rPr lang="ja-JP" altLang="en-US" dirty="0" smtClean="0"/>
              <a:t>は考慮しない</a:t>
            </a:r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  <a:p>
            <a:pPr lvl="1"/>
            <a:r>
              <a:rPr lang="en-US" altLang="ja-JP" dirty="0" smtClean="0"/>
              <a:t>CaⅡ 5 levels and continuum</a:t>
            </a:r>
          </a:p>
          <a:p>
            <a:pPr lvl="1"/>
            <a:r>
              <a:rPr lang="en-US" altLang="ja-JP" dirty="0" smtClean="0"/>
              <a:t>400 frequency points</a:t>
            </a:r>
          </a:p>
          <a:p>
            <a:pPr lvl="1"/>
            <a:endParaRPr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MULTI3D</a:t>
            </a:r>
            <a:r>
              <a:rPr lang="ja-JP" altLang="en-US" dirty="0" smtClean="0"/>
              <a:t>を使った研究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altLang="ja-JP" dirty="0" err="1" smtClean="0"/>
              <a:t>Asplund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Carlsson</a:t>
            </a:r>
            <a:r>
              <a:rPr lang="en-US" altLang="ja-JP" dirty="0" smtClean="0"/>
              <a:t> &amp; </a:t>
            </a:r>
            <a:r>
              <a:rPr lang="en-US" altLang="ja-JP" dirty="0" err="1" smtClean="0"/>
              <a:t>Botnen</a:t>
            </a:r>
            <a:r>
              <a:rPr lang="en-US" altLang="ja-JP" dirty="0" smtClean="0"/>
              <a:t> 2003</a:t>
            </a:r>
          </a:p>
          <a:p>
            <a:pPr lvl="1"/>
            <a:r>
              <a:rPr lang="en-US" altLang="ja-JP" dirty="0" smtClean="0"/>
              <a:t>Abundance determination of lithium</a:t>
            </a:r>
          </a:p>
          <a:p>
            <a:r>
              <a:rPr lang="en-US" altLang="ja-JP" dirty="0" err="1" smtClean="0"/>
              <a:t>Asplund</a:t>
            </a:r>
            <a:r>
              <a:rPr lang="en-US" altLang="ja-JP" dirty="0" smtClean="0"/>
              <a:t> et al. 2004</a:t>
            </a:r>
          </a:p>
          <a:p>
            <a:pPr lvl="1"/>
            <a:r>
              <a:rPr lang="en-US" altLang="ja-JP" dirty="0" smtClean="0"/>
              <a:t>Abundance determination of </a:t>
            </a:r>
            <a:r>
              <a:rPr lang="en-US" altLang="ja-JP" dirty="0" smtClean="0"/>
              <a:t>oxygen</a:t>
            </a:r>
          </a:p>
          <a:p>
            <a:r>
              <a:rPr lang="en-US" altLang="ja-JP" dirty="0" err="1" smtClean="0"/>
              <a:t>Leenaarts</a:t>
            </a:r>
            <a:r>
              <a:rPr lang="en-US" altLang="ja-JP" dirty="0" smtClean="0"/>
              <a:t> et al. </a:t>
            </a:r>
            <a:r>
              <a:rPr lang="en-US" altLang="ja-JP" dirty="0" smtClean="0"/>
              <a:t>2009</a:t>
            </a:r>
          </a:p>
          <a:p>
            <a:pPr lvl="1"/>
            <a:r>
              <a:rPr lang="en-US" altLang="ja-JP" dirty="0" smtClean="0"/>
              <a:t>Ca</a:t>
            </a:r>
            <a:r>
              <a:rPr lang="en-US" altLang="ja-JP" dirty="0" smtClean="0"/>
              <a:t>Ⅱ8542</a:t>
            </a:r>
          </a:p>
          <a:p>
            <a:pPr lvl="1"/>
            <a:r>
              <a:rPr lang="en-US" altLang="ja-JP" dirty="0" smtClean="0"/>
              <a:t>MULTI3D &lt;= 3D RMHD simulation</a:t>
            </a:r>
          </a:p>
          <a:p>
            <a:pPr lvl="1"/>
            <a:r>
              <a:rPr lang="en-US" altLang="ja-JP" dirty="0" smtClean="0"/>
              <a:t>SST/CRISP</a:t>
            </a:r>
            <a:r>
              <a:rPr lang="ja-JP" altLang="en-US" dirty="0" smtClean="0"/>
              <a:t>と比較</a:t>
            </a:r>
            <a:r>
              <a:rPr lang="en-US" altLang="ja-JP" dirty="0" smtClean="0"/>
              <a:t>(OSC, </a:t>
            </a:r>
            <a:r>
              <a:rPr lang="en-US" altLang="ja-JP" dirty="0" err="1" smtClean="0"/>
              <a:t>Hansteen</a:t>
            </a:r>
            <a:r>
              <a:rPr lang="en-US" altLang="ja-JP" dirty="0" smtClean="0"/>
              <a:t> et al. 2007)</a:t>
            </a:r>
          </a:p>
          <a:p>
            <a:r>
              <a:rPr lang="en-US" altLang="ja-JP" dirty="0" err="1" smtClean="0"/>
              <a:t>Leenaarts</a:t>
            </a:r>
            <a:r>
              <a:rPr lang="en-US" altLang="ja-JP" dirty="0" smtClean="0"/>
              <a:t> et al. </a:t>
            </a:r>
            <a:r>
              <a:rPr lang="en-US" altLang="ja-JP" dirty="0" smtClean="0"/>
              <a:t>2010</a:t>
            </a:r>
          </a:p>
          <a:p>
            <a:pPr lvl="1"/>
            <a:r>
              <a:rPr lang="en-US" altLang="ja-JP" dirty="0" smtClean="0"/>
              <a:t>Na</a:t>
            </a:r>
            <a:r>
              <a:rPr lang="en-US" altLang="ja-JP" dirty="0" smtClean="0"/>
              <a:t>ⅠD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, quiet-sun network and internetwork</a:t>
            </a:r>
          </a:p>
          <a:p>
            <a:pPr lvl="1"/>
            <a:r>
              <a:rPr lang="en-US" altLang="ja-JP" dirty="0" smtClean="0"/>
              <a:t>3D NLTE &lt;= 3D RMHD simulation</a:t>
            </a:r>
            <a:r>
              <a:rPr lang="en-US" altLang="ja-JP" dirty="0" smtClean="0"/>
              <a:t> (OSC, </a:t>
            </a:r>
            <a:r>
              <a:rPr lang="en-US" altLang="ja-JP" dirty="0" err="1" smtClean="0"/>
              <a:t>Hansteen</a:t>
            </a:r>
            <a:r>
              <a:rPr lang="en-US" altLang="ja-JP" dirty="0" smtClean="0"/>
              <a:t> et al. 2007)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DST/IBIS </a:t>
            </a:r>
            <a:r>
              <a:rPr lang="ja-JP" altLang="en-US" dirty="0" smtClean="0"/>
              <a:t>の観測データと比較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D</a:t>
            </a:r>
            <a:r>
              <a:rPr lang="en-US" altLang="ja-JP" baseline="-25000" dirty="0" smtClean="0"/>
              <a:t>1</a:t>
            </a:r>
            <a:r>
              <a:rPr lang="ja-JP" altLang="en-US" dirty="0" smtClean="0"/>
              <a:t>の</a:t>
            </a:r>
            <a:r>
              <a:rPr lang="en-US" altLang="ja-JP" dirty="0" smtClean="0"/>
              <a:t>formation</a:t>
            </a:r>
            <a:r>
              <a:rPr lang="ja-JP" altLang="en-US" dirty="0" smtClean="0"/>
              <a:t>についての研究</a:t>
            </a:r>
            <a:endParaRPr lang="en-US" altLang="ja-JP" dirty="0" smtClean="0"/>
          </a:p>
          <a:p>
            <a:r>
              <a:rPr lang="en-US" altLang="ja-JP" dirty="0" err="1" smtClean="0"/>
              <a:t>Ruten</a:t>
            </a:r>
            <a:r>
              <a:rPr lang="en-US" altLang="ja-JP" dirty="0" smtClean="0"/>
              <a:t> </a:t>
            </a:r>
            <a:r>
              <a:rPr lang="en-US" altLang="ja-JP" dirty="0" smtClean="0"/>
              <a:t>et al. </a:t>
            </a:r>
            <a:r>
              <a:rPr lang="en-US" altLang="ja-JP" dirty="0" smtClean="0"/>
              <a:t>2011</a:t>
            </a:r>
          </a:p>
          <a:p>
            <a:pPr lvl="1"/>
            <a:r>
              <a:rPr lang="en-US" altLang="ja-JP" dirty="0" smtClean="0"/>
              <a:t>D</a:t>
            </a:r>
            <a:r>
              <a:rPr lang="en-US" altLang="ja-JP" baseline="-25000" dirty="0" smtClean="0"/>
              <a:t>1</a:t>
            </a:r>
            <a:r>
              <a:rPr lang="ja-JP" altLang="en-US" dirty="0" smtClean="0"/>
              <a:t>の非対称性についての研究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Quiet-sun</a:t>
            </a:r>
            <a:r>
              <a:rPr lang="ja-JP" altLang="en-US" dirty="0" smtClean="0"/>
              <a:t>では</a:t>
            </a:r>
            <a:r>
              <a:rPr lang="en-US" altLang="ja-JP" dirty="0" smtClean="0"/>
              <a:t>D1</a:t>
            </a:r>
            <a:r>
              <a:rPr lang="ja-JP" altLang="en-US" dirty="0" smtClean="0"/>
              <a:t>の</a:t>
            </a:r>
            <a:r>
              <a:rPr lang="en-US" altLang="ja-JP" dirty="0" smtClean="0"/>
              <a:t>blue wing</a:t>
            </a:r>
            <a:r>
              <a:rPr lang="ja-JP" altLang="en-US" dirty="0" smtClean="0"/>
              <a:t>で</a:t>
            </a:r>
            <a:r>
              <a:rPr lang="en-US" altLang="ja-JP" dirty="0" smtClean="0"/>
              <a:t>reversed granulation</a:t>
            </a:r>
            <a:r>
              <a:rPr lang="ja-JP" altLang="en-US" dirty="0" smtClean="0"/>
              <a:t>、</a:t>
            </a:r>
            <a:r>
              <a:rPr lang="en-US" altLang="ja-JP" dirty="0" smtClean="0"/>
              <a:t>red wing</a:t>
            </a:r>
            <a:r>
              <a:rPr lang="ja-JP" altLang="en-US" dirty="0" smtClean="0"/>
              <a:t>で</a:t>
            </a:r>
            <a:r>
              <a:rPr lang="en-US" altLang="ja-JP" dirty="0" smtClean="0"/>
              <a:t>granulation</a:t>
            </a:r>
            <a:r>
              <a:rPr lang="ja-JP" altLang="en-US" dirty="0" smtClean="0"/>
              <a:t>が見られる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SST/CRISP</a:t>
            </a:r>
            <a:r>
              <a:rPr lang="ja-JP" altLang="en-US" dirty="0" smtClean="0"/>
              <a:t>で非対称性のない</a:t>
            </a:r>
            <a:r>
              <a:rPr lang="en-US" altLang="ja-JP" dirty="0" smtClean="0"/>
              <a:t>MgⅠb</a:t>
            </a:r>
            <a:r>
              <a:rPr lang="en-US" altLang="ja-JP" baseline="-25000" dirty="0" smtClean="0"/>
              <a:t>2</a:t>
            </a:r>
            <a:r>
              <a:rPr lang="ja-JP" altLang="en-US" dirty="0" smtClean="0"/>
              <a:t>、</a:t>
            </a:r>
            <a:r>
              <a:rPr lang="en-US" altLang="ja-JP" dirty="0" smtClean="0"/>
              <a:t>CaⅡ8542</a:t>
            </a:r>
            <a:r>
              <a:rPr lang="ja-JP" altLang="en-US" dirty="0" smtClean="0"/>
              <a:t>と同時観測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Leenaarts</a:t>
            </a:r>
            <a:r>
              <a:rPr lang="en-US" altLang="ja-JP" dirty="0" smtClean="0"/>
              <a:t> et al. </a:t>
            </a:r>
            <a:r>
              <a:rPr lang="en-US" altLang="ja-JP" dirty="0" smtClean="0"/>
              <a:t>2010</a:t>
            </a:r>
            <a:r>
              <a:rPr lang="ja-JP" altLang="en-US" dirty="0" smtClean="0"/>
              <a:t>と同じ</a:t>
            </a:r>
            <a:r>
              <a:rPr lang="en-US" altLang="ja-JP" dirty="0" smtClean="0"/>
              <a:t>MULTI3D &lt;= 3D RMHD simulation (OSC, </a:t>
            </a:r>
            <a:r>
              <a:rPr lang="en-US" altLang="ja-JP" dirty="0" err="1" smtClean="0"/>
              <a:t>Hansteen</a:t>
            </a:r>
            <a:r>
              <a:rPr lang="en-US" altLang="ja-JP" dirty="0" smtClean="0"/>
              <a:t> et al. 2007)</a:t>
            </a:r>
          </a:p>
          <a:p>
            <a:r>
              <a:rPr lang="ja-JP" altLang="en-US" dirty="0" smtClean="0"/>
              <a:t>恒星のスペクトル研究</a:t>
            </a:r>
            <a:endParaRPr lang="en-US" altLang="ja-JP" dirty="0" smtClean="0"/>
          </a:p>
          <a:p>
            <a:pPr lvl="1"/>
            <a:endParaRPr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現状と問題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600" dirty="0" smtClean="0"/>
              <a:t>Methods to calculate the emergent spectrum in detail from 3D models are mature (</a:t>
            </a:r>
            <a:r>
              <a:rPr lang="en-US" altLang="ja-JP" sz="2600" dirty="0" err="1" smtClean="0"/>
              <a:t>Carlsson</a:t>
            </a:r>
            <a:r>
              <a:rPr lang="en-US" altLang="ja-JP" sz="2600" dirty="0" smtClean="0"/>
              <a:t>  2009).</a:t>
            </a:r>
          </a:p>
          <a:p>
            <a:r>
              <a:rPr lang="en-US" altLang="ja-JP" sz="2600" dirty="0" smtClean="0"/>
              <a:t>Global mesh </a:t>
            </a:r>
            <a:r>
              <a:rPr lang="ja-JP" altLang="en-US" sz="2600" dirty="0" smtClean="0"/>
              <a:t>を使う</a:t>
            </a:r>
            <a:r>
              <a:rPr lang="en-US" altLang="ja-JP" sz="2600" dirty="0" smtClean="0"/>
              <a:t>3D </a:t>
            </a:r>
            <a:r>
              <a:rPr lang="ja-JP" altLang="en-US" sz="2600" dirty="0" smtClean="0"/>
              <a:t>計算では</a:t>
            </a:r>
            <a:r>
              <a:rPr lang="en-US" altLang="ja-JP" sz="2600" dirty="0" smtClean="0"/>
              <a:t>Multi-grid methods or adaptive mesh refinement </a:t>
            </a:r>
            <a:r>
              <a:rPr lang="ja-JP" altLang="en-US" sz="2600" dirty="0" smtClean="0"/>
              <a:t>が難しい</a:t>
            </a:r>
            <a:endParaRPr lang="en-US" altLang="ja-JP" sz="2600" dirty="0" smtClean="0"/>
          </a:p>
          <a:p>
            <a:pPr lvl="1"/>
            <a:r>
              <a:rPr lang="ja-JP" altLang="en-US" sz="2600" dirty="0" smtClean="0"/>
              <a:t>物理量に大きな</a:t>
            </a:r>
            <a:r>
              <a:rPr lang="en-US" altLang="ja-JP" sz="2600" dirty="0" smtClean="0"/>
              <a:t>Jump</a:t>
            </a:r>
            <a:r>
              <a:rPr lang="ja-JP" altLang="en-US" sz="2600" dirty="0" smtClean="0"/>
              <a:t>があるとき光学的厚さも</a:t>
            </a:r>
            <a:r>
              <a:rPr lang="en-US" altLang="ja-JP" sz="2600" dirty="0" smtClean="0"/>
              <a:t>jump</a:t>
            </a:r>
            <a:r>
              <a:rPr lang="ja-JP" altLang="en-US" sz="2600" dirty="0" smtClean="0"/>
              <a:t>するので細かい</a:t>
            </a:r>
            <a:r>
              <a:rPr lang="en-US" altLang="ja-JP" sz="2600" dirty="0" smtClean="0"/>
              <a:t>grid</a:t>
            </a:r>
            <a:r>
              <a:rPr lang="ja-JP" altLang="en-US" sz="2600" dirty="0" smtClean="0"/>
              <a:t>が必要であるが、細かい</a:t>
            </a:r>
            <a:r>
              <a:rPr lang="en-US" altLang="ja-JP" sz="2600" dirty="0" smtClean="0"/>
              <a:t>grid</a:t>
            </a:r>
            <a:r>
              <a:rPr lang="ja-JP" altLang="en-US" sz="2600" dirty="0" smtClean="0"/>
              <a:t>は収束が遅い</a:t>
            </a:r>
            <a:endParaRPr lang="en-US" altLang="ja-JP" sz="2600" dirty="0" smtClean="0"/>
          </a:p>
          <a:p>
            <a:r>
              <a:rPr lang="ja-JP" altLang="en-US" sz="2600" dirty="0" smtClean="0"/>
              <a:t>入力値である</a:t>
            </a:r>
            <a:r>
              <a:rPr lang="ja-JP" altLang="en-US" sz="2600" dirty="0" smtClean="0"/>
              <a:t>衝突断面積</a:t>
            </a:r>
            <a:r>
              <a:rPr lang="ja-JP" altLang="en-US" sz="2600" dirty="0" smtClean="0"/>
              <a:t>が</a:t>
            </a:r>
            <a:r>
              <a:rPr lang="ja-JP" altLang="en-US" sz="2600" dirty="0" smtClean="0"/>
              <a:t>あまり</a:t>
            </a:r>
            <a:r>
              <a:rPr lang="ja-JP" altLang="en-US" sz="2600" dirty="0" smtClean="0"/>
              <a:t>分かって</a:t>
            </a:r>
            <a:r>
              <a:rPr lang="ja-JP" altLang="en-US" sz="2600" dirty="0" smtClean="0"/>
              <a:t>いない</a:t>
            </a:r>
            <a:endParaRPr lang="en-US" altLang="ja-JP" sz="2600" dirty="0" smtClean="0"/>
          </a:p>
          <a:p>
            <a:pPr lvl="1"/>
            <a:r>
              <a:rPr lang="ja-JP" altLang="en-US" sz="2200" dirty="0" smtClean="0"/>
              <a:t>出力値の誤差となる</a:t>
            </a:r>
            <a:endParaRPr lang="en-US" altLang="ja-JP" sz="2200" dirty="0" smtClean="0"/>
          </a:p>
          <a:p>
            <a:endParaRPr lang="ja-JP" altLang="en-US" sz="2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メモリや時間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ja-JP" altLang="en-US" dirty="0" smtClean="0"/>
              <a:t>計算時間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258</a:t>
            </a:r>
            <a:r>
              <a:rPr lang="en-US" altLang="ja-JP" dirty="0" smtClean="0"/>
              <a:t>×128×108 grid points</a:t>
            </a:r>
          </a:p>
          <a:p>
            <a:pPr lvl="1"/>
            <a:r>
              <a:rPr lang="en-US" altLang="ja-JP" dirty="0" smtClean="0"/>
              <a:t>CaⅡ atom (5 levels and continuum)</a:t>
            </a:r>
          </a:p>
          <a:p>
            <a:pPr lvl="1"/>
            <a:r>
              <a:rPr lang="en-US" altLang="ja-JP" dirty="0" smtClean="0"/>
              <a:t>400 frequency points</a:t>
            </a:r>
          </a:p>
          <a:p>
            <a:pPr lvl="1"/>
            <a:r>
              <a:rPr lang="en-US" altLang="ja-JP" dirty="0" smtClean="0"/>
              <a:t>Ray </a:t>
            </a:r>
            <a:r>
              <a:rPr lang="en-US" altLang="ja-JP" dirty="0" err="1" smtClean="0"/>
              <a:t>quadrature</a:t>
            </a:r>
            <a:r>
              <a:rPr lang="en-US" altLang="ja-JP" dirty="0" smtClean="0"/>
              <a:t> with 24 angles</a:t>
            </a:r>
          </a:p>
          <a:p>
            <a:pPr lvl="1"/>
            <a:r>
              <a:rPr lang="en-US" altLang="ja-JP" dirty="0" smtClean="0"/>
              <a:t>64 processors</a:t>
            </a:r>
          </a:p>
          <a:p>
            <a:pPr lvl="1">
              <a:buFont typeface="Symbol" pitchFamily="38" charset="2"/>
              <a:buChar char=""/>
            </a:pPr>
            <a:r>
              <a:rPr lang="en-US" altLang="ja-JP" dirty="0" smtClean="0"/>
              <a:t>1 day</a:t>
            </a:r>
          </a:p>
          <a:p>
            <a:r>
              <a:rPr lang="ja-JP" altLang="en-US" dirty="0" smtClean="0"/>
              <a:t>メモリ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32×32×32</a:t>
            </a:r>
            <a:r>
              <a:rPr lang="ja-JP" altLang="en-US" dirty="0" smtClean="0"/>
              <a:t>の</a:t>
            </a:r>
            <a:r>
              <a:rPr lang="en-US" altLang="ja-JP" dirty="0" smtClean="0"/>
              <a:t>sub-domain</a:t>
            </a:r>
          </a:p>
          <a:p>
            <a:pPr lvl="1"/>
            <a:r>
              <a:rPr lang="en-US" altLang="ja-JP" dirty="0" smtClean="0"/>
              <a:t>600 frequency, 24 angles</a:t>
            </a:r>
          </a:p>
          <a:p>
            <a:pPr lvl="1">
              <a:buNone/>
            </a:pPr>
            <a:r>
              <a:rPr lang="en-US" altLang="ja-JP" dirty="0" smtClean="0"/>
              <a:t>=&gt; 1GB</a:t>
            </a:r>
          </a:p>
          <a:p>
            <a:endParaRPr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他の</a:t>
            </a:r>
            <a:r>
              <a:rPr lang="en-US" altLang="ja-JP" dirty="0" smtClean="0"/>
              <a:t>3D NLTE code </a:t>
            </a:r>
            <a:r>
              <a:rPr lang="en-US" altLang="ja-JP" sz="2222" dirty="0" smtClean="0"/>
              <a:t>(</a:t>
            </a:r>
            <a:r>
              <a:rPr lang="en-US" altLang="ja-JP" sz="2222" dirty="0" err="1" smtClean="0"/>
              <a:t>Carlsson</a:t>
            </a:r>
            <a:r>
              <a:rPr lang="en-US" altLang="ja-JP" sz="2222" dirty="0" smtClean="0"/>
              <a:t> </a:t>
            </a:r>
            <a:r>
              <a:rPr lang="en-US" altLang="ja-JP" sz="2222" dirty="0" smtClean="0"/>
              <a:t>2009</a:t>
            </a:r>
            <a:r>
              <a:rPr lang="ja-JP" altLang="en-US" sz="2222" dirty="0" smtClean="0"/>
              <a:t>が紹介</a:t>
            </a:r>
            <a:r>
              <a:rPr lang="en-US" altLang="ja-JP" sz="2222" dirty="0" smtClean="0"/>
              <a:t>)</a:t>
            </a:r>
            <a:endParaRPr lang="ja-JP" altLang="en-US" sz="2222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「</a:t>
            </a:r>
            <a:r>
              <a:rPr lang="en-US" altLang="ja-JP" dirty="0" smtClean="0"/>
              <a:t>Multilevel </a:t>
            </a:r>
            <a:r>
              <a:rPr lang="en-US" altLang="ja-JP" dirty="0" err="1" smtClean="0"/>
              <a:t>G</a:t>
            </a:r>
            <a:r>
              <a:rPr lang="en-US" altLang="ja-JP" dirty="0" err="1" smtClean="0"/>
              <a:t>Auss</a:t>
            </a:r>
            <a:r>
              <a:rPr lang="en-US" altLang="ja-JP" dirty="0" smtClean="0"/>
              <a:t>-Seidel (MUGA</a:t>
            </a:r>
            <a:r>
              <a:rPr lang="en-US" altLang="ja-JP" dirty="0" smtClean="0"/>
              <a:t>)</a:t>
            </a:r>
            <a:r>
              <a:rPr lang="ja-JP" altLang="en-US" dirty="0" smtClean="0"/>
              <a:t>」</a:t>
            </a:r>
            <a:r>
              <a:rPr lang="en-US" altLang="ja-JP" dirty="0" smtClean="0"/>
              <a:t>, </a:t>
            </a:r>
            <a:r>
              <a:rPr lang="en-US" altLang="ja-JP" dirty="0" smtClean="0"/>
              <a:t>Auer et al 1994</a:t>
            </a:r>
            <a:r>
              <a:rPr lang="ja-JP" altLang="en-US" dirty="0" smtClean="0"/>
              <a:t>など</a:t>
            </a:r>
            <a:endParaRPr lang="en-US" altLang="ja-JP" dirty="0" smtClean="0"/>
          </a:p>
          <a:p>
            <a:r>
              <a:rPr lang="ja-JP" altLang="en-US" dirty="0" smtClean="0"/>
              <a:t>「</a:t>
            </a:r>
            <a:r>
              <a:rPr lang="en-US" altLang="ja-JP" dirty="0" smtClean="0"/>
              <a:t>RH</a:t>
            </a:r>
            <a:r>
              <a:rPr lang="ja-JP" altLang="en-US" dirty="0" smtClean="0"/>
              <a:t>」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Uitenbroek</a:t>
            </a:r>
            <a:endParaRPr lang="en-US" altLang="ja-JP" dirty="0" smtClean="0"/>
          </a:p>
          <a:p>
            <a:r>
              <a:rPr lang="ja-JP" altLang="en-US" dirty="0" smtClean="0"/>
              <a:t>「</a:t>
            </a:r>
            <a:r>
              <a:rPr lang="en-US" altLang="ja-JP" dirty="0" smtClean="0"/>
              <a:t>Phoenix</a:t>
            </a:r>
            <a:r>
              <a:rPr lang="ja-JP" altLang="en-US" dirty="0" smtClean="0"/>
              <a:t>」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Hauschildt</a:t>
            </a:r>
            <a:r>
              <a:rPr lang="en-US" altLang="ja-JP" dirty="0" smtClean="0"/>
              <a:t> and Baron</a:t>
            </a:r>
            <a:r>
              <a:rPr lang="ja-JP" altLang="en-US" dirty="0" smtClean="0"/>
              <a:t>ら</a:t>
            </a:r>
            <a:endParaRPr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4089</TotalTime>
  <Words>472</Words>
  <Application>Microsoft Macintosh PowerPoint</Application>
  <PresentationFormat>画面に合わせる (4:3)</PresentationFormat>
  <Paragraphs>65</Paragraphs>
  <Slides>6</Slides>
  <Notes>0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テーマ</vt:lpstr>
      <vt:lpstr>MULTI3D</vt:lpstr>
      <vt:lpstr>MULTI3D</vt:lpstr>
      <vt:lpstr>MULTI3Dを使った研究</vt:lpstr>
      <vt:lpstr>現状と問題</vt:lpstr>
      <vt:lpstr>メモリや時間</vt:lpstr>
      <vt:lpstr>他の3D NLTE code (Carlsson 2009が紹介)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non-LTEゼミ 3章　Bound-Bound and Bound Free Transition</dc:title>
  <dc:creator>kawate</dc:creator>
  <cp:lastModifiedBy>阿南 徹</cp:lastModifiedBy>
  <cp:revision>115</cp:revision>
  <dcterms:created xsi:type="dcterms:W3CDTF">2012-01-06T03:17:57Z</dcterms:created>
  <dcterms:modified xsi:type="dcterms:W3CDTF">2012-01-06T09:43:09Z</dcterms:modified>
</cp:coreProperties>
</file>