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C0208-3260-4B02-9D9E-FA6B0A959724}" type="doc">
      <dgm:prSet loTypeId="urn:microsoft.com/office/officeart/2005/8/layout/hProcess10#1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F1EC83C4-9045-45BC-BCBB-1430F3E20CC4}">
      <dgm:prSet phldrT="[テキスト]"/>
      <dgm:spPr/>
      <dgm:t>
        <a:bodyPr/>
        <a:lstStyle/>
        <a:p>
          <a:r>
            <a:rPr kumimoji="1" lang="en-US" altLang="ja-JP" dirty="0" smtClean="0"/>
            <a:t>START</a:t>
          </a:r>
          <a:endParaRPr kumimoji="1" lang="ja-JP" altLang="en-US" dirty="0"/>
        </a:p>
      </dgm:t>
    </dgm:pt>
    <dgm:pt modelId="{6C0EE3F9-DD89-4AE5-963F-325A359374AC}" type="parTrans" cxnId="{7B862AD8-2046-4FEF-98F2-4CB242EC0738}">
      <dgm:prSet/>
      <dgm:spPr/>
      <dgm:t>
        <a:bodyPr/>
        <a:lstStyle/>
        <a:p>
          <a:endParaRPr kumimoji="1" lang="ja-JP" altLang="en-US"/>
        </a:p>
      </dgm:t>
    </dgm:pt>
    <dgm:pt modelId="{37A0AAE3-7ADD-49B7-BD67-1F8AEDF54C2A}" type="sibTrans" cxnId="{7B862AD8-2046-4FEF-98F2-4CB242EC0738}">
      <dgm:prSet/>
      <dgm:spPr/>
      <dgm:t>
        <a:bodyPr/>
        <a:lstStyle/>
        <a:p>
          <a:endParaRPr kumimoji="1" lang="ja-JP" altLang="en-US"/>
        </a:p>
      </dgm:t>
    </dgm:pt>
    <dgm:pt modelId="{AAFB73A8-8BA0-40A3-9E81-D5DCD4CAC339}">
      <dgm:prSet phldrT="[テキスト]"/>
      <dgm:spPr/>
      <dgm:t>
        <a:bodyPr/>
        <a:lstStyle/>
        <a:p>
          <a:r>
            <a:rPr kumimoji="1" lang="ja-JP" altLang="en-US" dirty="0" smtClean="0"/>
            <a:t>データ読み込み</a:t>
          </a:r>
          <a:endParaRPr kumimoji="1" lang="ja-JP" altLang="en-US" dirty="0"/>
        </a:p>
      </dgm:t>
    </dgm:pt>
    <dgm:pt modelId="{B02DCAB7-37A5-441D-A7E2-3D92C1E6C853}" type="parTrans" cxnId="{1E3574C5-007B-4023-82EC-E9AC40341BCB}">
      <dgm:prSet/>
      <dgm:spPr/>
      <dgm:t>
        <a:bodyPr/>
        <a:lstStyle/>
        <a:p>
          <a:endParaRPr kumimoji="1" lang="ja-JP" altLang="en-US"/>
        </a:p>
      </dgm:t>
    </dgm:pt>
    <dgm:pt modelId="{637575E2-4CDA-41E5-AB7B-502CD917CE25}" type="sibTrans" cxnId="{1E3574C5-007B-4023-82EC-E9AC40341BCB}">
      <dgm:prSet/>
      <dgm:spPr/>
      <dgm:t>
        <a:bodyPr/>
        <a:lstStyle/>
        <a:p>
          <a:endParaRPr kumimoji="1" lang="ja-JP" altLang="en-US"/>
        </a:p>
      </dgm:t>
    </dgm:pt>
    <dgm:pt modelId="{6288A104-FF97-4E5C-A278-3563F1D99009}">
      <dgm:prSet phldrT="[テキスト]"/>
      <dgm:spPr/>
      <dgm:t>
        <a:bodyPr/>
        <a:lstStyle/>
        <a:p>
          <a:r>
            <a:rPr kumimoji="1" lang="ja-JP" altLang="en-US" dirty="0" smtClean="0"/>
            <a:t>定数設定</a:t>
          </a:r>
          <a:endParaRPr kumimoji="1" lang="ja-JP" altLang="en-US" dirty="0"/>
        </a:p>
      </dgm:t>
    </dgm:pt>
    <dgm:pt modelId="{3E5E0E92-CBA5-4F0A-8A5C-AFF93F5A0359}" type="parTrans" cxnId="{3B61C132-9468-487C-ABF2-E0D807ADF8A1}">
      <dgm:prSet/>
      <dgm:spPr/>
      <dgm:t>
        <a:bodyPr/>
        <a:lstStyle/>
        <a:p>
          <a:endParaRPr kumimoji="1" lang="ja-JP" altLang="en-US"/>
        </a:p>
      </dgm:t>
    </dgm:pt>
    <dgm:pt modelId="{759B2AE5-4A57-4285-9051-20900C38574D}" type="sibTrans" cxnId="{3B61C132-9468-487C-ABF2-E0D807ADF8A1}">
      <dgm:prSet/>
      <dgm:spPr/>
      <dgm:t>
        <a:bodyPr/>
        <a:lstStyle/>
        <a:p>
          <a:endParaRPr kumimoji="1" lang="ja-JP" altLang="en-US"/>
        </a:p>
      </dgm:t>
    </dgm:pt>
    <dgm:pt modelId="{CC89F652-3BF8-4453-8F11-F4F414A1F5E4}">
      <dgm:prSet phldrT="[テキスト]"/>
      <dgm:spPr/>
      <dgm:t>
        <a:bodyPr/>
        <a:lstStyle/>
        <a:p>
          <a:r>
            <a:rPr kumimoji="1" lang="en-US" altLang="ja-JP" dirty="0" smtClean="0"/>
            <a:t>ITER</a:t>
          </a:r>
          <a:endParaRPr kumimoji="1" lang="ja-JP" altLang="en-US" dirty="0"/>
        </a:p>
      </dgm:t>
    </dgm:pt>
    <dgm:pt modelId="{51F83CD9-B102-4536-BF2A-F5777EFACBE9}" type="parTrans" cxnId="{6AB72442-C0AE-4B8E-8B2D-D752FA3439CA}">
      <dgm:prSet/>
      <dgm:spPr/>
      <dgm:t>
        <a:bodyPr/>
        <a:lstStyle/>
        <a:p>
          <a:endParaRPr kumimoji="1" lang="ja-JP" altLang="en-US"/>
        </a:p>
      </dgm:t>
    </dgm:pt>
    <dgm:pt modelId="{C535D3FA-2F4D-4F99-86A1-3F7257268ABC}" type="sibTrans" cxnId="{6AB72442-C0AE-4B8E-8B2D-D752FA3439CA}">
      <dgm:prSet/>
      <dgm:spPr/>
      <dgm:t>
        <a:bodyPr/>
        <a:lstStyle/>
        <a:p>
          <a:endParaRPr kumimoji="1" lang="ja-JP" altLang="en-US"/>
        </a:p>
      </dgm:t>
    </dgm:pt>
    <dgm:pt modelId="{0F5A1298-E652-4B6D-B0C6-EC431A7F29D2}">
      <dgm:prSet phldrT="[テキスト]"/>
      <dgm:spPr/>
      <dgm:t>
        <a:bodyPr/>
        <a:lstStyle/>
        <a:p>
          <a:r>
            <a:rPr kumimoji="1" lang="en-US" altLang="ja-JP" dirty="0" smtClean="0"/>
            <a:t>FORMAL</a:t>
          </a:r>
          <a:endParaRPr kumimoji="1" lang="ja-JP" altLang="en-US" dirty="0"/>
        </a:p>
      </dgm:t>
    </dgm:pt>
    <dgm:pt modelId="{2BBB0F9E-BCF5-4B8F-BDE7-0660D5ACDA5F}" type="parTrans" cxnId="{F075DD1C-005E-4EF1-B9D1-DC91321F5174}">
      <dgm:prSet/>
      <dgm:spPr/>
      <dgm:t>
        <a:bodyPr/>
        <a:lstStyle/>
        <a:p>
          <a:endParaRPr kumimoji="1" lang="ja-JP" altLang="en-US"/>
        </a:p>
      </dgm:t>
    </dgm:pt>
    <dgm:pt modelId="{820CB170-81A0-46E2-9D96-E8FA3FA146EA}" type="sibTrans" cxnId="{F075DD1C-005E-4EF1-B9D1-DC91321F5174}">
      <dgm:prSet/>
      <dgm:spPr/>
      <dgm:t>
        <a:bodyPr/>
        <a:lstStyle/>
        <a:p>
          <a:endParaRPr kumimoji="1" lang="ja-JP" altLang="en-US"/>
        </a:p>
      </dgm:t>
    </dgm:pt>
    <dgm:pt modelId="{866F5B68-6BF3-4BF3-8AAB-2352666DE2CA}">
      <dgm:prSet phldrT="[テキスト]"/>
      <dgm:spPr/>
      <dgm:t>
        <a:bodyPr/>
        <a:lstStyle/>
        <a:p>
          <a:r>
            <a:rPr kumimoji="1" lang="ja-JP" altLang="en-US" dirty="0" smtClean="0"/>
            <a:t>物理量導出</a:t>
          </a:r>
          <a:endParaRPr kumimoji="1" lang="ja-JP" altLang="en-US" dirty="0"/>
        </a:p>
      </dgm:t>
    </dgm:pt>
    <dgm:pt modelId="{46747BE9-A642-4317-854C-AC392647B418}" type="parTrans" cxnId="{8A6F2346-A0FE-4379-9427-F143468CBE39}">
      <dgm:prSet/>
      <dgm:spPr/>
      <dgm:t>
        <a:bodyPr/>
        <a:lstStyle/>
        <a:p>
          <a:endParaRPr kumimoji="1" lang="ja-JP" altLang="en-US"/>
        </a:p>
      </dgm:t>
    </dgm:pt>
    <dgm:pt modelId="{96E69675-0FED-423A-9990-F0B2C846617E}" type="sibTrans" cxnId="{8A6F2346-A0FE-4379-9427-F143468CBE39}">
      <dgm:prSet/>
      <dgm:spPr/>
      <dgm:t>
        <a:bodyPr/>
        <a:lstStyle/>
        <a:p>
          <a:endParaRPr kumimoji="1" lang="ja-JP" altLang="en-US"/>
        </a:p>
      </dgm:t>
    </dgm:pt>
    <dgm:pt modelId="{90E4FF44-55CD-434D-A524-0F81783B8BB7}">
      <dgm:prSet phldrT="[テキスト]"/>
      <dgm:spPr/>
      <dgm:t>
        <a:bodyPr/>
        <a:lstStyle/>
        <a:p>
          <a:r>
            <a:rPr kumimoji="1" lang="ja-JP" altLang="en-US" dirty="0" smtClean="0"/>
            <a:t>出力</a:t>
          </a:r>
          <a:endParaRPr kumimoji="1" lang="ja-JP" altLang="en-US" dirty="0"/>
        </a:p>
      </dgm:t>
    </dgm:pt>
    <dgm:pt modelId="{81259876-1C5A-4891-B380-918C00B8AFF4}" type="parTrans" cxnId="{6C5C4197-C004-40C1-8D5E-619707A25E11}">
      <dgm:prSet/>
      <dgm:spPr/>
      <dgm:t>
        <a:bodyPr/>
        <a:lstStyle/>
        <a:p>
          <a:endParaRPr kumimoji="1" lang="ja-JP" altLang="en-US"/>
        </a:p>
      </dgm:t>
    </dgm:pt>
    <dgm:pt modelId="{2344E69E-EFCE-49F2-AD9D-8DF8B2CEB867}" type="sibTrans" cxnId="{6C5C4197-C004-40C1-8D5E-619707A25E11}">
      <dgm:prSet/>
      <dgm:spPr/>
      <dgm:t>
        <a:bodyPr/>
        <a:lstStyle/>
        <a:p>
          <a:endParaRPr kumimoji="1" lang="ja-JP" altLang="en-US"/>
        </a:p>
      </dgm:t>
    </dgm:pt>
    <dgm:pt modelId="{A05AC083-F8AE-479E-AC5B-1E042B413357}">
      <dgm:prSet phldrT="[テキスト]"/>
      <dgm:spPr/>
      <dgm:t>
        <a:bodyPr/>
        <a:lstStyle/>
        <a:p>
          <a:r>
            <a:rPr kumimoji="1" lang="ja-JP" altLang="en-US" dirty="0" smtClean="0"/>
            <a:t>方程式を解く</a:t>
          </a:r>
          <a:endParaRPr kumimoji="1" lang="ja-JP" altLang="en-US" dirty="0"/>
        </a:p>
      </dgm:t>
    </dgm:pt>
    <dgm:pt modelId="{92262C7A-A00E-4011-8F27-E02D3AFBA90F}" type="sibTrans" cxnId="{82C3EDBC-DDA0-426B-B97E-007D63B65E76}">
      <dgm:prSet/>
      <dgm:spPr/>
      <dgm:t>
        <a:bodyPr/>
        <a:lstStyle/>
        <a:p>
          <a:endParaRPr kumimoji="1" lang="ja-JP" altLang="en-US"/>
        </a:p>
      </dgm:t>
    </dgm:pt>
    <dgm:pt modelId="{0127822A-9257-498A-BE3C-6A4BB0213A7A}" type="parTrans" cxnId="{82C3EDBC-DDA0-426B-B97E-007D63B65E76}">
      <dgm:prSet/>
      <dgm:spPr/>
      <dgm:t>
        <a:bodyPr/>
        <a:lstStyle/>
        <a:p>
          <a:endParaRPr kumimoji="1" lang="ja-JP" altLang="en-US"/>
        </a:p>
      </dgm:t>
    </dgm:pt>
    <dgm:pt modelId="{6DAC772F-6DD0-4432-BE30-180E3DE459F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E96C8864-20A9-4DE4-830B-F129987E1AED}" type="parTrans" cxnId="{461DDCE0-3067-4D64-8886-9BDF6A4701BF}">
      <dgm:prSet/>
      <dgm:spPr/>
      <dgm:t>
        <a:bodyPr/>
        <a:lstStyle/>
        <a:p>
          <a:endParaRPr kumimoji="1" lang="ja-JP" altLang="en-US"/>
        </a:p>
      </dgm:t>
    </dgm:pt>
    <dgm:pt modelId="{38015B7E-57A2-4A39-ACBA-4F6CDA40C3AC}" type="sibTrans" cxnId="{461DDCE0-3067-4D64-8886-9BDF6A4701BF}">
      <dgm:prSet/>
      <dgm:spPr/>
      <dgm:t>
        <a:bodyPr/>
        <a:lstStyle/>
        <a:p>
          <a:endParaRPr kumimoji="1" lang="ja-JP" altLang="en-US"/>
        </a:p>
      </dgm:t>
    </dgm:pt>
    <dgm:pt modelId="{94459145-5430-4FE2-8DC8-7E7A49B50C9D}" type="pres">
      <dgm:prSet presAssocID="{313C0208-3260-4B02-9D9E-FA6B0A9597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589077B-17B8-40E1-8D99-A3DB5C7E6A18}" type="pres">
      <dgm:prSet presAssocID="{F1EC83C4-9045-45BC-BCBB-1430F3E20CC4}" presName="composite" presStyleCnt="0"/>
      <dgm:spPr/>
    </dgm:pt>
    <dgm:pt modelId="{A9597092-1D14-4D16-A220-3290169B4F2A}" type="pres">
      <dgm:prSet presAssocID="{F1EC83C4-9045-45BC-BCBB-1430F3E20CC4}" presName="imagSh" presStyleLbl="bgImgPlace1" presStyleIdx="0" presStyleCnt="3"/>
      <dgm:spPr/>
    </dgm:pt>
    <dgm:pt modelId="{7510F55C-5B24-45EC-B05B-02DD90385171}" type="pres">
      <dgm:prSet presAssocID="{F1EC83C4-9045-45BC-BCBB-1430F3E20CC4}" presName="txNode" presStyleLbl="node1" presStyleIdx="0" presStyleCnt="3" custScaleX="12796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F0A17A-7F8C-44F6-8830-D8E8DA1A9C33}" type="pres">
      <dgm:prSet presAssocID="{37A0AAE3-7ADD-49B7-BD67-1F8AEDF54C2A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C58E57F0-9C64-4134-B2CD-071052766DCE}" type="pres">
      <dgm:prSet presAssocID="{37A0AAE3-7ADD-49B7-BD67-1F8AEDF54C2A}" presName="connTx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1A027F2F-5AAB-4655-B0C4-A54F2DEA1AA6}" type="pres">
      <dgm:prSet presAssocID="{CC89F652-3BF8-4453-8F11-F4F414A1F5E4}" presName="composite" presStyleCnt="0"/>
      <dgm:spPr/>
    </dgm:pt>
    <dgm:pt modelId="{7FBA0DB8-18A2-4048-BE51-B99F31D7FD26}" type="pres">
      <dgm:prSet presAssocID="{CC89F652-3BF8-4453-8F11-F4F414A1F5E4}" presName="imagSh" presStyleLbl="bgImgPlace1" presStyleIdx="1" presStyleCnt="3"/>
      <dgm:spPr/>
    </dgm:pt>
    <dgm:pt modelId="{B298EB2C-07AE-406E-BE84-A43F3667BBF5}" type="pres">
      <dgm:prSet presAssocID="{CC89F652-3BF8-4453-8F11-F4F414A1F5E4}" presName="txNode" presStyleLbl="node1" presStyleIdx="1" presStyleCnt="3" custScaleX="159377" custScaleY="9643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0DDC5A-CAAA-4C5D-A854-14868C8876F5}" type="pres">
      <dgm:prSet presAssocID="{C535D3FA-2F4D-4F99-86A1-3F7257268ABC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A56D0D56-D771-4CC6-9FC5-12DC478DC3C9}" type="pres">
      <dgm:prSet presAssocID="{C535D3FA-2F4D-4F99-86A1-3F7257268ABC}" presName="connTx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3C07F20C-9B7F-42E0-8185-6AB17F9E9215}" type="pres">
      <dgm:prSet presAssocID="{0F5A1298-E652-4B6D-B0C6-EC431A7F29D2}" presName="composite" presStyleCnt="0"/>
      <dgm:spPr/>
    </dgm:pt>
    <dgm:pt modelId="{07D40861-A8D0-4BDC-9CF1-EDE3E858A1ED}" type="pres">
      <dgm:prSet presAssocID="{0F5A1298-E652-4B6D-B0C6-EC431A7F29D2}" presName="imagSh" presStyleLbl="bgImgPlace1" presStyleIdx="2" presStyleCnt="3"/>
      <dgm:spPr/>
    </dgm:pt>
    <dgm:pt modelId="{F133A45E-9132-457B-B232-C1B715876FCA}" type="pres">
      <dgm:prSet presAssocID="{0F5A1298-E652-4B6D-B0C6-EC431A7F29D2}" presName="txNode" presStyleLbl="node1" presStyleIdx="2" presStyleCnt="3" custScaleX="14920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040139B-7259-4B52-BAB0-E6EBAC1A519E}" type="presOf" srcId="{C535D3FA-2F4D-4F99-86A1-3F7257268ABC}" destId="{0F0DDC5A-CAAA-4C5D-A854-14868C8876F5}" srcOrd="0" destOrd="0" presId="urn:microsoft.com/office/officeart/2005/8/layout/hProcess10#1"/>
    <dgm:cxn modelId="{1E3574C5-007B-4023-82EC-E9AC40341BCB}" srcId="{F1EC83C4-9045-45BC-BCBB-1430F3E20CC4}" destId="{AAFB73A8-8BA0-40A3-9E81-D5DCD4CAC339}" srcOrd="0" destOrd="0" parTransId="{B02DCAB7-37A5-441D-A7E2-3D92C1E6C853}" sibTransId="{637575E2-4CDA-41E5-AB7B-502CD917CE25}"/>
    <dgm:cxn modelId="{6C5C4197-C004-40C1-8D5E-619707A25E11}" srcId="{0F5A1298-E652-4B6D-B0C6-EC431A7F29D2}" destId="{90E4FF44-55CD-434D-A524-0F81783B8BB7}" srcOrd="1" destOrd="0" parTransId="{81259876-1C5A-4891-B380-918C00B8AFF4}" sibTransId="{2344E69E-EFCE-49F2-AD9D-8DF8B2CEB867}"/>
    <dgm:cxn modelId="{BCE03C1F-6A7B-4734-ABD9-2DFC98290966}" type="presOf" srcId="{CC89F652-3BF8-4453-8F11-F4F414A1F5E4}" destId="{B298EB2C-07AE-406E-BE84-A43F3667BBF5}" srcOrd="0" destOrd="0" presId="urn:microsoft.com/office/officeart/2005/8/layout/hProcess10#1"/>
    <dgm:cxn modelId="{CE680A19-ED43-41CC-ABF5-394F85722308}" type="presOf" srcId="{866F5B68-6BF3-4BF3-8AAB-2352666DE2CA}" destId="{F133A45E-9132-457B-B232-C1B715876FCA}" srcOrd="0" destOrd="1" presId="urn:microsoft.com/office/officeart/2005/8/layout/hProcess10#1"/>
    <dgm:cxn modelId="{6AB72442-C0AE-4B8E-8B2D-D752FA3439CA}" srcId="{313C0208-3260-4B02-9D9E-FA6B0A959724}" destId="{CC89F652-3BF8-4453-8F11-F4F414A1F5E4}" srcOrd="1" destOrd="0" parTransId="{51F83CD9-B102-4536-BF2A-F5777EFACBE9}" sibTransId="{C535D3FA-2F4D-4F99-86A1-3F7257268ABC}"/>
    <dgm:cxn modelId="{461DDCE0-3067-4D64-8886-9BDF6A4701BF}" srcId="{CC89F652-3BF8-4453-8F11-F4F414A1F5E4}" destId="{6DAC772F-6DD0-4432-BE30-180E3DE459F4}" srcOrd="0" destOrd="0" parTransId="{E96C8864-20A9-4DE4-830B-F129987E1AED}" sibTransId="{38015B7E-57A2-4A39-ACBA-4F6CDA40C3AC}"/>
    <dgm:cxn modelId="{16BF4DCD-0196-4263-9DD8-483918C3D6FC}" type="presOf" srcId="{6288A104-FF97-4E5C-A278-3563F1D99009}" destId="{7510F55C-5B24-45EC-B05B-02DD90385171}" srcOrd="0" destOrd="2" presId="urn:microsoft.com/office/officeart/2005/8/layout/hProcess10#1"/>
    <dgm:cxn modelId="{7B862AD8-2046-4FEF-98F2-4CB242EC0738}" srcId="{313C0208-3260-4B02-9D9E-FA6B0A959724}" destId="{F1EC83C4-9045-45BC-BCBB-1430F3E20CC4}" srcOrd="0" destOrd="0" parTransId="{6C0EE3F9-DD89-4AE5-963F-325A359374AC}" sibTransId="{37A0AAE3-7ADD-49B7-BD67-1F8AEDF54C2A}"/>
    <dgm:cxn modelId="{88118042-55EB-4B19-A0FE-E8CF42404571}" type="presOf" srcId="{0F5A1298-E652-4B6D-B0C6-EC431A7F29D2}" destId="{F133A45E-9132-457B-B232-C1B715876FCA}" srcOrd="0" destOrd="0" presId="urn:microsoft.com/office/officeart/2005/8/layout/hProcess10#1"/>
    <dgm:cxn modelId="{8E51523D-BCE7-4536-8C18-6982F07DFAB3}" type="presOf" srcId="{AAFB73A8-8BA0-40A3-9E81-D5DCD4CAC339}" destId="{7510F55C-5B24-45EC-B05B-02DD90385171}" srcOrd="0" destOrd="1" presId="urn:microsoft.com/office/officeart/2005/8/layout/hProcess10#1"/>
    <dgm:cxn modelId="{8F68E344-2FB1-4059-AFCA-2436F6E8E897}" type="presOf" srcId="{F1EC83C4-9045-45BC-BCBB-1430F3E20CC4}" destId="{7510F55C-5B24-45EC-B05B-02DD90385171}" srcOrd="0" destOrd="0" presId="urn:microsoft.com/office/officeart/2005/8/layout/hProcess10#1"/>
    <dgm:cxn modelId="{0FAD025E-5BA8-45F1-9806-EC99B83C4ADC}" type="presOf" srcId="{313C0208-3260-4B02-9D9E-FA6B0A959724}" destId="{94459145-5430-4FE2-8DC8-7E7A49B50C9D}" srcOrd="0" destOrd="0" presId="urn:microsoft.com/office/officeart/2005/8/layout/hProcess10#1"/>
    <dgm:cxn modelId="{F075DD1C-005E-4EF1-B9D1-DC91321F5174}" srcId="{313C0208-3260-4B02-9D9E-FA6B0A959724}" destId="{0F5A1298-E652-4B6D-B0C6-EC431A7F29D2}" srcOrd="2" destOrd="0" parTransId="{2BBB0F9E-BCF5-4B8F-BDE7-0660D5ACDA5F}" sibTransId="{820CB170-81A0-46E2-9D96-E8FA3FA146EA}"/>
    <dgm:cxn modelId="{16AB0240-A941-42C5-90F8-C96B4FE13CED}" type="presOf" srcId="{6DAC772F-6DD0-4432-BE30-180E3DE459F4}" destId="{B298EB2C-07AE-406E-BE84-A43F3667BBF5}" srcOrd="0" destOrd="1" presId="urn:microsoft.com/office/officeart/2005/8/layout/hProcess10#1"/>
    <dgm:cxn modelId="{82C3EDBC-DDA0-426B-B97E-007D63B65E76}" srcId="{CC89F652-3BF8-4453-8F11-F4F414A1F5E4}" destId="{A05AC083-F8AE-479E-AC5B-1E042B413357}" srcOrd="1" destOrd="0" parTransId="{0127822A-9257-498A-BE3C-6A4BB0213A7A}" sibTransId="{92262C7A-A00E-4011-8F27-E02D3AFBA90F}"/>
    <dgm:cxn modelId="{844ECC34-21B4-433A-8D67-B90E60A28E1E}" type="presOf" srcId="{A05AC083-F8AE-479E-AC5B-1E042B413357}" destId="{B298EB2C-07AE-406E-BE84-A43F3667BBF5}" srcOrd="0" destOrd="2" presId="urn:microsoft.com/office/officeart/2005/8/layout/hProcess10#1"/>
    <dgm:cxn modelId="{BDED7898-3104-4301-9E68-05E99BF38510}" type="presOf" srcId="{37A0AAE3-7ADD-49B7-BD67-1F8AEDF54C2A}" destId="{C58E57F0-9C64-4134-B2CD-071052766DCE}" srcOrd="1" destOrd="0" presId="urn:microsoft.com/office/officeart/2005/8/layout/hProcess10#1"/>
    <dgm:cxn modelId="{8A6F2346-A0FE-4379-9427-F143468CBE39}" srcId="{0F5A1298-E652-4B6D-B0C6-EC431A7F29D2}" destId="{866F5B68-6BF3-4BF3-8AAB-2352666DE2CA}" srcOrd="0" destOrd="0" parTransId="{46747BE9-A642-4317-854C-AC392647B418}" sibTransId="{96E69675-0FED-423A-9990-F0B2C846617E}"/>
    <dgm:cxn modelId="{41945DC5-B742-4EDA-891C-7B4A6ED8D936}" type="presOf" srcId="{37A0AAE3-7ADD-49B7-BD67-1F8AEDF54C2A}" destId="{DAF0A17A-7F8C-44F6-8830-D8E8DA1A9C33}" srcOrd="0" destOrd="0" presId="urn:microsoft.com/office/officeart/2005/8/layout/hProcess10#1"/>
    <dgm:cxn modelId="{3B61C132-9468-487C-ABF2-E0D807ADF8A1}" srcId="{F1EC83C4-9045-45BC-BCBB-1430F3E20CC4}" destId="{6288A104-FF97-4E5C-A278-3563F1D99009}" srcOrd="1" destOrd="0" parTransId="{3E5E0E92-CBA5-4F0A-8A5C-AFF93F5A0359}" sibTransId="{759B2AE5-4A57-4285-9051-20900C38574D}"/>
    <dgm:cxn modelId="{112EEE04-8CF9-4B31-B653-8E2A8BA41D32}" type="presOf" srcId="{C535D3FA-2F4D-4F99-86A1-3F7257268ABC}" destId="{A56D0D56-D771-4CC6-9FC5-12DC478DC3C9}" srcOrd="1" destOrd="0" presId="urn:microsoft.com/office/officeart/2005/8/layout/hProcess10#1"/>
    <dgm:cxn modelId="{AA8CA5A1-B95A-497D-B770-75ED8D0141C7}" type="presOf" srcId="{90E4FF44-55CD-434D-A524-0F81783B8BB7}" destId="{F133A45E-9132-457B-B232-C1B715876FCA}" srcOrd="0" destOrd="2" presId="urn:microsoft.com/office/officeart/2005/8/layout/hProcess10#1"/>
    <dgm:cxn modelId="{248F76A9-9789-4197-9EBE-86C50CA631F0}" type="presParOf" srcId="{94459145-5430-4FE2-8DC8-7E7A49B50C9D}" destId="{7589077B-17B8-40E1-8D99-A3DB5C7E6A18}" srcOrd="0" destOrd="0" presId="urn:microsoft.com/office/officeart/2005/8/layout/hProcess10#1"/>
    <dgm:cxn modelId="{BB39204C-DD2D-446B-B071-1CBD6EBC6AA0}" type="presParOf" srcId="{7589077B-17B8-40E1-8D99-A3DB5C7E6A18}" destId="{A9597092-1D14-4D16-A220-3290169B4F2A}" srcOrd="0" destOrd="0" presId="urn:microsoft.com/office/officeart/2005/8/layout/hProcess10#1"/>
    <dgm:cxn modelId="{9AA2CDA3-2D3C-4445-AA66-9C704E8A3889}" type="presParOf" srcId="{7589077B-17B8-40E1-8D99-A3DB5C7E6A18}" destId="{7510F55C-5B24-45EC-B05B-02DD90385171}" srcOrd="1" destOrd="0" presId="urn:microsoft.com/office/officeart/2005/8/layout/hProcess10#1"/>
    <dgm:cxn modelId="{66D6C476-5A90-4158-B302-541A5CFA43C3}" type="presParOf" srcId="{94459145-5430-4FE2-8DC8-7E7A49B50C9D}" destId="{DAF0A17A-7F8C-44F6-8830-D8E8DA1A9C33}" srcOrd="1" destOrd="0" presId="urn:microsoft.com/office/officeart/2005/8/layout/hProcess10#1"/>
    <dgm:cxn modelId="{CA6BBE2B-F829-448F-B586-ABE66B2C518E}" type="presParOf" srcId="{DAF0A17A-7F8C-44F6-8830-D8E8DA1A9C33}" destId="{C58E57F0-9C64-4134-B2CD-071052766DCE}" srcOrd="0" destOrd="0" presId="urn:microsoft.com/office/officeart/2005/8/layout/hProcess10#1"/>
    <dgm:cxn modelId="{6B12A9B7-E815-46E0-A83C-2E37143AB08A}" type="presParOf" srcId="{94459145-5430-4FE2-8DC8-7E7A49B50C9D}" destId="{1A027F2F-5AAB-4655-B0C4-A54F2DEA1AA6}" srcOrd="2" destOrd="0" presId="urn:microsoft.com/office/officeart/2005/8/layout/hProcess10#1"/>
    <dgm:cxn modelId="{6C4834BA-6418-4A74-806C-580D598B2EDF}" type="presParOf" srcId="{1A027F2F-5AAB-4655-B0C4-A54F2DEA1AA6}" destId="{7FBA0DB8-18A2-4048-BE51-B99F31D7FD26}" srcOrd="0" destOrd="0" presId="urn:microsoft.com/office/officeart/2005/8/layout/hProcess10#1"/>
    <dgm:cxn modelId="{1A1B40AE-0765-4325-B28E-083DB4D17BFE}" type="presParOf" srcId="{1A027F2F-5AAB-4655-B0C4-A54F2DEA1AA6}" destId="{B298EB2C-07AE-406E-BE84-A43F3667BBF5}" srcOrd="1" destOrd="0" presId="urn:microsoft.com/office/officeart/2005/8/layout/hProcess10#1"/>
    <dgm:cxn modelId="{00F8E115-32D3-465F-939D-A47A779358F8}" type="presParOf" srcId="{94459145-5430-4FE2-8DC8-7E7A49B50C9D}" destId="{0F0DDC5A-CAAA-4C5D-A854-14868C8876F5}" srcOrd="3" destOrd="0" presId="urn:microsoft.com/office/officeart/2005/8/layout/hProcess10#1"/>
    <dgm:cxn modelId="{62A67EE2-1519-4AB4-8264-8B1278662141}" type="presParOf" srcId="{0F0DDC5A-CAAA-4C5D-A854-14868C8876F5}" destId="{A56D0D56-D771-4CC6-9FC5-12DC478DC3C9}" srcOrd="0" destOrd="0" presId="urn:microsoft.com/office/officeart/2005/8/layout/hProcess10#1"/>
    <dgm:cxn modelId="{C04A4DDA-804F-43D5-B505-96D8761E3331}" type="presParOf" srcId="{94459145-5430-4FE2-8DC8-7E7A49B50C9D}" destId="{3C07F20C-9B7F-42E0-8185-6AB17F9E9215}" srcOrd="4" destOrd="0" presId="urn:microsoft.com/office/officeart/2005/8/layout/hProcess10#1"/>
    <dgm:cxn modelId="{04962B8A-9440-40EB-B8D3-224F71866F5F}" type="presParOf" srcId="{3C07F20C-9B7F-42E0-8185-6AB17F9E9215}" destId="{07D40861-A8D0-4BDC-9CF1-EDE3E858A1ED}" srcOrd="0" destOrd="0" presId="urn:microsoft.com/office/officeart/2005/8/layout/hProcess10#1"/>
    <dgm:cxn modelId="{A2A68537-2BBD-4A2E-A1F4-F327D161486C}" type="presParOf" srcId="{3C07F20C-9B7F-42E0-8185-6AB17F9E9215}" destId="{F133A45E-9132-457B-B232-C1B715876FCA}" srcOrd="1" destOrd="0" presId="urn:microsoft.com/office/officeart/2005/8/layout/hProcess10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597092-1D14-4D16-A220-3290169B4F2A}">
      <dsp:nvSpPr>
        <dsp:cNvPr id="0" name=""/>
        <dsp:cNvSpPr/>
      </dsp:nvSpPr>
      <dsp:spPr>
        <a:xfrm>
          <a:off x="1800" y="1386951"/>
          <a:ext cx="1686691" cy="168669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0F55C-5B24-45EC-B05B-02DD90385171}">
      <dsp:nvSpPr>
        <dsp:cNvPr id="0" name=""/>
        <dsp:cNvSpPr/>
      </dsp:nvSpPr>
      <dsp:spPr>
        <a:xfrm>
          <a:off x="40536" y="2398965"/>
          <a:ext cx="2158374" cy="16866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600" kern="1200" dirty="0" smtClean="0"/>
            <a:t>START</a:t>
          </a:r>
          <a:endParaRPr kumimoji="1" lang="ja-JP" alt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データ読み込み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定数設定</a:t>
          </a:r>
          <a:endParaRPr kumimoji="1" lang="ja-JP" altLang="en-US" sz="2000" kern="1200" dirty="0"/>
        </a:p>
      </dsp:txBody>
      <dsp:txXfrm>
        <a:off x="40536" y="2398965"/>
        <a:ext cx="2158374" cy="1686691"/>
      </dsp:txXfrm>
    </dsp:sp>
    <dsp:sp modelId="{DAF0A17A-7F8C-44F6-8830-D8E8DA1A9C33}">
      <dsp:nvSpPr>
        <dsp:cNvPr id="0" name=""/>
        <dsp:cNvSpPr/>
      </dsp:nvSpPr>
      <dsp:spPr>
        <a:xfrm rot="16795">
          <a:off x="2175088" y="2035338"/>
          <a:ext cx="486605" cy="405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 rot="16795">
        <a:off x="2175088" y="2035338"/>
        <a:ext cx="486605" cy="405288"/>
      </dsp:txXfrm>
    </dsp:sp>
    <dsp:sp modelId="{7FBA0DB8-18A2-4048-BE51-B99F31D7FD26}">
      <dsp:nvSpPr>
        <dsp:cNvPr id="0" name=""/>
        <dsp:cNvSpPr/>
      </dsp:nvSpPr>
      <dsp:spPr>
        <a:xfrm>
          <a:off x="3078776" y="1401983"/>
          <a:ext cx="1686691" cy="168669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6544756"/>
            <a:satOff val="-351"/>
            <a:lumOff val="56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8EB2C-07AE-406E-BE84-A43F3667BBF5}">
      <dsp:nvSpPr>
        <dsp:cNvPr id="0" name=""/>
        <dsp:cNvSpPr/>
      </dsp:nvSpPr>
      <dsp:spPr>
        <a:xfrm>
          <a:off x="2852601" y="2444063"/>
          <a:ext cx="2688197" cy="16265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600" kern="1200" dirty="0" smtClean="0"/>
            <a:t>ITER</a:t>
          </a:r>
          <a:endParaRPr kumimoji="1" lang="ja-JP" alt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方程式を解く</a:t>
          </a:r>
          <a:endParaRPr kumimoji="1" lang="ja-JP" altLang="en-US" sz="2000" kern="1200" dirty="0"/>
        </a:p>
      </dsp:txBody>
      <dsp:txXfrm>
        <a:off x="2852601" y="2444063"/>
        <a:ext cx="2688197" cy="1626560"/>
      </dsp:txXfrm>
    </dsp:sp>
    <dsp:sp modelId="{0F0DDC5A-CAAA-4C5D-A854-14868C8876F5}">
      <dsp:nvSpPr>
        <dsp:cNvPr id="0" name=""/>
        <dsp:cNvSpPr/>
      </dsp:nvSpPr>
      <dsp:spPr>
        <a:xfrm rot="21584129">
          <a:off x="5314768" y="2034987"/>
          <a:ext cx="549309" cy="405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 rot="21584129">
        <a:off x="5314768" y="2034987"/>
        <a:ext cx="549309" cy="405288"/>
      </dsp:txXfrm>
    </dsp:sp>
    <dsp:sp modelId="{07D40861-A8D0-4BDC-9CF1-EDE3E858A1ED}">
      <dsp:nvSpPr>
        <dsp:cNvPr id="0" name=""/>
        <dsp:cNvSpPr/>
      </dsp:nvSpPr>
      <dsp:spPr>
        <a:xfrm>
          <a:off x="6334905" y="1386951"/>
          <a:ext cx="1686691" cy="168669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13089511"/>
            <a:satOff val="-703"/>
            <a:lumOff val="113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A45E-9132-457B-B232-C1B715876FCA}">
      <dsp:nvSpPr>
        <dsp:cNvPr id="0" name=""/>
        <dsp:cNvSpPr/>
      </dsp:nvSpPr>
      <dsp:spPr>
        <a:xfrm>
          <a:off x="6194489" y="2398965"/>
          <a:ext cx="2516677" cy="16866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600" kern="1200" dirty="0" smtClean="0"/>
            <a:t>FORMAL</a:t>
          </a:r>
          <a:endParaRPr kumimoji="1" lang="ja-JP" alt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物理量導出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出力</a:t>
          </a:r>
          <a:endParaRPr kumimoji="1" lang="ja-JP" altLang="en-US" sz="2000" kern="1200" dirty="0"/>
        </a:p>
      </dsp:txBody>
      <dsp:txXfrm>
        <a:off x="6194489" y="2398965"/>
        <a:ext cx="2516677" cy="1686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#1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0B4B7-1571-714B-BBB7-55DDF237C43F}" type="datetimeFigureOut">
              <a:rPr lang="ja-JP" altLang="en-US" smtClean="0"/>
              <a:t>12.1.6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24484-4FB7-664A-AAC9-635216D5FD15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24484-4FB7-664A-AAC9-635216D5FD15}" type="slidenum">
              <a:rPr lang="ja-JP" altLang="en-US" smtClean="0"/>
              <a:t>11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349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021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33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054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790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976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852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070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69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201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7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E90A3-DAF3-4335-9417-CFF4418CC63A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BCA5-01EA-44CD-A124-F4EC5A6EA7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860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MULTI</a:t>
            </a:r>
            <a:r>
              <a:rPr lang="en-US" altLang="ja-JP" dirty="0"/>
              <a:t> </a:t>
            </a:r>
            <a:r>
              <a:rPr lang="ja-JP" altLang="en-US" dirty="0" smtClean="0"/>
              <a:t>の</a:t>
            </a:r>
            <a:r>
              <a:rPr lang="ja-JP" altLang="en-US" dirty="0"/>
              <a:t>中身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中村 </a:t>
            </a:r>
            <a:r>
              <a:rPr lang="ja-JP" altLang="en-US" dirty="0"/>
              <a:t>尚樹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959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6647" y="11663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LTE</a:t>
            </a:r>
            <a:r>
              <a:rPr kumimoji="1" lang="ja-JP" altLang="en-US" dirty="0" smtClean="0"/>
              <a:t>からのずれ</a:t>
            </a:r>
            <a:r>
              <a:rPr kumimoji="1" lang="en-US" altLang="ja-JP" dirty="0" smtClean="0"/>
              <a:t>(</a:t>
            </a:r>
            <a:r>
              <a:rPr lang="ja-JP" altLang="en-US" dirty="0"/>
              <a:t>密度</a:t>
            </a:r>
            <a:r>
              <a:rPr kumimoji="1" lang="ja-JP" altLang="en-US" dirty="0" smtClean="0"/>
              <a:t>摂動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513" y="1052736"/>
            <a:ext cx="7560660" cy="5400471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7380312" y="1991225"/>
            <a:ext cx="1979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黒：</a:t>
            </a:r>
            <a:r>
              <a:rPr lang="en-US" altLang="ja-JP" sz="2800" dirty="0" smtClean="0"/>
              <a:t>level1</a:t>
            </a:r>
          </a:p>
          <a:p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青：</a:t>
            </a: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</a:rPr>
              <a:t>level2</a:t>
            </a:r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緑：</a:t>
            </a:r>
            <a:r>
              <a:rPr lang="en-US" altLang="ja-JP" sz="2800" dirty="0" smtClean="0">
                <a:solidFill>
                  <a:srgbClr val="00B050"/>
                </a:solidFill>
              </a:rPr>
              <a:t>level3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赤：連続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点線：温度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破線：密度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5704790"/>
            <a:ext cx="845686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密度が大きくなって衝突が</a:t>
            </a:r>
            <a:r>
              <a:rPr lang="ja-JP" altLang="en-US" sz="2400" dirty="0" smtClean="0"/>
              <a:t>増える（</a:t>
            </a:r>
            <a:r>
              <a:rPr lang="en-US" altLang="ja-JP" sz="2400" dirty="0" smtClean="0"/>
              <a:t>LTE</a:t>
            </a:r>
            <a:r>
              <a:rPr lang="ja-JP" altLang="en-US" sz="2400" dirty="0" smtClean="0"/>
              <a:t>に近くなる</a:t>
            </a:r>
            <a:r>
              <a:rPr lang="en-US" altLang="ja-JP" sz="2400" dirty="0" smtClean="0"/>
              <a:t>)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⇒摂動なしに比べ、温度最低層付近でのＬＴＥからのずれが小さくなっている</a:t>
            </a:r>
            <a:endParaRPr kumimoji="1" lang="en-US" altLang="ja-JP" sz="2400" dirty="0" smtClean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7" name="テキスト ボックス 6"/>
              <p:cNvSpPr txBox="1"/>
              <p:nvPr/>
            </p:nvSpPr>
            <p:spPr>
              <a:xfrm>
                <a:off x="0" y="2267744"/>
                <a:ext cx="1385828" cy="929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kumimoji="1" lang="en-US" altLang="ja-JP" sz="28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67744"/>
                <a:ext cx="1385828" cy="9292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64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6647" y="11663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LTE</a:t>
            </a:r>
            <a:r>
              <a:rPr kumimoji="1" lang="ja-JP" altLang="en-US" dirty="0" smtClean="0"/>
              <a:t>からのずれ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温度</a:t>
            </a:r>
            <a:r>
              <a:rPr kumimoji="1" lang="en-US" altLang="ja-JP" dirty="0" smtClean="0"/>
              <a:t>+</a:t>
            </a:r>
            <a:r>
              <a:rPr kumimoji="1" lang="ja-JP" altLang="en-US" dirty="0" smtClean="0"/>
              <a:t>密度摂動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513" y="1052736"/>
            <a:ext cx="7560660" cy="5400471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7380312" y="1991225"/>
            <a:ext cx="1979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黒：</a:t>
            </a:r>
            <a:r>
              <a:rPr lang="en-US" altLang="ja-JP" sz="2800" dirty="0" smtClean="0"/>
              <a:t>level1</a:t>
            </a:r>
          </a:p>
          <a:p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青：</a:t>
            </a: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</a:rPr>
              <a:t>level2</a:t>
            </a:r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緑：</a:t>
            </a:r>
            <a:r>
              <a:rPr lang="en-US" altLang="ja-JP" sz="2800" dirty="0" smtClean="0">
                <a:solidFill>
                  <a:srgbClr val="00B050"/>
                </a:solidFill>
              </a:rPr>
              <a:t>level3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赤：連続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点線：温度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破線：密度</a:t>
            </a:r>
            <a:endParaRPr kumimoji="1" lang="ja-JP" altLang="en-US" sz="2800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7" name="テキスト ボックス 6"/>
              <p:cNvSpPr txBox="1"/>
              <p:nvPr/>
            </p:nvSpPr>
            <p:spPr>
              <a:xfrm>
                <a:off x="0" y="2267744"/>
                <a:ext cx="1385828" cy="929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kumimoji="1" lang="en-US" altLang="ja-JP" sz="28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67744"/>
                <a:ext cx="1385828" cy="9292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64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入力情報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入力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 	</a:t>
            </a:r>
            <a:r>
              <a:rPr kumimoji="1" lang="ja-JP" altLang="en-US" dirty="0" smtClean="0"/>
              <a:t>・大気モデル</a:t>
            </a:r>
            <a:r>
              <a:rPr kumimoji="1" lang="en-US" altLang="ja-JP" dirty="0" smtClean="0"/>
              <a:t>(Val3c, et…)</a:t>
            </a:r>
          </a:p>
          <a:p>
            <a:pPr marL="1543050" lvl="3"/>
            <a:r>
              <a:rPr lang="ja-JP" altLang="en-US" dirty="0"/>
              <a:t>スケール</a:t>
            </a:r>
            <a:r>
              <a:rPr lang="en-US" altLang="ja-JP" dirty="0"/>
              <a:t>(</a:t>
            </a:r>
            <a:r>
              <a:rPr lang="ja-JP" altLang="en-US" dirty="0"/>
              <a:t>柱密度、光学的深さ、高さ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1543050" lvl="3"/>
            <a:r>
              <a:rPr lang="ja-JP" altLang="en-US" dirty="0"/>
              <a:t>温度</a:t>
            </a:r>
            <a:endParaRPr lang="en-US" altLang="ja-JP" dirty="0"/>
          </a:p>
          <a:p>
            <a:pPr marL="1543050" lvl="3"/>
            <a:r>
              <a:rPr lang="ja-JP" altLang="en-US" dirty="0" smtClean="0"/>
              <a:t>電子数密度</a:t>
            </a:r>
            <a:endParaRPr lang="en-US" altLang="ja-JP" dirty="0"/>
          </a:p>
          <a:p>
            <a:pPr marL="1543050" lvl="3"/>
            <a:r>
              <a:rPr lang="ja-JP" altLang="en-US" dirty="0"/>
              <a:t>速度</a:t>
            </a:r>
            <a:endParaRPr lang="en-US" altLang="ja-JP" dirty="0"/>
          </a:p>
          <a:p>
            <a:pPr marL="1543050" lvl="3"/>
            <a:r>
              <a:rPr lang="ja-JP" altLang="en-US" dirty="0"/>
              <a:t>乱流速度</a:t>
            </a:r>
            <a:endParaRPr lang="en-US" altLang="ja-JP" dirty="0"/>
          </a:p>
          <a:p>
            <a:pPr marL="1543050" lvl="3"/>
            <a:r>
              <a:rPr lang="ja-JP" altLang="en-US" dirty="0"/>
              <a:t>（水素の分布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・解く原子モデル</a:t>
            </a:r>
            <a:r>
              <a:rPr lang="en-US" altLang="ja-JP" dirty="0" smtClean="0"/>
              <a:t>(6-level H, </a:t>
            </a:r>
            <a:r>
              <a:rPr lang="en-US" altLang="ja-JP" dirty="0" err="1" smtClean="0"/>
              <a:t>Ca</a:t>
            </a:r>
            <a:r>
              <a:rPr lang="en-US" altLang="ja-JP" dirty="0" smtClean="0"/>
              <a:t>, …)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82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ＭＵＬＴＩ主要</a:t>
            </a:r>
            <a:r>
              <a:rPr lang="ja-JP" altLang="en-US" dirty="0"/>
              <a:t>サブルーチン</a:t>
            </a:r>
            <a:endParaRPr kumimoji="1" lang="ja-JP" altLang="en-US" dirty="0"/>
          </a:p>
        </p:txBody>
      </p:sp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471821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解いているもの</a:t>
            </a:r>
            <a:r>
              <a:rPr lang="en-US" altLang="ja-JP" dirty="0" smtClean="0"/>
              <a:t>(ITER</a:t>
            </a:r>
            <a:r>
              <a:rPr lang="ja-JP" altLang="en-US" dirty="0" smtClean="0"/>
              <a:t>内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525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統計平衡の式</a:t>
                </a:r>
                <a:endParaRPr lang="en-US" altLang="ja-JP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1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altLang="ja-JP" sz="1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altLang="ja-JP" sz="1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18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≠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1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800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altLang="ja-JP" sz="18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altLang="ja-JP" sz="1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ja-JP" sz="18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≠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ja-JP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800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altLang="ja-JP" sz="1800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ja-JP" sz="1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800" b="0" i="1" smtClean="0">
                                  <a:latin typeface="Cambria Math"/>
                                </a:rPr>
                                <m:t>𝑗𝑖</m:t>
                              </m:r>
                            </m:sub>
                          </m:sSub>
                        </m:e>
                      </m:nary>
                      <m:r>
                        <a:rPr lang="en-US" altLang="ja-JP" sz="1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altLang="ja-JP" sz="1800" dirty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粒子保存</a:t>
                </a:r>
                <a:endParaRPr kumimoji="1" lang="en-US" altLang="ja-JP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ja-JP" sz="22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ja-JP" sz="2200" b="0" i="1" smtClean="0">
                              <a:latin typeface="Cambria Math"/>
                            </a:rPr>
                            <m:t>=1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2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sz="22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altLang="ja-JP" sz="2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sz="2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altLang="ja-JP" sz="2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endParaRPr lang="en-US" altLang="ja-JP" sz="2200" dirty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輻射輸送方程式</a:t>
                </a:r>
                <a:endParaRPr kumimoji="1" lang="en-US" altLang="ja-JP" dirty="0" smtClean="0"/>
              </a:p>
              <a:p>
                <a:pPr marL="13716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/>
                        </a:rPr>
                        <m:t>𝜇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𝜈𝜇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𝑑𝑧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−</m:t>
                          </m:r>
                          <m:r>
                            <a:rPr kumimoji="1" lang="ja-JP" alt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𝑗</m:t>
                          </m:r>
                        </m:e>
                        <m:sub>
                          <m:r>
                            <a:rPr kumimoji="1" lang="ja-JP" alt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𝜈𝜇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5257800"/>
              </a:xfrm>
              <a:blipFill rotWithShape="1">
                <a:blip r:embed="rId2"/>
                <a:stretch>
                  <a:fillRect l="-1791" t="-20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6012160" y="2223018"/>
                <a:ext cx="2952328" cy="865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kumimoji="1" lang="en-US" altLang="ja-JP" sz="2800" dirty="0" smtClean="0"/>
              </a:p>
              <a:p>
                <a:r>
                  <a:rPr lang="en-US" altLang="ja-JP" sz="2000" dirty="0"/>
                  <a:t>  </a:t>
                </a:r>
                <a:r>
                  <a:rPr lang="en-US" altLang="ja-JP" sz="2000" dirty="0" smtClean="0"/>
                  <a:t>           radiation    collision</a:t>
                </a:r>
                <a:endParaRPr kumimoji="1" lang="ja-JP" altLang="en-US" sz="2000" dirty="0"/>
              </a:p>
            </p:txBody>
          </p:sp>
        </mc:Choice>
        <mc:Fallback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23018"/>
                <a:ext cx="2952328" cy="865686"/>
              </a:xfrm>
              <a:prstGeom prst="rect">
                <a:avLst/>
              </a:prstGeom>
              <a:blipFill rotWithShape="1">
                <a:blip r:embed="rId3"/>
                <a:stretch>
                  <a:fillRect r="-1649" b="-119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323121" y="4597246"/>
                <a:ext cx="4013658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kumimoji="1" lang="ja-JP" alt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𝜈𝜇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kumimoji="1" lang="ja-JP" alt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𝜈</m:t>
                          </m:r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121" y="4597246"/>
                <a:ext cx="4013658" cy="491417"/>
              </a:xfrm>
              <a:prstGeom prst="rect">
                <a:avLst/>
              </a:prstGeom>
              <a:blipFill rotWithShape="1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329990" y="5768377"/>
                <a:ext cx="4013658" cy="85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𝑗</m:t>
                          </m:r>
                        </m:e>
                        <m:sub>
                          <m:r>
                            <a:rPr kumimoji="1" lang="ja-JP" altLang="en-US" sz="240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𝑗</m:t>
                          </m:r>
                        </m:e>
                        <m:sub>
                          <m:r>
                            <a:rPr kumimoji="1" lang="ja-JP" alt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𝜈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h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ja-JP" altLang="en-US" sz="2400" b="0" i="1" smtClean="0">
                                  <a:latin typeface="Cambria Math"/>
                                </a:rPr>
                                <m:t>𝜈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90" y="5768377"/>
                <a:ext cx="4013658" cy="8560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/>
          <p:cNvSpPr txBox="1"/>
          <p:nvPr/>
        </p:nvSpPr>
        <p:spPr>
          <a:xfrm>
            <a:off x="6434933" y="8353"/>
            <a:ext cx="256440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rgbClr val="00B050"/>
                </a:solidFill>
              </a:rPr>
              <a:t>解いて</a:t>
            </a:r>
            <a:r>
              <a:rPr lang="ja-JP" altLang="en-US" sz="2400" dirty="0" smtClean="0">
                <a:solidFill>
                  <a:srgbClr val="00B050"/>
                </a:solidFill>
              </a:rPr>
              <a:t>いる変数</a:t>
            </a:r>
            <a:endParaRPr lang="en-US" altLang="ja-JP" sz="24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Start </a:t>
            </a:r>
            <a:r>
              <a:rPr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内で設定</a:t>
            </a:r>
            <a:endParaRPr kumimoji="1" lang="en-US" altLang="ja-JP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srgbClr val="FF0000"/>
                </a:solidFill>
              </a:rPr>
              <a:t>Iteration </a:t>
            </a:r>
            <a:r>
              <a:rPr lang="ja-JP" altLang="en-US" sz="2400" dirty="0" smtClean="0">
                <a:solidFill>
                  <a:srgbClr val="FF0000"/>
                </a:solidFill>
              </a:rPr>
              <a:t>中に設定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87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r>
              <a:rPr kumimoji="1" lang="en-US" altLang="ja-JP" dirty="0" smtClean="0"/>
              <a:t>START(</a:t>
            </a:r>
            <a:r>
              <a:rPr kumimoji="1" lang="ja-JP" altLang="en-US" dirty="0" smtClean="0"/>
              <a:t>初期設定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主要サブルーチン</a:t>
            </a:r>
            <a:endParaRPr lang="en-US" altLang="ja-JP" dirty="0" smtClean="0"/>
          </a:p>
          <a:p>
            <a:r>
              <a:rPr lang="ja-JP" altLang="en-US" dirty="0" smtClean="0"/>
              <a:t>大気モデルを読み込む、再離散化</a:t>
            </a:r>
            <a:r>
              <a:rPr lang="en-US" altLang="ja-JP" dirty="0" smtClean="0"/>
              <a:t>(sub. ATMOS)</a:t>
            </a:r>
          </a:p>
          <a:p>
            <a:r>
              <a:rPr lang="ja-JP" altLang="en-US" dirty="0" smtClean="0"/>
              <a:t>原子モデルを読み込む</a:t>
            </a:r>
            <a:r>
              <a:rPr lang="en-US" altLang="ja-JP" dirty="0" smtClean="0"/>
              <a:t>(sub.  ATOM)</a:t>
            </a:r>
          </a:p>
          <a:p>
            <a:r>
              <a:rPr lang="ja-JP" altLang="en-US" dirty="0" smtClean="0"/>
              <a:t>連続光の吸収係数を求める</a:t>
            </a:r>
            <a:r>
              <a:rPr lang="en-US" altLang="ja-JP" dirty="0" smtClean="0"/>
              <a:t>( sub. OPAC)</a:t>
            </a:r>
          </a:p>
          <a:p>
            <a:r>
              <a:rPr lang="en-US" altLang="ja-JP" dirty="0" smtClean="0"/>
              <a:t>LTE</a:t>
            </a:r>
            <a:r>
              <a:rPr lang="ja-JP" altLang="en-US" dirty="0" smtClean="0"/>
              <a:t>における分布を求める</a:t>
            </a:r>
            <a:r>
              <a:rPr lang="en-US" altLang="ja-JP" dirty="0" smtClean="0"/>
              <a:t>(sub. LTEPOP)</a:t>
            </a:r>
          </a:p>
          <a:p>
            <a:r>
              <a:rPr lang="ja-JP" altLang="en-US" dirty="0"/>
              <a:t>衝突</a:t>
            </a:r>
            <a:r>
              <a:rPr lang="ja-JP" altLang="en-US" dirty="0" smtClean="0"/>
              <a:t>係数を求める。</a:t>
            </a:r>
            <a:r>
              <a:rPr lang="en-US" altLang="ja-JP" dirty="0" smtClean="0"/>
              <a:t>(sub. COLRAT)</a:t>
            </a:r>
          </a:p>
          <a:p>
            <a:r>
              <a:rPr lang="ja-JP" altLang="en-US" dirty="0" smtClean="0"/>
              <a:t>プロファイルを求める</a:t>
            </a:r>
            <a:r>
              <a:rPr lang="en-US" altLang="ja-JP" dirty="0" smtClean="0"/>
              <a:t>(sub. PROFILE)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28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Iteration</a:t>
            </a:r>
            <a:r>
              <a:rPr kumimoji="1" lang="ja-JP" altLang="en-US" dirty="0" smtClean="0"/>
              <a:t>中の動作</a:t>
            </a:r>
            <a:r>
              <a:rPr lang="ja-JP" altLang="en-US" dirty="0"/>
              <a:t>①</a:t>
            </a:r>
            <a:r>
              <a:rPr lang="en-US" altLang="ja-JP" dirty="0" smtClean="0"/>
              <a:t>(option</a:t>
            </a:r>
            <a:r>
              <a:rPr lang="ja-JP" altLang="en-US" dirty="0" smtClean="0"/>
              <a:t>なし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kumimoji="1" lang="ja-JP" altLang="en-US" dirty="0" smtClean="0"/>
                  <a:t>遷移に関する</a:t>
                </a:r>
                <a:r>
                  <a:rPr lang="en-US" altLang="ja-JP" dirty="0" smtClean="0"/>
                  <a:t>Source function</a:t>
                </a:r>
                <a:r>
                  <a:rPr lang="ja-JP" altLang="en-US" dirty="0" smtClean="0"/>
                  <a:t>を求める。　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h</m:t>
                        </m:r>
                        <m:sSubSup>
                          <m:sSub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endParaRPr lang="en-US" altLang="ja-JP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ja-JP" altLang="en-US" dirty="0" smtClean="0"/>
                  <a:t>背景の</a:t>
                </a:r>
                <a:r>
                  <a:rPr lang="en-US" altLang="ja-JP" dirty="0" smtClean="0"/>
                  <a:t>Source function</a:t>
                </a:r>
                <a:r>
                  <a:rPr lang="ja-JP" altLang="en-US" dirty="0" smtClean="0"/>
                  <a:t>を求める。　　　　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𝑏𝑔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)+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𝑠𝑐𝑎𝑡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  <m:r>
                          <a:rPr lang="ja-JP" altLang="en-US" b="0" i="1" smtClean="0">
                            <a:latin typeface="Cambria Math"/>
                          </a:rPr>
                          <m:t>　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ja-JP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altLang="ja-JP" dirty="0">
                  <a:solidFill>
                    <a:srgbClr val="FF0000"/>
                  </a:solidFill>
                </a:endParaRPr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ja-JP" altLang="en-US" dirty="0" smtClean="0"/>
                  <a:t>トータルの</a:t>
                </a:r>
                <a:r>
                  <a:rPr lang="en-US" altLang="ja-JP" dirty="0" smtClean="0"/>
                  <a:t>Source function</a:t>
                </a:r>
                <a:r>
                  <a:rPr lang="ja-JP" altLang="en-US" dirty="0" smtClean="0"/>
                  <a:t>を求める。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h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4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𝜋</m:t>
                        </m:r>
                      </m:den>
                    </m:f>
                    <m:r>
                      <a:rPr lang="ja-JP" alt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d>
                      <m:dPr>
                        <m:ctrlPr>
                          <a:rPr lang="en-US" altLang="ja-JP" b="0" i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ja-JP" b="0" i="1" dirty="0" smtClean="0">
                    <a:latin typeface="Cambria Math"/>
                  </a:rPr>
                  <a:t/>
                </a:r>
                <a:br>
                  <a:rPr lang="en-US" altLang="ja-JP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</m:oMath>
                </a14:m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　　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)</m:t>
                        </m:r>
                      </m:den>
                    </m:f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e>
                        </m:d>
                      </m:den>
                    </m:f>
                    <m:sSub>
                      <m:sSub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𝑏𝑔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ja-JP" altLang="en-US" b="0" i="1" smtClean="0">
                        <a:latin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　　　</a:t>
                </a:r>
                <a:endParaRPr kumimoji="1" lang="en-US" altLang="ja-JP" dirty="0"/>
              </a:p>
              <a:p>
                <a:pPr marL="514350" indent="-514350">
                  <a:buFont typeface="+mj-lt"/>
                  <a:buAutoNum type="arabicPeriod"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  <a:blipFill rotWithShape="1">
                <a:blip r:embed="rId2"/>
                <a:stretch>
                  <a:fillRect l="-1218" t="-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395536" y="1095665"/>
            <a:ext cx="226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u="sng" dirty="0" smtClean="0">
                <a:uFill>
                  <a:solidFill>
                    <a:srgbClr val="FF0000"/>
                  </a:solidFill>
                </a:uFill>
              </a:rPr>
              <a:t>Line transition</a:t>
            </a:r>
            <a:endParaRPr kumimoji="1" lang="ja-JP" altLang="en-US" sz="2800" u="sng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28165" y="6248101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4.</a:t>
            </a:r>
            <a:r>
              <a:rPr kumimoji="1" lang="ja-JP" altLang="en-US" sz="2800" dirty="0" smtClean="0"/>
              <a:t>輻射輸送方程式を解く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00192" y="1336546"/>
            <a:ext cx="3043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赤字：ＩＴＥＲ中に変化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青</a:t>
            </a:r>
            <a:r>
              <a:rPr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字：ＳＴＡＲＴで設定</a:t>
            </a:r>
            <a:endParaRPr kumimoji="1" lang="ja-JP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11" name="正方形/長方形 10"/>
              <p:cNvSpPr/>
              <p:nvPr/>
            </p:nvSpPr>
            <p:spPr>
              <a:xfrm>
                <a:off x="2675902" y="1128130"/>
                <a:ext cx="3228448" cy="429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(</m:t>
                          </m:r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−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&lt;</m:t>
                      </m:r>
                      <m:r>
                        <a:rPr lang="ja-JP" altLang="en-US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𝜈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+</m:t>
                      </m:r>
                      <m:r>
                        <a:rPr lang="en-US" altLang="ja-JP" sz="2000" i="1">
                          <a:uFill>
                            <a:solidFill>
                              <a:srgbClr val="FF0000"/>
                            </a:solidFill>
                          </a:u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𝑖𝑗</m:t>
                          </m:r>
                          <m:r>
                            <a:rPr lang="en-US" altLang="ja-JP" sz="2000" i="1">
                              <a:uFill>
                                <a:solidFill>
                                  <a:srgbClr val="FF0000"/>
                                </a:solidFill>
                              </a:uFill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ja-JP" altLang="en-US" sz="2000" dirty="0"/>
              </a:p>
            </p:txBody>
          </p:sp>
        </mc:Choice>
        <mc:Fallback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902" y="1128130"/>
                <a:ext cx="3228448" cy="429669"/>
              </a:xfrm>
              <a:prstGeom prst="rect">
                <a:avLst/>
              </a:prstGeom>
              <a:blipFill rotWithShape="1">
                <a:blip r:embed="rId3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68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Iteration</a:t>
            </a:r>
            <a:r>
              <a:rPr kumimoji="1" lang="ja-JP" altLang="en-US" dirty="0" smtClean="0"/>
              <a:t>中の動作②</a:t>
            </a:r>
            <a:endParaRPr kumimoji="1" lang="ja-JP" alt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4-a.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𝜈𝜇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(</m:t>
                    </m:r>
                    <m:r>
                      <a:rPr kumimoji="1" lang="ja-JP" altLang="en-US" b="0" i="1" smtClean="0">
                        <a:latin typeface="Cambria Math"/>
                      </a:rPr>
                      <m:t>𝜈</m:t>
                    </m:r>
                    <m:r>
                      <a:rPr kumimoji="1" lang="en-US" altLang="ja-JP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𝜅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ja-JP" altLang="en-US" b="0" i="1" smtClean="0">
                            <a:latin typeface="Cambria Math"/>
                          </a:rPr>
                          <m:t>𝜈</m:t>
                        </m:r>
                      </m:e>
                    </m:d>
                    <m:r>
                      <a:rPr kumimoji="1" lang="en-US" altLang="ja-JP" b="0" i="1" smtClean="0">
                        <a:latin typeface="Cambria Math"/>
                      </a:rPr>
                      <m:t>𝑑h</m:t>
                    </m:r>
                    <m:r>
                      <a:rPr kumimoji="1" lang="en-US" altLang="ja-JP" b="0" i="1" smtClean="0">
                        <a:latin typeface="Cambria Math"/>
                      </a:rPr>
                      <m:t>/</m:t>
                    </m:r>
                    <m:r>
                      <a:rPr kumimoji="1" lang="ja-JP" altLang="en-US" b="0" i="1" smtClean="0">
                        <a:latin typeface="Cambria Math"/>
                      </a:rPr>
                      <m:t>𝜇</m:t>
                    </m:r>
                  </m:oMath>
                </a14:m>
                <a:r>
                  <a:rPr kumimoji="1" lang="ja-JP" altLang="en-US" dirty="0" smtClean="0"/>
                  <a:t> </a:t>
                </a:r>
                <a:r>
                  <a:rPr lang="ja-JP" altLang="en-US" dirty="0" smtClean="0"/>
                  <a:t>を求める。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4-b. </a:t>
                </a:r>
                <a:r>
                  <a:rPr lang="ja-JP" altLang="en-US" dirty="0" smtClean="0"/>
                  <a:t>輸送方程式を解く</a:t>
                </a:r>
                <a:r>
                  <a:rPr lang="en-US" altLang="ja-JP" dirty="0"/>
                  <a:t>	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ja-JP" altLang="en-US" dirty="0" smtClean="0"/>
                  <a:t>直接積分　</a:t>
                </a:r>
                <a:r>
                  <a:rPr lang="en-US" altLang="ja-JP" dirty="0" smtClean="0"/>
                  <a:t>or  </a:t>
                </a:r>
                <a:r>
                  <a:rPr lang="en-US" altLang="ja-JP" dirty="0" err="1" smtClean="0"/>
                  <a:t>Feautrier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の方法</a:t>
                </a:r>
                <a:r>
                  <a:rPr lang="en-US" altLang="ja-JP" dirty="0" smtClean="0"/>
                  <a:t>?</a:t>
                </a: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5. </a:t>
                </a:r>
                <a:r>
                  <a:rPr kumimoji="1" lang="ja-JP" altLang="en-US" dirty="0" smtClean="0"/>
                  <a:t>粒子</a:t>
                </a:r>
                <a:r>
                  <a:rPr lang="ja-JP" altLang="en-US" dirty="0" smtClean="0"/>
                  <a:t>数の平衡</a:t>
                </a:r>
                <a:r>
                  <a:rPr kumimoji="1" lang="ja-JP" altLang="en-US" dirty="0" smtClean="0"/>
                  <a:t>式を解く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 smtClean="0"/>
                  <a:t>収束するまで</a:t>
                </a:r>
                <a:r>
                  <a:rPr kumimoji="1" lang="en-US" altLang="ja-JP" dirty="0" smtClean="0"/>
                  <a:t>1</a:t>
                </a:r>
                <a:r>
                  <a:rPr lang="en-US" altLang="ja-JP" dirty="0" smtClean="0"/>
                  <a:t>-5</a:t>
                </a:r>
                <a:r>
                  <a:rPr lang="ja-JP" altLang="en-US" dirty="0" smtClean="0"/>
                  <a:t>を繰り返す。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2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5911625" y="3657600"/>
            <a:ext cx="3232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外行きと内行きのに分ける方法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09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6647" y="11663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LTE</a:t>
            </a:r>
            <a:r>
              <a:rPr kumimoji="1" lang="ja-JP" altLang="en-US" dirty="0" smtClean="0"/>
              <a:t>からのずれ</a:t>
            </a:r>
            <a:r>
              <a:rPr kumimoji="1" lang="en-US" altLang="ja-JP" dirty="0" smtClean="0"/>
              <a:t>(6level 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512" y="1052736"/>
            <a:ext cx="7560662" cy="5400472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7380312" y="1991225"/>
            <a:ext cx="1979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黒：</a:t>
            </a:r>
            <a:r>
              <a:rPr lang="en-US" altLang="ja-JP" sz="2800" dirty="0" smtClean="0"/>
              <a:t>level1</a:t>
            </a:r>
          </a:p>
          <a:p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青：</a:t>
            </a: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</a:rPr>
              <a:t>level2</a:t>
            </a:r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緑：</a:t>
            </a:r>
            <a:r>
              <a:rPr lang="en-US" altLang="ja-JP" sz="2800" dirty="0" smtClean="0">
                <a:solidFill>
                  <a:srgbClr val="00B050"/>
                </a:solidFill>
              </a:rPr>
              <a:t>level3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赤：連続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点線：温度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破線：密度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6059521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温度最低層付近で連続レベルが増加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⇒輻射</a:t>
            </a:r>
            <a:r>
              <a:rPr kumimoji="1" lang="en-US" altLang="ja-JP" sz="2400" dirty="0" smtClean="0"/>
              <a:t>(NLTE)</a:t>
            </a:r>
            <a:r>
              <a:rPr kumimoji="1" lang="ja-JP" altLang="en-US" sz="2400" dirty="0" smtClean="0"/>
              <a:t>による効果</a:t>
            </a:r>
            <a:endParaRPr kumimoji="1" lang="ja-JP" altLang="en-US" sz="2400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8" name="テキスト ボックス 7"/>
              <p:cNvSpPr txBox="1"/>
              <p:nvPr/>
            </p:nvSpPr>
            <p:spPr>
              <a:xfrm>
                <a:off x="0" y="2267744"/>
                <a:ext cx="1385828" cy="929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kumimoji="1" lang="en-US" altLang="ja-JP" sz="28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67744"/>
                <a:ext cx="1385828" cy="9292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41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6647" y="11663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LTE</a:t>
            </a:r>
            <a:r>
              <a:rPr kumimoji="1" lang="ja-JP" altLang="en-US" dirty="0" smtClean="0"/>
              <a:t>からのずれ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温度摂動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513" y="1052736"/>
            <a:ext cx="7560660" cy="5400472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7380312" y="1991225"/>
            <a:ext cx="1979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黒：</a:t>
            </a:r>
            <a:r>
              <a:rPr lang="en-US" altLang="ja-JP" sz="2800" dirty="0" smtClean="0"/>
              <a:t>level1</a:t>
            </a:r>
          </a:p>
          <a:p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青：</a:t>
            </a: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</a:rPr>
              <a:t>level2</a:t>
            </a:r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緑：</a:t>
            </a:r>
            <a:r>
              <a:rPr lang="en-US" altLang="ja-JP" sz="2800" dirty="0" smtClean="0">
                <a:solidFill>
                  <a:srgbClr val="00B050"/>
                </a:solidFill>
              </a:rPr>
              <a:t>level3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赤：連続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点線：温度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破線：密度</a:t>
            </a:r>
            <a:endParaRPr kumimoji="1" lang="ja-JP" altLang="en-US" sz="2800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6" name="テキスト ボックス 5"/>
              <p:cNvSpPr txBox="1"/>
              <p:nvPr/>
            </p:nvSpPr>
            <p:spPr>
              <a:xfrm>
                <a:off x="0" y="2267744"/>
                <a:ext cx="1385828" cy="929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kumimoji="1" lang="en-US" altLang="ja-JP" sz="28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67744"/>
                <a:ext cx="1385828" cy="9292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-10632" y="5770130"/>
            <a:ext cx="674287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温度摂動の部分でイオンは</a:t>
            </a:r>
            <a:r>
              <a:rPr lang="en-US" altLang="ja-JP" sz="2400" dirty="0" smtClean="0"/>
              <a:t>bi</a:t>
            </a:r>
            <a:r>
              <a:rPr lang="ja-JP" altLang="en-US" sz="2400" dirty="0" smtClean="0"/>
              <a:t>が小さくなり、</a:t>
            </a:r>
            <a:endParaRPr lang="en-US" altLang="ja-JP" sz="2400" dirty="0" smtClean="0"/>
          </a:p>
          <a:p>
            <a:r>
              <a:rPr lang="en-US" altLang="ja-JP" sz="2400" dirty="0" smtClean="0"/>
              <a:t>Level:2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b2</a:t>
            </a:r>
            <a:r>
              <a:rPr lang="ja-JP" altLang="en-US" sz="2400" dirty="0" smtClean="0"/>
              <a:t>が大きくなっている。</a:t>
            </a:r>
            <a:endParaRPr lang="en-US" altLang="ja-JP" sz="24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78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383</Words>
  <Application>Microsoft Macintosh PowerPoint</Application>
  <PresentationFormat>画面に合わせる 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MULTI の中身</vt:lpstr>
      <vt:lpstr>入力情報</vt:lpstr>
      <vt:lpstr>ＭＵＬＴＩ主要サブルーチン</vt:lpstr>
      <vt:lpstr>解いているもの(ITER内)</vt:lpstr>
      <vt:lpstr>START(初期設定)</vt:lpstr>
      <vt:lpstr>Iteration中の動作①(optionなし)</vt:lpstr>
      <vt:lpstr>Iteration中の動作②</vt:lpstr>
      <vt:lpstr>LTEからのずれ(6level H)</vt:lpstr>
      <vt:lpstr>LTEからのずれ(温度摂動)</vt:lpstr>
      <vt:lpstr>LTEからのずれ(密度摂動)</vt:lpstr>
      <vt:lpstr>LTEからのずれ(温度+密度摂動)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の導入</dc:title>
  <dc:creator>naoki</dc:creator>
  <cp:lastModifiedBy>阿南 徹</cp:lastModifiedBy>
  <cp:revision>56</cp:revision>
  <dcterms:created xsi:type="dcterms:W3CDTF">2012-01-06T06:17:17Z</dcterms:created>
  <dcterms:modified xsi:type="dcterms:W3CDTF">2012-01-06T08:31:35Z</dcterms:modified>
</cp:coreProperties>
</file>