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diagrams/colors1.xml" ContentType="application/vnd.openxmlformats-officedocument.drawingml.diagramColors+xml"/>
  <Override PartName="/docProps/app.xml" ContentType="application/vnd.openxmlformats-officedocument.extended-properties+xml"/>
  <Override PartName="/ppt/diagrams/layout1.xml" ContentType="application/vnd.openxmlformats-officedocument.drawingml.diagramLayout+xml"/>
  <Override PartName="/ppt/slides/slide1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diagrams/data1.xml" ContentType="application/vnd.openxmlformats-officedocument.drawingml.diagramData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diagrams/drawing1.xml" ContentType="application/vnd.ms-office.drawingml.diagramDrawing+xml"/>
  <Override PartName="/ppt/slides/slide6.xml" ContentType="application/vnd.openxmlformats-officedocument.presentationml.slide+xml"/>
  <Override PartName="/ppt/slides/slide16.xml" ContentType="application/vnd.openxmlformats-officedocument.presentationml.slide+xml"/>
  <Default Extension="gif" ContentType="image/gif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8"/>
  </p:notesMasterIdLst>
  <p:sldIdLst>
    <p:sldId id="256" r:id="rId2"/>
    <p:sldId id="261" r:id="rId3"/>
    <p:sldId id="258" r:id="rId4"/>
    <p:sldId id="259" r:id="rId5"/>
    <p:sldId id="260" r:id="rId6"/>
    <p:sldId id="262" r:id="rId7"/>
    <p:sldId id="263" r:id="rId8"/>
    <p:sldId id="266" r:id="rId9"/>
    <p:sldId id="267" r:id="rId10"/>
    <p:sldId id="268" r:id="rId11"/>
    <p:sldId id="273" r:id="rId12"/>
    <p:sldId id="264" r:id="rId13"/>
    <p:sldId id="270" r:id="rId14"/>
    <p:sldId id="271" r:id="rId15"/>
    <p:sldId id="272" r:id="rId16"/>
    <p:sldId id="274" r:id="rId1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44" y="-6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presProps" Target="presProps.xml"/><Relationship Id="rId4" Type="http://schemas.openxmlformats.org/officeDocument/2006/relationships/slide" Target="slides/slide3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19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3C0208-3260-4B02-9D9E-FA6B0A959724}" type="doc">
      <dgm:prSet loTypeId="urn:microsoft.com/office/officeart/2005/8/layout/hProcess10#1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kumimoji="1" lang="ja-JP" altLang="en-US"/>
        </a:p>
      </dgm:t>
    </dgm:pt>
    <dgm:pt modelId="{F1EC83C4-9045-45BC-BCBB-1430F3E20CC4}">
      <dgm:prSet phldrT="[テキスト]"/>
      <dgm:spPr/>
      <dgm:t>
        <a:bodyPr/>
        <a:lstStyle/>
        <a:p>
          <a:r>
            <a:rPr kumimoji="1" lang="en-US" altLang="ja-JP" dirty="0" smtClean="0"/>
            <a:t>START</a:t>
          </a:r>
          <a:endParaRPr kumimoji="1" lang="ja-JP" altLang="en-US" dirty="0"/>
        </a:p>
      </dgm:t>
    </dgm:pt>
    <dgm:pt modelId="{6C0EE3F9-DD89-4AE5-963F-325A359374AC}" type="parTrans" cxnId="{7B862AD8-2046-4FEF-98F2-4CB242EC0738}">
      <dgm:prSet/>
      <dgm:spPr/>
      <dgm:t>
        <a:bodyPr/>
        <a:lstStyle/>
        <a:p>
          <a:endParaRPr kumimoji="1" lang="ja-JP" altLang="en-US"/>
        </a:p>
      </dgm:t>
    </dgm:pt>
    <dgm:pt modelId="{37A0AAE3-7ADD-49B7-BD67-1F8AEDF54C2A}" type="sibTrans" cxnId="{7B862AD8-2046-4FEF-98F2-4CB242EC0738}">
      <dgm:prSet/>
      <dgm:spPr/>
      <dgm:t>
        <a:bodyPr/>
        <a:lstStyle/>
        <a:p>
          <a:endParaRPr kumimoji="1" lang="ja-JP" altLang="en-US"/>
        </a:p>
      </dgm:t>
    </dgm:pt>
    <dgm:pt modelId="{AAFB73A8-8BA0-40A3-9E81-D5DCD4CAC339}">
      <dgm:prSet phldrT="[テキスト]"/>
      <dgm:spPr/>
      <dgm:t>
        <a:bodyPr/>
        <a:lstStyle/>
        <a:p>
          <a:r>
            <a:rPr kumimoji="1" lang="en-US" altLang="ja-JP" dirty="0" smtClean="0"/>
            <a:t>Data input</a:t>
          </a:r>
          <a:endParaRPr kumimoji="1" lang="ja-JP" altLang="en-US" dirty="0"/>
        </a:p>
      </dgm:t>
    </dgm:pt>
    <dgm:pt modelId="{B02DCAB7-37A5-441D-A7E2-3D92C1E6C853}" type="parTrans" cxnId="{1E3574C5-007B-4023-82EC-E9AC40341BCB}">
      <dgm:prSet/>
      <dgm:spPr/>
      <dgm:t>
        <a:bodyPr/>
        <a:lstStyle/>
        <a:p>
          <a:endParaRPr kumimoji="1" lang="ja-JP" altLang="en-US"/>
        </a:p>
      </dgm:t>
    </dgm:pt>
    <dgm:pt modelId="{637575E2-4CDA-41E5-AB7B-502CD917CE25}" type="sibTrans" cxnId="{1E3574C5-007B-4023-82EC-E9AC40341BCB}">
      <dgm:prSet/>
      <dgm:spPr/>
      <dgm:t>
        <a:bodyPr/>
        <a:lstStyle/>
        <a:p>
          <a:endParaRPr kumimoji="1" lang="ja-JP" altLang="en-US"/>
        </a:p>
      </dgm:t>
    </dgm:pt>
    <dgm:pt modelId="{6288A104-FF97-4E5C-A278-3563F1D99009}">
      <dgm:prSet phldrT="[テキスト]"/>
      <dgm:spPr/>
      <dgm:t>
        <a:bodyPr/>
        <a:lstStyle/>
        <a:p>
          <a:r>
            <a:rPr kumimoji="1" lang="en-US" altLang="ja-JP" dirty="0" smtClean="0"/>
            <a:t>Set parameter </a:t>
          </a:r>
          <a:endParaRPr kumimoji="1" lang="ja-JP" altLang="en-US" dirty="0"/>
        </a:p>
      </dgm:t>
    </dgm:pt>
    <dgm:pt modelId="{3E5E0E92-CBA5-4F0A-8A5C-AFF93F5A0359}" type="parTrans" cxnId="{3B61C132-9468-487C-ABF2-E0D807ADF8A1}">
      <dgm:prSet/>
      <dgm:spPr/>
      <dgm:t>
        <a:bodyPr/>
        <a:lstStyle/>
        <a:p>
          <a:endParaRPr kumimoji="1" lang="ja-JP" altLang="en-US"/>
        </a:p>
      </dgm:t>
    </dgm:pt>
    <dgm:pt modelId="{759B2AE5-4A57-4285-9051-20900C38574D}" type="sibTrans" cxnId="{3B61C132-9468-487C-ABF2-E0D807ADF8A1}">
      <dgm:prSet/>
      <dgm:spPr/>
      <dgm:t>
        <a:bodyPr/>
        <a:lstStyle/>
        <a:p>
          <a:endParaRPr kumimoji="1" lang="ja-JP" altLang="en-US"/>
        </a:p>
      </dgm:t>
    </dgm:pt>
    <dgm:pt modelId="{CC89F652-3BF8-4453-8F11-F4F414A1F5E4}">
      <dgm:prSet phldrT="[テキスト]"/>
      <dgm:spPr/>
      <dgm:t>
        <a:bodyPr/>
        <a:lstStyle/>
        <a:p>
          <a:r>
            <a:rPr kumimoji="1" lang="en-US" altLang="ja-JP" dirty="0" smtClean="0"/>
            <a:t>ITER</a:t>
          </a:r>
          <a:endParaRPr kumimoji="1" lang="ja-JP" altLang="en-US" dirty="0"/>
        </a:p>
      </dgm:t>
    </dgm:pt>
    <dgm:pt modelId="{51F83CD9-B102-4536-BF2A-F5777EFACBE9}" type="parTrans" cxnId="{6AB72442-C0AE-4B8E-8B2D-D752FA3439CA}">
      <dgm:prSet/>
      <dgm:spPr/>
      <dgm:t>
        <a:bodyPr/>
        <a:lstStyle/>
        <a:p>
          <a:endParaRPr kumimoji="1" lang="ja-JP" altLang="en-US"/>
        </a:p>
      </dgm:t>
    </dgm:pt>
    <dgm:pt modelId="{C535D3FA-2F4D-4F99-86A1-3F7257268ABC}" type="sibTrans" cxnId="{6AB72442-C0AE-4B8E-8B2D-D752FA3439CA}">
      <dgm:prSet/>
      <dgm:spPr/>
      <dgm:t>
        <a:bodyPr/>
        <a:lstStyle/>
        <a:p>
          <a:endParaRPr kumimoji="1" lang="ja-JP" altLang="en-US"/>
        </a:p>
      </dgm:t>
    </dgm:pt>
    <dgm:pt modelId="{0F5A1298-E652-4B6D-B0C6-EC431A7F29D2}">
      <dgm:prSet phldrT="[テキスト]"/>
      <dgm:spPr/>
      <dgm:t>
        <a:bodyPr/>
        <a:lstStyle/>
        <a:p>
          <a:r>
            <a:rPr kumimoji="1" lang="en-US" altLang="ja-JP" dirty="0" smtClean="0"/>
            <a:t>FORMAL</a:t>
          </a:r>
          <a:endParaRPr kumimoji="1" lang="ja-JP" altLang="en-US" dirty="0"/>
        </a:p>
      </dgm:t>
    </dgm:pt>
    <dgm:pt modelId="{2BBB0F9E-BCF5-4B8F-BDE7-0660D5ACDA5F}" type="parTrans" cxnId="{F075DD1C-005E-4EF1-B9D1-DC91321F5174}">
      <dgm:prSet/>
      <dgm:spPr/>
      <dgm:t>
        <a:bodyPr/>
        <a:lstStyle/>
        <a:p>
          <a:endParaRPr kumimoji="1" lang="ja-JP" altLang="en-US"/>
        </a:p>
      </dgm:t>
    </dgm:pt>
    <dgm:pt modelId="{820CB170-81A0-46E2-9D96-E8FA3FA146EA}" type="sibTrans" cxnId="{F075DD1C-005E-4EF1-B9D1-DC91321F5174}">
      <dgm:prSet/>
      <dgm:spPr/>
      <dgm:t>
        <a:bodyPr/>
        <a:lstStyle/>
        <a:p>
          <a:endParaRPr kumimoji="1" lang="ja-JP" altLang="en-US"/>
        </a:p>
      </dgm:t>
    </dgm:pt>
    <dgm:pt modelId="{866F5B68-6BF3-4BF3-8AAB-2352666DE2CA}">
      <dgm:prSet phldrT="[テキスト]"/>
      <dgm:spPr/>
      <dgm:t>
        <a:bodyPr/>
        <a:lstStyle/>
        <a:p>
          <a:r>
            <a:rPr kumimoji="1" lang="en-US" altLang="ja-JP" dirty="0" smtClean="0"/>
            <a:t>Derive variables </a:t>
          </a:r>
          <a:endParaRPr kumimoji="1" lang="ja-JP" altLang="en-US" dirty="0"/>
        </a:p>
      </dgm:t>
    </dgm:pt>
    <dgm:pt modelId="{46747BE9-A642-4317-854C-AC392647B418}" type="parTrans" cxnId="{8A6F2346-A0FE-4379-9427-F143468CBE39}">
      <dgm:prSet/>
      <dgm:spPr/>
      <dgm:t>
        <a:bodyPr/>
        <a:lstStyle/>
        <a:p>
          <a:endParaRPr kumimoji="1" lang="ja-JP" altLang="en-US"/>
        </a:p>
      </dgm:t>
    </dgm:pt>
    <dgm:pt modelId="{96E69675-0FED-423A-9990-F0B2C846617E}" type="sibTrans" cxnId="{8A6F2346-A0FE-4379-9427-F143468CBE39}">
      <dgm:prSet/>
      <dgm:spPr/>
      <dgm:t>
        <a:bodyPr/>
        <a:lstStyle/>
        <a:p>
          <a:endParaRPr kumimoji="1" lang="ja-JP" altLang="en-US"/>
        </a:p>
      </dgm:t>
    </dgm:pt>
    <dgm:pt modelId="{90E4FF44-55CD-434D-A524-0F81783B8BB7}">
      <dgm:prSet phldrT="[テキスト]"/>
      <dgm:spPr/>
      <dgm:t>
        <a:bodyPr/>
        <a:lstStyle/>
        <a:p>
          <a:r>
            <a:rPr kumimoji="1" lang="en-US" altLang="ja-JP" dirty="0" smtClean="0"/>
            <a:t>Output</a:t>
          </a:r>
          <a:endParaRPr kumimoji="1" lang="ja-JP" altLang="en-US" dirty="0"/>
        </a:p>
      </dgm:t>
    </dgm:pt>
    <dgm:pt modelId="{81259876-1C5A-4891-B380-918C00B8AFF4}" type="parTrans" cxnId="{6C5C4197-C004-40C1-8D5E-619707A25E11}">
      <dgm:prSet/>
      <dgm:spPr/>
      <dgm:t>
        <a:bodyPr/>
        <a:lstStyle/>
        <a:p>
          <a:endParaRPr kumimoji="1" lang="ja-JP" altLang="en-US"/>
        </a:p>
      </dgm:t>
    </dgm:pt>
    <dgm:pt modelId="{2344E69E-EFCE-49F2-AD9D-8DF8B2CEB867}" type="sibTrans" cxnId="{6C5C4197-C004-40C1-8D5E-619707A25E11}">
      <dgm:prSet/>
      <dgm:spPr/>
      <dgm:t>
        <a:bodyPr/>
        <a:lstStyle/>
        <a:p>
          <a:endParaRPr kumimoji="1" lang="ja-JP" altLang="en-US"/>
        </a:p>
      </dgm:t>
    </dgm:pt>
    <dgm:pt modelId="{A05AC083-F8AE-479E-AC5B-1E042B413357}">
      <dgm:prSet phldrT="[テキスト]"/>
      <dgm:spPr/>
      <dgm:t>
        <a:bodyPr/>
        <a:lstStyle/>
        <a:p>
          <a:r>
            <a:rPr kumimoji="1" lang="en-US" altLang="ja-JP" dirty="0" smtClean="0"/>
            <a:t>Solve equations</a:t>
          </a:r>
          <a:endParaRPr kumimoji="1" lang="ja-JP" altLang="en-US" dirty="0"/>
        </a:p>
      </dgm:t>
    </dgm:pt>
    <dgm:pt modelId="{92262C7A-A00E-4011-8F27-E02D3AFBA90F}" type="sibTrans" cxnId="{82C3EDBC-DDA0-426B-B97E-007D63B65E76}">
      <dgm:prSet/>
      <dgm:spPr/>
      <dgm:t>
        <a:bodyPr/>
        <a:lstStyle/>
        <a:p>
          <a:endParaRPr kumimoji="1" lang="ja-JP" altLang="en-US"/>
        </a:p>
      </dgm:t>
    </dgm:pt>
    <dgm:pt modelId="{0127822A-9257-498A-BE3C-6A4BB0213A7A}" type="parTrans" cxnId="{82C3EDBC-DDA0-426B-B97E-007D63B65E76}">
      <dgm:prSet/>
      <dgm:spPr/>
      <dgm:t>
        <a:bodyPr/>
        <a:lstStyle/>
        <a:p>
          <a:endParaRPr kumimoji="1" lang="ja-JP" altLang="en-US"/>
        </a:p>
      </dgm:t>
    </dgm:pt>
    <dgm:pt modelId="{6DAC772F-6DD0-4432-BE30-180E3DE459F4}">
      <dgm:prSet phldrT="[テキスト]"/>
      <dgm:spPr/>
      <dgm:t>
        <a:bodyPr/>
        <a:lstStyle/>
        <a:p>
          <a:endParaRPr kumimoji="1" lang="ja-JP" altLang="en-US" dirty="0"/>
        </a:p>
      </dgm:t>
    </dgm:pt>
    <dgm:pt modelId="{E96C8864-20A9-4DE4-830B-F129987E1AED}" type="parTrans" cxnId="{461DDCE0-3067-4D64-8886-9BDF6A4701BF}">
      <dgm:prSet/>
      <dgm:spPr/>
      <dgm:t>
        <a:bodyPr/>
        <a:lstStyle/>
        <a:p>
          <a:endParaRPr kumimoji="1" lang="ja-JP" altLang="en-US"/>
        </a:p>
      </dgm:t>
    </dgm:pt>
    <dgm:pt modelId="{38015B7E-57A2-4A39-ACBA-4F6CDA40C3AC}" type="sibTrans" cxnId="{461DDCE0-3067-4D64-8886-9BDF6A4701BF}">
      <dgm:prSet/>
      <dgm:spPr/>
      <dgm:t>
        <a:bodyPr/>
        <a:lstStyle/>
        <a:p>
          <a:endParaRPr kumimoji="1" lang="ja-JP" altLang="en-US"/>
        </a:p>
      </dgm:t>
    </dgm:pt>
    <dgm:pt modelId="{94459145-5430-4FE2-8DC8-7E7A49B50C9D}" type="pres">
      <dgm:prSet presAssocID="{313C0208-3260-4B02-9D9E-FA6B0A95972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7589077B-17B8-40E1-8D99-A3DB5C7E6A18}" type="pres">
      <dgm:prSet presAssocID="{F1EC83C4-9045-45BC-BCBB-1430F3E20CC4}" presName="composite" presStyleCnt="0"/>
      <dgm:spPr/>
    </dgm:pt>
    <dgm:pt modelId="{A9597092-1D14-4D16-A220-3290169B4F2A}" type="pres">
      <dgm:prSet presAssocID="{F1EC83C4-9045-45BC-BCBB-1430F3E20CC4}" presName="imagSh" presStyleLbl="bgImgPlace1" presStyleIdx="0" presStyleCnt="3"/>
      <dgm:spPr/>
    </dgm:pt>
    <dgm:pt modelId="{7510F55C-5B24-45EC-B05B-02DD90385171}" type="pres">
      <dgm:prSet presAssocID="{F1EC83C4-9045-45BC-BCBB-1430F3E20CC4}" presName="txNode" presStyleLbl="node1" presStyleIdx="0" presStyleCnt="3" custScaleX="12796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AF0A17A-7F8C-44F6-8830-D8E8DA1A9C33}" type="pres">
      <dgm:prSet presAssocID="{37A0AAE3-7ADD-49B7-BD67-1F8AEDF54C2A}" presName="sibTrans" presStyleLbl="sibTrans2D1" presStyleIdx="0" presStyleCnt="2"/>
      <dgm:spPr/>
      <dgm:t>
        <a:bodyPr/>
        <a:lstStyle/>
        <a:p>
          <a:endParaRPr kumimoji="1" lang="ja-JP" altLang="en-US"/>
        </a:p>
      </dgm:t>
    </dgm:pt>
    <dgm:pt modelId="{C58E57F0-9C64-4134-B2CD-071052766DCE}" type="pres">
      <dgm:prSet presAssocID="{37A0AAE3-7ADD-49B7-BD67-1F8AEDF54C2A}" presName="connTx" presStyleLbl="sibTrans2D1" presStyleIdx="0" presStyleCnt="2"/>
      <dgm:spPr/>
      <dgm:t>
        <a:bodyPr/>
        <a:lstStyle/>
        <a:p>
          <a:endParaRPr kumimoji="1" lang="ja-JP" altLang="en-US"/>
        </a:p>
      </dgm:t>
    </dgm:pt>
    <dgm:pt modelId="{1A027F2F-5AAB-4655-B0C4-A54F2DEA1AA6}" type="pres">
      <dgm:prSet presAssocID="{CC89F652-3BF8-4453-8F11-F4F414A1F5E4}" presName="composite" presStyleCnt="0"/>
      <dgm:spPr/>
    </dgm:pt>
    <dgm:pt modelId="{7FBA0DB8-18A2-4048-BE51-B99F31D7FD26}" type="pres">
      <dgm:prSet presAssocID="{CC89F652-3BF8-4453-8F11-F4F414A1F5E4}" presName="imagSh" presStyleLbl="bgImgPlace1" presStyleIdx="1" presStyleCnt="3"/>
      <dgm:spPr/>
    </dgm:pt>
    <dgm:pt modelId="{B298EB2C-07AE-406E-BE84-A43F3667BBF5}" type="pres">
      <dgm:prSet presAssocID="{CC89F652-3BF8-4453-8F11-F4F414A1F5E4}" presName="txNode" presStyleLbl="node1" presStyleIdx="1" presStyleCnt="3" custScaleX="159377" custScaleY="9643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F0DDC5A-CAAA-4C5D-A854-14868C8876F5}" type="pres">
      <dgm:prSet presAssocID="{C535D3FA-2F4D-4F99-86A1-3F7257268ABC}" presName="sibTrans" presStyleLbl="sibTrans2D1" presStyleIdx="1" presStyleCnt="2"/>
      <dgm:spPr/>
      <dgm:t>
        <a:bodyPr/>
        <a:lstStyle/>
        <a:p>
          <a:endParaRPr kumimoji="1" lang="ja-JP" altLang="en-US"/>
        </a:p>
      </dgm:t>
    </dgm:pt>
    <dgm:pt modelId="{A56D0D56-D771-4CC6-9FC5-12DC478DC3C9}" type="pres">
      <dgm:prSet presAssocID="{C535D3FA-2F4D-4F99-86A1-3F7257268ABC}" presName="connTx" presStyleLbl="sibTrans2D1" presStyleIdx="1" presStyleCnt="2"/>
      <dgm:spPr/>
      <dgm:t>
        <a:bodyPr/>
        <a:lstStyle/>
        <a:p>
          <a:endParaRPr kumimoji="1" lang="ja-JP" altLang="en-US"/>
        </a:p>
      </dgm:t>
    </dgm:pt>
    <dgm:pt modelId="{3C07F20C-9B7F-42E0-8185-6AB17F9E9215}" type="pres">
      <dgm:prSet presAssocID="{0F5A1298-E652-4B6D-B0C6-EC431A7F29D2}" presName="composite" presStyleCnt="0"/>
      <dgm:spPr/>
    </dgm:pt>
    <dgm:pt modelId="{07D40861-A8D0-4BDC-9CF1-EDE3E858A1ED}" type="pres">
      <dgm:prSet presAssocID="{0F5A1298-E652-4B6D-B0C6-EC431A7F29D2}" presName="imagSh" presStyleLbl="bgImgPlace1" presStyleIdx="2" presStyleCnt="3"/>
      <dgm:spPr/>
    </dgm:pt>
    <dgm:pt modelId="{F133A45E-9132-457B-B232-C1B715876FCA}" type="pres">
      <dgm:prSet presAssocID="{0F5A1298-E652-4B6D-B0C6-EC431A7F29D2}" presName="txNode" presStyleLbl="node1" presStyleIdx="2" presStyleCnt="3" custScaleX="14920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1E3574C5-007B-4023-82EC-E9AC40341BCB}" srcId="{F1EC83C4-9045-45BC-BCBB-1430F3E20CC4}" destId="{AAFB73A8-8BA0-40A3-9E81-D5DCD4CAC339}" srcOrd="0" destOrd="0" parTransId="{B02DCAB7-37A5-441D-A7E2-3D92C1E6C853}" sibTransId="{637575E2-4CDA-41E5-AB7B-502CD917CE25}"/>
    <dgm:cxn modelId="{6C5C4197-C004-40C1-8D5E-619707A25E11}" srcId="{0F5A1298-E652-4B6D-B0C6-EC431A7F29D2}" destId="{90E4FF44-55CD-434D-A524-0F81783B8BB7}" srcOrd="1" destOrd="0" parTransId="{81259876-1C5A-4891-B380-918C00B8AFF4}" sibTransId="{2344E69E-EFCE-49F2-AD9D-8DF8B2CEB867}"/>
    <dgm:cxn modelId="{6AB72442-C0AE-4B8E-8B2D-D752FA3439CA}" srcId="{313C0208-3260-4B02-9D9E-FA6B0A959724}" destId="{CC89F652-3BF8-4453-8F11-F4F414A1F5E4}" srcOrd="1" destOrd="0" parTransId="{51F83CD9-B102-4536-BF2A-F5777EFACBE9}" sibTransId="{C535D3FA-2F4D-4F99-86A1-3F7257268ABC}"/>
    <dgm:cxn modelId="{015AC9FD-7458-4F4C-9CDC-7FD532B7E7DE}" type="presOf" srcId="{6DAC772F-6DD0-4432-BE30-180E3DE459F4}" destId="{B298EB2C-07AE-406E-BE84-A43F3667BBF5}" srcOrd="0" destOrd="1" presId="urn:microsoft.com/office/officeart/2005/8/layout/hProcess10#1"/>
    <dgm:cxn modelId="{53B390A6-1818-4A3E-A37D-57DC86A5B97F}" type="presOf" srcId="{AAFB73A8-8BA0-40A3-9E81-D5DCD4CAC339}" destId="{7510F55C-5B24-45EC-B05B-02DD90385171}" srcOrd="0" destOrd="1" presId="urn:microsoft.com/office/officeart/2005/8/layout/hProcess10#1"/>
    <dgm:cxn modelId="{461DDCE0-3067-4D64-8886-9BDF6A4701BF}" srcId="{CC89F652-3BF8-4453-8F11-F4F414A1F5E4}" destId="{6DAC772F-6DD0-4432-BE30-180E3DE459F4}" srcOrd="0" destOrd="0" parTransId="{E96C8864-20A9-4DE4-830B-F129987E1AED}" sibTransId="{38015B7E-57A2-4A39-ACBA-4F6CDA40C3AC}"/>
    <dgm:cxn modelId="{30843A11-CF0D-42A0-9137-EE0C3FDE2EA7}" type="presOf" srcId="{6288A104-FF97-4E5C-A278-3563F1D99009}" destId="{7510F55C-5B24-45EC-B05B-02DD90385171}" srcOrd="0" destOrd="2" presId="urn:microsoft.com/office/officeart/2005/8/layout/hProcess10#1"/>
    <dgm:cxn modelId="{EB41F2CF-7F4E-4CEE-9885-836A70A14788}" type="presOf" srcId="{90E4FF44-55CD-434D-A524-0F81783B8BB7}" destId="{F133A45E-9132-457B-B232-C1B715876FCA}" srcOrd="0" destOrd="2" presId="urn:microsoft.com/office/officeart/2005/8/layout/hProcess10#1"/>
    <dgm:cxn modelId="{CF013CE1-AF75-43C0-A177-C1BBE41352B2}" type="presOf" srcId="{313C0208-3260-4B02-9D9E-FA6B0A959724}" destId="{94459145-5430-4FE2-8DC8-7E7A49B50C9D}" srcOrd="0" destOrd="0" presId="urn:microsoft.com/office/officeart/2005/8/layout/hProcess10#1"/>
    <dgm:cxn modelId="{7B862AD8-2046-4FEF-98F2-4CB242EC0738}" srcId="{313C0208-3260-4B02-9D9E-FA6B0A959724}" destId="{F1EC83C4-9045-45BC-BCBB-1430F3E20CC4}" srcOrd="0" destOrd="0" parTransId="{6C0EE3F9-DD89-4AE5-963F-325A359374AC}" sibTransId="{37A0AAE3-7ADD-49B7-BD67-1F8AEDF54C2A}"/>
    <dgm:cxn modelId="{044368FD-08A4-4F31-808B-992614CEB36A}" type="presOf" srcId="{A05AC083-F8AE-479E-AC5B-1E042B413357}" destId="{B298EB2C-07AE-406E-BE84-A43F3667BBF5}" srcOrd="0" destOrd="2" presId="urn:microsoft.com/office/officeart/2005/8/layout/hProcess10#1"/>
    <dgm:cxn modelId="{4D6E15F8-12AB-4448-ACA5-09741D53AE01}" type="presOf" srcId="{37A0AAE3-7ADD-49B7-BD67-1F8AEDF54C2A}" destId="{C58E57F0-9C64-4134-B2CD-071052766DCE}" srcOrd="1" destOrd="0" presId="urn:microsoft.com/office/officeart/2005/8/layout/hProcess10#1"/>
    <dgm:cxn modelId="{4B6EC5CB-D747-44ED-8D07-937400147865}" type="presOf" srcId="{C535D3FA-2F4D-4F99-86A1-3F7257268ABC}" destId="{0F0DDC5A-CAAA-4C5D-A854-14868C8876F5}" srcOrd="0" destOrd="0" presId="urn:microsoft.com/office/officeart/2005/8/layout/hProcess10#1"/>
    <dgm:cxn modelId="{F075DD1C-005E-4EF1-B9D1-DC91321F5174}" srcId="{313C0208-3260-4B02-9D9E-FA6B0A959724}" destId="{0F5A1298-E652-4B6D-B0C6-EC431A7F29D2}" srcOrd="2" destOrd="0" parTransId="{2BBB0F9E-BCF5-4B8F-BDE7-0660D5ACDA5F}" sibTransId="{820CB170-81A0-46E2-9D96-E8FA3FA146EA}"/>
    <dgm:cxn modelId="{A24816B7-B256-4AAA-BE1B-2567F19112E5}" type="presOf" srcId="{CC89F652-3BF8-4453-8F11-F4F414A1F5E4}" destId="{B298EB2C-07AE-406E-BE84-A43F3667BBF5}" srcOrd="0" destOrd="0" presId="urn:microsoft.com/office/officeart/2005/8/layout/hProcess10#1"/>
    <dgm:cxn modelId="{9C5A78A5-46AB-4DD9-88B4-93EDCC9F5E7B}" type="presOf" srcId="{866F5B68-6BF3-4BF3-8AAB-2352666DE2CA}" destId="{F133A45E-9132-457B-B232-C1B715876FCA}" srcOrd="0" destOrd="1" presId="urn:microsoft.com/office/officeart/2005/8/layout/hProcess10#1"/>
    <dgm:cxn modelId="{82C3EDBC-DDA0-426B-B97E-007D63B65E76}" srcId="{CC89F652-3BF8-4453-8F11-F4F414A1F5E4}" destId="{A05AC083-F8AE-479E-AC5B-1E042B413357}" srcOrd="1" destOrd="0" parTransId="{0127822A-9257-498A-BE3C-6A4BB0213A7A}" sibTransId="{92262C7A-A00E-4011-8F27-E02D3AFBA90F}"/>
    <dgm:cxn modelId="{1DEEAF5E-587D-4055-8ECE-D530820C276A}" type="presOf" srcId="{0F5A1298-E652-4B6D-B0C6-EC431A7F29D2}" destId="{F133A45E-9132-457B-B232-C1B715876FCA}" srcOrd="0" destOrd="0" presId="urn:microsoft.com/office/officeart/2005/8/layout/hProcess10#1"/>
    <dgm:cxn modelId="{8A6F2346-A0FE-4379-9427-F143468CBE39}" srcId="{0F5A1298-E652-4B6D-B0C6-EC431A7F29D2}" destId="{866F5B68-6BF3-4BF3-8AAB-2352666DE2CA}" srcOrd="0" destOrd="0" parTransId="{46747BE9-A642-4317-854C-AC392647B418}" sibTransId="{96E69675-0FED-423A-9990-F0B2C846617E}"/>
    <dgm:cxn modelId="{11C6B1A9-22EF-449D-BD44-0508F0B2247F}" type="presOf" srcId="{F1EC83C4-9045-45BC-BCBB-1430F3E20CC4}" destId="{7510F55C-5B24-45EC-B05B-02DD90385171}" srcOrd="0" destOrd="0" presId="urn:microsoft.com/office/officeart/2005/8/layout/hProcess10#1"/>
    <dgm:cxn modelId="{C9CE4FEC-57A6-4BEE-B877-79096513DBA3}" type="presOf" srcId="{37A0AAE3-7ADD-49B7-BD67-1F8AEDF54C2A}" destId="{DAF0A17A-7F8C-44F6-8830-D8E8DA1A9C33}" srcOrd="0" destOrd="0" presId="urn:microsoft.com/office/officeart/2005/8/layout/hProcess10#1"/>
    <dgm:cxn modelId="{3B61C132-9468-487C-ABF2-E0D807ADF8A1}" srcId="{F1EC83C4-9045-45BC-BCBB-1430F3E20CC4}" destId="{6288A104-FF97-4E5C-A278-3563F1D99009}" srcOrd="1" destOrd="0" parTransId="{3E5E0E92-CBA5-4F0A-8A5C-AFF93F5A0359}" sibTransId="{759B2AE5-4A57-4285-9051-20900C38574D}"/>
    <dgm:cxn modelId="{4EE91A4C-35B1-4923-BD2A-BAE285FD5E82}" type="presOf" srcId="{C535D3FA-2F4D-4F99-86A1-3F7257268ABC}" destId="{A56D0D56-D771-4CC6-9FC5-12DC478DC3C9}" srcOrd="1" destOrd="0" presId="urn:microsoft.com/office/officeart/2005/8/layout/hProcess10#1"/>
    <dgm:cxn modelId="{E72B0308-3DEB-4C7D-93F8-413E9A620F69}" type="presParOf" srcId="{94459145-5430-4FE2-8DC8-7E7A49B50C9D}" destId="{7589077B-17B8-40E1-8D99-A3DB5C7E6A18}" srcOrd="0" destOrd="0" presId="urn:microsoft.com/office/officeart/2005/8/layout/hProcess10#1"/>
    <dgm:cxn modelId="{A7DFECFE-AF65-4D0C-8B26-F208A61B1514}" type="presParOf" srcId="{7589077B-17B8-40E1-8D99-A3DB5C7E6A18}" destId="{A9597092-1D14-4D16-A220-3290169B4F2A}" srcOrd="0" destOrd="0" presId="urn:microsoft.com/office/officeart/2005/8/layout/hProcess10#1"/>
    <dgm:cxn modelId="{66716150-7446-4AB4-851C-72C1D156728D}" type="presParOf" srcId="{7589077B-17B8-40E1-8D99-A3DB5C7E6A18}" destId="{7510F55C-5B24-45EC-B05B-02DD90385171}" srcOrd="1" destOrd="0" presId="urn:microsoft.com/office/officeart/2005/8/layout/hProcess10#1"/>
    <dgm:cxn modelId="{2037CBE8-A1CE-472A-88FB-BF51F1844E76}" type="presParOf" srcId="{94459145-5430-4FE2-8DC8-7E7A49B50C9D}" destId="{DAF0A17A-7F8C-44F6-8830-D8E8DA1A9C33}" srcOrd="1" destOrd="0" presId="urn:microsoft.com/office/officeart/2005/8/layout/hProcess10#1"/>
    <dgm:cxn modelId="{34D343DD-9D72-41D2-924F-8CE5E7258E4A}" type="presParOf" srcId="{DAF0A17A-7F8C-44F6-8830-D8E8DA1A9C33}" destId="{C58E57F0-9C64-4134-B2CD-071052766DCE}" srcOrd="0" destOrd="0" presId="urn:microsoft.com/office/officeart/2005/8/layout/hProcess10#1"/>
    <dgm:cxn modelId="{BCCBF5FA-0BFE-42C7-9937-8F28F912CBF4}" type="presParOf" srcId="{94459145-5430-4FE2-8DC8-7E7A49B50C9D}" destId="{1A027F2F-5AAB-4655-B0C4-A54F2DEA1AA6}" srcOrd="2" destOrd="0" presId="urn:microsoft.com/office/officeart/2005/8/layout/hProcess10#1"/>
    <dgm:cxn modelId="{6B1CE5C5-CCC1-4A8F-A7C3-F452CE99AE3A}" type="presParOf" srcId="{1A027F2F-5AAB-4655-B0C4-A54F2DEA1AA6}" destId="{7FBA0DB8-18A2-4048-BE51-B99F31D7FD26}" srcOrd="0" destOrd="0" presId="urn:microsoft.com/office/officeart/2005/8/layout/hProcess10#1"/>
    <dgm:cxn modelId="{B6647526-651B-4AFF-9A57-8519E384C9B4}" type="presParOf" srcId="{1A027F2F-5AAB-4655-B0C4-A54F2DEA1AA6}" destId="{B298EB2C-07AE-406E-BE84-A43F3667BBF5}" srcOrd="1" destOrd="0" presId="urn:microsoft.com/office/officeart/2005/8/layout/hProcess10#1"/>
    <dgm:cxn modelId="{CB26C8B2-D579-4349-A254-443A425D42EA}" type="presParOf" srcId="{94459145-5430-4FE2-8DC8-7E7A49B50C9D}" destId="{0F0DDC5A-CAAA-4C5D-A854-14868C8876F5}" srcOrd="3" destOrd="0" presId="urn:microsoft.com/office/officeart/2005/8/layout/hProcess10#1"/>
    <dgm:cxn modelId="{34D79DF6-0727-4D5A-B087-ABEDF05BFD4F}" type="presParOf" srcId="{0F0DDC5A-CAAA-4C5D-A854-14868C8876F5}" destId="{A56D0D56-D771-4CC6-9FC5-12DC478DC3C9}" srcOrd="0" destOrd="0" presId="urn:microsoft.com/office/officeart/2005/8/layout/hProcess10#1"/>
    <dgm:cxn modelId="{E03F28CA-5052-4A99-B4FA-6E7CF3ECC8C2}" type="presParOf" srcId="{94459145-5430-4FE2-8DC8-7E7A49B50C9D}" destId="{3C07F20C-9B7F-42E0-8185-6AB17F9E9215}" srcOrd="4" destOrd="0" presId="urn:microsoft.com/office/officeart/2005/8/layout/hProcess10#1"/>
    <dgm:cxn modelId="{11EACF94-553C-4030-BC54-6D951E0925B2}" type="presParOf" srcId="{3C07F20C-9B7F-42E0-8185-6AB17F9E9215}" destId="{07D40861-A8D0-4BDC-9CF1-EDE3E858A1ED}" srcOrd="0" destOrd="0" presId="urn:microsoft.com/office/officeart/2005/8/layout/hProcess10#1"/>
    <dgm:cxn modelId="{8295ABF9-20C0-45A4-8F81-0DB844F81BF9}" type="presParOf" srcId="{3C07F20C-9B7F-42E0-8185-6AB17F9E9215}" destId="{F133A45E-9132-457B-B232-C1B715876FCA}" srcOrd="1" destOrd="0" presId="urn:microsoft.com/office/officeart/2005/8/layout/hProcess10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9597092-1D14-4D16-A220-3290169B4F2A}">
      <dsp:nvSpPr>
        <dsp:cNvPr id="0" name=""/>
        <dsp:cNvSpPr/>
      </dsp:nvSpPr>
      <dsp:spPr>
        <a:xfrm>
          <a:off x="1800" y="1386951"/>
          <a:ext cx="1686691" cy="1686691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10F55C-5B24-45EC-B05B-02DD90385171}">
      <dsp:nvSpPr>
        <dsp:cNvPr id="0" name=""/>
        <dsp:cNvSpPr/>
      </dsp:nvSpPr>
      <dsp:spPr>
        <a:xfrm>
          <a:off x="40536" y="2398965"/>
          <a:ext cx="2158374" cy="168669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600" kern="1200" dirty="0" smtClean="0"/>
            <a:t>START</a:t>
          </a:r>
          <a:endParaRPr kumimoji="1" lang="ja-JP" altLang="en-US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US" altLang="ja-JP" sz="2000" kern="1200" dirty="0" smtClean="0"/>
            <a:t>Data input</a:t>
          </a:r>
          <a:endParaRPr kumimoji="1" lang="ja-JP" alt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US" altLang="ja-JP" sz="2000" kern="1200" dirty="0" smtClean="0"/>
            <a:t>Set parameter </a:t>
          </a:r>
          <a:endParaRPr kumimoji="1" lang="ja-JP" altLang="en-US" sz="2000" kern="1200" dirty="0"/>
        </a:p>
      </dsp:txBody>
      <dsp:txXfrm>
        <a:off x="40536" y="2398965"/>
        <a:ext cx="2158374" cy="1686691"/>
      </dsp:txXfrm>
    </dsp:sp>
    <dsp:sp modelId="{DAF0A17A-7F8C-44F6-8830-D8E8DA1A9C33}">
      <dsp:nvSpPr>
        <dsp:cNvPr id="0" name=""/>
        <dsp:cNvSpPr/>
      </dsp:nvSpPr>
      <dsp:spPr>
        <a:xfrm rot="16795">
          <a:off x="2175088" y="2035338"/>
          <a:ext cx="486605" cy="4052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700" kern="1200"/>
        </a:p>
      </dsp:txBody>
      <dsp:txXfrm rot="16795">
        <a:off x="2175088" y="2035338"/>
        <a:ext cx="486605" cy="405288"/>
      </dsp:txXfrm>
    </dsp:sp>
    <dsp:sp modelId="{7FBA0DB8-18A2-4048-BE51-B99F31D7FD26}">
      <dsp:nvSpPr>
        <dsp:cNvPr id="0" name=""/>
        <dsp:cNvSpPr/>
      </dsp:nvSpPr>
      <dsp:spPr>
        <a:xfrm>
          <a:off x="3078776" y="1401983"/>
          <a:ext cx="1686691" cy="1686691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-6544756"/>
            <a:satOff val="-351"/>
            <a:lumOff val="568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98EB2C-07AE-406E-BE84-A43F3667BBF5}">
      <dsp:nvSpPr>
        <dsp:cNvPr id="0" name=""/>
        <dsp:cNvSpPr/>
      </dsp:nvSpPr>
      <dsp:spPr>
        <a:xfrm>
          <a:off x="2852601" y="2444063"/>
          <a:ext cx="2688197" cy="162656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600" kern="1200" dirty="0" smtClean="0"/>
            <a:t>ITER</a:t>
          </a:r>
          <a:endParaRPr kumimoji="1" lang="ja-JP" altLang="en-US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kumimoji="1" lang="ja-JP" alt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US" altLang="ja-JP" sz="2000" kern="1200" dirty="0" smtClean="0"/>
            <a:t>Solve equations</a:t>
          </a:r>
          <a:endParaRPr kumimoji="1" lang="ja-JP" altLang="en-US" sz="2000" kern="1200" dirty="0"/>
        </a:p>
      </dsp:txBody>
      <dsp:txXfrm>
        <a:off x="2852601" y="2444063"/>
        <a:ext cx="2688197" cy="1626560"/>
      </dsp:txXfrm>
    </dsp:sp>
    <dsp:sp modelId="{0F0DDC5A-CAAA-4C5D-A854-14868C8876F5}">
      <dsp:nvSpPr>
        <dsp:cNvPr id="0" name=""/>
        <dsp:cNvSpPr/>
      </dsp:nvSpPr>
      <dsp:spPr>
        <a:xfrm rot="21584129">
          <a:off x="5314768" y="2034987"/>
          <a:ext cx="549309" cy="4052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700" kern="1200"/>
        </a:p>
      </dsp:txBody>
      <dsp:txXfrm rot="21584129">
        <a:off x="5314768" y="2034987"/>
        <a:ext cx="549309" cy="405288"/>
      </dsp:txXfrm>
    </dsp:sp>
    <dsp:sp modelId="{07D40861-A8D0-4BDC-9CF1-EDE3E858A1ED}">
      <dsp:nvSpPr>
        <dsp:cNvPr id="0" name=""/>
        <dsp:cNvSpPr/>
      </dsp:nvSpPr>
      <dsp:spPr>
        <a:xfrm>
          <a:off x="6334905" y="1386951"/>
          <a:ext cx="1686691" cy="1686691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-13089511"/>
            <a:satOff val="-703"/>
            <a:lumOff val="1136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33A45E-9132-457B-B232-C1B715876FCA}">
      <dsp:nvSpPr>
        <dsp:cNvPr id="0" name=""/>
        <dsp:cNvSpPr/>
      </dsp:nvSpPr>
      <dsp:spPr>
        <a:xfrm>
          <a:off x="6194489" y="2398965"/>
          <a:ext cx="2516677" cy="168669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600" kern="1200" dirty="0" smtClean="0"/>
            <a:t>FORMAL</a:t>
          </a:r>
          <a:endParaRPr kumimoji="1" lang="ja-JP" altLang="en-US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US" altLang="ja-JP" sz="2000" kern="1200" dirty="0" smtClean="0"/>
            <a:t>Derive variables </a:t>
          </a:r>
          <a:endParaRPr kumimoji="1" lang="ja-JP" alt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US" altLang="ja-JP" sz="2000" kern="1200" dirty="0" smtClean="0"/>
            <a:t>Output</a:t>
          </a:r>
          <a:endParaRPr kumimoji="1" lang="ja-JP" altLang="en-US" sz="2000" kern="1200" dirty="0"/>
        </a:p>
      </dsp:txBody>
      <dsp:txXfrm>
        <a:off x="6194489" y="2398965"/>
        <a:ext cx="2516677" cy="16866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0#1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C28F17-2F85-4E25-8567-3C07461C3ADB}" type="datetimeFigureOut">
              <a:rPr kumimoji="1" lang="ja-JP" altLang="en-US" smtClean="0"/>
              <a:pPr/>
              <a:t>12.2.10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9EBFD-E0AA-4581-B5A0-B41D7F6DD16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50002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9EBFD-E0AA-4581-B5A0-B41D7F6DD169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27651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6045B-CAF0-4FB6-8EAD-8051EBC967B2}" type="datetimeFigureOut">
              <a:rPr kumimoji="1" lang="ja-JP" altLang="en-US" smtClean="0"/>
              <a:pPr/>
              <a:t>12.2.10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314CD-57F0-40D5-A58E-2A1AB5820C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47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6045B-CAF0-4FB6-8EAD-8051EBC967B2}" type="datetimeFigureOut">
              <a:rPr kumimoji="1" lang="ja-JP" altLang="en-US" smtClean="0"/>
              <a:pPr/>
              <a:t>12.2.10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314CD-57F0-40D5-A58E-2A1AB5820C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14972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6045B-CAF0-4FB6-8EAD-8051EBC967B2}" type="datetimeFigureOut">
              <a:rPr kumimoji="1" lang="ja-JP" altLang="en-US" smtClean="0"/>
              <a:pPr/>
              <a:t>12.2.10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314CD-57F0-40D5-A58E-2A1AB5820C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64330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6045B-CAF0-4FB6-8EAD-8051EBC967B2}" type="datetimeFigureOut">
              <a:rPr kumimoji="1" lang="ja-JP" altLang="en-US" smtClean="0"/>
              <a:pPr/>
              <a:t>12.2.10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314CD-57F0-40D5-A58E-2A1AB5820C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21602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6045B-CAF0-4FB6-8EAD-8051EBC967B2}" type="datetimeFigureOut">
              <a:rPr kumimoji="1" lang="ja-JP" altLang="en-US" smtClean="0"/>
              <a:pPr/>
              <a:t>12.2.10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314CD-57F0-40D5-A58E-2A1AB5820C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95752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6045B-CAF0-4FB6-8EAD-8051EBC967B2}" type="datetimeFigureOut">
              <a:rPr kumimoji="1" lang="ja-JP" altLang="en-US" smtClean="0"/>
              <a:pPr/>
              <a:t>12.2.10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314CD-57F0-40D5-A58E-2A1AB5820C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40510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6045B-CAF0-4FB6-8EAD-8051EBC967B2}" type="datetimeFigureOut">
              <a:rPr kumimoji="1" lang="ja-JP" altLang="en-US" smtClean="0"/>
              <a:pPr/>
              <a:t>12.2.10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314CD-57F0-40D5-A58E-2A1AB5820C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78929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6045B-CAF0-4FB6-8EAD-8051EBC967B2}" type="datetimeFigureOut">
              <a:rPr kumimoji="1" lang="ja-JP" altLang="en-US" smtClean="0"/>
              <a:pPr/>
              <a:t>12.2.10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314CD-57F0-40D5-A58E-2A1AB5820C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11729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6045B-CAF0-4FB6-8EAD-8051EBC967B2}" type="datetimeFigureOut">
              <a:rPr kumimoji="1" lang="ja-JP" altLang="en-US" smtClean="0"/>
              <a:pPr/>
              <a:t>12.2.10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314CD-57F0-40D5-A58E-2A1AB5820C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1975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6045B-CAF0-4FB6-8EAD-8051EBC967B2}" type="datetimeFigureOut">
              <a:rPr kumimoji="1" lang="ja-JP" altLang="en-US" smtClean="0"/>
              <a:pPr/>
              <a:t>12.2.10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314CD-57F0-40D5-A58E-2A1AB5820C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68422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6045B-CAF0-4FB6-8EAD-8051EBC967B2}" type="datetimeFigureOut">
              <a:rPr kumimoji="1" lang="ja-JP" altLang="en-US" smtClean="0"/>
              <a:pPr/>
              <a:t>12.2.10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314CD-57F0-40D5-A58E-2A1AB5820C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80711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6045B-CAF0-4FB6-8EAD-8051EBC967B2}" type="datetimeFigureOut">
              <a:rPr kumimoji="1" lang="ja-JP" altLang="en-US" smtClean="0"/>
              <a:pPr/>
              <a:t>12.2.10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314CD-57F0-40D5-A58E-2A1AB5820C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70600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image" Target="../media/image15.gif"/><Relationship Id="rId5" Type="http://schemas.openxmlformats.org/officeDocument/2006/relationships/image" Target="../media/image11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gif"/><Relationship Id="rId3" Type="http://schemas.openxmlformats.org/officeDocument/2006/relationships/image" Target="../media/image20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image" Target="../media/image23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1.gif"/><Relationship Id="rId3" Type="http://schemas.openxmlformats.org/officeDocument/2006/relationships/image" Target="../media/image22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6" Type="http://schemas.microsoft.com/office/2007/relationships/diagramDrawing" Target="../diagrams/drawing1.xml"/><Relationship Id="rId4" Type="http://schemas.openxmlformats.org/officeDocument/2006/relationships/diagramQuickStyle" Target="../diagrams/quickStyle1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5" Type="http://schemas.openxmlformats.org/officeDocument/2006/relationships/diagramColors" Target="../diagrams/colors1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5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3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gif"/><Relationship Id="rId3" Type="http://schemas.openxmlformats.org/officeDocument/2006/relationships/image" Target="../media/image11.gif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NLTE </a:t>
            </a:r>
            <a:r>
              <a:rPr kumimoji="1" lang="en-US" altLang="ja-JP" dirty="0" err="1" smtClean="0"/>
              <a:t>vs</a:t>
            </a:r>
            <a:r>
              <a:rPr kumimoji="1" lang="en-US" altLang="ja-JP" dirty="0" smtClean="0"/>
              <a:t> LTE </a:t>
            </a:r>
            <a:br>
              <a:rPr kumimoji="1" lang="en-US" altLang="ja-JP" dirty="0" smtClean="0"/>
            </a:br>
            <a:r>
              <a:rPr lang="en-US" altLang="ja-JP" dirty="0"/>
              <a:t>-</a:t>
            </a:r>
            <a:r>
              <a:rPr kumimoji="1" lang="en-US" altLang="ja-JP" dirty="0" smtClean="0"/>
              <a:t>Hα-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Naoki Nakamura</a:t>
            </a:r>
          </a:p>
          <a:p>
            <a:r>
              <a:rPr lang="en-US" altLang="ja-JP" dirty="0" smtClean="0"/>
              <a:t>NLTE seminar 2/3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17801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NLTE opacity</a:t>
            </a:r>
            <a:endParaRPr kumimoji="1" lang="ja-JP" altLang="en-US" dirty="0"/>
          </a:p>
        </p:txBody>
      </p:sp>
      <mc:AlternateContent>
        <mc:Choice xmlns:mc="http://schemas.openxmlformats.org/markup-compatibility/2006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-46856" y="1340768"/>
                <a:ext cx="7787208" cy="1944216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ja-JP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ja-JP" altLang="en-US" i="1" smtClean="0">
                              <a:latin typeface="Cambria Math"/>
                            </a:rPr>
                            <m:t>𝜅</m:t>
                          </m:r>
                        </m:e>
                        <m:sub>
                          <m:r>
                            <a:rPr lang="ja-JP" altLang="en-US" i="1" smtClean="0">
                              <a:latin typeface="Cambria Math"/>
                            </a:rPr>
                            <m:t>𝜈</m:t>
                          </m:r>
                        </m:sub>
                        <m:sup>
                          <m:r>
                            <a:rPr lang="en-US" altLang="ja-JP" b="0" i="1" smtClean="0">
                              <a:latin typeface="Cambria Math"/>
                            </a:rPr>
                            <m:t>𝑁𝐿𝑇𝐸</m:t>
                          </m:r>
                        </m:sup>
                      </m:sSubSup>
                      <m:r>
                        <a:rPr lang="en-US" altLang="ja-JP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sSupPr>
                            <m:e>
                              <m:f>
                                <m:fPr>
                                  <m:ctrlPr>
                                    <a:rPr lang="en-US" altLang="ja-JP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altLang="ja-JP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b="0" i="1" smtClean="0"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en-US" altLang="ja-JP" b="0" i="1" smtClean="0">
                                          <a:latin typeface="Cambria Math"/>
                                        </a:rPr>
                                        <m:t>𝑢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altLang="ja-JP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b="0" i="1" smtClean="0"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en-US" altLang="ja-JP" b="0" i="1" smtClean="0">
                                          <a:latin typeface="Cambria Math"/>
                                        </a:rPr>
                                        <m:t>𝑙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altLang="ja-JP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type m:val="skw"/>
                                  <m:ctrlPr>
                                    <a:rPr lang="en-US" altLang="ja-JP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ja-JP" i="1">
                                      <a:latin typeface="Cambria Math"/>
                                    </a:rPr>
                                    <m:t>h</m:t>
                                  </m:r>
                                  <m:r>
                                    <a:rPr lang="ja-JP" altLang="en-US" i="1">
                                      <a:latin typeface="Cambria Math"/>
                                    </a:rPr>
                                    <m:t>𝜈</m:t>
                                  </m:r>
                                </m:num>
                                <m:den>
                                  <m:r>
                                    <a:rPr lang="en-US" altLang="ja-JP" i="1">
                                      <a:latin typeface="Cambria Math"/>
                                    </a:rPr>
                                    <m:t>𝑘𝑇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r>
                            <a:rPr lang="en-US" altLang="ja-JP" b="0" i="1" smtClean="0">
                              <a:latin typeface="Cambria Math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type m:val="skw"/>
                                  <m:ctrlPr>
                                    <a:rPr lang="en-US" altLang="ja-JP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ja-JP" i="1">
                                      <a:latin typeface="Cambria Math"/>
                                    </a:rPr>
                                    <m:t>h</m:t>
                                  </m:r>
                                  <m:r>
                                    <a:rPr lang="ja-JP" altLang="en-US" i="1">
                                      <a:latin typeface="Cambria Math"/>
                                    </a:rPr>
                                    <m:t>𝜈</m:t>
                                  </m:r>
                                </m:num>
                                <m:den>
                                  <m:r>
                                    <a:rPr lang="en-US" altLang="ja-JP" i="1">
                                      <a:latin typeface="Cambria Math"/>
                                    </a:rPr>
                                    <m:t>𝑘𝑇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sSub>
                        <m:sSubPr>
                          <m:ctrlPr>
                            <a:rPr lang="en-US" altLang="ja-JP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/>
                            </a:rPr>
                            <m:t>𝑙</m:t>
                          </m:r>
                        </m:sub>
                      </m:sSub>
                      <m:sSubSup>
                        <m:sSubSup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ja-JP" altLang="en-US" i="1" smtClean="0">
                              <a:latin typeface="Cambria Math"/>
                            </a:rPr>
                            <m:t>𝜅</m:t>
                          </m:r>
                        </m:e>
                        <m:sub>
                          <m:r>
                            <a:rPr lang="ja-JP" altLang="en-US" i="1" smtClean="0">
                              <a:latin typeface="Cambria Math"/>
                            </a:rPr>
                            <m:t>𝜈</m:t>
                          </m:r>
                        </m:sub>
                        <m:sup>
                          <m:r>
                            <a:rPr lang="en-US" altLang="ja-JP" i="1">
                              <a:latin typeface="Cambria Math"/>
                            </a:rPr>
                            <m:t>𝐿𝑇𝐸</m:t>
                          </m:r>
                        </m:sup>
                      </m:sSubSup>
                    </m:oMath>
                  </m:oMathPara>
                </a14:m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en-US" altLang="ja-JP" dirty="0"/>
                  <a:t>	</a:t>
                </a:r>
                <a:r>
                  <a:rPr lang="en-US" altLang="ja-JP" dirty="0" smtClean="0"/>
                  <a:t>		~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altLang="ja-JP" b="0" i="1" smtClean="0">
                            <a:latin typeface="Cambria Math"/>
                          </a:rPr>
                          <m:t>𝑙</m:t>
                        </m:r>
                      </m:sub>
                    </m:sSub>
                    <m:sSubSup>
                      <m:sSubSup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ja-JP" altLang="en-US" i="1" smtClean="0">
                            <a:latin typeface="Cambria Math"/>
                          </a:rPr>
                          <m:t>𝜅</m:t>
                        </m:r>
                      </m:e>
                      <m:sub>
                        <m:r>
                          <a:rPr lang="ja-JP" altLang="en-US" i="1" smtClean="0">
                            <a:latin typeface="Cambria Math"/>
                          </a:rPr>
                          <m:t>𝜈</m:t>
                        </m:r>
                      </m:sub>
                      <m:sup>
                        <m:r>
                          <a:rPr lang="en-US" altLang="ja-JP" b="0" i="1" smtClean="0">
                            <a:latin typeface="Cambria Math"/>
                          </a:rPr>
                          <m:t>𝐿𝑇𝐸</m:t>
                        </m:r>
                      </m:sup>
                    </m:sSubSup>
                  </m:oMath>
                </a14:m>
                <a:r>
                  <a:rPr kumimoji="1" lang="en-US" altLang="ja-JP" dirty="0" smtClean="0"/>
                  <a:t>(Wien approximation)</a:t>
                </a:r>
              </a:p>
              <a:p>
                <a:pPr marL="0" indent="0">
                  <a:buNone/>
                </a:pPr>
                <a:r>
                  <a:rPr lang="en-US" altLang="ja-JP" dirty="0" smtClean="0"/>
                  <a:t>			Only depend on </a:t>
                </a:r>
                <a:r>
                  <a:rPr lang="en-US" altLang="ja-JP" dirty="0" smtClean="0">
                    <a:solidFill>
                      <a:srgbClr val="FF0000"/>
                    </a:solidFill>
                  </a:rPr>
                  <a:t>lower </a:t>
                </a:r>
                <a:r>
                  <a:rPr lang="en-US" altLang="ja-JP" dirty="0" smtClean="0"/>
                  <a:t>level</a:t>
                </a:r>
                <a:r>
                  <a:rPr lang="en-US" altLang="ja-JP" dirty="0" smtClean="0">
                    <a:solidFill>
                      <a:srgbClr val="FF0000"/>
                    </a:solidFill>
                  </a:rPr>
                  <a:t> </a:t>
                </a:r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46856" y="1340768"/>
                <a:ext cx="7787208" cy="1944216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グループ化 4"/>
          <p:cNvGrpSpPr/>
          <p:nvPr/>
        </p:nvGrpSpPr>
        <p:grpSpPr>
          <a:xfrm>
            <a:off x="122588" y="3284984"/>
            <a:ext cx="4089372" cy="3200157"/>
            <a:chOff x="4211960" y="3194697"/>
            <a:chExt cx="4320480" cy="3456384"/>
          </a:xfrm>
        </p:grpSpPr>
        <p:pic>
          <p:nvPicPr>
            <p:cNvPr id="6" name="図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tretch>
              <a:fillRect/>
            </a:stretch>
          </p:blipFill>
          <p:spPr>
            <a:xfrm>
              <a:off x="4211960" y="3194697"/>
              <a:ext cx="4320480" cy="3456384"/>
            </a:xfrm>
            <a:prstGeom prst="rect">
              <a:avLst/>
            </a:prstGeom>
          </p:spPr>
        </p:pic>
        <p:sp>
          <p:nvSpPr>
            <p:cNvPr id="7" name="テキスト ボックス 6"/>
            <p:cNvSpPr txBox="1"/>
            <p:nvPr/>
          </p:nvSpPr>
          <p:spPr>
            <a:xfrm>
              <a:off x="5364088" y="3789040"/>
              <a:ext cx="180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Black :</a:t>
              </a:r>
              <a:r>
                <a:rPr lang="en-US" altLang="ja-JP" dirty="0" smtClean="0"/>
                <a:t>b2</a:t>
              </a:r>
            </a:p>
            <a:p>
              <a:r>
                <a:rPr kumimoji="1" lang="en-US" altLang="ja-JP" dirty="0" smtClean="0">
                  <a:solidFill>
                    <a:srgbClr val="FFC000"/>
                  </a:solidFill>
                </a:rPr>
                <a:t>Yellow :</a:t>
              </a:r>
              <a:r>
                <a:rPr lang="en-US" altLang="ja-JP" dirty="0" smtClean="0">
                  <a:solidFill>
                    <a:srgbClr val="FFC000"/>
                  </a:solidFill>
                </a:rPr>
                <a:t>b3</a:t>
              </a:r>
              <a:endParaRPr kumimoji="1" lang="ja-JP" altLang="en-US" dirty="0">
                <a:solidFill>
                  <a:srgbClr val="FFC000"/>
                </a:solidFill>
              </a:endParaRPr>
            </a:p>
          </p:txBody>
        </p:sp>
        <mc:AlternateContent>
          <mc:Choice xmlns:mc="http://schemas.openxmlformats.org/markup-compatibility/2006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Requires="a14">
            <p:sp>
              <p:nvSpPr>
                <p:cNvPr id="8" name="テキスト ボックス 7"/>
                <p:cNvSpPr txBox="1"/>
                <p:nvPr/>
              </p:nvSpPr>
              <p:spPr>
                <a:xfrm>
                  <a:off x="4427984" y="4173761"/>
                  <a:ext cx="564129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28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sz="2800" b="0" i="1" smtClean="0"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kumimoji="1" lang="en-US" altLang="ja-JP" sz="28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sz="2800" dirty="0"/>
                </a:p>
              </p:txBody>
            </p:sp>
          </mc:Choice>
          <mc:Fallback>
            <p:sp>
              <p:nvSpPr>
                <p:cNvPr id="8" name="テキスト ボックス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27984" y="4173761"/>
                  <a:ext cx="564129" cy="52322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9" name="図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427984" y="3316789"/>
            <a:ext cx="4428801" cy="3168352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1213087" y="6273225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Height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796136" y="6273224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Height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508104" y="3429000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Optically depth 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3673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27" y="0"/>
            <a:ext cx="838259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ja-JP" dirty="0" smtClean="0"/>
              <a:t>Level transition (Z=1500km:around line formation height)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84490" y="1318665"/>
            <a:ext cx="4359510" cy="5301051"/>
          </a:xfrm>
          <a:solidFill>
            <a:srgbClr val="FFFF00"/>
          </a:solidFill>
          <a:ln>
            <a:noFill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1400" dirty="0"/>
              <a:t>Height      1494.15</a:t>
            </a:r>
          </a:p>
          <a:p>
            <a:pPr marL="0" indent="0">
              <a:buNone/>
            </a:pPr>
            <a:r>
              <a:rPr lang="en-US" altLang="ja-JP" sz="1400" dirty="0"/>
              <a:t>     </a:t>
            </a:r>
            <a:r>
              <a:rPr lang="en-US" altLang="ja-JP" sz="1400" dirty="0" err="1"/>
              <a:t>i</a:t>
            </a:r>
            <a:r>
              <a:rPr lang="en-US" altLang="ja-JP" sz="1400" dirty="0"/>
              <a:t>(lower)| j(upper)| </a:t>
            </a:r>
            <a:r>
              <a:rPr lang="en-US" altLang="ja-JP" sz="1400" dirty="0" err="1" smtClean="0"/>
              <a:t>Rji</a:t>
            </a:r>
            <a:r>
              <a:rPr lang="en-US" altLang="ja-JP" sz="1400" dirty="0" smtClean="0"/>
              <a:t> </a:t>
            </a:r>
            <a:r>
              <a:rPr lang="en-US" altLang="ja-JP" sz="1400" dirty="0" err="1" smtClean="0"/>
              <a:t>nj</a:t>
            </a:r>
            <a:r>
              <a:rPr lang="en-US" altLang="ja-JP" sz="1400" dirty="0" smtClean="0"/>
              <a:t>- </a:t>
            </a:r>
            <a:r>
              <a:rPr lang="en-US" altLang="ja-JP" sz="1400" dirty="0" err="1" smtClean="0"/>
              <a:t>Rij</a:t>
            </a:r>
            <a:r>
              <a:rPr lang="en-US" altLang="ja-JP" sz="1400" dirty="0" smtClean="0"/>
              <a:t> </a:t>
            </a:r>
            <a:r>
              <a:rPr lang="en-US" altLang="ja-JP" sz="1400" dirty="0" err="1" smtClean="0"/>
              <a:t>ni</a:t>
            </a:r>
            <a:r>
              <a:rPr lang="en-US" altLang="ja-JP" sz="1400" dirty="0" smtClean="0"/>
              <a:t> </a:t>
            </a:r>
            <a:r>
              <a:rPr lang="en-US" altLang="ja-JP" sz="1400" dirty="0"/>
              <a:t>| </a:t>
            </a:r>
            <a:r>
              <a:rPr lang="en-US" altLang="ja-JP" sz="1400" dirty="0" err="1" smtClean="0"/>
              <a:t>Cji</a:t>
            </a:r>
            <a:r>
              <a:rPr lang="en-US" altLang="ja-JP" sz="1400" dirty="0" smtClean="0"/>
              <a:t> </a:t>
            </a:r>
            <a:r>
              <a:rPr lang="en-US" altLang="ja-JP" sz="1400" dirty="0" err="1" smtClean="0"/>
              <a:t>nj</a:t>
            </a:r>
            <a:r>
              <a:rPr lang="en-US" altLang="ja-JP" sz="1400" dirty="0" smtClean="0"/>
              <a:t> </a:t>
            </a:r>
            <a:r>
              <a:rPr lang="en-US" altLang="ja-JP" sz="1400" dirty="0"/>
              <a:t>-</a:t>
            </a:r>
            <a:r>
              <a:rPr lang="en-US" altLang="ja-JP" sz="1400" dirty="0" err="1" smtClean="0"/>
              <a:t>Cjiini</a:t>
            </a:r>
            <a:r>
              <a:rPr lang="en-US" altLang="ja-JP" sz="1400" dirty="0" smtClean="0"/>
              <a:t>  </a:t>
            </a:r>
            <a:endParaRPr lang="en-US" altLang="ja-JP" sz="1400" dirty="0"/>
          </a:p>
          <a:p>
            <a:pPr marL="0" indent="0">
              <a:buNone/>
            </a:pPr>
            <a:r>
              <a:rPr lang="en-US" altLang="ja-JP" sz="1400" dirty="0"/>
              <a:t>           1           2  2.09715e+06  1.42502e+06</a:t>
            </a:r>
          </a:p>
          <a:p>
            <a:pPr marL="0" indent="0">
              <a:buNone/>
            </a:pPr>
            <a:r>
              <a:rPr lang="en-US" altLang="ja-JP" sz="1400" dirty="0"/>
              <a:t>           1           3     -20480.0     -98601.1</a:t>
            </a:r>
          </a:p>
          <a:p>
            <a:pPr marL="0" indent="0">
              <a:buNone/>
            </a:pPr>
            <a:r>
              <a:rPr lang="en-US" altLang="ja-JP" sz="1400" dirty="0"/>
              <a:t>           1           4     -7680.00     -14936.5</a:t>
            </a:r>
          </a:p>
          <a:p>
            <a:pPr marL="0" indent="0">
              <a:buNone/>
            </a:pPr>
            <a:r>
              <a:rPr lang="en-US" altLang="ja-JP" sz="1400" dirty="0"/>
              <a:t>           1           5     -4800.00     -4828.55</a:t>
            </a:r>
          </a:p>
          <a:p>
            <a:pPr marL="0" indent="0">
              <a:buNone/>
            </a:pPr>
            <a:r>
              <a:rPr lang="en-US" altLang="ja-JP" sz="1400" dirty="0"/>
              <a:t>           2           3  </a:t>
            </a:r>
            <a:r>
              <a:rPr lang="en-US" altLang="ja-JP" sz="1400" dirty="0">
                <a:solidFill>
                  <a:srgbClr val="FF0000"/>
                </a:solidFill>
              </a:rPr>
              <a:t>9.43262e+08</a:t>
            </a:r>
            <a:r>
              <a:rPr lang="en-US" altLang="ja-JP" sz="1400" dirty="0"/>
              <a:t> -1.27972e+07</a:t>
            </a:r>
          </a:p>
          <a:p>
            <a:pPr marL="0" indent="0">
              <a:buNone/>
            </a:pPr>
            <a:r>
              <a:rPr lang="en-US" altLang="ja-JP" sz="1400" dirty="0"/>
              <a:t>           2           4 </a:t>
            </a:r>
            <a:r>
              <a:rPr lang="en-US" altLang="ja-JP" sz="1400" dirty="0">
                <a:solidFill>
                  <a:srgbClr val="FF0000"/>
                </a:solidFill>
              </a:rPr>
              <a:t>-2.53378e+08 </a:t>
            </a:r>
            <a:r>
              <a:rPr lang="en-US" altLang="ja-JP" sz="1400" dirty="0"/>
              <a:t>-1.44377e+06</a:t>
            </a:r>
          </a:p>
          <a:p>
            <a:pPr marL="0" indent="0">
              <a:buNone/>
            </a:pPr>
            <a:r>
              <a:rPr lang="en-US" altLang="ja-JP" sz="1400" dirty="0"/>
              <a:t>           2           5 </a:t>
            </a:r>
            <a:r>
              <a:rPr lang="en-US" altLang="ja-JP" sz="1400" dirty="0">
                <a:solidFill>
                  <a:srgbClr val="FF0000"/>
                </a:solidFill>
              </a:rPr>
              <a:t>-2.32799e+08     </a:t>
            </a:r>
            <a:r>
              <a:rPr lang="en-US" altLang="ja-JP" sz="1400" dirty="0"/>
              <a:t>-397397.</a:t>
            </a:r>
          </a:p>
          <a:p>
            <a:pPr marL="0" indent="0">
              <a:buNone/>
            </a:pPr>
            <a:r>
              <a:rPr lang="en-US" altLang="ja-JP" sz="1400" dirty="0"/>
              <a:t>           3           4  </a:t>
            </a:r>
            <a:r>
              <a:rPr lang="en-US" altLang="ja-JP" sz="1400" dirty="0">
                <a:solidFill>
                  <a:srgbClr val="FF0000"/>
                </a:solidFill>
              </a:rPr>
              <a:t>6.29717e+08</a:t>
            </a:r>
            <a:r>
              <a:rPr lang="en-US" altLang="ja-JP" sz="1400" dirty="0"/>
              <a:t> -2.63164e+06</a:t>
            </a:r>
          </a:p>
          <a:p>
            <a:pPr marL="0" indent="0">
              <a:buNone/>
            </a:pPr>
            <a:r>
              <a:rPr lang="en-US" altLang="ja-JP" sz="1400" dirty="0"/>
              <a:t>           3           5  </a:t>
            </a:r>
            <a:r>
              <a:rPr lang="en-US" altLang="ja-JP" sz="1400" dirty="0">
                <a:solidFill>
                  <a:srgbClr val="FF0000"/>
                </a:solidFill>
              </a:rPr>
              <a:t>1.19693e+08 </a:t>
            </a:r>
            <a:r>
              <a:rPr lang="en-US" altLang="ja-JP" sz="1400" dirty="0"/>
              <a:t>    -565368.</a:t>
            </a:r>
          </a:p>
          <a:p>
            <a:pPr marL="0" indent="0">
              <a:buNone/>
            </a:pPr>
            <a:r>
              <a:rPr lang="en-US" altLang="ja-JP" sz="1400" dirty="0"/>
              <a:t>           4           5  </a:t>
            </a:r>
            <a:r>
              <a:rPr lang="en-US" altLang="ja-JP" sz="1400" dirty="0">
                <a:solidFill>
                  <a:srgbClr val="FF0000"/>
                </a:solidFill>
              </a:rPr>
              <a:t>2.26359e+08</a:t>
            </a:r>
            <a:r>
              <a:rPr lang="en-US" altLang="ja-JP" sz="1400" dirty="0"/>
              <a:t>     -324608.</a:t>
            </a:r>
          </a:p>
          <a:p>
            <a:pPr marL="0" indent="0">
              <a:buNone/>
            </a:pPr>
            <a:r>
              <a:rPr lang="en-US" altLang="ja-JP" sz="1400" dirty="0"/>
              <a:t>           1           6 -1.25696e+06     -10841.8</a:t>
            </a:r>
          </a:p>
          <a:p>
            <a:pPr marL="0" indent="0">
              <a:buNone/>
            </a:pPr>
            <a:r>
              <a:rPr lang="en-US" altLang="ja-JP" sz="1400" dirty="0"/>
              <a:t>           2           6 </a:t>
            </a:r>
            <a:r>
              <a:rPr lang="en-US" altLang="ja-JP" sz="1400" dirty="0">
                <a:solidFill>
                  <a:srgbClr val="FF0000"/>
                </a:solidFill>
              </a:rPr>
              <a:t>-4.44847e+08     </a:t>
            </a:r>
            <a:r>
              <a:rPr lang="en-US" altLang="ja-JP" sz="1400" dirty="0"/>
              <a:t>-271172.</a:t>
            </a:r>
          </a:p>
          <a:p>
            <a:pPr marL="0" indent="0">
              <a:buNone/>
            </a:pPr>
            <a:r>
              <a:rPr lang="en-US" altLang="ja-JP" sz="1400" dirty="0"/>
              <a:t>           3           6  </a:t>
            </a:r>
            <a:r>
              <a:rPr lang="en-US" altLang="ja-JP" sz="1400" dirty="0">
                <a:solidFill>
                  <a:srgbClr val="FF0000"/>
                </a:solidFill>
              </a:rPr>
              <a:t>1.88089e+08</a:t>
            </a:r>
            <a:r>
              <a:rPr lang="en-US" altLang="ja-JP" sz="1400" dirty="0"/>
              <a:t>      80667.5</a:t>
            </a:r>
          </a:p>
          <a:p>
            <a:pPr marL="0" indent="0">
              <a:buNone/>
            </a:pPr>
            <a:r>
              <a:rPr lang="en-US" altLang="ja-JP" sz="1400" dirty="0"/>
              <a:t>           4           6  </a:t>
            </a:r>
            <a:r>
              <a:rPr lang="en-US" altLang="ja-JP" sz="1400" dirty="0">
                <a:solidFill>
                  <a:srgbClr val="FF0000"/>
                </a:solidFill>
              </a:rPr>
              <a:t>1.43692e+08</a:t>
            </a:r>
            <a:r>
              <a:rPr lang="en-US" altLang="ja-JP" sz="1400" dirty="0"/>
              <a:t>  2.56136e+06</a:t>
            </a:r>
          </a:p>
          <a:p>
            <a:pPr marL="0" indent="0">
              <a:buNone/>
            </a:pPr>
            <a:r>
              <a:rPr lang="en-US" altLang="ja-JP" sz="1400" dirty="0"/>
              <a:t>           5           6  </a:t>
            </a:r>
            <a:r>
              <a:rPr lang="en-US" altLang="ja-JP" sz="1400" dirty="0">
                <a:solidFill>
                  <a:srgbClr val="FF0000"/>
                </a:solidFill>
              </a:rPr>
              <a:t>1.03133e+08</a:t>
            </a:r>
            <a:r>
              <a:rPr lang="en-US" altLang="ja-JP" sz="1400" dirty="0"/>
              <a:t>  8.82792e+06</a:t>
            </a:r>
          </a:p>
          <a:p>
            <a:pPr marL="0" indent="0">
              <a:buNone/>
            </a:pPr>
            <a:r>
              <a:rPr lang="en-US" altLang="ja-JP" sz="1400" dirty="0"/>
              <a:t>level:   1           2           3           4            5            6</a:t>
            </a:r>
          </a:p>
          <a:p>
            <a:pPr marL="0" indent="0">
              <a:buNone/>
            </a:pPr>
            <a:r>
              <a:rPr lang="en-US" altLang="ja-JP" sz="1400" dirty="0"/>
              <a:t>  </a:t>
            </a:r>
            <a:r>
              <a:rPr lang="en-US" altLang="ja-JP" sz="1400" dirty="0" smtClean="0"/>
              <a:t>1.3e+12    </a:t>
            </a:r>
            <a:r>
              <a:rPr lang="en-US" altLang="ja-JP" sz="1400" dirty="0"/>
              <a:t>43419</a:t>
            </a:r>
            <a:r>
              <a:rPr lang="en-US" altLang="ja-JP" sz="1400" dirty="0" smtClean="0"/>
              <a:t>.    489.0   169.4    148.1  6.4e+10</a:t>
            </a:r>
            <a:endParaRPr lang="en-US" altLang="ja-JP" sz="1400" dirty="0"/>
          </a:p>
          <a:p>
            <a:pPr marL="0" indent="0">
              <a:buNone/>
            </a:pPr>
            <a:r>
              <a:rPr lang="en-US" altLang="ja-JP" sz="1400" dirty="0"/>
              <a:t>      </a:t>
            </a:r>
            <a:r>
              <a:rPr lang="en-US" altLang="ja-JP" sz="1400" dirty="0" smtClean="0"/>
              <a:t>1.21      1.26     0.201    0.132     0.129    0.214</a:t>
            </a:r>
            <a:endParaRPr lang="en-US" altLang="ja-JP" sz="1400" dirty="0"/>
          </a:p>
          <a:p>
            <a:pPr marL="0" indent="0">
              <a:buNone/>
            </a:pPr>
            <a:endParaRPr kumimoji="1" lang="ja-JP" altLang="en-US" sz="1400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755576" y="6021288"/>
            <a:ext cx="331236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755576" y="5301208"/>
            <a:ext cx="331236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755576" y="4435299"/>
            <a:ext cx="331236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755576" y="3717032"/>
            <a:ext cx="331236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755576" y="2996952"/>
            <a:ext cx="331236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755576" y="1916832"/>
            <a:ext cx="331236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215516" y="1556792"/>
            <a:ext cx="36004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6</a:t>
            </a:r>
          </a:p>
          <a:p>
            <a:endParaRPr lang="en-US" altLang="ja-JP" sz="2800" dirty="0"/>
          </a:p>
          <a:p>
            <a:r>
              <a:rPr lang="en-US" altLang="ja-JP" sz="2800" dirty="0" smtClean="0"/>
              <a:t>5</a:t>
            </a:r>
          </a:p>
          <a:p>
            <a:endParaRPr kumimoji="1" lang="en-US" altLang="ja-JP" sz="2800" dirty="0"/>
          </a:p>
          <a:p>
            <a:r>
              <a:rPr lang="en-US" altLang="ja-JP" sz="2800" dirty="0" smtClean="0"/>
              <a:t>4</a:t>
            </a:r>
          </a:p>
          <a:p>
            <a:endParaRPr kumimoji="1" lang="en-US" altLang="ja-JP" sz="2800" dirty="0"/>
          </a:p>
          <a:p>
            <a:r>
              <a:rPr lang="en-US" altLang="ja-JP" sz="2800" dirty="0" smtClean="0"/>
              <a:t>3</a:t>
            </a:r>
          </a:p>
          <a:p>
            <a:endParaRPr kumimoji="1" lang="en-US" altLang="ja-JP" sz="2800" dirty="0"/>
          </a:p>
          <a:p>
            <a:r>
              <a:rPr lang="en-US" altLang="ja-JP" sz="2800" dirty="0" smtClean="0"/>
              <a:t>2</a:t>
            </a:r>
          </a:p>
          <a:p>
            <a:endParaRPr kumimoji="1" lang="en-US" altLang="ja-JP" sz="2800" dirty="0"/>
          </a:p>
          <a:p>
            <a:r>
              <a:rPr lang="en-US" altLang="ja-JP" sz="2800" dirty="0" smtClean="0"/>
              <a:t>1</a:t>
            </a:r>
            <a:endParaRPr kumimoji="1" lang="en-US" altLang="ja-JP" sz="2800" dirty="0" smtClean="0"/>
          </a:p>
        </p:txBody>
      </p:sp>
      <p:sp>
        <p:nvSpPr>
          <p:cNvPr id="13" name="下矢印 12"/>
          <p:cNvSpPr/>
          <p:nvPr/>
        </p:nvSpPr>
        <p:spPr>
          <a:xfrm>
            <a:off x="755576" y="4435299"/>
            <a:ext cx="360040" cy="8659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下矢印 13"/>
          <p:cNvSpPr/>
          <p:nvPr/>
        </p:nvSpPr>
        <p:spPr>
          <a:xfrm>
            <a:off x="755576" y="3717032"/>
            <a:ext cx="360040" cy="7182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下矢印 14"/>
          <p:cNvSpPr/>
          <p:nvPr/>
        </p:nvSpPr>
        <p:spPr>
          <a:xfrm>
            <a:off x="755576" y="2996952"/>
            <a:ext cx="360040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下矢印 15"/>
          <p:cNvSpPr/>
          <p:nvPr/>
        </p:nvSpPr>
        <p:spPr>
          <a:xfrm>
            <a:off x="762828" y="1916833"/>
            <a:ext cx="360040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下矢印 17"/>
          <p:cNvSpPr/>
          <p:nvPr/>
        </p:nvSpPr>
        <p:spPr>
          <a:xfrm>
            <a:off x="1263844" y="1916833"/>
            <a:ext cx="360040" cy="1800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下矢印 18"/>
          <p:cNvSpPr/>
          <p:nvPr/>
        </p:nvSpPr>
        <p:spPr>
          <a:xfrm>
            <a:off x="1735725" y="1942064"/>
            <a:ext cx="360040" cy="25184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下矢印 19"/>
          <p:cNvSpPr/>
          <p:nvPr/>
        </p:nvSpPr>
        <p:spPr>
          <a:xfrm flipV="1">
            <a:off x="3750492" y="1916832"/>
            <a:ext cx="360040" cy="33834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下矢印 21"/>
          <p:cNvSpPr/>
          <p:nvPr/>
        </p:nvSpPr>
        <p:spPr>
          <a:xfrm flipV="1">
            <a:off x="3012976" y="3717031"/>
            <a:ext cx="360040" cy="15832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87524" y="6388884"/>
            <a:ext cx="3780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rgbClr val="0070C0"/>
                </a:solidFill>
              </a:rPr>
              <a:t>青：</a:t>
            </a:r>
            <a:r>
              <a:rPr lang="en-US" altLang="ja-JP" sz="2400" dirty="0" smtClean="0">
                <a:solidFill>
                  <a:srgbClr val="0070C0"/>
                </a:solidFill>
              </a:rPr>
              <a:t>radiation</a:t>
            </a:r>
            <a:r>
              <a:rPr lang="en-US" altLang="ja-JP" sz="2400" dirty="0" smtClean="0"/>
              <a:t>,  </a:t>
            </a:r>
            <a:r>
              <a:rPr lang="ja-JP" altLang="en-US" sz="2400" dirty="0" smtClean="0">
                <a:solidFill>
                  <a:srgbClr val="FF0000"/>
                </a:solidFill>
              </a:rPr>
              <a:t>赤</a:t>
            </a:r>
            <a:r>
              <a:rPr lang="en-US" altLang="ja-JP" sz="2400" dirty="0" smtClean="0">
                <a:solidFill>
                  <a:srgbClr val="FF0000"/>
                </a:solidFill>
              </a:rPr>
              <a:t>: collision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27" name="星 7 26"/>
          <p:cNvSpPr/>
          <p:nvPr/>
        </p:nvSpPr>
        <p:spPr>
          <a:xfrm>
            <a:off x="344671" y="4653136"/>
            <a:ext cx="1181849" cy="1080575"/>
          </a:xfrm>
          <a:prstGeom prst="star7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星 7 27"/>
          <p:cNvSpPr/>
          <p:nvPr/>
        </p:nvSpPr>
        <p:spPr>
          <a:xfrm>
            <a:off x="3373016" y="1556791"/>
            <a:ext cx="1114992" cy="1008111"/>
          </a:xfrm>
          <a:prstGeom prst="star7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5911304" y="4653064"/>
            <a:ext cx="1152128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5973495" y="2879773"/>
            <a:ext cx="1074798" cy="2343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下矢印 30"/>
          <p:cNvSpPr/>
          <p:nvPr/>
        </p:nvSpPr>
        <p:spPr>
          <a:xfrm flipV="1">
            <a:off x="3365612" y="2987736"/>
            <a:ext cx="360040" cy="23033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下矢印 31"/>
          <p:cNvSpPr/>
          <p:nvPr/>
        </p:nvSpPr>
        <p:spPr>
          <a:xfrm>
            <a:off x="2231740" y="2996951"/>
            <a:ext cx="360040" cy="14383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3209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540568" y="116632"/>
            <a:ext cx="4834880" cy="1143000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Hα +0.5Å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80680" y="1435193"/>
            <a:ext cx="4376260" cy="3501008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456940" y="1435193"/>
            <a:ext cx="4488160" cy="3590528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828650" y="4940416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Source function 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940152" y="310197"/>
            <a:ext cx="25922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Red : LTE</a:t>
            </a:r>
          </a:p>
          <a:p>
            <a:r>
              <a:rPr lang="en-US" altLang="ja-JP" sz="3200" dirty="0" smtClean="0"/>
              <a:t>Black :NLTE</a:t>
            </a:r>
            <a:endParaRPr kumimoji="1" lang="en-US" altLang="ja-JP" sz="3200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643555" y="5025721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Optically depth </a:t>
            </a:r>
            <a:endParaRPr kumimoji="1" lang="ja-JP" altLang="en-US" sz="2800" dirty="0"/>
          </a:p>
        </p:txBody>
      </p:sp>
      <mc:AlternateContent>
        <mc:Choice xmlns:mc="http://schemas.openxmlformats.org/markup-compatibility/2006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Requires="a14">
          <p:sp>
            <p:nvSpPr>
              <p:cNvPr id="9" name="テキスト ボックス 8"/>
              <p:cNvSpPr txBox="1"/>
              <p:nvPr/>
            </p:nvSpPr>
            <p:spPr>
              <a:xfrm>
                <a:off x="5013739" y="2924087"/>
                <a:ext cx="125963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ja-JP" altLang="en-US" sz="2800" i="1" smtClean="0">
                              <a:latin typeface="Cambria Math"/>
                            </a:rPr>
                            <m:t>𝜏</m:t>
                          </m:r>
                        </m:e>
                        <m:sub>
                          <m:r>
                            <a:rPr kumimoji="1" lang="ja-JP" altLang="en-US" sz="2800" i="1" smtClean="0">
                              <a:latin typeface="Cambria Math"/>
                            </a:rPr>
                            <m:t>𝜈</m:t>
                          </m:r>
                        </m:sub>
                      </m:sSub>
                      <m:r>
                        <a:rPr kumimoji="1" lang="en-US" altLang="ja-JP" sz="28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3739" y="2924087"/>
                <a:ext cx="1259632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直線コネクタ 10"/>
          <p:cNvCxnSpPr/>
          <p:nvPr/>
        </p:nvCxnSpPr>
        <p:spPr>
          <a:xfrm>
            <a:off x="1259632" y="3248171"/>
            <a:ext cx="0" cy="142267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467544" y="5902385"/>
            <a:ext cx="7848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Source functions and formation height have No differences between LTE and NLTE</a:t>
            </a:r>
          </a:p>
        </p:txBody>
      </p:sp>
      <p:cxnSp>
        <p:nvCxnSpPr>
          <p:cNvPr id="13" name="直線コネクタ 12"/>
          <p:cNvCxnSpPr/>
          <p:nvPr/>
        </p:nvCxnSpPr>
        <p:spPr>
          <a:xfrm>
            <a:off x="1259632" y="3248171"/>
            <a:ext cx="0" cy="14407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1240731" y="2786506"/>
            <a:ext cx="1152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LTE formation height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098029" y="2225836"/>
            <a:ext cx="9536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NLTE formation height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7931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Appendix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238354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Opacity contribution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325436" y="2279857"/>
            <a:ext cx="5064224" cy="4051379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-252536" y="2399245"/>
            <a:ext cx="4833991" cy="3867193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5950706" y="6073523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Height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31640" y="6115732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Height</a:t>
            </a:r>
            <a:endParaRPr kumimoji="1" lang="ja-JP" altLang="en-US" sz="3200" dirty="0"/>
          </a:p>
        </p:txBody>
      </p:sp>
      <mc:AlternateContent>
        <mc:Choice xmlns:mc="http://schemas.openxmlformats.org/markup-compatibility/2006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Requires="a14">
          <p:sp>
            <p:nvSpPr>
              <p:cNvPr id="9" name="テキスト ボックス 8"/>
              <p:cNvSpPr txBox="1"/>
              <p:nvPr/>
            </p:nvSpPr>
            <p:spPr>
              <a:xfrm>
                <a:off x="1392201" y="1380568"/>
                <a:ext cx="5375150" cy="10186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3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32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kumimoji="1" lang="ja-JP" altLang="en-US" sz="3200" i="1" smtClean="0">
                              <a:latin typeface="Cambria Math"/>
                            </a:rPr>
                            <m:t>𝜈</m:t>
                          </m:r>
                        </m:sub>
                      </m:sSub>
                      <m:r>
                        <a:rPr kumimoji="1" lang="en-US" altLang="ja-JP" sz="3200" i="1" smtClean="0">
                          <a:latin typeface="Cambria Math"/>
                          <a:ea typeface="Cambria Math"/>
                        </a:rPr>
                        <m:t>≡</m:t>
                      </m:r>
                      <m:f>
                        <m:fPr>
                          <m:ctrlPr>
                            <a:rPr kumimoji="1" lang="en-US" altLang="ja-JP" sz="32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kumimoji="1" lang="en-US" altLang="ja-JP" sz="320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kumimoji="1" lang="ja-JP" altLang="en-US" sz="3200" i="1" smtClean="0">
                                  <a:latin typeface="Cambria Math"/>
                                  <a:ea typeface="Cambria Math"/>
                                </a:rPr>
                                <m:t>𝜅</m:t>
                              </m:r>
                            </m:e>
                            <m:sub>
                              <m:r>
                                <a:rPr kumimoji="1" lang="en-US" altLang="ja-JP" sz="3200" b="0" i="1" smtClean="0">
                                  <a:latin typeface="Cambria Math"/>
                                  <a:ea typeface="Cambria Math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kumimoji="1" lang="en-US" altLang="ja-JP" sz="320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kumimoji="1" lang="ja-JP" altLang="en-US" sz="3200" i="1" smtClean="0">
                                  <a:latin typeface="Cambria Math"/>
                                  <a:ea typeface="Cambria Math"/>
                                </a:rPr>
                                <m:t>𝜅</m:t>
                              </m:r>
                            </m:e>
                            <m:sub>
                              <m:r>
                                <a:rPr kumimoji="1" lang="ja-JP" altLang="en-US" sz="3200" i="1" smtClean="0">
                                  <a:latin typeface="Cambria Math"/>
                                  <a:ea typeface="Cambria Math"/>
                                </a:rPr>
                                <m:t>𝜈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kumimoji="1" lang="ja-JP" altLang="en-US" sz="3200" dirty="0"/>
              </a:p>
            </p:txBody>
          </p:sp>
        </mc:Choice>
        <mc:Fallback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2201" y="1380568"/>
                <a:ext cx="5375150" cy="10186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テキスト ボックス 9"/>
          <p:cNvSpPr txBox="1"/>
          <p:nvPr/>
        </p:nvSpPr>
        <p:spPr>
          <a:xfrm>
            <a:off x="606025" y="1706909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Line center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508104" y="1706908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/>
              <a:t>Line center+0.5 Å</a:t>
            </a:r>
            <a:endParaRPr kumimoji="1" lang="ja-JP" altLang="en-US" sz="3200" dirty="0"/>
          </a:p>
        </p:txBody>
      </p:sp>
      <p:cxnSp>
        <p:nvCxnSpPr>
          <p:cNvPr id="12" name="直線コネクタ 11"/>
          <p:cNvCxnSpPr/>
          <p:nvPr/>
        </p:nvCxnSpPr>
        <p:spPr>
          <a:xfrm>
            <a:off x="5724128" y="2996952"/>
            <a:ext cx="0" cy="30457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2483768" y="3645024"/>
            <a:ext cx="0" cy="229227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611560" y="3854834"/>
            <a:ext cx="18722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Formation height</a:t>
            </a:r>
            <a:endParaRPr kumimoji="1" lang="ja-JP" altLang="en-US" sz="28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958120" y="3599540"/>
            <a:ext cx="18722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Formation height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299574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251520" y="-99392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LTE </a:t>
            </a:r>
            <a:r>
              <a:rPr kumimoji="1" lang="en-US" altLang="ja-JP" dirty="0" err="1" smtClean="0"/>
              <a:t>transision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827584" y="896967"/>
            <a:ext cx="6408712" cy="5976664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1600" dirty="0"/>
              <a:t>Height      1494.15</a:t>
            </a:r>
          </a:p>
          <a:p>
            <a:pPr marL="0" indent="0">
              <a:buNone/>
            </a:pPr>
            <a:r>
              <a:rPr lang="en-US" altLang="ja-JP" sz="1600" dirty="0"/>
              <a:t>     </a:t>
            </a:r>
            <a:r>
              <a:rPr lang="en-US" altLang="ja-JP" sz="1600" dirty="0" err="1"/>
              <a:t>i</a:t>
            </a:r>
            <a:r>
              <a:rPr lang="en-US" altLang="ja-JP" sz="1600" dirty="0"/>
              <a:t>(lower)| j(upper)| </a:t>
            </a:r>
            <a:r>
              <a:rPr lang="en-US" altLang="ja-JP" sz="1600" dirty="0" err="1"/>
              <a:t>Rij</a:t>
            </a:r>
            <a:r>
              <a:rPr lang="en-US" altLang="ja-JP" sz="1600" dirty="0"/>
              <a:t> </a:t>
            </a:r>
            <a:r>
              <a:rPr lang="en-US" altLang="ja-JP" sz="1600" dirty="0" err="1"/>
              <a:t>ni</a:t>
            </a:r>
            <a:r>
              <a:rPr lang="en-US" altLang="ja-JP" sz="1600" dirty="0"/>
              <a:t>   |   </a:t>
            </a:r>
            <a:r>
              <a:rPr lang="en-US" altLang="ja-JP" sz="1600" dirty="0" err="1"/>
              <a:t>Rji</a:t>
            </a:r>
            <a:r>
              <a:rPr lang="en-US" altLang="ja-JP" sz="1600" dirty="0"/>
              <a:t> </a:t>
            </a:r>
            <a:r>
              <a:rPr lang="en-US" altLang="ja-JP" sz="1600" dirty="0" err="1"/>
              <a:t>nj</a:t>
            </a:r>
            <a:r>
              <a:rPr lang="en-US" altLang="ja-JP" sz="1600" dirty="0"/>
              <a:t>   |    </a:t>
            </a:r>
            <a:r>
              <a:rPr lang="en-US" altLang="ja-JP" sz="1600" dirty="0" err="1"/>
              <a:t>Cij</a:t>
            </a:r>
            <a:r>
              <a:rPr lang="en-US" altLang="ja-JP" sz="1600" dirty="0"/>
              <a:t> </a:t>
            </a:r>
            <a:r>
              <a:rPr lang="en-US" altLang="ja-JP" sz="1600" dirty="0" err="1"/>
              <a:t>ni</a:t>
            </a:r>
            <a:r>
              <a:rPr lang="en-US" altLang="ja-JP" sz="1600" dirty="0"/>
              <a:t>  |   </a:t>
            </a:r>
            <a:r>
              <a:rPr lang="en-US" altLang="ja-JP" sz="1600" dirty="0" err="1"/>
              <a:t>Cji</a:t>
            </a:r>
            <a:r>
              <a:rPr lang="en-US" altLang="ja-JP" sz="1600" dirty="0"/>
              <a:t> </a:t>
            </a:r>
            <a:r>
              <a:rPr lang="en-US" altLang="ja-JP" sz="1600" dirty="0" err="1"/>
              <a:t>nj</a:t>
            </a:r>
            <a:r>
              <a:rPr lang="en-US" altLang="ja-JP" sz="1600" dirty="0"/>
              <a:t>  </a:t>
            </a:r>
          </a:p>
          <a:p>
            <a:pPr marL="0" indent="0">
              <a:buNone/>
            </a:pPr>
            <a:r>
              <a:rPr lang="en-US" altLang="ja-JP" sz="1600" dirty="0"/>
              <a:t>           0           1  1.61062e+13  </a:t>
            </a:r>
            <a:r>
              <a:rPr lang="en-US" altLang="ja-JP" sz="1600" dirty="0" err="1"/>
              <a:t>1.61062e+13</a:t>
            </a:r>
            <a:r>
              <a:rPr lang="en-US" altLang="ja-JP" sz="1600" dirty="0"/>
              <a:t>  2.59098e+07  </a:t>
            </a:r>
            <a:r>
              <a:rPr lang="en-US" altLang="ja-JP" sz="1600" dirty="0" err="1"/>
              <a:t>2.59098e+07</a:t>
            </a:r>
            <a:endParaRPr lang="en-US" altLang="ja-JP" sz="1600" dirty="0"/>
          </a:p>
          <a:p>
            <a:pPr marL="0" indent="0">
              <a:buNone/>
            </a:pPr>
            <a:r>
              <a:rPr lang="en-US" altLang="ja-JP" sz="1600" dirty="0"/>
              <a:t>           0           2  1.35166e+11  </a:t>
            </a:r>
            <a:r>
              <a:rPr lang="en-US" altLang="ja-JP" sz="1600" dirty="0" err="1"/>
              <a:t>1.35166e+11</a:t>
            </a:r>
            <a:r>
              <a:rPr lang="en-US" altLang="ja-JP" sz="1600" dirty="0"/>
              <a:t>      97669.1      97669.1</a:t>
            </a:r>
          </a:p>
          <a:p>
            <a:pPr marL="0" indent="0">
              <a:buNone/>
            </a:pPr>
            <a:r>
              <a:rPr lang="en-US" altLang="ja-JP" sz="1600" dirty="0"/>
              <a:t>           0           3  1.64169e+10  </a:t>
            </a:r>
            <a:r>
              <a:rPr lang="en-US" altLang="ja-JP" sz="1600" dirty="0" err="1"/>
              <a:t>1.64169e+10</a:t>
            </a:r>
            <a:r>
              <a:rPr lang="en-US" altLang="ja-JP" sz="1600" dirty="0"/>
              <a:t>      13839.5      13839.5</a:t>
            </a:r>
          </a:p>
          <a:p>
            <a:pPr marL="0" indent="0">
              <a:buNone/>
            </a:pPr>
            <a:r>
              <a:rPr lang="en-US" altLang="ja-JP" sz="1600" dirty="0"/>
              <a:t>           0           4  4.72596e+09  4.72595e+09      4463.09      4463.09</a:t>
            </a:r>
          </a:p>
          <a:p>
            <a:pPr marL="0" indent="0">
              <a:buNone/>
            </a:pPr>
            <a:r>
              <a:rPr lang="en-US" altLang="ja-JP" sz="1600" dirty="0"/>
              <a:t>           1           2  7.85938e+10  1.09389e+11  1.20213e+07  </a:t>
            </a:r>
            <a:r>
              <a:rPr lang="en-US" altLang="ja-JP" sz="1600" dirty="0" err="1"/>
              <a:t>1.20213e+07</a:t>
            </a:r>
            <a:endParaRPr lang="en-US" altLang="ja-JP" sz="1600" dirty="0"/>
          </a:p>
          <a:p>
            <a:pPr marL="0" indent="0">
              <a:buNone/>
            </a:pPr>
            <a:r>
              <a:rPr lang="en-US" altLang="ja-JP" sz="1600" dirty="0"/>
              <a:t>           1           3  4.01000e+09  1.08470e+10  1.27286e+06  </a:t>
            </a:r>
            <a:r>
              <a:rPr lang="en-US" altLang="ja-JP" sz="1600" dirty="0" err="1"/>
              <a:t>1.27286e+06</a:t>
            </a:r>
            <a:endParaRPr lang="en-US" altLang="ja-JP" sz="1600" dirty="0"/>
          </a:p>
          <a:p>
            <a:pPr marL="0" indent="0">
              <a:buNone/>
            </a:pPr>
            <a:r>
              <a:rPr lang="en-US" altLang="ja-JP" sz="1600" dirty="0"/>
              <a:t>           1           4  8.60856e+08  2.90329e+09      349549.      349549.</a:t>
            </a:r>
          </a:p>
          <a:p>
            <a:pPr marL="0" indent="0">
              <a:buNone/>
            </a:pPr>
            <a:r>
              <a:rPr lang="en-US" altLang="ja-JP" sz="1600" dirty="0"/>
              <a:t>           2           3  7.95369e+09  1.39074e+10  3.77426e+07  </a:t>
            </a:r>
            <a:r>
              <a:rPr lang="en-US" altLang="ja-JP" sz="1600" dirty="0" err="1"/>
              <a:t>3.77426e+07</a:t>
            </a:r>
            <a:endParaRPr lang="en-US" altLang="ja-JP" sz="1600" dirty="0"/>
          </a:p>
          <a:p>
            <a:pPr marL="0" indent="0">
              <a:buNone/>
            </a:pPr>
            <a:r>
              <a:rPr lang="en-US" altLang="ja-JP" sz="1600" dirty="0"/>
              <a:t>           2           4  1.25088e+09  2.73407e+09  7.81516e+06  </a:t>
            </a:r>
            <a:r>
              <a:rPr lang="en-US" altLang="ja-JP" sz="1600" dirty="0" err="1"/>
              <a:t>7.81516e+06</a:t>
            </a:r>
            <a:endParaRPr lang="en-US" altLang="ja-JP" sz="1600" dirty="0"/>
          </a:p>
          <a:p>
            <a:pPr marL="0" indent="0">
              <a:buNone/>
            </a:pPr>
            <a:r>
              <a:rPr lang="en-US" altLang="ja-JP" sz="1600" dirty="0"/>
              <a:t>           3           4  3.30489e+09  4.97380e+09  1.24072e+08  </a:t>
            </a:r>
            <a:r>
              <a:rPr lang="en-US" altLang="ja-JP" sz="1600" dirty="0" err="1"/>
              <a:t>1.24072e+08</a:t>
            </a:r>
            <a:endParaRPr lang="en-US" altLang="ja-JP" sz="1600" dirty="0"/>
          </a:p>
          <a:p>
            <a:pPr marL="0" indent="0">
              <a:buNone/>
            </a:pPr>
            <a:r>
              <a:rPr lang="en-US" altLang="ja-JP" sz="1600" dirty="0"/>
              <a:t>           0           5  4.64484e+09  4.64475e+09      10877.9      10877.9</a:t>
            </a:r>
          </a:p>
          <a:p>
            <a:pPr marL="0" indent="0">
              <a:buNone/>
            </a:pPr>
            <a:r>
              <a:rPr lang="en-US" altLang="ja-JP" sz="1600" dirty="0"/>
              <a:t>           1           5  7.09336e+08  2.17603e+09      257846.      257846.</a:t>
            </a:r>
          </a:p>
          <a:p>
            <a:pPr marL="0" indent="0">
              <a:buNone/>
            </a:pPr>
            <a:r>
              <a:rPr lang="en-US" altLang="ja-JP" sz="1600" dirty="0"/>
              <a:t>           2           5  4.30819e+08  1.28251e+09  6.27221e+06  </a:t>
            </a:r>
            <a:r>
              <a:rPr lang="en-US" altLang="ja-JP" sz="1600" dirty="0" err="1"/>
              <a:t>6.27221e+06</a:t>
            </a:r>
            <a:endParaRPr lang="en-US" altLang="ja-JP" sz="1600" dirty="0"/>
          </a:p>
          <a:p>
            <a:pPr marL="0" indent="0">
              <a:buNone/>
            </a:pPr>
            <a:r>
              <a:rPr lang="en-US" altLang="ja-JP" sz="1600" dirty="0"/>
              <a:t>           3           5  3.67026e+08  8.95779e+08  3.10140e+07  </a:t>
            </a:r>
            <a:r>
              <a:rPr lang="en-US" altLang="ja-JP" sz="1600" dirty="0" err="1"/>
              <a:t>3.10140e+07</a:t>
            </a:r>
            <a:endParaRPr lang="en-US" altLang="ja-JP" sz="1600" dirty="0"/>
          </a:p>
          <a:p>
            <a:pPr marL="0" indent="0">
              <a:buNone/>
            </a:pPr>
            <a:r>
              <a:rPr lang="en-US" altLang="ja-JP" sz="1600" dirty="0"/>
              <a:t>           4           5  3.39788e+08  6.85731e+08  1.03610e+08  </a:t>
            </a:r>
            <a:r>
              <a:rPr lang="en-US" altLang="ja-JP" sz="1600" dirty="0" err="1"/>
              <a:t>1.03610e+08</a:t>
            </a:r>
            <a:endParaRPr lang="en-US" altLang="ja-JP" sz="1600" dirty="0"/>
          </a:p>
          <a:p>
            <a:pPr marL="0" indent="0">
              <a:buNone/>
            </a:pPr>
            <a:r>
              <a:rPr lang="en-US" altLang="ja-JP" sz="1600" dirty="0"/>
              <a:t>level:   1           2           3           4            5            6</a:t>
            </a:r>
          </a:p>
          <a:p>
            <a:pPr marL="0" indent="0">
              <a:buNone/>
            </a:pPr>
            <a:r>
              <a:rPr lang="en-US" altLang="ja-JP" sz="1600" dirty="0"/>
              <a:t>  1.11426e+12      34292.1      2425.51      1284.64      1146.01  2.99520e+11</a:t>
            </a:r>
          </a:p>
          <a:p>
            <a:pPr marL="0" indent="0">
              <a:buNone/>
            </a:pPr>
            <a:r>
              <a:rPr lang="en-US" altLang="ja-JP" sz="1600" dirty="0"/>
              <a:t>      1.00000      1.00000      1.00000      1.00000      1.00000      1.00000</a:t>
            </a:r>
          </a:p>
          <a:p>
            <a:pPr marL="0" indent="0">
              <a:buNone/>
            </a:pP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071176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251520" y="-99392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NLTE </a:t>
            </a:r>
            <a:r>
              <a:rPr kumimoji="1" lang="en-US" altLang="ja-JP" dirty="0" err="1" smtClean="0"/>
              <a:t>trnsision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827584" y="896967"/>
            <a:ext cx="6408712" cy="5976664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1600" dirty="0"/>
              <a:t>Height      1494.15</a:t>
            </a:r>
          </a:p>
          <a:p>
            <a:pPr marL="0" indent="0">
              <a:buNone/>
            </a:pPr>
            <a:r>
              <a:rPr lang="en-US" altLang="ja-JP" sz="1600" dirty="0"/>
              <a:t>     </a:t>
            </a:r>
            <a:r>
              <a:rPr lang="en-US" altLang="ja-JP" sz="1600" dirty="0" err="1"/>
              <a:t>i</a:t>
            </a:r>
            <a:r>
              <a:rPr lang="en-US" altLang="ja-JP" sz="1600" dirty="0"/>
              <a:t>(lower)| j(upper)| </a:t>
            </a:r>
            <a:r>
              <a:rPr lang="en-US" altLang="ja-JP" sz="1600" dirty="0" err="1"/>
              <a:t>Rij</a:t>
            </a:r>
            <a:r>
              <a:rPr lang="en-US" altLang="ja-JP" sz="1600" dirty="0"/>
              <a:t> </a:t>
            </a:r>
            <a:r>
              <a:rPr lang="en-US" altLang="ja-JP" sz="1600" dirty="0" err="1"/>
              <a:t>ni</a:t>
            </a:r>
            <a:r>
              <a:rPr lang="en-US" altLang="ja-JP" sz="1600" dirty="0"/>
              <a:t>   |   </a:t>
            </a:r>
            <a:r>
              <a:rPr lang="en-US" altLang="ja-JP" sz="1600" dirty="0" err="1"/>
              <a:t>Rji</a:t>
            </a:r>
            <a:r>
              <a:rPr lang="en-US" altLang="ja-JP" sz="1600" dirty="0"/>
              <a:t> </a:t>
            </a:r>
            <a:r>
              <a:rPr lang="en-US" altLang="ja-JP" sz="1600" dirty="0" err="1"/>
              <a:t>nj</a:t>
            </a:r>
            <a:r>
              <a:rPr lang="en-US" altLang="ja-JP" sz="1600" dirty="0"/>
              <a:t>   |    </a:t>
            </a:r>
            <a:r>
              <a:rPr lang="en-US" altLang="ja-JP" sz="1600" dirty="0" err="1"/>
              <a:t>Cij</a:t>
            </a:r>
            <a:r>
              <a:rPr lang="en-US" altLang="ja-JP" sz="1600" dirty="0"/>
              <a:t> </a:t>
            </a:r>
            <a:r>
              <a:rPr lang="en-US" altLang="ja-JP" sz="1600" dirty="0" err="1"/>
              <a:t>ni</a:t>
            </a:r>
            <a:r>
              <a:rPr lang="en-US" altLang="ja-JP" sz="1600" dirty="0"/>
              <a:t>  |   </a:t>
            </a:r>
            <a:r>
              <a:rPr lang="en-US" altLang="ja-JP" sz="1600" dirty="0" err="1"/>
              <a:t>Cji</a:t>
            </a:r>
            <a:r>
              <a:rPr lang="en-US" altLang="ja-JP" sz="1600" dirty="0"/>
              <a:t> </a:t>
            </a:r>
            <a:r>
              <a:rPr lang="en-US" altLang="ja-JP" sz="1600" dirty="0" err="1"/>
              <a:t>nj</a:t>
            </a:r>
            <a:r>
              <a:rPr lang="en-US" altLang="ja-JP" sz="1600" dirty="0"/>
              <a:t>  </a:t>
            </a:r>
          </a:p>
          <a:p>
            <a:pPr marL="0" indent="0">
              <a:buNone/>
            </a:pPr>
            <a:r>
              <a:rPr lang="en-US" altLang="ja-JP" sz="1600" dirty="0"/>
              <a:t>           0           1  2.03930e+13  </a:t>
            </a:r>
            <a:r>
              <a:rPr lang="en-US" altLang="ja-JP" sz="1600" dirty="0" err="1"/>
              <a:t>2.03930e+13</a:t>
            </a:r>
            <a:r>
              <a:rPr lang="en-US" altLang="ja-JP" sz="1600" dirty="0"/>
              <a:t>  3.13807e+07  3.28057e+07</a:t>
            </a:r>
          </a:p>
          <a:p>
            <a:pPr marL="0" indent="0">
              <a:buNone/>
            </a:pPr>
            <a:r>
              <a:rPr lang="en-US" altLang="ja-JP" sz="1600" dirty="0"/>
              <a:t>           0           2  2.72512e+10  2.72511e+10      118292.      19691.3</a:t>
            </a:r>
          </a:p>
          <a:p>
            <a:pPr marL="0" indent="0">
              <a:buNone/>
            </a:pPr>
            <a:r>
              <a:rPr lang="en-US" altLang="ja-JP" sz="1600" dirty="0"/>
              <a:t>           0           3  2.16516e+09  2.16515e+09      16761.8      1825.23</a:t>
            </a:r>
          </a:p>
          <a:p>
            <a:pPr marL="0" indent="0">
              <a:buNone/>
            </a:pPr>
            <a:r>
              <a:rPr lang="en-US" altLang="ja-JP" sz="1600" dirty="0"/>
              <a:t>           0           4  6.10927e+08  6.10922e+08      5405.49      576.942</a:t>
            </a:r>
          </a:p>
          <a:p>
            <a:pPr marL="0" indent="0">
              <a:buNone/>
            </a:pPr>
            <a:r>
              <a:rPr lang="en-US" altLang="ja-JP" sz="1600" dirty="0"/>
              <a:t>           1           2  2.07164e+10  2.16596e+10  1.52208e+07  2.42364e+06</a:t>
            </a:r>
          </a:p>
          <a:p>
            <a:pPr marL="0" indent="0">
              <a:buNone/>
            </a:pPr>
            <a:r>
              <a:rPr lang="en-US" altLang="ja-JP" sz="1600" dirty="0"/>
              <a:t>           1           3  1.68064e+09  1.42726e+09  1.61164e+06      167873.</a:t>
            </a:r>
          </a:p>
          <a:p>
            <a:pPr marL="0" indent="0">
              <a:buNone/>
            </a:pPr>
            <a:r>
              <a:rPr lang="en-US" altLang="ja-JP" sz="1600" dirty="0"/>
              <a:t>           1           4  6.07842e+08  3.75043e+08      442583.      45186.1</a:t>
            </a:r>
          </a:p>
          <a:p>
            <a:pPr marL="0" indent="0">
              <a:buNone/>
            </a:pPr>
            <a:r>
              <a:rPr lang="en-US" altLang="ja-JP" sz="1600" dirty="0"/>
              <a:t>           2           3  1.10787e+09  1.73759e+09  7.60936e+06  4.97771e+06</a:t>
            </a:r>
          </a:p>
          <a:p>
            <a:pPr marL="0" indent="0">
              <a:buNone/>
            </a:pPr>
            <a:r>
              <a:rPr lang="en-US" altLang="ja-JP" sz="1600" dirty="0"/>
              <a:t>           2           4  2.31480e+08  3.51173e+08  1.57563e+06  1.01026e+06</a:t>
            </a:r>
          </a:p>
          <a:p>
            <a:pPr marL="0" indent="0">
              <a:buNone/>
            </a:pPr>
            <a:r>
              <a:rPr lang="en-US" altLang="ja-JP" sz="1600" dirty="0"/>
              <a:t>           3           4  3.92119e+08  6.18478e+08  1.63633e+07  1.60387e+07</a:t>
            </a:r>
          </a:p>
          <a:p>
            <a:pPr marL="0" indent="0">
              <a:buNone/>
            </a:pPr>
            <a:r>
              <a:rPr lang="en-US" altLang="ja-JP" sz="1600" dirty="0"/>
              <a:t>           0           5  9.97432e+08  9.96175e+08      13174.8      2333.02</a:t>
            </a:r>
          </a:p>
          <a:p>
            <a:pPr marL="0" indent="0">
              <a:buNone/>
            </a:pPr>
            <a:r>
              <a:rPr lang="en-US" altLang="ja-JP" sz="1600" dirty="0"/>
              <a:t>           1           5  9.11548e+08  4.66701e+08      326473.      55301.1</a:t>
            </a:r>
          </a:p>
          <a:p>
            <a:pPr marL="0" indent="0">
              <a:buNone/>
            </a:pPr>
            <a:r>
              <a:rPr lang="en-US" altLang="ja-JP" sz="1600" dirty="0"/>
              <a:t>           2           5  8.69777e+07  2.75066e+08  1.26455e+06  1.34522e+06</a:t>
            </a:r>
          </a:p>
          <a:p>
            <a:pPr marL="0" indent="0">
              <a:buNone/>
            </a:pPr>
            <a:r>
              <a:rPr lang="en-US" altLang="ja-JP" sz="1600" dirty="0"/>
              <a:t>           3           5  4.84330e+07  1.92125e+08  4.09031e+06  6.65168e+06</a:t>
            </a:r>
          </a:p>
          <a:p>
            <a:pPr marL="0" indent="0">
              <a:buNone/>
            </a:pPr>
            <a:r>
              <a:rPr lang="en-US" altLang="ja-JP" sz="1600" dirty="0"/>
              <a:t>           4           5  4.39462e+07  1.47079e+08  1.33936e+07  2.22215e+07</a:t>
            </a:r>
          </a:p>
          <a:p>
            <a:pPr marL="0" indent="0">
              <a:buNone/>
            </a:pPr>
            <a:r>
              <a:rPr lang="en-US" altLang="ja-JP" sz="1600" dirty="0"/>
              <a:t>level:   1           2           3           4            5            6</a:t>
            </a:r>
          </a:p>
          <a:p>
            <a:pPr marL="0" indent="0">
              <a:buNone/>
            </a:pPr>
            <a:r>
              <a:rPr lang="en-US" altLang="ja-JP" sz="1600" dirty="0"/>
              <a:t>  1.34954e+12      43419.0      489.012      169.426      148.144  6.42390e+10</a:t>
            </a:r>
          </a:p>
          <a:p>
            <a:pPr marL="0" indent="0">
              <a:buNone/>
            </a:pPr>
            <a:r>
              <a:rPr lang="en-US" altLang="ja-JP" sz="1600" dirty="0"/>
              <a:t>      1.21115      1.26615     0.201612     0.131886     0.129270     0.214473</a:t>
            </a:r>
          </a:p>
          <a:p>
            <a:pPr marL="0" indent="0">
              <a:buNone/>
            </a:pP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46516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Important subroutines in “Multi”</a:t>
            </a:r>
            <a:endParaRPr kumimoji="1" lang="ja-JP" altLang="en-US" dirty="0"/>
          </a:p>
        </p:txBody>
      </p:sp>
      <p:graphicFrame>
        <p:nvGraphicFramePr>
          <p:cNvPr id="8" name="図表 7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7439439"/>
              </p:ext>
            </p:extLst>
          </p:nvPr>
        </p:nvGraphicFramePr>
        <p:xfrm>
          <a:off x="179512" y="1268760"/>
          <a:ext cx="8712968" cy="5472608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42129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Equations(ITER</a:t>
            </a:r>
            <a:r>
              <a:rPr lang="ja-JP" altLang="en-US" dirty="0" smtClean="0"/>
              <a:t>内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mc:AlternateContent>
        <mc:Choice xmlns:mc="http://schemas.openxmlformats.org/markup-compatibility/2006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507288" cy="5257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altLang="ja-JP" dirty="0" smtClean="0"/>
                  <a:t>Static equilibrium(1)</a:t>
                </a:r>
                <a:endParaRPr lang="en-US" altLang="ja-JP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18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sz="1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altLang="ja-JP" sz="1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nary>
                        <m:naryPr>
                          <m:chr m:val="∑"/>
                          <m:ctrlPr>
                            <a:rPr lang="en-US" altLang="ja-JP" sz="180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ja-JP" sz="1800" b="0" i="1" smtClean="0">
                              <a:latin typeface="Cambria Math"/>
                            </a:rPr>
                            <m:t>𝑗</m:t>
                          </m:r>
                          <m:r>
                            <a:rPr lang="en-US" altLang="ja-JP" sz="1800" b="0" i="1" smtClean="0">
                              <a:latin typeface="Cambria Math"/>
                              <a:ea typeface="Cambria Math"/>
                            </a:rPr>
                            <m:t>≠</m:t>
                          </m:r>
                          <m:r>
                            <a:rPr lang="en-US" altLang="ja-JP" sz="18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altLang="ja-JP" sz="18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sz="1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altLang="ja-JP" sz="1800" b="0" i="1" smtClean="0">
                                  <a:latin typeface="Cambria Math"/>
                                </a:rPr>
                                <m:t>𝑖𝑗</m:t>
                              </m:r>
                            </m:sub>
                          </m:sSub>
                        </m:e>
                      </m:nary>
                      <m:r>
                        <a:rPr lang="en-US" altLang="ja-JP" sz="1800" b="0" i="1" smtClean="0">
                          <a:latin typeface="Cambria Math"/>
                        </a:rPr>
                        <m:t>−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US" altLang="ja-JP" sz="18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altLang="ja-JP" sz="1800" b="0" i="1" smtClean="0">
                              <a:latin typeface="Cambria Math"/>
                            </a:rPr>
                            <m:t>𝑗</m:t>
                          </m:r>
                          <m:r>
                            <a:rPr lang="en-US" altLang="ja-JP" sz="1800" b="0" i="1" smtClean="0">
                              <a:latin typeface="Cambria Math"/>
                              <a:ea typeface="Cambria Math"/>
                            </a:rPr>
                            <m:t>≠</m:t>
                          </m:r>
                          <m:r>
                            <a:rPr lang="en-US" altLang="ja-JP" sz="18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altLang="ja-JP" sz="1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altLang="ja-JP" sz="18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18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altLang="ja-JP" sz="18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altLang="ja-JP" sz="1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altLang="ja-JP" sz="1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𝑗𝑖</m:t>
                              </m:r>
                            </m:sub>
                          </m:sSub>
                        </m:e>
                      </m:nary>
                      <m:r>
                        <a:rPr lang="en-US" altLang="ja-JP" sz="18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kumimoji="1" lang="en-US" altLang="ja-JP" dirty="0" smtClean="0"/>
              </a:p>
              <a:p>
                <a:pPr marL="457200" lvl="1" indent="0">
                  <a:buNone/>
                </a:pPr>
                <a:r>
                  <a:rPr lang="en-US" altLang="ja-JP" dirty="0" smtClean="0"/>
                  <a:t>Particle conservation(2)</a:t>
                </a:r>
                <a:endParaRPr kumimoji="1" lang="en-US" altLang="ja-JP" dirty="0" smtClean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altLang="ja-JP" sz="220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ja-JP" sz="2200" b="0" i="1" smtClean="0">
                              <a:latin typeface="Cambria Math"/>
                            </a:rPr>
                            <m:t>𝑗</m:t>
                          </m:r>
                          <m:r>
                            <a:rPr lang="en-US" altLang="ja-JP" sz="2200" b="0" i="1" smtClean="0">
                              <a:latin typeface="Cambria Math"/>
                            </a:rPr>
                            <m:t>=1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altLang="ja-JP" sz="22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sz="22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altLang="ja-JP" sz="2200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  <m:r>
                        <a:rPr lang="en-US" altLang="ja-JP" sz="2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altLang="ja-JP" sz="22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sz="22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altLang="ja-JP" sz="22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𝑡𝑜𝑡</m:t>
                          </m:r>
                        </m:sub>
                      </m:sSub>
                    </m:oMath>
                  </m:oMathPara>
                </a14:m>
                <a:endParaRPr lang="en-US" altLang="ja-JP" sz="2200" dirty="0"/>
              </a:p>
              <a:p>
                <a:pPr marL="0" indent="0">
                  <a:buNone/>
                </a:pPr>
                <a:r>
                  <a:rPr lang="en-US" altLang="ja-JP" dirty="0" err="1" smtClean="0"/>
                  <a:t>Radiative</a:t>
                </a:r>
                <a:r>
                  <a:rPr lang="en-US" altLang="ja-JP" dirty="0" smtClean="0"/>
                  <a:t> transfer(3)</a:t>
                </a:r>
                <a:endParaRPr kumimoji="1" lang="en-US" altLang="ja-JP" dirty="0" smtClean="0"/>
              </a:p>
              <a:p>
                <a:pPr marL="1371600" lvl="3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/>
                        </a:rPr>
                        <m:t>𝜇</m:t>
                      </m:r>
                      <m:f>
                        <m:fPr>
                          <m:ctrlPr>
                            <a:rPr kumimoji="1" lang="en-US" altLang="ja-JP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/>
                            </a:rPr>
                            <m:t>𝑑</m:t>
                          </m:r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𝐼</m:t>
                              </m:r>
                            </m:e>
                            <m:sub>
                              <m:r>
                                <a:rPr kumimoji="1" lang="ja-JP" altLang="en-US" b="0" i="1" smtClean="0">
                                  <a:latin typeface="Cambria Math"/>
                                </a:rPr>
                                <m:t>𝜈𝜇</m:t>
                              </m:r>
                            </m:sub>
                          </m:sSub>
                        </m:num>
                        <m:den>
                          <m:r>
                            <a:rPr kumimoji="1" lang="en-US" altLang="ja-JP" b="0" i="1" smtClean="0">
                              <a:latin typeface="Cambria Math"/>
                            </a:rPr>
                            <m:t>𝑑𝑧</m:t>
                          </m:r>
                        </m:den>
                      </m:f>
                      <m:r>
                        <a:rPr kumimoji="1" lang="en-US" altLang="ja-JP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/>
                            </a:rPr>
                            <m:t>−</m:t>
                          </m:r>
                          <m:r>
                            <a:rPr kumimoji="1" lang="ja-JP" alt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𝜅</m:t>
                          </m:r>
                        </m:e>
                        <m:sub>
                          <m:r>
                            <a:rPr kumimoji="1" lang="ja-JP" altLang="en-US" b="0" i="1" smtClean="0">
                              <a:latin typeface="Cambria Math"/>
                            </a:rPr>
                            <m:t>𝜈𝜇</m:t>
                          </m:r>
                        </m:sub>
                      </m:sSub>
                      <m:sSub>
                        <m:sSub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kumimoji="1" lang="ja-JP" altLang="en-US" b="0" i="1" smtClean="0">
                              <a:latin typeface="Cambria Math"/>
                            </a:rPr>
                            <m:t>𝜈𝜇</m:t>
                          </m:r>
                        </m:sub>
                      </m:sSub>
                      <m:r>
                        <a:rPr kumimoji="1" lang="en-US" altLang="ja-JP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kumimoji="1" lang="en-US" altLang="ja-JP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𝑗</m:t>
                          </m:r>
                        </m:e>
                        <m:sub>
                          <m:r>
                            <a:rPr kumimoji="1" lang="ja-JP" alt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𝜈𝜇</m:t>
                          </m:r>
                        </m:sub>
                      </m:sSub>
                    </m:oMath>
                  </m:oMathPara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507288" cy="5257800"/>
              </a:xfrm>
              <a:blipFill rotWithShape="1">
                <a:blip r:embed="rId2"/>
                <a:stretch>
                  <a:fillRect l="-1791" t="-150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>
        <mc:Choice xmlns:mc="http://schemas.openxmlformats.org/markup-compatibility/2006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Requires="a14">
          <p:sp>
            <p:nvSpPr>
              <p:cNvPr id="15" name="テキスト ボックス 14"/>
              <p:cNvSpPr txBox="1"/>
              <p:nvPr/>
            </p:nvSpPr>
            <p:spPr>
              <a:xfrm>
                <a:off x="6012160" y="2223018"/>
                <a:ext cx="2952328" cy="8656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𝑖𝑗</m:t>
                          </m:r>
                        </m:sub>
                      </m:sSub>
                      <m:r>
                        <a:rPr kumimoji="1" lang="en-US" altLang="ja-JP" sz="28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𝑖𝑗</m:t>
                          </m:r>
                        </m:sub>
                      </m:sSub>
                      <m:r>
                        <a:rPr kumimoji="1" lang="en-US" altLang="ja-JP" sz="28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𝑖𝑗</m:t>
                          </m:r>
                        </m:sub>
                      </m:sSub>
                    </m:oMath>
                  </m:oMathPara>
                </a14:m>
                <a:endParaRPr kumimoji="1" lang="en-US" altLang="ja-JP" sz="2800" dirty="0" smtClean="0"/>
              </a:p>
              <a:p>
                <a:r>
                  <a:rPr lang="en-US" altLang="ja-JP" sz="2000" dirty="0"/>
                  <a:t>  </a:t>
                </a:r>
                <a:r>
                  <a:rPr lang="en-US" altLang="ja-JP" sz="2000" dirty="0" smtClean="0"/>
                  <a:t>           radiation    collision</a:t>
                </a:r>
                <a:endParaRPr kumimoji="1" lang="ja-JP" altLang="en-US" sz="2000" dirty="0"/>
              </a:p>
            </p:txBody>
          </p:sp>
        </mc:Choice>
        <mc:Fallback>
          <p:sp>
            <p:nvSpPr>
              <p:cNvPr id="15" name="テキスト ボックス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2223018"/>
                <a:ext cx="2952328" cy="865686"/>
              </a:xfrm>
              <a:prstGeom prst="rect">
                <a:avLst/>
              </a:prstGeom>
              <a:blipFill rotWithShape="1">
                <a:blip r:embed="rId3"/>
                <a:stretch>
                  <a:fillRect r="-1649" b="-1197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>
        <mc:Choice xmlns:mc="http://schemas.openxmlformats.org/markup-compatibility/2006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Requires="a14">
          <p:sp>
            <p:nvSpPr>
              <p:cNvPr id="24" name="テキスト ボックス 23"/>
              <p:cNvSpPr txBox="1"/>
              <p:nvPr/>
            </p:nvSpPr>
            <p:spPr>
              <a:xfrm>
                <a:off x="5323121" y="4597246"/>
                <a:ext cx="4013658" cy="4914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ja-JP" altLang="en-US" sz="24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𝜅</m:t>
                          </m:r>
                        </m:e>
                        <m:sub>
                          <m:r>
                            <a:rPr kumimoji="1" lang="ja-JP" altLang="en-US" sz="24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𝜈𝜇</m:t>
                          </m:r>
                        </m:sub>
                      </m:sSub>
                      <m:r>
                        <a:rPr kumimoji="1" lang="en-US" altLang="ja-JP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kumimoji="1" lang="en-US" altLang="ja-JP" sz="2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ja-JP" altLang="en-US" sz="2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𝜅</m:t>
                          </m:r>
                        </m:e>
                        <m:sub>
                          <m:r>
                            <a:rPr kumimoji="1" lang="ja-JP" altLang="en-US" sz="2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𝜈</m:t>
                          </m:r>
                          <m:r>
                            <a:rPr kumimoji="1" lang="en-US" altLang="ja-JP" sz="2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𝑐</m:t>
                          </m:r>
                        </m:sub>
                      </m:sSub>
                      <m:r>
                        <a:rPr kumimoji="1" lang="en-US" altLang="ja-JP" sz="2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ja-JP" altLang="en-US" sz="2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𝛼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𝑖𝑗</m:t>
                          </m:r>
                        </m:sub>
                      </m:sSub>
                      <m:r>
                        <a:rPr kumimoji="1" lang="en-US" altLang="ja-JP" sz="2400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kumimoji="1" lang="en-US" altLang="ja-JP" sz="24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𝐺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𝑖𝑗</m:t>
                          </m:r>
                        </m:sub>
                      </m:sSub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kumimoji="1" lang="en-US" altLang="ja-JP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>
          <p:sp>
            <p:nvSpPr>
              <p:cNvPr id="24" name="テキスト ボックス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3121" y="4597246"/>
                <a:ext cx="4013658" cy="491417"/>
              </a:xfrm>
              <a:prstGeom prst="rect">
                <a:avLst/>
              </a:prstGeom>
              <a:blipFill rotWithShape="1">
                <a:blip r:embed="rId4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>
        <mc:Choice xmlns:mc="http://schemas.openxmlformats.org/markup-compatibility/2006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Requires="a14">
          <p:sp>
            <p:nvSpPr>
              <p:cNvPr id="28" name="テキスト ボックス 27"/>
              <p:cNvSpPr txBox="1"/>
              <p:nvPr/>
            </p:nvSpPr>
            <p:spPr>
              <a:xfrm>
                <a:off x="5329990" y="5768377"/>
                <a:ext cx="4013658" cy="8560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𝑗</m:t>
                          </m:r>
                        </m:e>
                        <m:sub>
                          <m:r>
                            <a:rPr kumimoji="1" lang="ja-JP" altLang="en-US" sz="2400" i="1" smtClean="0">
                              <a:latin typeface="Cambria Math"/>
                            </a:rPr>
                            <m:t>𝜈𝜇</m:t>
                          </m:r>
                        </m:sub>
                      </m:sSub>
                      <m:r>
                        <a:rPr kumimoji="1" lang="en-US" altLang="ja-JP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𝑗</m:t>
                          </m:r>
                        </m:e>
                        <m:sub>
                          <m:r>
                            <a:rPr kumimoji="1" lang="ja-JP" alt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𝜈</m:t>
                          </m:r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𝑐</m:t>
                          </m:r>
                        </m:sub>
                      </m:sSub>
                      <m:r>
                        <a:rPr kumimoji="1" lang="en-US" altLang="ja-JP" sz="2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2</m:t>
                          </m:r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h</m:t>
                          </m:r>
                          <m:sSup>
                            <m:sSupPr>
                              <m:ctrlPr>
                                <a:rPr kumimoji="1" lang="en-US" altLang="ja-JP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kumimoji="1" lang="ja-JP" altLang="en-US" sz="2400" b="0" i="1" smtClean="0">
                                  <a:latin typeface="Cambria Math"/>
                                </a:rPr>
                                <m:t>𝜈</m:t>
                              </m:r>
                            </m:e>
                            <m:sup>
                              <m:r>
                                <a:rPr kumimoji="1" lang="en-US" altLang="ja-JP" sz="24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kumimoji="1" lang="en-US" altLang="ja-JP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400" b="0" i="1" smtClean="0">
                                  <a:latin typeface="Cambria Math"/>
                                </a:rPr>
                                <m:t>𝑐</m:t>
                              </m:r>
                            </m:e>
                            <m:sup>
                              <m:r>
                                <a:rPr kumimoji="1" lang="en-US" altLang="ja-JP" sz="2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𝐺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𝑖𝑗</m:t>
                          </m:r>
                        </m:sub>
                      </m:sSub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ja-JP" altLang="en-US" sz="2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𝛼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𝑖𝑗</m:t>
                          </m:r>
                        </m:sub>
                      </m:sSub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>
          <p:sp>
            <p:nvSpPr>
              <p:cNvPr id="28" name="テキスト ボックス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9990" y="5768377"/>
                <a:ext cx="4013658" cy="85606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テキスト ボックス 41"/>
          <p:cNvSpPr txBox="1"/>
          <p:nvPr/>
        </p:nvSpPr>
        <p:spPr>
          <a:xfrm>
            <a:off x="5724128" y="-2619"/>
            <a:ext cx="321235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altLang="ja-JP" sz="2400" dirty="0" smtClean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ja-JP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Set and fixed at “Start” </a:t>
            </a:r>
            <a:endParaRPr kumimoji="1" lang="en-US" altLang="ja-JP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ja-JP" sz="2400" dirty="0" smtClean="0">
                <a:solidFill>
                  <a:srgbClr val="FF0000"/>
                </a:solidFill>
              </a:rPr>
              <a:t>Vary in “ITER”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7965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Iteration</a:t>
            </a:r>
            <a:r>
              <a:rPr lang="ja-JP" altLang="en-US" dirty="0" smtClean="0"/>
              <a:t>①</a:t>
            </a:r>
            <a:endParaRPr kumimoji="1" lang="ja-JP" altLang="en-US" dirty="0"/>
          </a:p>
        </p:txBody>
      </p:sp>
      <mc:AlternateContent>
        <mc:Choice xmlns:mc="http://schemas.openxmlformats.org/markup-compatibility/2006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507288" cy="4525963"/>
              </a:xfrm>
            </p:spPr>
            <p:txBody>
              <a:bodyPr>
                <a:normAutofit fontScale="77500" lnSpcReduction="20000"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altLang="ja-JP" dirty="0" smtClean="0"/>
                  <a:t>Derive Source function</a:t>
                </a:r>
                <a:r>
                  <a:rPr lang="ja-JP" altLang="en-US" dirty="0" smtClean="0"/>
                  <a:t>　</a:t>
                </a:r>
                <a:r>
                  <a:rPr lang="en-US" altLang="ja-JP" dirty="0" smtClean="0"/>
                  <a:t/>
                </a:r>
                <a:br>
                  <a:rPr lang="en-US" altLang="ja-JP" dirty="0" smtClean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ja-JP" b="0" i="1" smtClean="0">
                            <a:latin typeface="Cambria Math"/>
                          </a:rPr>
                          <m:t>𝑖𝑗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ja-JP" b="0" i="1" smtClean="0">
                            <a:latin typeface="Cambria Math"/>
                          </a:rPr>
                          <m:t>2</m:t>
                        </m:r>
                        <m:r>
                          <a:rPr lang="en-US" altLang="ja-JP" b="0" i="1" smtClean="0">
                            <a:latin typeface="Cambria Math"/>
                          </a:rPr>
                          <m:t>h</m:t>
                        </m:r>
                        <m:sSubSup>
                          <m:sSubSup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ja-JP" altLang="en-US" b="0" i="1" smtClean="0">
                                <a:latin typeface="Cambria Math"/>
                              </a:rPr>
                              <m:t>𝜈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/>
                              </a:rPr>
                              <m:t>𝑖𝑗</m:t>
                            </m:r>
                          </m:sub>
                          <m:sup>
                            <m:r>
                              <a:rPr lang="en-US" altLang="ja-JP" b="0" i="1" smtClean="0">
                                <a:latin typeface="Cambria Math"/>
                              </a:rPr>
                              <m:t>3</m:t>
                            </m:r>
                          </m:sup>
                        </m:sSubSup>
                      </m:num>
                      <m:den>
                        <m:sSup>
                          <m:sSup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ja-JP" b="0" i="1" smtClean="0">
                                <a:latin typeface="Cambria Math"/>
                              </a:rPr>
                              <m:t>𝑐</m:t>
                            </m:r>
                          </m:e>
                          <m:sup>
                            <m:r>
                              <a:rPr lang="en-US" altLang="ja-JP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f>
                      <m:f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altLang="ja-JP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den>
                    </m:f>
                  </m:oMath>
                </a14:m>
                <a:endParaRPr lang="en-US" altLang="ja-JP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altLang="ja-JP" dirty="0" smtClean="0"/>
                  <a:t>Derive  Background Source function</a:t>
                </a:r>
                <a:r>
                  <a:rPr lang="ja-JP" altLang="en-US" dirty="0" smtClean="0"/>
                  <a:t>　　　　</a:t>
                </a:r>
                <a:r>
                  <a:rPr lang="en-US" altLang="ja-JP" dirty="0" smtClean="0"/>
                  <a:t/>
                </a:r>
                <a:br>
                  <a:rPr lang="en-US" altLang="ja-JP" dirty="0" smtClean="0"/>
                </a:br>
                <a:r>
                  <a:rPr lang="ja-JP" altLang="en-US" dirty="0" smtClean="0"/>
                  <a:t>　　　　　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𝑏𝑔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(</m:t>
                    </m:r>
                    <m:r>
                      <a:rPr lang="ja-JP" altLang="en-US" b="0" i="1" smtClean="0">
                        <a:latin typeface="Cambria Math"/>
                      </a:rPr>
                      <m:t>𝜈</m:t>
                    </m:r>
                    <m:r>
                      <a:rPr lang="en-US" altLang="ja-JP" b="0" i="1" smtClean="0">
                        <a:latin typeface="Cambria Math"/>
                      </a:rPr>
                      <m:t>)=</m:t>
                    </m:r>
                    <m:sSub>
                      <m:sSubPr>
                        <m:ctrlPr>
                          <a:rPr lang="en-US" altLang="ja-JP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𝑐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(</m:t>
                    </m:r>
                    <m:r>
                      <a:rPr lang="ja-JP" altLang="en-US" b="0" i="1" smtClean="0">
                        <a:latin typeface="Cambria Math"/>
                      </a:rPr>
                      <m:t>𝜈</m:t>
                    </m:r>
                    <m:r>
                      <a:rPr lang="en-US" altLang="ja-JP" b="0" i="1" smtClean="0">
                        <a:latin typeface="Cambria Math"/>
                      </a:rPr>
                      <m:t>)+</m:t>
                    </m:r>
                    <m:sSub>
                      <m:sSubPr>
                        <m:ctrlPr>
                          <a:rPr lang="en-US" altLang="ja-JP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𝑠𝑐𝑎𝑡</m:t>
                        </m:r>
                      </m:sub>
                    </m:sSub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ja-JP" altLang="en-US" b="0" i="1" smtClean="0">
                                <a:latin typeface="Cambria Math"/>
                              </a:rPr>
                              <m:t>𝜈</m:t>
                            </m:r>
                          </m:e>
                        </m:d>
                        <m:r>
                          <a:rPr lang="ja-JP" altLang="en-US" b="0" i="1" smtClean="0">
                            <a:latin typeface="Cambria Math"/>
                          </a:rPr>
                          <m:t>　</m:t>
                        </m:r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𝐽</m:t>
                        </m:r>
                      </m:e>
                      <m:sub>
                        <m:r>
                          <a:rPr lang="ja-JP" altLang="en-US" b="0" i="1" smtClean="0">
                            <a:latin typeface="Cambria Math"/>
                          </a:rPr>
                          <m:t>𝜈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(</m:t>
                    </m:r>
                    <m:r>
                      <a:rPr lang="ja-JP" altLang="en-US" b="0" i="1" smtClean="0">
                        <a:latin typeface="Cambria Math"/>
                      </a:rPr>
                      <m:t>𝜈</m:t>
                    </m:r>
                    <m:r>
                      <a:rPr lang="en-US" altLang="ja-JP" b="0" i="1" smtClean="0">
                        <a:latin typeface="Cambria Math"/>
                      </a:rPr>
                      <m:t>)</m:t>
                    </m:r>
                  </m:oMath>
                </a14:m>
                <a:endParaRPr lang="en-US" altLang="ja-JP" dirty="0" smtClean="0"/>
              </a:p>
              <a:p>
                <a:pPr marL="514350" indent="-514350">
                  <a:buFont typeface="+mj-lt"/>
                  <a:buAutoNum type="arabicPeriod"/>
                </a:pPr>
                <a:endParaRPr lang="en-US" altLang="ja-JP" dirty="0">
                  <a:solidFill>
                    <a:srgbClr val="FF0000"/>
                  </a:solidFill>
                </a:endParaRPr>
              </a:p>
              <a:p>
                <a:pPr marL="514350" indent="-514350">
                  <a:lnSpc>
                    <a:spcPct val="120000"/>
                  </a:lnSpc>
                  <a:buFont typeface="+mj-lt"/>
                  <a:buAutoNum type="arabicPeriod"/>
                </a:pPr>
                <a:r>
                  <a:rPr lang="en-US" altLang="ja-JP" dirty="0" smtClean="0"/>
                  <a:t>Derive total Source function and opacity</a:t>
                </a:r>
                <a:br>
                  <a:rPr lang="en-US" altLang="ja-JP" dirty="0" smtClean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ja-JP" alt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𝜅</m:t>
                        </m:r>
                      </m:e>
                      <m:sub>
                        <m:r>
                          <a:rPr lang="en-US" altLang="ja-JP" b="0" i="1" smtClean="0">
                            <a:latin typeface="Cambria Math"/>
                          </a:rPr>
                          <m:t>𝑖𝑗</m:t>
                        </m:r>
                      </m:sub>
                    </m:sSub>
                    <m:d>
                      <m:d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ja-JP" altLang="en-US" b="0" i="1" smtClean="0">
                            <a:latin typeface="Cambria Math"/>
                          </a:rPr>
                          <m:t>𝜈</m:t>
                        </m:r>
                      </m:e>
                    </m:d>
                    <m:r>
                      <a:rPr lang="en-US" altLang="ja-JP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altLang="ja-JP" b="0" i="1" smtClean="0">
                            <a:latin typeface="Cambria Math"/>
                          </a:rPr>
                          <m:t>𝑖𝑗</m:t>
                        </m:r>
                      </m:sub>
                    </m:sSub>
                    <m:f>
                      <m:f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ja-JP" b="0" i="1" smtClean="0">
                            <a:latin typeface="Cambria Math"/>
                          </a:rPr>
                          <m:t>h</m:t>
                        </m:r>
                        <m:r>
                          <a:rPr lang="ja-JP" altLang="en-US" b="0" i="1" smtClean="0">
                            <a:latin typeface="Cambria Math"/>
                          </a:rPr>
                          <m:t>𝜈</m:t>
                        </m:r>
                      </m:num>
                      <m:den>
                        <m:r>
                          <a:rPr lang="en-US" altLang="ja-JP" b="0" i="1" smtClean="0">
                            <a:latin typeface="Cambria Math"/>
                          </a:rPr>
                          <m:t>4</m:t>
                        </m:r>
                        <m:r>
                          <a:rPr lang="ja-JP" altLang="en-US" b="0" i="1" smtClean="0">
                            <a:latin typeface="Cambria Math"/>
                          </a:rPr>
                          <m:t>𝜋</m:t>
                        </m:r>
                      </m:den>
                    </m:f>
                    <m:r>
                      <a:rPr lang="ja-JP" altLang="en-US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𝜙</m:t>
                    </m:r>
                    <m:d>
                      <m:d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ja-JP" altLang="en-US" b="0" i="1" smtClean="0">
                            <a:latin typeface="Cambria Math"/>
                          </a:rPr>
                          <m:t>𝜈</m:t>
                        </m:r>
                      </m:e>
                    </m:d>
                    <m:d>
                      <m:d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altLang="ja-JP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altLang="ja-JP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altLang="ja-JP" b="0" i="1" dirty="0" smtClean="0">
                    <a:latin typeface="Cambria Math"/>
                  </a:rPr>
                  <a:t/>
                </a:r>
                <a:br>
                  <a:rPr lang="en-US" altLang="ja-JP" b="0" i="1" dirty="0" smtClean="0">
                    <a:latin typeface="Cambria Math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ja-JP" alt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𝜅</m:t>
                        </m:r>
                      </m:e>
                      <m:sub>
                        <m:r>
                          <a:rPr lang="ja-JP" altLang="en-US" b="0" i="1" smtClean="0">
                            <a:latin typeface="Cambria Math"/>
                          </a:rPr>
                          <m:t>𝜈</m:t>
                        </m:r>
                      </m:sub>
                    </m:sSub>
                    <m:d>
                      <m:d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ja-JP" altLang="en-US" b="0" i="1" smtClean="0">
                            <a:latin typeface="Cambria Math"/>
                          </a:rPr>
                          <m:t>𝜈</m:t>
                        </m:r>
                      </m:e>
                    </m:d>
                    <m:r>
                      <a:rPr lang="en-US" altLang="ja-JP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ja-JP" alt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𝜅</m:t>
                        </m:r>
                      </m:e>
                      <m:sub>
                        <m:r>
                          <a:rPr lang="en-US" altLang="ja-JP" b="0" i="1" smtClean="0">
                            <a:latin typeface="Cambria Math"/>
                          </a:rPr>
                          <m:t>𝑖𝑗</m:t>
                        </m:r>
                      </m:sub>
                    </m:sSub>
                    <m:d>
                      <m:d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ja-JP" altLang="en-US" b="0" i="1" smtClean="0">
                            <a:latin typeface="Cambria Math"/>
                          </a:rPr>
                          <m:t>𝜈</m:t>
                        </m:r>
                      </m:e>
                    </m:d>
                    <m:r>
                      <a:rPr lang="en-US" altLang="ja-JP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altLang="ja-JP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ja-JP" alt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𝜅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ja-JP" altLang="en-US" b="0" i="1" smtClean="0">
                            <a:latin typeface="Cambria Math"/>
                          </a:rPr>
                          <m:t>𝜈</m:t>
                        </m:r>
                      </m:e>
                    </m:d>
                  </m:oMath>
                </a14:m>
                <a:r>
                  <a:rPr lang="en-US" altLang="ja-JP" dirty="0" smtClean="0"/>
                  <a:t/>
                </a:r>
                <a:br>
                  <a:rPr lang="en-US" altLang="ja-JP" dirty="0" smtClean="0"/>
                </a:br>
                <a:r>
                  <a:rPr lang="ja-JP" altLang="en-US" dirty="0" smtClean="0"/>
                  <a:t>　　　　　　　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ja-JP" altLang="en-US" i="1" smtClean="0">
                            <a:latin typeface="Cambria Math"/>
                          </a:rPr>
                          <m:t>𝜈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(</m:t>
                    </m:r>
                    <m:r>
                      <a:rPr lang="ja-JP" altLang="en-US" b="0" i="1" smtClean="0">
                        <a:latin typeface="Cambria Math"/>
                      </a:rPr>
                      <m:t>𝜈</m:t>
                    </m:r>
                    <m:r>
                      <a:rPr lang="en-US" altLang="ja-JP" b="0" i="1" smtClean="0">
                        <a:latin typeface="Cambria Math"/>
                      </a:rPr>
                      <m:t>)=</m:t>
                    </m:r>
                    <m:f>
                      <m:f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ja-JP" alt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𝜅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  <m:r>
                          <a:rPr lang="en-US" altLang="ja-JP" b="0" i="1" smtClean="0">
                            <a:latin typeface="Cambria Math"/>
                          </a:rPr>
                          <m:t>(</m:t>
                        </m:r>
                        <m:r>
                          <a:rPr lang="ja-JP" altLang="en-US" b="0" i="1" smtClean="0">
                            <a:latin typeface="Cambria Math"/>
                          </a:rPr>
                          <m:t>𝜈</m:t>
                        </m:r>
                        <m:r>
                          <a:rPr lang="en-US" altLang="ja-JP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ja-JP" alt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𝜅</m:t>
                            </m:r>
                          </m:e>
                          <m:sub>
                            <m:r>
                              <a:rPr lang="ja-JP" altLang="en-US" b="0" i="1" smtClean="0">
                                <a:latin typeface="Cambria Math"/>
                              </a:rPr>
                              <m:t>𝜈</m:t>
                            </m:r>
                          </m:sub>
                        </m:sSub>
                        <m:r>
                          <a:rPr lang="en-US" altLang="ja-JP" b="0" i="1" smtClean="0">
                            <a:latin typeface="Cambria Math"/>
                          </a:rPr>
                          <m:t>(</m:t>
                        </m:r>
                        <m:r>
                          <a:rPr lang="ja-JP" altLang="en-US" b="0" i="1" smtClean="0">
                            <a:latin typeface="Cambria Math"/>
                          </a:rPr>
                          <m:t>𝜈</m:t>
                        </m:r>
                        <m:r>
                          <a:rPr lang="en-US" altLang="ja-JP" b="0" i="1" smtClean="0">
                            <a:latin typeface="Cambria Math"/>
                          </a:rPr>
                          <m:t>)</m:t>
                        </m:r>
                      </m:den>
                    </m:f>
                    <m:sSub>
                      <m:sSubPr>
                        <m:ctrlP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𝑖𝑗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ja-JP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ja-JP" altLang="en-US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/>
                              </a:rPr>
                              <m:t>𝜅</m:t>
                            </m:r>
                          </m:e>
                          <m:sub>
                            <m:r>
                              <a:rPr lang="en-US" altLang="ja-JP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/>
                              </a:rPr>
                              <m:t>𝑐</m:t>
                            </m:r>
                          </m:sub>
                        </m:sSub>
                        <m:d>
                          <m:d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ja-JP" altLang="en-US" b="0" i="1" smtClean="0">
                                <a:latin typeface="Cambria Math"/>
                              </a:rPr>
                              <m:t>𝜈</m:t>
                            </m:r>
                          </m:e>
                        </m:d>
                      </m:num>
                      <m:den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ja-JP" alt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𝜅</m:t>
                            </m:r>
                          </m:e>
                          <m:sub>
                            <m:r>
                              <a:rPr lang="ja-JP" altLang="en-US" b="0" i="1" smtClean="0">
                                <a:latin typeface="Cambria Math"/>
                              </a:rPr>
                              <m:t>𝜈</m:t>
                            </m:r>
                          </m:sub>
                        </m:sSub>
                        <m:d>
                          <m:d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ja-JP" altLang="en-US" b="0" i="1" smtClean="0">
                                <a:latin typeface="Cambria Math"/>
                              </a:rPr>
                              <m:t>𝜈</m:t>
                            </m:r>
                          </m:e>
                        </m:d>
                      </m:den>
                    </m:f>
                    <m:sSub>
                      <m:sSubPr>
                        <m:ctrlP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𝑏𝑔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(</m:t>
                    </m:r>
                    <m:r>
                      <a:rPr lang="ja-JP" altLang="en-US" b="0" i="1" smtClean="0">
                        <a:latin typeface="Cambria Math"/>
                      </a:rPr>
                      <m:t>𝜈</m:t>
                    </m:r>
                    <m:r>
                      <a:rPr lang="en-US" altLang="ja-JP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ja-JP" altLang="en-US" dirty="0" smtClean="0"/>
                  <a:t>　　　</a:t>
                </a:r>
                <a:endParaRPr kumimoji="1" lang="en-US" altLang="ja-JP" dirty="0"/>
              </a:p>
              <a:p>
                <a:pPr marL="514350" indent="-514350">
                  <a:buFont typeface="+mj-lt"/>
                  <a:buAutoNum type="arabicPeriod"/>
                </a:pPr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507288" cy="4525963"/>
              </a:xfrm>
              <a:blipFill rotWithShape="1">
                <a:blip r:embed="rId2"/>
                <a:stretch>
                  <a:fillRect l="-1218" t="-28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/>
          <p:cNvSpPr txBox="1"/>
          <p:nvPr/>
        </p:nvSpPr>
        <p:spPr>
          <a:xfrm>
            <a:off x="395536" y="1095665"/>
            <a:ext cx="2267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u="sng" dirty="0" smtClean="0">
                <a:uFill>
                  <a:solidFill>
                    <a:srgbClr val="FF0000"/>
                  </a:solidFill>
                </a:uFill>
              </a:rPr>
              <a:t>Line transition</a:t>
            </a:r>
            <a:endParaRPr kumimoji="1" lang="ja-JP" altLang="en-US" sz="2800" u="sng" dirty="0"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628165" y="6248101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4.</a:t>
            </a:r>
            <a:r>
              <a:rPr lang="en-US" altLang="ja-JP" sz="2800" dirty="0" smtClean="0"/>
              <a:t>Solve </a:t>
            </a:r>
            <a:r>
              <a:rPr lang="en-US" altLang="ja-JP" sz="2800" dirty="0" err="1" smtClean="0"/>
              <a:t>radiative</a:t>
            </a:r>
            <a:r>
              <a:rPr lang="en-US" altLang="ja-JP" sz="2800" dirty="0" smtClean="0"/>
              <a:t> transfer </a:t>
            </a:r>
            <a:r>
              <a:rPr lang="en-US" altLang="ja-JP" sz="2800" dirty="0" err="1" smtClean="0"/>
              <a:t>Eq</a:t>
            </a:r>
            <a:endParaRPr kumimoji="1" lang="ja-JP" altLang="en-US" sz="28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300192" y="1336546"/>
            <a:ext cx="30436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red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：</a:t>
            </a:r>
            <a:r>
              <a:rPr lang="en-US" altLang="ja-JP" sz="2400" dirty="0" smtClean="0">
                <a:solidFill>
                  <a:srgbClr val="FF0000"/>
                </a:solidFill>
              </a:rPr>
              <a:t>Variable</a:t>
            </a:r>
            <a:endParaRPr kumimoji="1" lang="en-US" altLang="ja-JP" sz="2400" dirty="0" smtClean="0">
              <a:solidFill>
                <a:srgbClr val="FF0000"/>
              </a:solidFill>
            </a:endParaRPr>
          </a:p>
          <a:p>
            <a:r>
              <a:rPr lang="en-US" altLang="ja-JP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blue</a:t>
            </a:r>
            <a:r>
              <a:rPr lang="ja-JP" alt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：</a:t>
            </a:r>
            <a:r>
              <a:rPr lang="en-US" altLang="ja-JP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Fix </a:t>
            </a:r>
            <a:endParaRPr kumimoji="1" lang="ja-JP" alt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mc:AlternateContent>
        <mc:Choice xmlns:mc="http://schemas.openxmlformats.org/markup-compatibility/2006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Requires="a14">
          <p:sp>
            <p:nvSpPr>
              <p:cNvPr id="11" name="正方形/長方形 10"/>
              <p:cNvSpPr/>
              <p:nvPr/>
            </p:nvSpPr>
            <p:spPr>
              <a:xfrm>
                <a:off x="2675902" y="1128130"/>
                <a:ext cx="3228448" cy="4296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  <m:t>(</m:t>
                          </m:r>
                          <m:r>
                            <a:rPr lang="ja-JP" altLang="en-US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  <m:t>𝜈</m:t>
                          </m:r>
                        </m:e>
                        <m:sub>
                          <m:r>
                            <a:rPr lang="en-US" altLang="ja-JP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  <m:t>𝑖𝑗</m:t>
                          </m:r>
                        </m:sub>
                      </m:sSub>
                      <m:r>
                        <a:rPr lang="en-US" altLang="ja-JP" sz="2000" i="1">
                          <a:uFill>
                            <a:solidFill>
                              <a:srgbClr val="FF0000"/>
                            </a:solidFill>
                          </a:uFill>
                          <a:latin typeface="Cambria Math"/>
                        </a:rPr>
                        <m:t>−</m:t>
                      </m:r>
                      <m:r>
                        <a:rPr lang="en-US" altLang="ja-JP" sz="2000" i="1">
                          <a:uFill>
                            <a:solidFill>
                              <a:srgbClr val="FF0000"/>
                            </a:solidFill>
                          </a:uFill>
                          <a:latin typeface="Cambria Math"/>
                        </a:rPr>
                        <m:t>𝑑</m:t>
                      </m:r>
                      <m:sSub>
                        <m:sSubPr>
                          <m:ctrlPr>
                            <a:rPr lang="en-US" altLang="ja-JP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ja-JP" altLang="en-US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  <m:t>𝜈</m:t>
                          </m:r>
                        </m:e>
                        <m:sub>
                          <m:r>
                            <a:rPr lang="en-US" altLang="ja-JP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  <m:t>𝑖𝑗</m:t>
                          </m:r>
                        </m:sub>
                      </m:sSub>
                      <m:r>
                        <a:rPr lang="en-US" altLang="ja-JP" sz="2000" i="1">
                          <a:uFill>
                            <a:solidFill>
                              <a:srgbClr val="FF0000"/>
                            </a:solidFill>
                          </a:uFill>
                          <a:latin typeface="Cambria Math"/>
                        </a:rPr>
                        <m:t>&lt;</m:t>
                      </m:r>
                      <m:r>
                        <a:rPr lang="ja-JP" altLang="en-US" sz="2000" i="1">
                          <a:uFill>
                            <a:solidFill>
                              <a:srgbClr val="FF0000"/>
                            </a:solidFill>
                          </a:uFill>
                          <a:latin typeface="Cambria Math"/>
                        </a:rPr>
                        <m:t>𝜈</m:t>
                      </m:r>
                      <m:r>
                        <a:rPr lang="en-US" altLang="ja-JP" sz="2000" i="1">
                          <a:uFill>
                            <a:solidFill>
                              <a:srgbClr val="FF0000"/>
                            </a:solidFill>
                          </a:uFill>
                          <a:latin typeface="Cambria Math"/>
                        </a:rPr>
                        <m:t>&lt;</m:t>
                      </m:r>
                      <m:sSub>
                        <m:sSubPr>
                          <m:ctrlPr>
                            <a:rPr lang="en-US" altLang="ja-JP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ja-JP" altLang="en-US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  <m:t>𝜈</m:t>
                          </m:r>
                        </m:e>
                        <m:sub>
                          <m:r>
                            <a:rPr lang="en-US" altLang="ja-JP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  <m:t>𝑖𝑗</m:t>
                          </m:r>
                        </m:sub>
                      </m:sSub>
                      <m:r>
                        <a:rPr lang="en-US" altLang="ja-JP" sz="2000" i="1">
                          <a:uFill>
                            <a:solidFill>
                              <a:srgbClr val="FF0000"/>
                            </a:solidFill>
                          </a:uFill>
                          <a:latin typeface="Cambria Math"/>
                        </a:rPr>
                        <m:t>+</m:t>
                      </m:r>
                      <m:r>
                        <a:rPr lang="en-US" altLang="ja-JP" sz="2000" i="1">
                          <a:uFill>
                            <a:solidFill>
                              <a:srgbClr val="FF0000"/>
                            </a:solidFill>
                          </a:uFill>
                          <a:latin typeface="Cambria Math"/>
                        </a:rPr>
                        <m:t>𝑑</m:t>
                      </m:r>
                      <m:sSub>
                        <m:sSubPr>
                          <m:ctrlPr>
                            <a:rPr lang="en-US" altLang="ja-JP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ja-JP" altLang="en-US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  <m:t>𝜈</m:t>
                          </m:r>
                        </m:e>
                        <m:sub>
                          <m:r>
                            <a:rPr lang="en-US" altLang="ja-JP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  <m:t>𝑖𝑗</m:t>
                          </m:r>
                          <m:r>
                            <a:rPr lang="en-US" altLang="ja-JP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ja-JP" altLang="en-US" sz="2000" dirty="0"/>
              </a:p>
            </p:txBody>
          </p:sp>
        </mc:Choice>
        <mc:Fallback>
          <p:sp>
            <p:nvSpPr>
              <p:cNvPr id="11" name="正方形/長方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5902" y="1128130"/>
                <a:ext cx="3228448" cy="429669"/>
              </a:xfrm>
              <a:prstGeom prst="rect">
                <a:avLst/>
              </a:prstGeom>
              <a:blipFill rotWithShape="1">
                <a:blip r:embed="rId3"/>
                <a:stretch>
                  <a:fillRect b="-985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17128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Iteration</a:t>
            </a:r>
            <a:r>
              <a:rPr kumimoji="1" lang="ja-JP" altLang="en-US" dirty="0" smtClean="0"/>
              <a:t>②</a:t>
            </a:r>
            <a:endParaRPr kumimoji="1" lang="ja-JP" altLang="en-US" dirty="0"/>
          </a:p>
        </p:txBody>
      </p:sp>
      <mc:AlternateContent>
        <mc:Choice xmlns:mc="http://schemas.openxmlformats.org/markup-compatibility/2006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kumimoji="1" lang="en-US" altLang="ja-JP" dirty="0" smtClean="0"/>
                  <a:t>4-a.  </a:t>
                </a:r>
                <a:r>
                  <a:rPr lang="en-US" altLang="ja-JP" dirty="0" smtClean="0"/>
                  <a:t>Derive</a:t>
                </a:r>
                <a:r>
                  <a:rPr kumimoji="1" lang="en-US" altLang="ja-JP" dirty="0" smtClean="0"/>
                  <a:t> 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solidFill>
                          <a:srgbClr val="FF0000"/>
                        </a:solidFill>
                        <a:latin typeface="Cambria Math"/>
                      </a:rPr>
                      <m:t>𝑑</m:t>
                    </m:r>
                    <m:sSub>
                      <m:sSubPr>
                        <m:ctrlP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ja-JP" alt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𝜏</m:t>
                        </m:r>
                      </m:e>
                      <m:sub>
                        <m:r>
                          <a:rPr kumimoji="1" lang="ja-JP" alt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𝜈𝜇</m:t>
                        </m:r>
                      </m:sub>
                    </m:sSub>
                    <m:r>
                      <a:rPr kumimoji="1" lang="en-US" altLang="ja-JP" b="0" i="1" smtClean="0">
                        <a:latin typeface="Cambria Math"/>
                      </a:rPr>
                      <m:t>(</m:t>
                    </m:r>
                    <m:r>
                      <a:rPr kumimoji="1" lang="ja-JP" altLang="en-US" b="0" i="1" smtClean="0">
                        <a:latin typeface="Cambria Math"/>
                      </a:rPr>
                      <m:t>𝜈</m:t>
                    </m:r>
                    <m:r>
                      <a:rPr kumimoji="1" lang="en-US" altLang="ja-JP" b="0" i="1" smtClean="0">
                        <a:latin typeface="Cambria Math"/>
                      </a:rPr>
                      <m:t>)=</m:t>
                    </m:r>
                    <m:sSub>
                      <m:sSubPr>
                        <m:ctrlPr>
                          <a:rPr kumimoji="1"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ja-JP" alt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𝜅</m:t>
                        </m:r>
                      </m:e>
                      <m:sub>
                        <m:r>
                          <a:rPr kumimoji="1" lang="ja-JP" altLang="en-US" b="0" i="1" smtClean="0">
                            <a:latin typeface="Cambria Math"/>
                          </a:rPr>
                          <m:t>𝜈</m:t>
                        </m:r>
                      </m:sub>
                    </m:sSub>
                    <m:d>
                      <m:dPr>
                        <m:ctrlPr>
                          <a:rPr kumimoji="1" lang="en-US" altLang="ja-JP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kumimoji="1" lang="ja-JP" altLang="en-US" b="0" i="1" smtClean="0">
                            <a:latin typeface="Cambria Math"/>
                          </a:rPr>
                          <m:t>𝜈</m:t>
                        </m:r>
                      </m:e>
                    </m:d>
                    <m:r>
                      <a:rPr kumimoji="1" lang="en-US" altLang="ja-JP" b="0" i="1" smtClean="0">
                        <a:latin typeface="Cambria Math"/>
                      </a:rPr>
                      <m:t>𝑑h</m:t>
                    </m:r>
                    <m:r>
                      <a:rPr kumimoji="1" lang="en-US" altLang="ja-JP" b="0" i="1" smtClean="0">
                        <a:latin typeface="Cambria Math"/>
                      </a:rPr>
                      <m:t>/</m:t>
                    </m:r>
                    <m:r>
                      <a:rPr kumimoji="1" lang="ja-JP" altLang="en-US" b="0" i="1" smtClean="0">
                        <a:latin typeface="Cambria Math"/>
                      </a:rPr>
                      <m:t>𝜇</m:t>
                    </m:r>
                  </m:oMath>
                </a14:m>
                <a:r>
                  <a:rPr kumimoji="1" lang="ja-JP" altLang="en-US" dirty="0" smtClean="0"/>
                  <a:t> 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en-US" altLang="ja-JP" dirty="0" smtClean="0"/>
                  <a:t>4-b. Solve </a:t>
                </a:r>
                <a:r>
                  <a:rPr lang="en-US" altLang="ja-JP" dirty="0" err="1" smtClean="0"/>
                  <a:t>radiative</a:t>
                </a:r>
                <a:r>
                  <a:rPr lang="en-US" altLang="ja-JP" dirty="0" smtClean="0"/>
                  <a:t> transfer equations</a:t>
                </a:r>
                <a:r>
                  <a:rPr lang="en-US" altLang="ja-JP" dirty="0"/>
                  <a:t>	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en-US" altLang="ja-JP" dirty="0"/>
                  <a:t>	</a:t>
                </a:r>
                <a:r>
                  <a:rPr lang="en-US" altLang="ja-JP" dirty="0" smtClean="0"/>
                  <a:t>Direct integral</a:t>
                </a:r>
                <a:r>
                  <a:rPr lang="ja-JP" altLang="en-US" dirty="0" smtClean="0"/>
                  <a:t>　</a:t>
                </a:r>
                <a:r>
                  <a:rPr lang="en-US" altLang="ja-JP" dirty="0" smtClean="0"/>
                  <a:t>or  </a:t>
                </a:r>
                <a:r>
                  <a:rPr lang="en-US" altLang="ja-JP" dirty="0" err="1" smtClean="0"/>
                  <a:t>Feautrier</a:t>
                </a:r>
                <a:r>
                  <a:rPr lang="en-US" altLang="ja-JP" dirty="0" smtClean="0"/>
                  <a:t> method</a:t>
                </a:r>
                <a:r>
                  <a:rPr lang="en-US" altLang="ja-JP" dirty="0"/>
                  <a:t>.</a:t>
                </a:r>
                <a:endParaRPr lang="en-US" altLang="ja-JP" dirty="0" smtClean="0"/>
              </a:p>
              <a:p>
                <a:pPr marL="0" indent="0">
                  <a:buNone/>
                </a:pPr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kumimoji="1" lang="en-US" altLang="ja-JP" dirty="0" smtClean="0"/>
                  <a:t>5. Solve Static equilibrium equations (1)</a:t>
                </a:r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:r>
                  <a:rPr lang="en-US" altLang="ja-JP" dirty="0" smtClean="0"/>
                  <a:t>Iterate until the solution converge</a:t>
                </a:r>
                <a:endParaRPr kumimoji="1" lang="en-US" altLang="ja-JP" dirty="0" smtClean="0"/>
              </a:p>
              <a:p>
                <a:pPr marL="0" indent="0">
                  <a:buNone/>
                </a:pPr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8562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LTE </a:t>
            </a:r>
            <a:r>
              <a:rPr kumimoji="1" lang="en-US" altLang="ja-JP" dirty="0" err="1" smtClean="0"/>
              <a:t>vs</a:t>
            </a:r>
            <a:r>
              <a:rPr kumimoji="1" lang="en-US" altLang="ja-JP" dirty="0" smtClean="0"/>
              <a:t> NLTE(Hα Intensity)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11560" y="1556792"/>
            <a:ext cx="7848872" cy="4876800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5724128" y="1988840"/>
            <a:ext cx="25922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Red : LTE</a:t>
            </a:r>
          </a:p>
          <a:p>
            <a:r>
              <a:rPr lang="en-US" altLang="ja-JP" sz="3200" dirty="0" smtClean="0"/>
              <a:t>Black :NLTE</a:t>
            </a:r>
            <a:endParaRPr kumimoji="1" lang="en-US" altLang="ja-JP" sz="3200" dirty="0" smtClean="0"/>
          </a:p>
        </p:txBody>
      </p:sp>
      <mc:AlternateContent>
        <mc:Choice xmlns:mc="http://schemas.openxmlformats.org/markup-compatibility/2006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Requires="a14">
          <p:sp>
            <p:nvSpPr>
              <p:cNvPr id="3" name="テキスト ボックス 2"/>
              <p:cNvSpPr txBox="1"/>
              <p:nvPr/>
            </p:nvSpPr>
            <p:spPr>
              <a:xfrm>
                <a:off x="4355976" y="6237312"/>
                <a:ext cx="1512168" cy="5446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sz="2800" i="1" smtClean="0">
                          <a:latin typeface="Cambria Math"/>
                        </a:rPr>
                        <m:t>∆</m:t>
                      </m:r>
                      <m:r>
                        <a:rPr kumimoji="1" lang="ja-JP" altLang="en-US" sz="2800" i="1" smtClean="0">
                          <a:latin typeface="Cambria Math"/>
                        </a:rPr>
                        <m:t>𝜆</m:t>
                      </m:r>
                      <m:r>
                        <a:rPr kumimoji="1" lang="en-US" altLang="ja-JP" sz="2800" b="0" i="1" smtClean="0">
                          <a:latin typeface="Cambria Math"/>
                        </a:rPr>
                        <m:t>(</m:t>
                      </m:r>
                      <m:r>
                        <a:rPr kumimoji="1" lang="en-US" altLang="ja-JP" sz="2800" b="0" i="1" smtClean="0">
                          <a:latin typeface="Cambria Math"/>
                          <a:ea typeface="Cambria Math"/>
                        </a:rPr>
                        <m:t>Å)</m:t>
                      </m:r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>
          <p:sp>
            <p:nvSpPr>
              <p:cNvPr id="3" name="テキスト ボックス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6237312"/>
                <a:ext cx="1512168" cy="5446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5039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540568" y="116632"/>
            <a:ext cx="4834880" cy="1143000"/>
          </a:xfrm>
        </p:spPr>
        <p:txBody>
          <a:bodyPr/>
          <a:lstStyle/>
          <a:p>
            <a:r>
              <a:rPr kumimoji="1" lang="en-US" altLang="ja-JP" dirty="0" smtClean="0"/>
              <a:t>Hα Line center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80680" y="1435193"/>
            <a:ext cx="4376260" cy="3501008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456940" y="1435193"/>
            <a:ext cx="4488160" cy="3590528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1043608" y="1125805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Source function 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940152" y="310197"/>
            <a:ext cx="25922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Red : LTE</a:t>
            </a:r>
          </a:p>
          <a:p>
            <a:r>
              <a:rPr lang="en-US" altLang="ja-JP" sz="3200" dirty="0" smtClean="0"/>
              <a:t>Black :NLTE</a:t>
            </a:r>
            <a:endParaRPr kumimoji="1" lang="en-US" altLang="ja-JP" sz="3200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508104" y="1627733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Optically depth </a:t>
            </a:r>
            <a:endParaRPr kumimoji="1" lang="ja-JP" altLang="en-US" sz="2800" dirty="0"/>
          </a:p>
        </p:txBody>
      </p:sp>
      <mc:AlternateContent>
        <mc:Choice xmlns:mc="http://schemas.openxmlformats.org/markup-compatibility/2006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Requires="a14">
          <p:sp>
            <p:nvSpPr>
              <p:cNvPr id="9" name="テキスト ボックス 8"/>
              <p:cNvSpPr txBox="1"/>
              <p:nvPr/>
            </p:nvSpPr>
            <p:spPr>
              <a:xfrm>
                <a:off x="5013739" y="2924087"/>
                <a:ext cx="125963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ja-JP" altLang="en-US" sz="2800" i="1" smtClean="0">
                              <a:latin typeface="Cambria Math"/>
                            </a:rPr>
                            <m:t>𝜏</m:t>
                          </m:r>
                        </m:e>
                        <m:sub>
                          <m:r>
                            <a:rPr kumimoji="1" lang="ja-JP" altLang="en-US" sz="2800" i="1" smtClean="0">
                              <a:latin typeface="Cambria Math"/>
                            </a:rPr>
                            <m:t>𝜈</m:t>
                          </m:r>
                        </m:sub>
                      </m:sSub>
                      <m:r>
                        <a:rPr kumimoji="1" lang="en-US" altLang="ja-JP" sz="28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3739" y="2924087"/>
                <a:ext cx="1259632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直線コネクタ 10"/>
          <p:cNvCxnSpPr/>
          <p:nvPr/>
        </p:nvCxnSpPr>
        <p:spPr>
          <a:xfrm>
            <a:off x="2483768" y="3230457"/>
            <a:ext cx="0" cy="142267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80680" y="5805264"/>
            <a:ext cx="9505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ja-JP" sz="2400" dirty="0" smtClean="0"/>
              <a:t>Source functions have significant difference between LTE and NLTE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kumimoji="1" lang="en-US" altLang="ja-JP" sz="2400" dirty="0" smtClean="0"/>
              <a:t>Formation height is also difference</a:t>
            </a:r>
            <a:endParaRPr kumimoji="1" lang="ja-JP" altLang="en-US" sz="2400" dirty="0"/>
          </a:p>
        </p:txBody>
      </p:sp>
      <p:cxnSp>
        <p:nvCxnSpPr>
          <p:cNvPr id="13" name="直線コネクタ 12"/>
          <p:cNvCxnSpPr/>
          <p:nvPr/>
        </p:nvCxnSpPr>
        <p:spPr>
          <a:xfrm>
            <a:off x="2901886" y="4293096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2051720" y="2233880"/>
            <a:ext cx="1152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LTE formation height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627784" y="3590179"/>
            <a:ext cx="9536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NLTE formation height</a:t>
            </a:r>
            <a:endParaRPr kumimoji="1" lang="ja-JP" altLang="en-US" sz="14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655676" y="5025721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Height</a:t>
            </a:r>
            <a:endParaRPr kumimoji="1" lang="ja-JP" altLang="en-US" sz="32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927966" y="5025721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Height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6871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Source function</a:t>
            </a:r>
            <a:endParaRPr kumimoji="1" lang="ja-JP" altLang="en-US" dirty="0"/>
          </a:p>
        </p:txBody>
      </p:sp>
      <mc:AlternateContent>
        <mc:Choice xmlns:mc="http://schemas.openxmlformats.org/markup-compatibility/2006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507288" cy="4525963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altLang="ja-JP" dirty="0" smtClean="0"/>
                  <a:t/>
                </a:r>
                <a:br>
                  <a:rPr lang="en-US" altLang="ja-JP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/>
                            </a:rPr>
                            <m:t>𝑖𝑗</m:t>
                          </m:r>
                        </m:sub>
                      </m:sSub>
                      <m:r>
                        <a:rPr lang="en-US" altLang="ja-JP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altLang="ja-JP" b="0" i="1" smtClean="0">
                              <a:latin typeface="Cambria Math"/>
                            </a:rPr>
                            <m:t>h</m:t>
                          </m:r>
                          <m:sSubSup>
                            <m:sSubSupPr>
                              <m:ctrlPr>
                                <a:rPr lang="en-US" altLang="ja-JP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ja-JP" altLang="en-US" b="0" i="1" smtClean="0">
                                  <a:latin typeface="Cambria Math"/>
                                </a:rPr>
                                <m:t>𝜈</m:t>
                              </m:r>
                            </m:e>
                            <m:sub>
                              <m:r>
                                <a:rPr lang="en-US" altLang="ja-JP" b="0" i="1" smtClean="0">
                                  <a:latin typeface="Cambria Math"/>
                                </a:rPr>
                                <m:t>𝑖𝑗</m:t>
                              </m:r>
                            </m:sub>
                            <m:sup>
                              <m:r>
                                <a:rPr lang="en-US" altLang="ja-JP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bSup>
                        </m:num>
                        <m:den>
                          <m:sSup>
                            <m:sSupPr>
                              <m:ctrlPr>
                                <a:rPr lang="en-US" altLang="ja-JP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altLang="ja-JP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n-US" altLang="ja-JP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ja-JP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b="0" i="1" smtClean="0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altLang="ja-JP" b="0" i="1" smtClean="0">
                                  <a:latin typeface="Cambria Math"/>
                                </a:rPr>
                                <m:t>𝑖𝑗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ja-JP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altLang="ja-JP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ja-JP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altLang="ja-JP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ja-JP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ja-JP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b="0" i="1" smtClean="0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altLang="ja-JP" b="0" i="1" smtClean="0">
                                  <a:latin typeface="Cambria Math"/>
                                </a:rPr>
                                <m:t>𝑖𝑗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ja-JP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altLang="ja-JP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r>
                  <a:rPr lang="en-US" altLang="ja-JP" dirty="0" smtClean="0"/>
                  <a:t/>
                </a:r>
                <a:br>
                  <a:rPr lang="en-US" altLang="ja-JP" dirty="0" smtClean="0"/>
                </a:br>
                <a:r>
                  <a:rPr lang="ja-JP" altLang="en-US" dirty="0" smtClean="0"/>
                  <a:t>　　　　　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𝑏𝑔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(</m:t>
                    </m:r>
                    <m:r>
                      <a:rPr lang="ja-JP" altLang="en-US" b="0" i="1" smtClean="0">
                        <a:latin typeface="Cambria Math"/>
                      </a:rPr>
                      <m:t>𝜈</m:t>
                    </m:r>
                    <m:r>
                      <a:rPr lang="en-US" altLang="ja-JP" b="0" i="1" smtClean="0">
                        <a:latin typeface="Cambria Math"/>
                      </a:rPr>
                      <m:t>)=</m:t>
                    </m:r>
                    <m:sSub>
                      <m:sSubPr>
                        <m:ctrlPr>
                          <a:rPr lang="en-US" altLang="ja-JP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𝑐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(</m:t>
                    </m:r>
                    <m:r>
                      <a:rPr lang="ja-JP" altLang="en-US" b="0" i="1" smtClean="0">
                        <a:latin typeface="Cambria Math"/>
                      </a:rPr>
                      <m:t>𝜈</m:t>
                    </m:r>
                    <m:r>
                      <a:rPr lang="en-US" altLang="ja-JP" b="0" i="1" smtClean="0">
                        <a:latin typeface="Cambria Math"/>
                      </a:rPr>
                      <m:t>)+</m:t>
                    </m:r>
                    <m:sSub>
                      <m:sSubPr>
                        <m:ctrlPr>
                          <a:rPr lang="en-US" altLang="ja-JP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𝑠𝑐𝑎𝑡</m:t>
                        </m:r>
                      </m:sub>
                    </m:sSub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ja-JP" altLang="en-US" b="0" i="1" smtClean="0">
                                <a:latin typeface="Cambria Math"/>
                              </a:rPr>
                              <m:t>𝜈</m:t>
                            </m:r>
                          </m:e>
                        </m:d>
                        <m:r>
                          <a:rPr lang="ja-JP" altLang="en-US" b="0" i="1" smtClean="0">
                            <a:latin typeface="Cambria Math"/>
                          </a:rPr>
                          <m:t>　</m:t>
                        </m:r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𝐽</m:t>
                        </m:r>
                      </m:e>
                      <m:sub>
                        <m:r>
                          <a:rPr lang="ja-JP" altLang="en-US" b="0" i="1" smtClean="0">
                            <a:latin typeface="Cambria Math"/>
                          </a:rPr>
                          <m:t>𝜈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(</m:t>
                    </m:r>
                    <m:r>
                      <a:rPr lang="ja-JP" altLang="en-US" b="0" i="1" smtClean="0">
                        <a:latin typeface="Cambria Math"/>
                      </a:rPr>
                      <m:t>𝜈</m:t>
                    </m:r>
                  </m:oMath>
                </a14:m>
                <a:r>
                  <a:rPr lang="en-US" altLang="ja-JP" dirty="0" smtClean="0"/>
                  <a:t/>
                </a:r>
                <a:br>
                  <a:rPr lang="en-US" altLang="ja-JP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ja-JP" altLang="en-US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𝜅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/>
                            </a:rPr>
                            <m:t>𝑖𝑗</m:t>
                          </m:r>
                        </m:sub>
                      </m:sSub>
                      <m:d>
                        <m:dPr>
                          <m:ctrlPr>
                            <a:rPr lang="en-US" altLang="ja-JP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ja-JP" altLang="en-US" b="0" i="1" smtClean="0">
                              <a:latin typeface="Cambria Math"/>
                            </a:rPr>
                            <m:t>𝜈</m:t>
                          </m:r>
                        </m:e>
                      </m:d>
                      <m:r>
                        <a:rPr lang="en-US" altLang="ja-JP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altLang="ja-JP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/>
                            </a:rPr>
                            <m:t>𝑖𝑗</m:t>
                          </m:r>
                        </m:sub>
                      </m:sSub>
                      <m:f>
                        <m:fPr>
                          <m:ctrlPr>
                            <a:rPr lang="en-US" altLang="ja-JP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/>
                            </a:rPr>
                            <m:t>h</m:t>
                          </m:r>
                          <m:r>
                            <a:rPr lang="ja-JP" altLang="en-US" b="0" i="1" smtClean="0">
                              <a:latin typeface="Cambria Math"/>
                            </a:rPr>
                            <m:t>𝜈</m:t>
                          </m:r>
                        </m:num>
                        <m:den>
                          <m:r>
                            <a:rPr lang="en-US" altLang="ja-JP" b="0" i="1" smtClean="0">
                              <a:latin typeface="Cambria Math"/>
                            </a:rPr>
                            <m:t>4</m:t>
                          </m:r>
                          <m:r>
                            <a:rPr lang="ja-JP" altLang="en-US" b="0" i="1" smtClean="0">
                              <a:latin typeface="Cambria Math"/>
                            </a:rPr>
                            <m:t>𝜋</m:t>
                          </m:r>
                        </m:den>
                      </m:f>
                      <m:r>
                        <a:rPr lang="ja-JP" altLang="en-US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𝜙</m:t>
                      </m:r>
                      <m:d>
                        <m:dPr>
                          <m:ctrlPr>
                            <a:rPr lang="en-US" altLang="ja-JP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ja-JP" altLang="en-US" b="0" i="1" smtClean="0">
                              <a:latin typeface="Cambria Math"/>
                            </a:rPr>
                            <m:t>𝜈</m:t>
                          </m:r>
                        </m:e>
                      </m:d>
                      <m:d>
                        <m:dPr>
                          <m:ctrlPr>
                            <a:rPr lang="en-US" altLang="ja-JP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ja-JP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altLang="ja-JP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ja-JP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ja-JP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b="0" i="1" smtClean="0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altLang="ja-JP" b="0" i="1" smtClean="0">
                                  <a:latin typeface="Cambria Math"/>
                                </a:rPr>
                                <m:t>𝑖𝑗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ja-JP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altLang="ja-JP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en-US" altLang="ja-JP" b="0" i="1" smtClean="0">
                          <a:latin typeface="Cambria Math"/>
                        </a:rPr>
                        <m:t>,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altLang="ja-JP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ja-JP" alt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𝜅</m:t>
                          </m:r>
                        </m:e>
                        <m:sub>
                          <m:r>
                            <a:rPr lang="ja-JP" altLang="en-US" b="0" i="1" smtClean="0">
                              <a:latin typeface="Cambria Math"/>
                            </a:rPr>
                            <m:t>𝜈</m:t>
                          </m:r>
                        </m:sub>
                      </m:sSub>
                      <m:d>
                        <m:dPr>
                          <m:ctrlPr>
                            <a:rPr lang="en-US" altLang="ja-JP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ja-JP" altLang="en-US" b="0" i="1" smtClean="0">
                              <a:latin typeface="Cambria Math"/>
                            </a:rPr>
                            <m:t>𝜈</m:t>
                          </m:r>
                        </m:e>
                      </m:d>
                      <m:r>
                        <a:rPr lang="en-US" altLang="ja-JP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altLang="ja-JP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ja-JP" alt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𝜅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/>
                            </a:rPr>
                            <m:t>𝑖𝑗</m:t>
                          </m:r>
                        </m:sub>
                      </m:sSub>
                      <m:d>
                        <m:dPr>
                          <m:ctrlPr>
                            <a:rPr lang="en-US" altLang="ja-JP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ja-JP" altLang="en-US" b="0" i="1" smtClean="0">
                              <a:latin typeface="Cambria Math"/>
                            </a:rPr>
                            <m:t>𝜈</m:t>
                          </m:r>
                        </m:e>
                      </m:d>
                      <m:r>
                        <a:rPr lang="en-US" altLang="ja-JP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altLang="ja-JP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ja-JP" altLang="en-US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𝜅</m:t>
                          </m:r>
                        </m:e>
                        <m:sub>
                          <m:r>
                            <a:rPr lang="en-US" altLang="ja-JP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altLang="ja-JP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ja-JP" altLang="en-US" b="0" i="1" smtClean="0">
                              <a:latin typeface="Cambria Math"/>
                            </a:rPr>
                            <m:t>𝜈</m:t>
                          </m:r>
                        </m:e>
                      </m:d>
                    </m:oMath>
                  </m:oMathPara>
                </a14:m>
                <a:r>
                  <a:rPr lang="en-US" altLang="ja-JP" dirty="0" smtClean="0"/>
                  <a:t/>
                </a:r>
                <a:br>
                  <a:rPr lang="en-US" altLang="ja-JP" dirty="0" smtClean="0"/>
                </a:br>
                <a:r>
                  <a:rPr lang="ja-JP" altLang="en-US" dirty="0" smtClean="0"/>
                  <a:t>　　　　　　　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ja-JP" altLang="en-US" i="1" smtClean="0">
                            <a:latin typeface="Cambria Math"/>
                          </a:rPr>
                          <m:t>𝜈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(</m:t>
                    </m:r>
                    <m:r>
                      <a:rPr lang="ja-JP" altLang="en-US" b="0" i="1" smtClean="0">
                        <a:latin typeface="Cambria Math"/>
                      </a:rPr>
                      <m:t>𝜈</m:t>
                    </m:r>
                    <m:r>
                      <a:rPr lang="en-US" altLang="ja-JP" b="0" i="1" smtClean="0">
                        <a:latin typeface="Cambria Math"/>
                      </a:rPr>
                      <m:t>)=</m:t>
                    </m:r>
                    <m:f>
                      <m:f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ja-JP" alt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𝜅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  <m:r>
                          <a:rPr lang="en-US" altLang="ja-JP" b="0" i="1" smtClean="0">
                            <a:latin typeface="Cambria Math"/>
                          </a:rPr>
                          <m:t>(</m:t>
                        </m:r>
                        <m:r>
                          <a:rPr lang="ja-JP" altLang="en-US" b="0" i="1" smtClean="0">
                            <a:latin typeface="Cambria Math"/>
                          </a:rPr>
                          <m:t>𝜈</m:t>
                        </m:r>
                        <m:r>
                          <a:rPr lang="en-US" altLang="ja-JP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ja-JP" alt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𝜅</m:t>
                            </m:r>
                          </m:e>
                          <m:sub>
                            <m:r>
                              <a:rPr lang="ja-JP" altLang="en-US" b="0" i="1" smtClean="0">
                                <a:latin typeface="Cambria Math"/>
                              </a:rPr>
                              <m:t>𝜈</m:t>
                            </m:r>
                          </m:sub>
                        </m:sSub>
                        <m:r>
                          <a:rPr lang="en-US" altLang="ja-JP" b="0" i="1" smtClean="0">
                            <a:latin typeface="Cambria Math"/>
                          </a:rPr>
                          <m:t>(</m:t>
                        </m:r>
                        <m:r>
                          <a:rPr lang="ja-JP" altLang="en-US" b="0" i="1" smtClean="0">
                            <a:latin typeface="Cambria Math"/>
                          </a:rPr>
                          <m:t>𝜈</m:t>
                        </m:r>
                        <m:r>
                          <a:rPr lang="en-US" altLang="ja-JP" b="0" i="1" smtClean="0">
                            <a:latin typeface="Cambria Math"/>
                          </a:rPr>
                          <m:t>)</m:t>
                        </m:r>
                      </m:den>
                    </m:f>
                    <m:sSub>
                      <m:sSubPr>
                        <m:ctrlP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𝑖𝑗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ja-JP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ja-JP" altLang="en-US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/>
                              </a:rPr>
                              <m:t>𝜅</m:t>
                            </m:r>
                          </m:e>
                          <m:sub>
                            <m:r>
                              <a:rPr lang="en-US" altLang="ja-JP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/>
                              </a:rPr>
                              <m:t>𝑐</m:t>
                            </m:r>
                          </m:sub>
                        </m:sSub>
                        <m:d>
                          <m:d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ja-JP" altLang="en-US" b="0" i="1" smtClean="0">
                                <a:latin typeface="Cambria Math"/>
                              </a:rPr>
                              <m:t>𝜈</m:t>
                            </m:r>
                          </m:e>
                        </m:d>
                      </m:num>
                      <m:den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ja-JP" alt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𝜅</m:t>
                            </m:r>
                          </m:e>
                          <m:sub>
                            <m:r>
                              <a:rPr lang="ja-JP" altLang="en-US" b="0" i="1" smtClean="0">
                                <a:latin typeface="Cambria Math"/>
                              </a:rPr>
                              <m:t>𝜈</m:t>
                            </m:r>
                          </m:sub>
                        </m:sSub>
                        <m:d>
                          <m:d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ja-JP" altLang="en-US" b="0" i="1" smtClean="0">
                                <a:latin typeface="Cambria Math"/>
                              </a:rPr>
                              <m:t>𝜈</m:t>
                            </m:r>
                          </m:e>
                        </m:d>
                      </m:den>
                    </m:f>
                    <m:sSub>
                      <m:sSubPr>
                        <m:ctrlP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𝑏𝑔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(</m:t>
                    </m:r>
                    <m:r>
                      <a:rPr lang="ja-JP" altLang="en-US" b="0" i="1" smtClean="0">
                        <a:latin typeface="Cambria Math"/>
                      </a:rPr>
                      <m:t>𝜈</m:t>
                    </m:r>
                    <m:r>
                      <a:rPr lang="en-US" altLang="ja-JP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ja-JP" altLang="en-US" dirty="0" smtClean="0"/>
                  <a:t>　</a:t>
                </a:r>
                <a:endParaRPr lang="en-US" altLang="ja-JP" dirty="0" smtClean="0"/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:r>
                  <a:rPr lang="ja-JP" altLang="en-US" dirty="0" smtClean="0"/>
                  <a:t>　　</a:t>
                </a:r>
                <a:endParaRPr kumimoji="1" lang="en-US" altLang="ja-JP" dirty="0"/>
              </a:p>
              <a:p>
                <a:pPr marL="514350" indent="-514350">
                  <a:buFont typeface="+mj-lt"/>
                  <a:buAutoNum type="arabicPeriod"/>
                </a:pPr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507288" cy="4525963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/>
          <p:cNvSpPr txBox="1"/>
          <p:nvPr/>
        </p:nvSpPr>
        <p:spPr>
          <a:xfrm>
            <a:off x="395536" y="1095665"/>
            <a:ext cx="2267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u="sng" dirty="0" smtClean="0">
                <a:uFill>
                  <a:solidFill>
                    <a:srgbClr val="FF0000"/>
                  </a:solidFill>
                </a:uFill>
              </a:rPr>
              <a:t>Line transition</a:t>
            </a:r>
            <a:endParaRPr kumimoji="1" lang="ja-JP" altLang="en-US" sz="2800" u="sng" dirty="0"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300192" y="1336546"/>
            <a:ext cx="30436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red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：</a:t>
            </a:r>
            <a:r>
              <a:rPr lang="en-US" altLang="ja-JP" sz="2400" dirty="0" smtClean="0">
                <a:solidFill>
                  <a:srgbClr val="FF0000"/>
                </a:solidFill>
              </a:rPr>
              <a:t>Variable</a:t>
            </a:r>
            <a:endParaRPr kumimoji="1" lang="en-US" altLang="ja-JP" sz="2400" dirty="0" smtClean="0">
              <a:solidFill>
                <a:srgbClr val="FF0000"/>
              </a:solidFill>
            </a:endParaRPr>
          </a:p>
          <a:p>
            <a:r>
              <a:rPr lang="en-US" altLang="ja-JP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blue</a:t>
            </a:r>
            <a:r>
              <a:rPr lang="ja-JP" alt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：</a:t>
            </a:r>
            <a:r>
              <a:rPr lang="en-US" altLang="ja-JP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Fix </a:t>
            </a:r>
            <a:endParaRPr kumimoji="1" lang="ja-JP" alt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mc:AlternateContent>
        <mc:Choice xmlns:mc="http://schemas.openxmlformats.org/markup-compatibility/2006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Requires="a14">
          <p:sp>
            <p:nvSpPr>
              <p:cNvPr id="11" name="正方形/長方形 10"/>
              <p:cNvSpPr/>
              <p:nvPr/>
            </p:nvSpPr>
            <p:spPr>
              <a:xfrm>
                <a:off x="2675902" y="1128130"/>
                <a:ext cx="3228448" cy="4296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  <m:t>(</m:t>
                          </m:r>
                          <m:r>
                            <a:rPr lang="ja-JP" altLang="en-US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  <m:t>𝜈</m:t>
                          </m:r>
                        </m:e>
                        <m:sub>
                          <m:r>
                            <a:rPr lang="en-US" altLang="ja-JP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  <m:t>𝑖𝑗</m:t>
                          </m:r>
                        </m:sub>
                      </m:sSub>
                      <m:r>
                        <a:rPr lang="en-US" altLang="ja-JP" sz="2000" i="1">
                          <a:uFill>
                            <a:solidFill>
                              <a:srgbClr val="FF0000"/>
                            </a:solidFill>
                          </a:uFill>
                          <a:latin typeface="Cambria Math"/>
                        </a:rPr>
                        <m:t>−</m:t>
                      </m:r>
                      <m:r>
                        <a:rPr lang="en-US" altLang="ja-JP" sz="2000" i="1">
                          <a:uFill>
                            <a:solidFill>
                              <a:srgbClr val="FF0000"/>
                            </a:solidFill>
                          </a:uFill>
                          <a:latin typeface="Cambria Math"/>
                        </a:rPr>
                        <m:t>𝑑</m:t>
                      </m:r>
                      <m:sSub>
                        <m:sSubPr>
                          <m:ctrlPr>
                            <a:rPr lang="en-US" altLang="ja-JP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ja-JP" altLang="en-US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  <m:t>𝜈</m:t>
                          </m:r>
                        </m:e>
                        <m:sub>
                          <m:r>
                            <a:rPr lang="en-US" altLang="ja-JP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  <m:t>𝑖𝑗</m:t>
                          </m:r>
                        </m:sub>
                      </m:sSub>
                      <m:r>
                        <a:rPr lang="en-US" altLang="ja-JP" sz="2000" i="1">
                          <a:uFill>
                            <a:solidFill>
                              <a:srgbClr val="FF0000"/>
                            </a:solidFill>
                          </a:uFill>
                          <a:latin typeface="Cambria Math"/>
                        </a:rPr>
                        <m:t>&lt;</m:t>
                      </m:r>
                      <m:r>
                        <a:rPr lang="ja-JP" altLang="en-US" sz="2000" i="1">
                          <a:uFill>
                            <a:solidFill>
                              <a:srgbClr val="FF0000"/>
                            </a:solidFill>
                          </a:uFill>
                          <a:latin typeface="Cambria Math"/>
                        </a:rPr>
                        <m:t>𝜈</m:t>
                      </m:r>
                      <m:r>
                        <a:rPr lang="en-US" altLang="ja-JP" sz="2000" i="1">
                          <a:uFill>
                            <a:solidFill>
                              <a:srgbClr val="FF0000"/>
                            </a:solidFill>
                          </a:uFill>
                          <a:latin typeface="Cambria Math"/>
                        </a:rPr>
                        <m:t>&lt;</m:t>
                      </m:r>
                      <m:sSub>
                        <m:sSubPr>
                          <m:ctrlPr>
                            <a:rPr lang="en-US" altLang="ja-JP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ja-JP" altLang="en-US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  <m:t>𝜈</m:t>
                          </m:r>
                        </m:e>
                        <m:sub>
                          <m:r>
                            <a:rPr lang="en-US" altLang="ja-JP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  <m:t>𝑖𝑗</m:t>
                          </m:r>
                        </m:sub>
                      </m:sSub>
                      <m:r>
                        <a:rPr lang="en-US" altLang="ja-JP" sz="2000" i="1">
                          <a:uFill>
                            <a:solidFill>
                              <a:srgbClr val="FF0000"/>
                            </a:solidFill>
                          </a:uFill>
                          <a:latin typeface="Cambria Math"/>
                        </a:rPr>
                        <m:t>+</m:t>
                      </m:r>
                      <m:r>
                        <a:rPr lang="en-US" altLang="ja-JP" sz="2000" i="1">
                          <a:uFill>
                            <a:solidFill>
                              <a:srgbClr val="FF0000"/>
                            </a:solidFill>
                          </a:uFill>
                          <a:latin typeface="Cambria Math"/>
                        </a:rPr>
                        <m:t>𝑑</m:t>
                      </m:r>
                      <m:sSub>
                        <m:sSubPr>
                          <m:ctrlPr>
                            <a:rPr lang="en-US" altLang="ja-JP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ja-JP" altLang="en-US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  <m:t>𝜈</m:t>
                          </m:r>
                        </m:e>
                        <m:sub>
                          <m:r>
                            <a:rPr lang="en-US" altLang="ja-JP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  <m:t>𝑖𝑗</m:t>
                          </m:r>
                          <m:r>
                            <a:rPr lang="en-US" altLang="ja-JP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ja-JP" altLang="en-US" sz="2000" dirty="0"/>
              </a:p>
            </p:txBody>
          </p:sp>
        </mc:Choice>
        <mc:Fallback>
          <p:sp>
            <p:nvSpPr>
              <p:cNvPr id="11" name="正方形/長方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5902" y="1128130"/>
                <a:ext cx="3228448" cy="429669"/>
              </a:xfrm>
              <a:prstGeom prst="rect">
                <a:avLst/>
              </a:prstGeom>
              <a:blipFill rotWithShape="1">
                <a:blip r:embed="rId4"/>
                <a:stretch>
                  <a:fillRect b="-985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正方形/長方形 4"/>
          <p:cNvSpPr/>
          <p:nvPr/>
        </p:nvSpPr>
        <p:spPr>
          <a:xfrm>
            <a:off x="3558926" y="4330511"/>
            <a:ext cx="1462399" cy="75467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16" name="グループ化 15"/>
          <p:cNvGrpSpPr/>
          <p:nvPr/>
        </p:nvGrpSpPr>
        <p:grpSpPr>
          <a:xfrm>
            <a:off x="5580112" y="4315132"/>
            <a:ext cx="1008112" cy="986076"/>
            <a:chOff x="5580112" y="4315132"/>
            <a:chExt cx="1008112" cy="986076"/>
          </a:xfrm>
        </p:grpSpPr>
        <p:cxnSp>
          <p:nvCxnSpPr>
            <p:cNvPr id="8" name="直線コネクタ 7"/>
            <p:cNvCxnSpPr/>
            <p:nvPr/>
          </p:nvCxnSpPr>
          <p:spPr>
            <a:xfrm>
              <a:off x="5580112" y="4330511"/>
              <a:ext cx="1008112" cy="970697"/>
            </a:xfrm>
            <a:prstGeom prst="line">
              <a:avLst/>
            </a:prstGeom>
            <a:ln w="889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/>
            <p:nvPr/>
          </p:nvCxnSpPr>
          <p:spPr>
            <a:xfrm flipH="1">
              <a:off x="5580112" y="4315132"/>
              <a:ext cx="1008112" cy="970697"/>
            </a:xfrm>
            <a:prstGeom prst="line">
              <a:avLst/>
            </a:prstGeom>
            <a:ln w="889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グループ化 16"/>
          <p:cNvGrpSpPr/>
          <p:nvPr/>
        </p:nvGrpSpPr>
        <p:grpSpPr>
          <a:xfrm>
            <a:off x="4924677" y="3829783"/>
            <a:ext cx="591744" cy="500728"/>
            <a:chOff x="5580112" y="4315132"/>
            <a:chExt cx="1008112" cy="986076"/>
          </a:xfrm>
        </p:grpSpPr>
        <p:cxnSp>
          <p:nvCxnSpPr>
            <p:cNvPr id="18" name="直線コネクタ 17"/>
            <p:cNvCxnSpPr/>
            <p:nvPr/>
          </p:nvCxnSpPr>
          <p:spPr>
            <a:xfrm>
              <a:off x="5580112" y="4330511"/>
              <a:ext cx="1008112" cy="970697"/>
            </a:xfrm>
            <a:prstGeom prst="line">
              <a:avLst/>
            </a:prstGeom>
            <a:ln w="889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H="1">
              <a:off x="5580112" y="4315132"/>
              <a:ext cx="1008112" cy="970697"/>
            </a:xfrm>
            <a:prstGeom prst="line">
              <a:avLst/>
            </a:prstGeom>
            <a:ln w="889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テキスト ボックス 20"/>
          <p:cNvSpPr txBox="1"/>
          <p:nvPr/>
        </p:nvSpPr>
        <p:spPr>
          <a:xfrm>
            <a:off x="1409804" y="5877272"/>
            <a:ext cx="65465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At line center background term is negligible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8966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NLTE Source Function</a:t>
            </a:r>
            <a:endParaRPr kumimoji="1" lang="ja-JP" altLang="en-US" dirty="0"/>
          </a:p>
        </p:txBody>
      </p:sp>
      <mc:AlternateContent>
        <mc:Choice xmlns:mc="http://schemas.openxmlformats.org/markup-compatibility/2006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sz="2400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kumimoji="1" lang="en-US" altLang="ja-JP" sz="2400" b="0" i="1" smtClean="0">
                            <a:latin typeface="Cambria Math"/>
                          </a:rPr>
                          <m:t>𝑢</m:t>
                        </m:r>
                      </m:sub>
                    </m:sSub>
                    <m:r>
                      <a:rPr kumimoji="1" lang="en-US" altLang="ja-JP" sz="2400" b="0" i="1" smtClean="0">
                        <a:latin typeface="Cambria Math"/>
                      </a:rPr>
                      <m:t>=</m:t>
                    </m:r>
                    <m:f>
                      <m:fPr>
                        <m:type m:val="skw"/>
                        <m:ctrlPr>
                          <a:rPr kumimoji="1" lang="en-US" altLang="ja-JP" sz="2400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kumimoji="1" lang="en-US" altLang="ja-JP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sz="24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kumimoji="1" lang="en-US" altLang="ja-JP" sz="2400" b="0" i="1" smtClean="0">
                                <a:latin typeface="Cambria Math"/>
                              </a:rPr>
                              <m:t>𝑢</m:t>
                            </m:r>
                          </m:sub>
                        </m:sSub>
                      </m:num>
                      <m:den>
                        <m:sSubSup>
                          <m:sSubSupPr>
                            <m:ctrlPr>
                              <a:rPr kumimoji="1" lang="en-US" altLang="ja-JP" sz="2400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kumimoji="1" lang="en-US" altLang="ja-JP" sz="24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kumimoji="1" lang="en-US" altLang="ja-JP" sz="2400" b="0" i="1" smtClean="0">
                                <a:latin typeface="Cambria Math"/>
                              </a:rPr>
                              <m:t>𝑢</m:t>
                            </m:r>
                          </m:sub>
                          <m:sup>
                            <m:r>
                              <a:rPr kumimoji="1" lang="en-US" altLang="ja-JP" sz="2400" b="0" i="1" smtClean="0">
                                <a:latin typeface="Cambria Math"/>
                              </a:rPr>
                              <m:t>𝐿𝑇𝐸</m:t>
                            </m:r>
                          </m:sup>
                        </m:sSubSup>
                      </m:den>
                    </m:f>
                    <m:r>
                      <a:rPr kumimoji="1" lang="en-US" altLang="ja-JP" sz="2400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altLang="ja-JP" sz="2400" dirty="0"/>
                  <a:t> </a:t>
                </a:r>
                <a:r>
                  <a:rPr lang="en-US" altLang="ja-JP" sz="24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sz="2400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altLang="ja-JP" sz="2400" b="0" i="1" smtClean="0">
                            <a:latin typeface="Cambria Math"/>
                          </a:rPr>
                          <m:t>𝑙</m:t>
                        </m:r>
                      </m:sub>
                    </m:sSub>
                    <m:r>
                      <a:rPr lang="en-US" altLang="ja-JP" sz="2400" i="1">
                        <a:latin typeface="Cambria Math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altLang="ja-JP" sz="24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ja-JP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sz="2400" i="1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ja-JP" sz="2400" b="0" i="1" smtClean="0">
                                <a:latin typeface="Cambria Math"/>
                              </a:rPr>
                              <m:t>𝑙</m:t>
                            </m:r>
                          </m:sub>
                        </m:sSub>
                      </m:num>
                      <m:den>
                        <m:sSubSup>
                          <m:sSubSupPr>
                            <m:ctrlPr>
                              <a:rPr lang="en-US" altLang="ja-JP" sz="24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altLang="ja-JP" sz="2400" i="1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ja-JP" sz="2400" b="0" i="1" smtClean="0">
                                <a:latin typeface="Cambria Math"/>
                              </a:rPr>
                              <m:t>𝑙</m:t>
                            </m:r>
                          </m:sub>
                          <m:sup>
                            <m:r>
                              <a:rPr lang="en-US" altLang="ja-JP" sz="2400" i="1">
                                <a:latin typeface="Cambria Math"/>
                              </a:rPr>
                              <m:t>𝐿𝑇𝐸</m:t>
                            </m:r>
                          </m:sup>
                        </m:sSubSup>
                      </m:den>
                    </m:f>
                  </m:oMath>
                </a14:m>
                <a:endParaRPr kumimoji="1" lang="en-US" altLang="ja-JP" sz="24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1" lang="en-US" altLang="ja-JP" sz="240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𝑢𝑙</m:t>
                          </m:r>
                        </m:sub>
                        <m:sup/>
                      </m:sSubSup>
                      <m:r>
                        <a:rPr kumimoji="1" lang="en-US" altLang="ja-JP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1" lang="en-US" altLang="ja-JP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400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type m:val="skw"/>
                                  <m:ctrlPr>
                                    <a:rPr kumimoji="1" lang="en-US" altLang="ja-JP" sz="24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kumimoji="1" lang="en-US" altLang="ja-JP" sz="2400" b="0" i="1" smtClean="0">
                                      <a:latin typeface="Cambria Math"/>
                                    </a:rPr>
                                    <m:t>h</m:t>
                                  </m:r>
                                  <m:r>
                                    <a:rPr kumimoji="1" lang="ja-JP" altLang="en-US" sz="2400" b="0" i="1" smtClean="0">
                                      <a:latin typeface="Cambria Math"/>
                                    </a:rPr>
                                    <m:t>𝜈</m:t>
                                  </m:r>
                                </m:num>
                                <m:den>
                                  <m:r>
                                    <a:rPr kumimoji="1" lang="en-US" altLang="ja-JP" sz="2400" b="0" i="1" smtClean="0">
                                      <a:latin typeface="Cambria Math"/>
                                    </a:rPr>
                                    <m:t>𝑘𝑇</m:t>
                                  </m:r>
                                </m:den>
                              </m:f>
                            </m:sup>
                          </m:sSup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−1</m:t>
                          </m:r>
                        </m:num>
                        <m:den>
                          <m:f>
                            <m:fPr>
                              <m:ctrlPr>
                                <a:rPr kumimoji="1" lang="en-US" altLang="ja-JP" sz="2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kumimoji="1" lang="en-US" altLang="ja-JP" sz="24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z="2400" b="0" i="1" smtClean="0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kumimoji="1" lang="en-US" altLang="ja-JP" sz="2400" b="0" i="1" smtClean="0">
                                      <a:latin typeface="Cambria Math"/>
                                    </a:rPr>
                                    <m:t>𝑙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kumimoji="1" lang="en-US" altLang="ja-JP" sz="24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z="2400" b="0" i="1" smtClean="0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kumimoji="1" lang="en-US" altLang="ja-JP" sz="2400" b="0" i="1" smtClean="0">
                                      <a:latin typeface="Cambria Math"/>
                                    </a:rPr>
                                    <m:t>𝑢</m:t>
                                  </m:r>
                                </m:sub>
                              </m:sSub>
                            </m:den>
                          </m:f>
                          <m:sSup>
                            <m:sSupPr>
                              <m:ctrlPr>
                                <a:rPr kumimoji="1" lang="en-US" altLang="ja-JP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400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type m:val="skw"/>
                                  <m:ctrlPr>
                                    <a:rPr kumimoji="1" lang="en-US" altLang="ja-JP" sz="24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kumimoji="1" lang="en-US" altLang="ja-JP" sz="2400" b="0" i="1" smtClean="0">
                                      <a:latin typeface="Cambria Math"/>
                                    </a:rPr>
                                    <m:t>h</m:t>
                                  </m:r>
                                  <m:r>
                                    <a:rPr kumimoji="1" lang="ja-JP" altLang="en-US" sz="2400" b="0" i="1" smtClean="0">
                                      <a:latin typeface="Cambria Math"/>
                                    </a:rPr>
                                    <m:t>𝜈</m:t>
                                  </m:r>
                                </m:num>
                                <m:den>
                                  <m:r>
                                    <a:rPr kumimoji="1" lang="en-US" altLang="ja-JP" sz="2400" b="0" i="1" smtClean="0">
                                      <a:latin typeface="Cambria Math"/>
                                    </a:rPr>
                                    <m:t>𝑘𝑇</m:t>
                                  </m:r>
                                </m:den>
                              </m:f>
                            </m:sup>
                          </m:sSup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−1</m:t>
                          </m:r>
                        </m:den>
                      </m:f>
                      <m:sSubSup>
                        <m:sSubSup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𝑢𝑙</m:t>
                          </m:r>
                        </m:sub>
                        <m:sup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𝐿𝑇𝐸</m:t>
                          </m:r>
                        </m:sup>
                      </m:sSubSup>
                    </m:oMath>
                  </m:oMathPara>
                </a14:m>
                <a:endParaRPr kumimoji="1" lang="en-US" altLang="ja-JP" sz="2400" dirty="0" smtClean="0"/>
              </a:p>
              <a:p>
                <a:pPr marL="0" indent="0">
                  <a:buNone/>
                </a:pPr>
                <a:r>
                  <a:rPr lang="en-US" altLang="ja-JP" sz="2400" dirty="0" smtClean="0"/>
                  <a:t>u:level 3 , l:level 2 </a:t>
                </a:r>
              </a:p>
              <a:p>
                <a:pPr marL="0" indent="0">
                  <a:buNone/>
                </a:pPr>
                <a:endParaRPr lang="en-US" altLang="ja-JP" sz="2400" dirty="0"/>
              </a:p>
              <a:p>
                <a:pPr marL="0" indent="0">
                  <a:buNone/>
                </a:pPr>
                <a:r>
                  <a:rPr lang="en-US" altLang="ja-JP" sz="2400" dirty="0" smtClean="0"/>
                  <a:t>Around temperature min</a:t>
                </a:r>
              </a:p>
              <a:p>
                <a:pPr marL="0" indent="0">
                  <a:buNone/>
                </a:pPr>
                <a:r>
                  <a:rPr lang="en-US" altLang="ja-JP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sz="2400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altLang="ja-JP" sz="2400" b="0" i="1" smtClean="0">
                            <a:latin typeface="Cambria Math"/>
                          </a:rPr>
                          <m:t>𝑢</m:t>
                        </m:r>
                      </m:sub>
                    </m:sSub>
                    <m:r>
                      <a:rPr lang="en-US" altLang="ja-JP" sz="2400" b="0" i="1" smtClean="0">
                        <a:latin typeface="Cambria Math"/>
                      </a:rPr>
                      <m:t>&gt;</m:t>
                    </m:r>
                    <m:sSub>
                      <m:sSubPr>
                        <m:ctrlPr>
                          <a:rPr lang="en-US" altLang="ja-JP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sz="2400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altLang="ja-JP" sz="2400" b="0" i="1" smtClean="0">
                            <a:latin typeface="Cambria Math"/>
                          </a:rPr>
                          <m:t>𝑙</m:t>
                        </m:r>
                      </m:sub>
                    </m:sSub>
                  </m:oMath>
                </a14:m>
                <a:r>
                  <a:rPr lang="ja-JP" altLang="en-US" sz="2400" dirty="0" smtClean="0"/>
                  <a:t>　⇒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ja-JP" sz="2400" b="0" i="1" smtClean="0">
                            <a:latin typeface="Cambria Math"/>
                          </a:rPr>
                          <m:t>𝑆</m:t>
                        </m:r>
                      </m:e>
                      <m:sup>
                        <m:r>
                          <a:rPr lang="en-US" altLang="ja-JP" sz="2400" b="0" i="1" smtClean="0">
                            <a:latin typeface="Cambria Math"/>
                          </a:rPr>
                          <m:t>𝑁𝐿𝑇𝐸</m:t>
                        </m:r>
                      </m:sup>
                    </m:sSup>
                    <m:r>
                      <a:rPr lang="en-US" altLang="ja-JP" sz="2400" b="0" i="1" smtClean="0">
                        <a:latin typeface="Cambria Math"/>
                      </a:rPr>
                      <m:t>&gt;</m:t>
                    </m:r>
                    <m:sSup>
                      <m:sSupPr>
                        <m:ctrlPr>
                          <a:rPr lang="en-US" altLang="ja-JP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ja-JP" sz="2400" b="0" i="1" smtClean="0">
                            <a:latin typeface="Cambria Math"/>
                          </a:rPr>
                          <m:t>𝑆</m:t>
                        </m:r>
                      </m:e>
                      <m:sup>
                        <m:r>
                          <a:rPr lang="en-US" altLang="ja-JP" sz="2400" b="0" i="1" smtClean="0">
                            <a:latin typeface="Cambria Math"/>
                          </a:rPr>
                          <m:t>𝐿𝑇𝐸</m:t>
                        </m:r>
                      </m:sup>
                    </m:sSup>
                  </m:oMath>
                </a14:m>
                <a:endParaRPr lang="en-US" altLang="ja-JP" sz="2400" dirty="0" smtClean="0"/>
              </a:p>
              <a:p>
                <a:pPr marL="0" indent="0">
                  <a:buNone/>
                </a:pPr>
                <a:r>
                  <a:rPr lang="en-US" altLang="ja-JP" sz="2400" dirty="0" smtClean="0"/>
                  <a:t>Above temperature min</a:t>
                </a:r>
              </a:p>
              <a:p>
                <a:pPr marL="0" indent="0">
                  <a:buNone/>
                </a:pPr>
                <a:r>
                  <a:rPr lang="en-US" altLang="ja-JP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sz="2400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altLang="ja-JP" sz="2400" b="0" i="1" smtClean="0">
                            <a:latin typeface="Cambria Math"/>
                          </a:rPr>
                          <m:t>𝑢</m:t>
                        </m:r>
                      </m:sub>
                    </m:sSub>
                    <m:r>
                      <a:rPr lang="en-US" altLang="ja-JP" sz="2400" b="0" i="1" smtClean="0">
                        <a:latin typeface="Cambria Math"/>
                      </a:rPr>
                      <m:t>&lt;</m:t>
                    </m:r>
                    <m:sSub>
                      <m:sSubPr>
                        <m:ctrlPr>
                          <a:rPr lang="en-US" altLang="ja-JP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sz="2400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altLang="ja-JP" sz="2400" b="0" i="1" smtClean="0">
                            <a:latin typeface="Cambria Math"/>
                          </a:rPr>
                          <m:t>𝑙</m:t>
                        </m:r>
                      </m:sub>
                    </m:sSub>
                  </m:oMath>
                </a14:m>
                <a:r>
                  <a:rPr lang="ja-JP" altLang="en-US" sz="2400" dirty="0" smtClean="0"/>
                  <a:t>　⇒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ja-JP" sz="2400" b="0" i="1" smtClean="0">
                            <a:latin typeface="Cambria Math"/>
                          </a:rPr>
                          <m:t>𝑆</m:t>
                        </m:r>
                      </m:e>
                      <m:sup>
                        <m:r>
                          <a:rPr lang="en-US" altLang="ja-JP" sz="2400" b="0" i="1" smtClean="0">
                            <a:latin typeface="Cambria Math"/>
                          </a:rPr>
                          <m:t>𝑁𝐿𝑇𝐸</m:t>
                        </m:r>
                      </m:sup>
                    </m:sSup>
                    <m:r>
                      <a:rPr lang="en-US" altLang="ja-JP" sz="2400" b="0" i="1" smtClean="0">
                        <a:latin typeface="Cambria Math"/>
                      </a:rPr>
                      <m:t>&lt;</m:t>
                    </m:r>
                    <m:sSup>
                      <m:sSupPr>
                        <m:ctrlPr>
                          <a:rPr lang="en-US" altLang="ja-JP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ja-JP" sz="2400" b="0" i="1" smtClean="0">
                            <a:latin typeface="Cambria Math"/>
                          </a:rPr>
                          <m:t>𝑆</m:t>
                        </m:r>
                      </m:e>
                      <m:sup>
                        <m:r>
                          <a:rPr lang="en-US" altLang="ja-JP" sz="2400" b="0" i="1" smtClean="0">
                            <a:latin typeface="Cambria Math"/>
                          </a:rPr>
                          <m:t>𝐿𝑇𝐸</m:t>
                        </m:r>
                      </m:sup>
                    </m:sSup>
                  </m:oMath>
                </a14:m>
                <a:endParaRPr lang="en-US" altLang="ja-JP" sz="2400" dirty="0" smtClean="0"/>
              </a:p>
              <a:p>
                <a:pPr marL="0" indent="0">
                  <a:buNone/>
                </a:pPr>
                <a:endParaRPr lang="en-US" altLang="ja-JP" sz="2400" dirty="0" smtClean="0"/>
              </a:p>
              <a:p>
                <a:pPr marL="0" indent="0">
                  <a:buNone/>
                </a:pPr>
                <a:endParaRPr lang="en-US" altLang="ja-JP" sz="2400" dirty="0" smtClean="0"/>
              </a:p>
              <a:p>
                <a:pPr marL="0" indent="0">
                  <a:buNone/>
                </a:pPr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16173" b="-40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グループ化 6"/>
          <p:cNvGrpSpPr/>
          <p:nvPr/>
        </p:nvGrpSpPr>
        <p:grpSpPr>
          <a:xfrm>
            <a:off x="4211960" y="3194697"/>
            <a:ext cx="4320480" cy="3456384"/>
            <a:chOff x="4211960" y="3194697"/>
            <a:chExt cx="4320480" cy="3456384"/>
          </a:xfrm>
        </p:grpSpPr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tretch>
              <a:fillRect/>
            </a:stretch>
          </p:blipFill>
          <p:spPr>
            <a:xfrm>
              <a:off x="4211960" y="3194697"/>
              <a:ext cx="4320480" cy="3456384"/>
            </a:xfrm>
            <a:prstGeom prst="rect">
              <a:avLst/>
            </a:prstGeom>
          </p:spPr>
        </p:pic>
        <p:sp>
          <p:nvSpPr>
            <p:cNvPr id="5" name="テキスト ボックス 4"/>
            <p:cNvSpPr txBox="1"/>
            <p:nvPr/>
          </p:nvSpPr>
          <p:spPr>
            <a:xfrm>
              <a:off x="5364088" y="3789040"/>
              <a:ext cx="180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Black :</a:t>
              </a:r>
              <a:r>
                <a:rPr lang="en-US" altLang="ja-JP" dirty="0" smtClean="0"/>
                <a:t>b2</a:t>
              </a:r>
            </a:p>
            <a:p>
              <a:r>
                <a:rPr kumimoji="1" lang="en-US" altLang="ja-JP" dirty="0" smtClean="0">
                  <a:solidFill>
                    <a:srgbClr val="FFC000"/>
                  </a:solidFill>
                </a:rPr>
                <a:t>Yellow :</a:t>
              </a:r>
              <a:r>
                <a:rPr lang="en-US" altLang="ja-JP" dirty="0" smtClean="0">
                  <a:solidFill>
                    <a:srgbClr val="FFC000"/>
                  </a:solidFill>
                </a:rPr>
                <a:t>b3</a:t>
              </a:r>
              <a:endParaRPr kumimoji="1" lang="ja-JP" altLang="en-US" dirty="0">
                <a:solidFill>
                  <a:srgbClr val="FFC000"/>
                </a:solidFill>
              </a:endParaRPr>
            </a:p>
          </p:txBody>
        </p:sp>
        <mc:AlternateContent>
          <mc:Choice xmlns:mc="http://schemas.openxmlformats.org/markup-compatibility/2006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Requires="a14">
            <p:sp>
              <p:nvSpPr>
                <p:cNvPr id="6" name="テキスト ボックス 5"/>
                <p:cNvSpPr txBox="1"/>
                <p:nvPr/>
              </p:nvSpPr>
              <p:spPr>
                <a:xfrm>
                  <a:off x="4427984" y="4173761"/>
                  <a:ext cx="564129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28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sz="2800" b="0" i="1" smtClean="0"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kumimoji="1" lang="en-US" altLang="ja-JP" sz="28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sz="2800" dirty="0"/>
                </a:p>
              </p:txBody>
            </p:sp>
          </mc:Choice>
          <mc:Fallback>
            <p:sp>
              <p:nvSpPr>
                <p:cNvPr id="6" name="テキスト ボックス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27984" y="4173761"/>
                  <a:ext cx="564129" cy="52322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" name="テキスト ボックス 7"/>
          <p:cNvSpPr txBox="1"/>
          <p:nvPr/>
        </p:nvSpPr>
        <p:spPr>
          <a:xfrm>
            <a:off x="5796136" y="6288633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Height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8079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938</Words>
  <Application>Microsoft Macintosh PowerPoint</Application>
  <PresentationFormat>画面に合わせる (4:3)</PresentationFormat>
  <Paragraphs>160</Paragraphs>
  <Slides>16</Slides>
  <Notes>1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7" baseType="lpstr">
      <vt:lpstr>Office ​​テーマ</vt:lpstr>
      <vt:lpstr>NLTE vs LTE  -Hα-</vt:lpstr>
      <vt:lpstr> Important subroutines in “Multi”</vt:lpstr>
      <vt:lpstr>Equations(ITER内)</vt:lpstr>
      <vt:lpstr>Iteration①</vt:lpstr>
      <vt:lpstr>Iteration②</vt:lpstr>
      <vt:lpstr>LTE vs NLTE(Hα Intensity)</vt:lpstr>
      <vt:lpstr>Hα Line center</vt:lpstr>
      <vt:lpstr>Source function</vt:lpstr>
      <vt:lpstr>NLTE Source Function</vt:lpstr>
      <vt:lpstr>NLTE opacity</vt:lpstr>
      <vt:lpstr>Level transition (Z=1500km:around line formation height)</vt:lpstr>
      <vt:lpstr>Hα +0.5Å</vt:lpstr>
      <vt:lpstr>Appendix</vt:lpstr>
      <vt:lpstr>Opacity contribution</vt:lpstr>
      <vt:lpstr>LTE transision</vt:lpstr>
      <vt:lpstr>NLTE trnsision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NLTE vs LTE  -Hα-</dc:title>
  <dc:creator>naoki</dc:creator>
  <cp:lastModifiedBy>阿南 徹</cp:lastModifiedBy>
  <cp:revision>29</cp:revision>
  <dcterms:created xsi:type="dcterms:W3CDTF">2012-02-10T03:53:25Z</dcterms:created>
  <dcterms:modified xsi:type="dcterms:W3CDTF">2012-02-10T07:09:24Z</dcterms:modified>
</cp:coreProperties>
</file>