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25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90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2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78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88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7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56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62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30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34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8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D0FF-AEEE-4427-A731-BEC3B20E80FA}" type="datetimeFigureOut">
              <a:rPr kumimoji="1" lang="ja-JP" altLang="en-US" smtClean="0"/>
              <a:t>2012/3/7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63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NLTE_307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70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Subroutine </a:t>
            </a:r>
            <a:r>
              <a:rPr kumimoji="1" lang="en-US" altLang="ja-JP" dirty="0" err="1" smtClean="0"/>
              <a:t>opac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[</a:t>
            </a:r>
            <a:r>
              <a:rPr kumimoji="1" lang="en-US" altLang="ja-JP" sz="2800" dirty="0" err="1" smtClean="0"/>
              <a:t>Opac</a:t>
            </a:r>
            <a:r>
              <a:rPr kumimoji="1" lang="en-US" altLang="ja-JP" sz="2800" dirty="0" smtClean="0"/>
              <a:t>] </a:t>
            </a:r>
            <a:r>
              <a:rPr kumimoji="1" lang="en-US" altLang="ja-JP" sz="2800" dirty="0" smtClean="0"/>
              <a:t>calculate </a:t>
            </a:r>
            <a:r>
              <a:rPr kumimoji="1" lang="en-US" altLang="ja-JP" sz="2800" dirty="0" smtClean="0"/>
              <a:t>standard and </a:t>
            </a:r>
            <a:r>
              <a:rPr kumimoji="1" lang="en-US" altLang="ja-JP" sz="2800" dirty="0" smtClean="0"/>
              <a:t>background </a:t>
            </a:r>
            <a:r>
              <a:rPr kumimoji="1" lang="en-US" altLang="ja-JP" sz="2800" dirty="0" smtClean="0"/>
              <a:t>opacity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[OPINIT]initialize opacity package</a:t>
            </a:r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[INJON]read data for [JON]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[ABSKO]administer absorption coefficient</a:t>
            </a:r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[TABS]calculate interpolation factor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[JON]calculate ionization equilibrium</a:t>
            </a:r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[DETABS]gives detailed mechanism of absorption</a:t>
            </a:r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en-US" altLang="ja-JP" sz="2800" dirty="0" smtClean="0"/>
              <a:t>[OSMET]read opacity tabulated at various </a:t>
            </a:r>
            <a:r>
              <a:rPr lang="en-US" altLang="ja-JP" sz="2800" dirty="0" smtClean="0"/>
              <a:t>wavelength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		</a:t>
            </a:r>
            <a:r>
              <a:rPr lang="ja-JP" altLang="en-US" sz="2800" dirty="0" smtClean="0"/>
              <a:t>：</a:t>
            </a:r>
            <a:endParaRPr lang="en-US" altLang="ja-JP" sz="2800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05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subroutines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864" y="1196752"/>
            <a:ext cx="8229600" cy="5472608"/>
          </a:xfrm>
        </p:spPr>
        <p:txBody>
          <a:bodyPr>
            <a:normAutofit/>
          </a:bodyPr>
          <a:lstStyle/>
          <a:p>
            <a:r>
              <a:rPr lang="en-US" altLang="ja-JP" sz="500" dirty="0" smtClean="0"/>
              <a:t>TABINI 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 INITIALIZES OPACITY PACKAGE FOR OPCTAB PROGRAM</a:t>
            </a:r>
          </a:p>
          <a:p>
            <a:r>
              <a:rPr lang="en-US" altLang="ja-JP" sz="500" dirty="0" smtClean="0"/>
              <a:t>INJON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READS DATA NECESSARY FOR THE COMPUTATION OF IONIZATION</a:t>
            </a:r>
          </a:p>
          <a:p>
            <a:r>
              <a:rPr lang="en-US" altLang="ja-JP" sz="500" dirty="0" smtClean="0"/>
              <a:t>CSTRI2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STRIPS COMMENT LINES</a:t>
            </a:r>
          </a:p>
          <a:p>
            <a:r>
              <a:rPr lang="en-US" altLang="ja-JP" sz="500" dirty="0" smtClean="0"/>
              <a:t>INABS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READS ABSORPTION COEFFICIENT TABLES AND INTER/EXTRAPOLATES THEM TO OUR WAVELENGTHS GIVEN IN XL</a:t>
            </a:r>
          </a:p>
          <a:p>
            <a:r>
              <a:rPr lang="en-US" altLang="ja-JP" sz="500" dirty="0" smtClean="0"/>
              <a:t>ELMCMP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FINDS ELEMENT NUMBER CORRESPONDING TO ABSORPTION COMPONENT ABNAME(KOMP)</a:t>
            </a:r>
          </a:p>
          <a:p>
            <a:r>
              <a:rPr lang="en-US" altLang="ja-JP" sz="500" dirty="0" smtClean="0"/>
              <a:t>ABSKO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THE ROUTINE ADMINISTERS THE COMPUTATION OF ABSORPTION COEFFICIENTS</a:t>
            </a:r>
          </a:p>
          <a:p>
            <a:r>
              <a:rPr lang="en-US" altLang="ja-JP" sz="500" dirty="0" smtClean="0"/>
              <a:t>TABS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 FACTORS FOR INTERPOLATION IN T (TETA IF ITETA(KOMP) IS GREATER THAN ZERO) IN THE ABKOF TABLE, INITIATED BY SUBROUTINE INABS. CONCERNING THE OTHER CONTROL INTEGERS, SEE INABS.THE RESULTING FACTORS ARE PUT IN AFAK</a:t>
            </a:r>
          </a:p>
          <a:p>
            <a:r>
              <a:rPr lang="en-US" altLang="ja-JP" sz="500" dirty="0" smtClean="0"/>
              <a:t>JON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IONIZATION EQUILIBRIA FOR A GIVEN TEMPERATURE AND A GIVEN ELECTRON PRESSURE</a:t>
            </a:r>
          </a:p>
          <a:p>
            <a:r>
              <a:rPr lang="en-US" altLang="ja-JP" sz="500" dirty="0" smtClean="0"/>
              <a:t>MOLFYS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GIVES DISSOCIATION CONSTANTS XKH2 </a:t>
            </a:r>
          </a:p>
          <a:p>
            <a:r>
              <a:rPr lang="en-US" altLang="ja-JP" sz="500" dirty="0" smtClean="0"/>
              <a:t>MOL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DISSOCIATION EQUILIBRIA FOR THE MOLECULES</a:t>
            </a:r>
          </a:p>
          <a:p>
            <a:r>
              <a:rPr lang="en-US" altLang="ja-JP" sz="500" dirty="0" smtClean="0"/>
              <a:t> MOLMAT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THE ELEMENTS OF MATRIX A AND VECTOR F IN THE NEWTON-RAPHSON PROCEDURE FOR DETERMINING THE MOLECULAR EQUILIBRIUM.</a:t>
            </a:r>
          </a:p>
          <a:p>
            <a:r>
              <a:rPr lang="en-US" altLang="ja-JP" sz="500" dirty="0" smtClean="0"/>
              <a:t>AINV2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THIS SUBROUTINE EVALUATES THE INVERSE OF A</a:t>
            </a:r>
          </a:p>
          <a:p>
            <a:r>
              <a:rPr lang="en-US" altLang="ja-JP" sz="500" dirty="0" smtClean="0"/>
              <a:t>DETABS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THIS ROUTINE GIVES THE DETAILS OF THE ABSORPTION MECHANISMS</a:t>
            </a:r>
          </a:p>
          <a:p>
            <a:r>
              <a:rPr lang="en-US" altLang="ja-JP" sz="500" dirty="0" smtClean="0"/>
              <a:t>CORONA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CORONAL ION BALANCE CALCULATION</a:t>
            </a:r>
          </a:p>
          <a:p>
            <a:r>
              <a:rPr lang="en-US" altLang="ja-JP" sz="500" dirty="0" smtClean="0"/>
              <a:t>RCORON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READS CORONAL ION BALANCE PARAMETERS</a:t>
            </a:r>
          </a:p>
          <a:p>
            <a:r>
              <a:rPr lang="en-US" altLang="ja-JP" sz="500" dirty="0" smtClean="0"/>
              <a:t>INLIN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READS ABSLIN FILE WITH DATA FOR BACKGROUND OPACITIES FROM LINES</a:t>
            </a:r>
          </a:p>
          <a:p>
            <a:r>
              <a:rPr lang="en-US" altLang="ja-JP" sz="500" dirty="0" smtClean="0"/>
              <a:t>ELMCLL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FINDS ELEMENT NUMBER CORRESPONDING TO ABSORPTION COMPONEN</a:t>
            </a:r>
          </a:p>
          <a:p>
            <a:r>
              <a:rPr lang="en-US" altLang="ja-JP" sz="500" dirty="0" smtClean="0"/>
              <a:t> </a:t>
            </a:r>
            <a:r>
              <a:rPr lang="en-US" altLang="ja-JP" sz="500" dirty="0" err="1" smtClean="0"/>
              <a:t>gencol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err="1" smtClean="0"/>
              <a:t>Rcoll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general routine for reading collisional </a:t>
            </a:r>
            <a:r>
              <a:rPr lang="en-US" altLang="ja-JP" sz="500" dirty="0" err="1" smtClean="0"/>
              <a:t>datai</a:t>
            </a:r>
            <a:r>
              <a:rPr lang="ja-JP" altLang="en-US" sz="500" dirty="0" smtClean="0"/>
              <a:t>　</a:t>
            </a:r>
            <a:r>
              <a:rPr lang="en-US" altLang="ja-JP" sz="500" dirty="0" smtClean="0"/>
              <a:t>s to be used to read data for </a:t>
            </a:r>
            <a:r>
              <a:rPr lang="en-US" altLang="ja-JP" sz="500" dirty="0" err="1" smtClean="0"/>
              <a:t>gencol</a:t>
            </a:r>
            <a:endParaRPr lang="en-US" altLang="ja-JP" sz="500" dirty="0" smtClean="0"/>
          </a:p>
          <a:p>
            <a:r>
              <a:rPr lang="en-US" altLang="ja-JP" sz="500" dirty="0" err="1" smtClean="0"/>
              <a:t>Gencl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general routine for computing collisional </a:t>
            </a:r>
            <a:r>
              <a:rPr lang="en-US" altLang="ja-JP" sz="500" dirty="0" smtClean="0"/>
              <a:t>rates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CORONR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CORONAL ION BALANCE </a:t>
            </a:r>
            <a:r>
              <a:rPr lang="en-US" altLang="ja-JP" sz="500" dirty="0" smtClean="0"/>
              <a:t>CALCULATION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RDALP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READS POPULATIONS FROM </a:t>
            </a:r>
            <a:r>
              <a:rPr lang="en-US" altLang="ja-JP" sz="500" dirty="0" smtClean="0"/>
              <a:t>RSTRT</a:t>
            </a:r>
          </a:p>
          <a:p>
            <a:r>
              <a:rPr lang="en-US" altLang="ja-JP" sz="500" dirty="0" smtClean="0"/>
              <a:t>HEPOP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RATIOS OF HELIUM IONIZATION FRACTIONS FROM TABLE IV OF ARNAUD AND </a:t>
            </a:r>
            <a:r>
              <a:rPr lang="en-US" altLang="ja-JP" sz="500" dirty="0" smtClean="0"/>
              <a:t>ROTHENFLUG</a:t>
            </a:r>
          </a:p>
          <a:p>
            <a:r>
              <a:rPr lang="en-US" altLang="ja-JP" sz="500" dirty="0" smtClean="0"/>
              <a:t>AR85CEA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NEW ROUTINE FOR COMPUTING COLLISIONAL AUTOIONIZATION </a:t>
            </a:r>
            <a:endParaRPr lang="en-US" altLang="ja-JP" sz="500" dirty="0" smtClean="0"/>
          </a:p>
          <a:p>
            <a:r>
              <a:rPr lang="en-US" altLang="ja-JP" sz="500" dirty="0" smtClean="0"/>
              <a:t>TAUTSP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smtClean="0"/>
              <a:t>INTERV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err="1" smtClean="0"/>
              <a:t>Lcase</a:t>
            </a:r>
            <a:endParaRPr lang="en-US" altLang="ja-JP" sz="500" dirty="0" smtClean="0"/>
          </a:p>
          <a:p>
            <a:r>
              <a:rPr lang="en-US" altLang="ja-JP" sz="500" dirty="0" smtClean="0"/>
              <a:t>COCOL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COLLISION RATES FOR VIB-ROT LEVELS WITHIN THE GROUND </a:t>
            </a:r>
            <a:r>
              <a:rPr lang="en-US" altLang="ja-JP" sz="500" dirty="0" smtClean="0"/>
              <a:t>STATE</a:t>
            </a:r>
          </a:p>
          <a:p>
            <a:r>
              <a:rPr lang="en-US" altLang="ja-JP" sz="500" dirty="0" smtClean="0"/>
              <a:t>HSEINT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DOES THE HYDROSTATIC EQUILIBRIUM </a:t>
            </a:r>
            <a:r>
              <a:rPr lang="en-US" altLang="ja-JP" sz="500" dirty="0" smtClean="0"/>
              <a:t>INTEGRATION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 ROUTINE ELCNTM IS FOUND IN THE  OPACITY </a:t>
            </a:r>
            <a:r>
              <a:rPr lang="en-US" altLang="ja-JP" sz="500" dirty="0" smtClean="0"/>
              <a:t>PACKAGE</a:t>
            </a:r>
          </a:p>
          <a:p>
            <a:r>
              <a:rPr lang="en-US" altLang="ja-JP" sz="500" dirty="0" smtClean="0"/>
              <a:t>CHECK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CHECK DERIVATIVES IN </a:t>
            </a:r>
            <a:r>
              <a:rPr lang="en-US" altLang="ja-JP" sz="500" dirty="0" smtClean="0"/>
              <a:t>HSEINT</a:t>
            </a:r>
          </a:p>
          <a:p>
            <a:r>
              <a:rPr lang="en-US" altLang="ja-JP" sz="500" dirty="0" smtClean="0"/>
              <a:t>FORMAL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ADMINISTERS THE PRINTOUTS. VERSION FOR CONTRIBUTION </a:t>
            </a:r>
            <a:r>
              <a:rPr lang="en-US" altLang="ja-JP" sz="500" dirty="0" smtClean="0"/>
              <a:t>PRINTOUTS</a:t>
            </a:r>
          </a:p>
          <a:p>
            <a:r>
              <a:rPr lang="en-US" altLang="ja-JP" sz="500" dirty="0" smtClean="0"/>
              <a:t>RDBMET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READS DEPARTURE COEFFICIENTS OF BACKGROUND </a:t>
            </a:r>
            <a:r>
              <a:rPr lang="en-US" altLang="ja-JP" sz="500" dirty="0" smtClean="0"/>
              <a:t>ABSORBERS</a:t>
            </a:r>
          </a:p>
          <a:p>
            <a:r>
              <a:rPr lang="en-US" altLang="ja-JP" sz="500" dirty="0" smtClean="0"/>
              <a:t>WRBMET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 WRITES DEPARTURE COEFFICIENTS OF BACKGROUND </a:t>
            </a:r>
            <a:r>
              <a:rPr lang="en-US" altLang="ja-JP" sz="500" dirty="0" smtClean="0"/>
              <a:t>ABSORBERS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OPINIT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INITIALIZES OPACITY </a:t>
            </a:r>
            <a:r>
              <a:rPr lang="en-US" altLang="ja-JP" sz="500" dirty="0" smtClean="0"/>
              <a:t>PACKAGE</a:t>
            </a:r>
          </a:p>
          <a:p>
            <a:r>
              <a:rPr lang="en-US" altLang="ja-JP" sz="500" dirty="0" smtClean="0"/>
              <a:t>OSMET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READ FROM FILE &lt;OSFILE&gt; (SEE INCLUDE FILE OSMPAR</a:t>
            </a:r>
            <a:r>
              <a:rPr lang="en-US" altLang="ja-JP" sz="500" dirty="0" smtClean="0"/>
              <a:t>)</a:t>
            </a:r>
          </a:p>
          <a:p>
            <a:r>
              <a:rPr lang="en-US" altLang="ja-JP" sz="500" dirty="0" smtClean="0"/>
              <a:t>OSINTP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SUBROUTINE PERFORMS A LINEAR INTERPOLATION OF LINE </a:t>
            </a:r>
            <a:r>
              <a:rPr lang="en-US" altLang="ja-JP" sz="500" dirty="0" smtClean="0"/>
              <a:t>OPACITY</a:t>
            </a:r>
          </a:p>
          <a:p>
            <a:r>
              <a:rPr lang="en-US" altLang="ja-JP" sz="500" dirty="0" smtClean="0"/>
              <a:t>HUNT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SOUBROUTINE HAS BEEN TAKEN </a:t>
            </a:r>
            <a:r>
              <a:rPr lang="en-US" altLang="ja-JP" sz="500" dirty="0" smtClean="0"/>
              <a:t>FROM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'NUMERICAL RECIPES', </a:t>
            </a:r>
            <a:r>
              <a:rPr lang="en-US" altLang="ja-JP" sz="500" dirty="0" err="1"/>
              <a:t>W.H.Press</a:t>
            </a:r>
            <a:r>
              <a:rPr lang="en-US" altLang="ja-JP" sz="500" dirty="0"/>
              <a:t> et al., CAMBRIDGE UNIV. </a:t>
            </a:r>
            <a:r>
              <a:rPr lang="en-US" altLang="ja-JP" sz="500" dirty="0" smtClean="0"/>
              <a:t>PRESS</a:t>
            </a:r>
          </a:p>
          <a:p>
            <a:r>
              <a:rPr lang="en-US" altLang="ja-JP" sz="500" dirty="0" smtClean="0"/>
              <a:t>OSP6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SUBROUTINE CALCULATES THE VAN DER WAALS PARAMETER  P6  </a:t>
            </a:r>
            <a:r>
              <a:rPr lang="en-US" altLang="ja-JP" sz="500" dirty="0" smtClean="0"/>
              <a:t>AT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VARIOUS OPTICAL </a:t>
            </a:r>
            <a:r>
              <a:rPr lang="en-US" altLang="ja-JP" sz="500" dirty="0" smtClean="0"/>
              <a:t>DEPTHS</a:t>
            </a:r>
          </a:p>
          <a:p>
            <a:r>
              <a:rPr lang="en-US" altLang="ja-JP" sz="500" dirty="0" smtClean="0"/>
              <a:t>OSLINE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SUBROUTINE PERFORMS A LINEAR INTERPOLATION OF </a:t>
            </a:r>
            <a:r>
              <a:rPr lang="en-US" altLang="ja-JP" sz="500" dirty="0" smtClean="0"/>
              <a:t>LINE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OPACITIES FROM THE ARRAY   OPLIN  FOR ALL THE DEPTH </a:t>
            </a:r>
            <a:r>
              <a:rPr lang="en-US" altLang="ja-JP" sz="500" dirty="0" smtClean="0"/>
              <a:t>POINTS</a:t>
            </a:r>
          </a:p>
          <a:p>
            <a:r>
              <a:rPr lang="en-US" altLang="ja-JP" sz="500" dirty="0" smtClean="0"/>
              <a:t>QTRAV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HERE THE PARTITION FUNCTIONS ACCORDING TO TRAVING ET AL., ABH. HAMB</a:t>
            </a:r>
            <a:r>
              <a:rPr lang="en-US" altLang="ja-JP" sz="500" dirty="0" smtClean="0"/>
              <a:t>.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STERNW. VIII, 1 (1966) ARE </a:t>
            </a:r>
            <a:r>
              <a:rPr lang="en-US" altLang="ja-JP" sz="500" dirty="0" smtClean="0"/>
              <a:t>COMPUTED</a:t>
            </a:r>
          </a:p>
          <a:p>
            <a:r>
              <a:rPr lang="en-US" altLang="ja-JP" sz="500" dirty="0" smtClean="0"/>
              <a:t>QAS</a:t>
            </a:r>
            <a:r>
              <a:rPr lang="ja-JP" altLang="en-US" sz="500" dirty="0" smtClean="0"/>
              <a:t>　・・・</a:t>
            </a:r>
            <a:r>
              <a:rPr lang="en-US" altLang="ja-JP" sz="500" dirty="0"/>
              <a:t>THIS ROUTINE COMPUTES THE ASYMPTOTIC PARTS OF THE </a:t>
            </a:r>
            <a:r>
              <a:rPr lang="en-US" altLang="ja-JP" sz="500" dirty="0" smtClean="0"/>
              <a:t>PARTITION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FUNCTIONS </a:t>
            </a:r>
            <a:r>
              <a:rPr lang="en-US" altLang="ja-JP" sz="500" dirty="0" smtClean="0"/>
              <a:t>FOLLOWING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MASKWR</a:t>
            </a:r>
            <a:r>
              <a:rPr lang="ja-JP" altLang="en-US" sz="500" dirty="0" smtClean="0"/>
              <a:t>　・・・</a:t>
            </a:r>
            <a:r>
              <a:rPr lang="en-US" altLang="ja-JP" sz="500" dirty="0"/>
              <a:t>CHECKS BIT NUMBER IBIT OF INTEGER I AND RETURNS TRUE IF BIT IS </a:t>
            </a:r>
            <a:r>
              <a:rPr lang="en-US" altLang="ja-JP" sz="500" dirty="0" smtClean="0"/>
              <a:t>ONE</a:t>
            </a:r>
          </a:p>
          <a:p>
            <a:r>
              <a:rPr lang="en-US" altLang="ja-JP" sz="500" dirty="0" smtClean="0"/>
              <a:t>PROFLL</a:t>
            </a:r>
            <a:r>
              <a:rPr lang="ja-JP" altLang="en-US" sz="500" dirty="0" smtClean="0"/>
              <a:t>　・・・</a:t>
            </a:r>
            <a:r>
              <a:rPr lang="en-US" altLang="ja-JP" sz="500" dirty="0"/>
              <a:t>CALCULATES HNY4P*B(I,J)*PHI IN UNITS CM**</a:t>
            </a:r>
            <a:r>
              <a:rPr lang="en-US" altLang="ja-JP" sz="500" dirty="0" smtClean="0"/>
              <a:t>2/PARTICLE</a:t>
            </a:r>
          </a:p>
          <a:p>
            <a:r>
              <a:rPr lang="en-US" altLang="ja-JP" sz="500" dirty="0" smtClean="0"/>
              <a:t>SPLIN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SPLINE INTERPOLATION OF T IN A GIVEN TABLE OF POINTS(X(I),Y(I</a:t>
            </a:r>
            <a:r>
              <a:rPr lang="en-US" altLang="ja-JP" sz="500" dirty="0" smtClean="0"/>
              <a:t>)).</a:t>
            </a:r>
          </a:p>
          <a:p>
            <a:r>
              <a:rPr lang="en-US" altLang="ja-JP" sz="500" dirty="0" smtClean="0"/>
              <a:t>SEARCH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SEARCHES THE POINT X WITHIN AN ERROR BOUND -ERR- IN ARRAY ARR </a:t>
            </a:r>
            <a:endParaRPr lang="en-US" altLang="ja-JP" sz="500" dirty="0" smtClean="0"/>
          </a:p>
          <a:p>
            <a:r>
              <a:rPr lang="en-US" altLang="ja-JP" sz="500" dirty="0" smtClean="0"/>
              <a:t>SEMIC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RETURNS COLLISION RATE DOWNWARDS USING SEMI-EMPIRICAL </a:t>
            </a:r>
            <a:r>
              <a:rPr lang="en-US" altLang="ja-JP" sz="500" dirty="0" smtClean="0"/>
              <a:t>GF'S</a:t>
            </a:r>
          </a:p>
          <a:p>
            <a:r>
              <a:rPr lang="en-US" altLang="ja-JP" sz="500" dirty="0" smtClean="0"/>
              <a:t>PSEMI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THERMAL P-FUNCTION FOR SEMIC EMPIRICAL COLLISION </a:t>
            </a:r>
            <a:r>
              <a:rPr lang="en-US" altLang="ja-JP" sz="500" dirty="0" smtClean="0"/>
              <a:t>RATES</a:t>
            </a:r>
          </a:p>
          <a:p>
            <a:r>
              <a:rPr lang="en-US" altLang="ja-JP" sz="500" dirty="0" smtClean="0"/>
              <a:t>IATOMN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GIVES ATOMIC NUMBER OF ARELEMENT IF STRING IS A STRING </a:t>
            </a:r>
            <a:r>
              <a:rPr lang="en-US" altLang="ja-JP" sz="500" dirty="0" smtClean="0"/>
              <a:t>CONTAINING</a:t>
            </a:r>
          </a:p>
          <a:p>
            <a:r>
              <a:rPr lang="en-US" altLang="ja-JP" sz="500" dirty="0" smtClean="0"/>
              <a:t>ATOMNM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GIVES ATOMIC NAME OF ARELEMENT IF I IS AN INTEGER </a:t>
            </a:r>
            <a:r>
              <a:rPr lang="en-US" altLang="ja-JP" sz="500" dirty="0" smtClean="0"/>
              <a:t>CONTAINING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FONE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CALCULATES F1(X) NEEDED FOR COLLISIONAL RATES OF ARNAUD AND ROTHENFLUG </a:t>
            </a:r>
            <a:endParaRPr lang="en-US" altLang="ja-JP" sz="500" dirty="0" smtClean="0"/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FTWO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CALCULATES F2(X) NEEDED FOR COLLISIONAL RATES OF ARNAUD AND ROTHENFLUG </a:t>
            </a:r>
            <a:endParaRPr lang="en-US" altLang="ja-JP" sz="500" dirty="0" smtClean="0"/>
          </a:p>
          <a:p>
            <a:r>
              <a:rPr lang="en-US" altLang="ja-JP" sz="500" dirty="0" smtClean="0"/>
              <a:t>SUMMER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COMPUTING COLLISIONAL REDUCTION OF DIELECTRONIC 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RECOMBINATION RATE BY ELECTRON COLLISIONS FOLLOWING SUMMERS </a:t>
            </a:r>
            <a:r>
              <a:rPr lang="en-US" altLang="ja-JP" sz="500" dirty="0" smtClean="0"/>
              <a:t>1974</a:t>
            </a:r>
          </a:p>
          <a:p>
            <a:r>
              <a:rPr lang="en-US" altLang="ja-JP" sz="500" dirty="0" smtClean="0"/>
              <a:t>PPVALU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SETS VALUE TO 0 IF </a:t>
            </a:r>
            <a:r>
              <a:rPr lang="en-US" altLang="ja-JP" sz="500" dirty="0" smtClean="0"/>
              <a:t>EXTRAPOLATION</a:t>
            </a:r>
            <a:endParaRPr lang="en-US" altLang="ja-JP" sz="500" dirty="0"/>
          </a:p>
          <a:p>
            <a:r>
              <a:rPr lang="en-US" altLang="ja-JP" sz="500" dirty="0" smtClean="0"/>
              <a:t>IVFIND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smtClean="0"/>
              <a:t>ELCNTM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 RETURNS THE NUMBER OF FREE ELECTRONS PER HYDROGEN </a:t>
            </a:r>
            <a:r>
              <a:rPr lang="en-US" altLang="ja-JP" sz="500" dirty="0" smtClean="0"/>
              <a:t>NUCLEUS</a:t>
            </a:r>
          </a:p>
          <a:p>
            <a:endParaRPr lang="en-US" altLang="ja-JP" sz="500" dirty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pPr marL="0" indent="0">
              <a:buNone/>
            </a:pPr>
            <a:endParaRPr lang="en-US" altLang="ja-JP" sz="500" dirty="0"/>
          </a:p>
        </p:txBody>
      </p:sp>
    </p:spTree>
    <p:extLst>
      <p:ext uri="{BB962C8B-B14F-4D97-AF65-F5344CB8AC3E}">
        <p14:creationId xmlns:p14="http://schemas.microsoft.com/office/powerpoint/2010/main" val="104560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INJON(injon.pro)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[input] ABSDAT, ABUND 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826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/>
          <a:lstStyle/>
          <a:p>
            <a:r>
              <a:rPr kumimoji="1" lang="en-US" altLang="ja-JP" dirty="0" err="1" smtClean="0"/>
              <a:t>absdat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  <a:solidFill>
            <a:srgbClr val="FFFF00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ja-JP" dirty="0"/>
              <a:t> 21</a:t>
            </a:r>
          </a:p>
          <a:p>
            <a:pPr marL="0" indent="0">
              <a:buNone/>
            </a:pPr>
            <a:r>
              <a:rPr lang="en-US" altLang="ja-JP" dirty="0"/>
              <a:t>H  HE C  N  O  NE NA MG AL SI S  K  CA SC TI V  CR MN FE CO NI</a:t>
            </a:r>
          </a:p>
          <a:p>
            <a:pPr marL="0" indent="0">
              <a:buNone/>
            </a:pPr>
            <a:r>
              <a:rPr lang="en-US" altLang="ja-JP" dirty="0"/>
              <a:t>     1.008     4.003     12.01     14.01     16.00     20.18</a:t>
            </a:r>
          </a:p>
          <a:p>
            <a:pPr marL="0" indent="0">
              <a:buNone/>
            </a:pPr>
            <a:r>
              <a:rPr lang="en-US" altLang="ja-JP" dirty="0"/>
              <a:t>     23.00     24.32     26.97     28.06     32.06     39.10</a:t>
            </a:r>
          </a:p>
          <a:p>
            <a:pPr marL="0" indent="0">
              <a:buNone/>
            </a:pPr>
            <a:r>
              <a:rPr lang="en-US" altLang="ja-JP" dirty="0"/>
              <a:t>     40.08     45.0      47.9      50.9      52.01     54.9</a:t>
            </a:r>
          </a:p>
          <a:p>
            <a:pPr marL="0" indent="0">
              <a:buNone/>
            </a:pPr>
            <a:r>
              <a:rPr lang="en-US" altLang="ja-JP" dirty="0"/>
              <a:t>     55.85     58.9      58.69</a:t>
            </a:r>
          </a:p>
          <a:p>
            <a:pPr marL="0" indent="0">
              <a:buNone/>
            </a:pPr>
            <a:r>
              <a:rPr lang="en-US" altLang="ja-JP" dirty="0"/>
              <a:t>    2    3    4    4    4    4    4    4    4    4    4    4</a:t>
            </a:r>
          </a:p>
          <a:p>
            <a:pPr marL="0" indent="0">
              <a:buNone/>
            </a:pPr>
            <a:r>
              <a:rPr lang="en-US" altLang="ja-JP" dirty="0"/>
              <a:t>    4    4    4    4    4    4    4    4    4</a:t>
            </a:r>
          </a:p>
          <a:p>
            <a:pPr marL="0" indent="0">
              <a:buNone/>
            </a:pPr>
            <a:r>
              <a:rPr lang="en-US" altLang="ja-JP" dirty="0"/>
              <a:t>    2    1                                                                 H I</a:t>
            </a:r>
          </a:p>
          <a:p>
            <a:pPr marL="0" indent="0">
              <a:buNone/>
            </a:pPr>
            <a:r>
              <a:rPr lang="en-US" altLang="ja-JP" dirty="0"/>
              <a:t>13.595   2 11.0    2                                                       H I</a:t>
            </a:r>
          </a:p>
          <a:p>
            <a:pPr marL="0" indent="0">
              <a:buNone/>
            </a:pPr>
            <a:r>
              <a:rPr lang="en-US" altLang="ja-JP" dirty="0"/>
              <a:t>    10.853   20.4976    13.342  747.5023                                   H I</a:t>
            </a:r>
          </a:p>
          <a:p>
            <a:pPr marL="0" indent="0">
              <a:buNone/>
            </a:pPr>
            <a:r>
              <a:rPr lang="en-US" altLang="ja-JP" dirty="0"/>
              <a:t>    1    1                                                                 H II</a:t>
            </a:r>
          </a:p>
          <a:p>
            <a:pPr marL="0" indent="0">
              <a:buNone/>
            </a:pPr>
            <a:r>
              <a:rPr lang="en-US" altLang="ja-JP" dirty="0"/>
              <a:t>1000.    0  1.0    0                                                       H II</a:t>
            </a:r>
          </a:p>
          <a:p>
            <a:pPr marL="0" indent="0">
              <a:buNone/>
            </a:pPr>
            <a:r>
              <a:rPr lang="en-US" altLang="ja-JP" dirty="0"/>
              <a:t>    1    1                                                                 HE I</a:t>
            </a:r>
          </a:p>
          <a:p>
            <a:pPr marL="0" indent="0">
              <a:buNone/>
            </a:pPr>
            <a:r>
              <a:rPr lang="en-US" altLang="ja-JP" dirty="0"/>
              <a:t>24.580   4  8.0    2                                                       HE I</a:t>
            </a:r>
          </a:p>
          <a:p>
            <a:pPr marL="0" indent="0">
              <a:buNone/>
            </a:pPr>
            <a:r>
              <a:rPr lang="en-US" altLang="ja-JP" dirty="0"/>
              <a:t>    21.170   28.1703    24.125  527.8296                                   HE I</a:t>
            </a:r>
          </a:p>
          <a:p>
            <a:pPr marL="0" indent="0">
              <a:buNone/>
            </a:pPr>
            <a:r>
              <a:rPr lang="en-US" altLang="ja-JP" dirty="0"/>
              <a:t>    2    1                                                                 HE II</a:t>
            </a:r>
          </a:p>
          <a:p>
            <a:pPr marL="0" indent="0">
              <a:buNone/>
            </a:pPr>
            <a:r>
              <a:rPr lang="en-US" altLang="ja-JP" dirty="0"/>
              <a:t>54.403   2 12.0    2                                                       HE II</a:t>
            </a:r>
          </a:p>
          <a:p>
            <a:pPr marL="0" indent="0">
              <a:buNone/>
            </a:pPr>
            <a:r>
              <a:rPr lang="en-US" altLang="ja-JP" dirty="0"/>
              <a:t>    43.708   22.2809    53.542  987.7189                                   HE II</a:t>
            </a:r>
          </a:p>
          <a:p>
            <a:pPr marL="0" indent="0">
              <a:buNone/>
            </a:pPr>
            <a:r>
              <a:rPr lang="en-US" altLang="ja-JP" dirty="0"/>
              <a:t>    1    1                                                                *HE III</a:t>
            </a:r>
          </a:p>
          <a:p>
            <a:pPr marL="0" indent="0">
              <a:buNone/>
            </a:pPr>
            <a:r>
              <a:rPr lang="en-US" altLang="ja-JP" dirty="0"/>
              <a:t>1000.    0  1.0    0                                                      *HE III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73344" y="1580599"/>
            <a:ext cx="33488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Number of atom and  Names of atoms</a:t>
            </a:r>
          </a:p>
          <a:p>
            <a:endParaRPr lang="en-US" altLang="ja-JP" sz="1400" dirty="0"/>
          </a:p>
          <a:p>
            <a:r>
              <a:rPr lang="en-US" altLang="ja-JP" dirty="0" smtClean="0"/>
              <a:t>Mass of atoms</a:t>
            </a:r>
          </a:p>
          <a:p>
            <a:endParaRPr lang="en-US" altLang="ja-JP" dirty="0"/>
          </a:p>
          <a:p>
            <a:r>
              <a:rPr lang="en-US" altLang="ja-JP" dirty="0" smtClean="0"/>
              <a:t>Number of ionization level</a:t>
            </a:r>
          </a:p>
          <a:p>
            <a:r>
              <a:rPr lang="ja-JP" altLang="en-US" sz="1100" smtClean="0"/>
              <a:t>①</a:t>
            </a:r>
            <a:r>
              <a:rPr lang="en-US" altLang="ja-JP" sz="1100" smtClean="0"/>
              <a:t>statistical </a:t>
            </a:r>
            <a:r>
              <a:rPr lang="en-US" altLang="ja-JP" sz="1100" dirty="0" smtClean="0"/>
              <a:t>weight  of ground state(g0)</a:t>
            </a:r>
          </a:p>
          <a:p>
            <a:r>
              <a:rPr lang="ja-JP" altLang="en-US" sz="1100" dirty="0" smtClean="0"/>
              <a:t>②</a:t>
            </a:r>
            <a:r>
              <a:rPr lang="en-US" altLang="ja-JP" sz="1100" dirty="0" smtClean="0"/>
              <a:t>number of electron configuration(</a:t>
            </a:r>
            <a:r>
              <a:rPr lang="en-US" altLang="ja-JP" sz="1100" dirty="0" err="1" smtClean="0"/>
              <a:t>nk</a:t>
            </a:r>
            <a:r>
              <a:rPr lang="en-US" altLang="ja-JP" sz="1100" dirty="0" smtClean="0"/>
              <a:t>)</a:t>
            </a:r>
          </a:p>
          <a:p>
            <a:r>
              <a:rPr lang="ja-JP" altLang="en-US" sz="1100" dirty="0" smtClean="0"/>
              <a:t>③</a:t>
            </a:r>
            <a:r>
              <a:rPr lang="en-US" altLang="ja-JP" sz="1100" dirty="0" smtClean="0"/>
              <a:t>Ionization energy (</a:t>
            </a:r>
            <a:r>
              <a:rPr lang="en-US" altLang="ja-JP" sz="1100" dirty="0" err="1" smtClean="0"/>
              <a:t>xion</a:t>
            </a:r>
            <a:r>
              <a:rPr lang="en-US" altLang="ja-JP" sz="1100" dirty="0" smtClean="0"/>
              <a:t>)</a:t>
            </a:r>
          </a:p>
          <a:p>
            <a:r>
              <a:rPr lang="ja-JP" altLang="en-US" sz="1100" dirty="0" smtClean="0"/>
              <a:t>④</a:t>
            </a:r>
            <a:r>
              <a:rPr lang="en-US" altLang="ja-JP" sz="1100" dirty="0" smtClean="0"/>
              <a:t>statistical weight of (2L+1)(2J+1)  (g2)</a:t>
            </a:r>
          </a:p>
          <a:p>
            <a:r>
              <a:rPr lang="ja-JP" altLang="en-US" sz="1100" dirty="0" smtClean="0"/>
              <a:t>⑤</a:t>
            </a:r>
            <a:r>
              <a:rPr lang="en-US" altLang="ja-JP" sz="1100" dirty="0" smtClean="0"/>
              <a:t>lowest quantum number (xl)</a:t>
            </a:r>
          </a:p>
          <a:p>
            <a:r>
              <a:rPr lang="ja-JP" altLang="en-US" sz="1100" dirty="0" smtClean="0"/>
              <a:t>⑥</a:t>
            </a:r>
            <a:r>
              <a:rPr lang="en-US" altLang="ja-JP" sz="1100" dirty="0" smtClean="0"/>
              <a:t>Number of terms for partition function (</a:t>
            </a:r>
            <a:r>
              <a:rPr lang="en-US" altLang="ja-JP" sz="1100" dirty="0" err="1" smtClean="0"/>
              <a:t>nl</a:t>
            </a:r>
            <a:r>
              <a:rPr lang="en-US" altLang="ja-JP" sz="1100" dirty="0" smtClean="0"/>
              <a:t>)</a:t>
            </a:r>
          </a:p>
          <a:p>
            <a:r>
              <a:rPr lang="ja-JP" altLang="en-US" sz="1100" dirty="0" smtClean="0"/>
              <a:t>⑦</a:t>
            </a:r>
            <a:r>
              <a:rPr lang="en-US" altLang="ja-JP" sz="1100" dirty="0" err="1" smtClean="0"/>
              <a:t>Excitaion</a:t>
            </a:r>
            <a:r>
              <a:rPr lang="en-US" altLang="ja-JP" sz="1100" dirty="0" smtClean="0"/>
              <a:t> potential array(gamma) </a:t>
            </a:r>
          </a:p>
          <a:p>
            <a:r>
              <a:rPr lang="ja-JP" altLang="en-US" sz="1100" dirty="0" smtClean="0"/>
              <a:t>⑧</a:t>
            </a:r>
            <a:r>
              <a:rPr lang="en-US" altLang="ja-JP" sz="1100" dirty="0"/>
              <a:t>Statistical weight array(</a:t>
            </a:r>
            <a:r>
              <a:rPr lang="en-US" altLang="ja-JP" sz="1100" dirty="0" err="1"/>
              <a:t>alfa</a:t>
            </a:r>
            <a:r>
              <a:rPr lang="en-US" altLang="ja-JP" sz="1100" dirty="0" smtClean="0"/>
              <a:t>)</a:t>
            </a:r>
            <a:r>
              <a:rPr lang="ja-JP" altLang="en-US" sz="1100" dirty="0" smtClean="0"/>
              <a:t>　</a:t>
            </a:r>
            <a:r>
              <a:rPr lang="en-US" altLang="ja-JP" sz="1100" dirty="0" smtClean="0"/>
              <a:t>for partition function</a:t>
            </a:r>
            <a:endParaRPr lang="en-US" altLang="ja-JP" sz="1100" dirty="0"/>
          </a:p>
          <a:p>
            <a:endParaRPr lang="en-US" altLang="ja-JP" sz="1100" dirty="0" smtClean="0"/>
          </a:p>
          <a:p>
            <a:endParaRPr lang="en-US" altLang="ja-JP" sz="1100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右矢印 4"/>
          <p:cNvSpPr/>
          <p:nvPr/>
        </p:nvSpPr>
        <p:spPr>
          <a:xfrm flipH="1">
            <a:off x="4952378" y="1683355"/>
            <a:ext cx="1020965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7544" y="1628800"/>
            <a:ext cx="4464496" cy="3707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flipH="1">
            <a:off x="4921142" y="2266601"/>
            <a:ext cx="1052202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7544" y="2013884"/>
            <a:ext cx="4464496" cy="7670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67544" y="2780928"/>
            <a:ext cx="4453598" cy="4188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flipH="1">
            <a:off x="4982494" y="2938155"/>
            <a:ext cx="1052202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67544" y="3199765"/>
            <a:ext cx="4453598" cy="1021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 flipH="1">
            <a:off x="4992448" y="3939557"/>
            <a:ext cx="1052202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2682" y="3151379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①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0714" y="3151379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②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9512" y="3322874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③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86740" y="3229522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④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74772" y="3229522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⑤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77106" y="3239850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⑥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7544" y="3556537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⑦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51720" y="345915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⑦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30756" y="345915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⑧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0327" y="3419358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⑧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0800000" flipH="1" flipV="1">
            <a:off x="4970840" y="3289878"/>
            <a:ext cx="10638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For hydrogen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94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511</Words>
  <Application>Microsoft Office PowerPoint</Application>
  <PresentationFormat>画面に合わせる (4:3)</PresentationFormat>
  <Paragraphs>126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NLTE_307 </vt:lpstr>
      <vt:lpstr>Subroutine opac</vt:lpstr>
      <vt:lpstr>Main subroutines </vt:lpstr>
      <vt:lpstr>INJON(injon.pro)</vt:lpstr>
      <vt:lpstr>absdat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NLTE_307</dc:title>
  <dc:creator>naoki</dc:creator>
  <cp:lastModifiedBy>naoki</cp:lastModifiedBy>
  <cp:revision>25</cp:revision>
  <dcterms:created xsi:type="dcterms:W3CDTF">2012-02-24T22:35:04Z</dcterms:created>
  <dcterms:modified xsi:type="dcterms:W3CDTF">2012-03-07T03:38:50Z</dcterms:modified>
</cp:coreProperties>
</file>