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0" r:id="rId5"/>
    <p:sldId id="259" r:id="rId6"/>
    <p:sldId id="261" r:id="rId7"/>
    <p:sldId id="262" r:id="rId8"/>
    <p:sldId id="258" r:id="rId9"/>
    <p:sldId id="263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D0FF-AEEE-4427-A731-BEC3B20E80FA}" type="datetimeFigureOut">
              <a:rPr kumimoji="1" lang="ja-JP" altLang="en-US" smtClean="0"/>
              <a:t>2012/3/29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1AD2-83EC-4096-A8E1-3277DAAF99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257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D0FF-AEEE-4427-A731-BEC3B20E80FA}" type="datetimeFigureOut">
              <a:rPr kumimoji="1" lang="ja-JP" altLang="en-US" smtClean="0"/>
              <a:t>2012/3/29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1AD2-83EC-4096-A8E1-3277DAAF99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901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D0FF-AEEE-4427-A731-BEC3B20E80FA}" type="datetimeFigureOut">
              <a:rPr kumimoji="1" lang="ja-JP" altLang="en-US" smtClean="0"/>
              <a:t>2012/3/29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1AD2-83EC-4096-A8E1-3277DAAF99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627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D0FF-AEEE-4427-A731-BEC3B20E80FA}" type="datetimeFigureOut">
              <a:rPr kumimoji="1" lang="ja-JP" altLang="en-US" smtClean="0"/>
              <a:t>2012/3/29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1AD2-83EC-4096-A8E1-3277DAAF99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789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D0FF-AEEE-4427-A731-BEC3B20E80FA}" type="datetimeFigureOut">
              <a:rPr kumimoji="1" lang="ja-JP" altLang="en-US" smtClean="0"/>
              <a:t>2012/3/29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1AD2-83EC-4096-A8E1-3277DAAF99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0889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D0FF-AEEE-4427-A731-BEC3B20E80FA}" type="datetimeFigureOut">
              <a:rPr kumimoji="1" lang="ja-JP" altLang="en-US" smtClean="0"/>
              <a:t>2012/3/29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1AD2-83EC-4096-A8E1-3277DAAF99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799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D0FF-AEEE-4427-A731-BEC3B20E80FA}" type="datetimeFigureOut">
              <a:rPr kumimoji="1" lang="ja-JP" altLang="en-US" smtClean="0"/>
              <a:t>2012/3/29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1AD2-83EC-4096-A8E1-3277DAAF99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568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D0FF-AEEE-4427-A731-BEC3B20E80FA}" type="datetimeFigureOut">
              <a:rPr kumimoji="1" lang="ja-JP" altLang="en-US" smtClean="0"/>
              <a:t>2012/3/29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1AD2-83EC-4096-A8E1-3277DAAF99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627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D0FF-AEEE-4427-A731-BEC3B20E80FA}" type="datetimeFigureOut">
              <a:rPr kumimoji="1" lang="ja-JP" altLang="en-US" smtClean="0"/>
              <a:t>2012/3/29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1AD2-83EC-4096-A8E1-3277DAAF99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530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D0FF-AEEE-4427-A731-BEC3B20E80FA}" type="datetimeFigureOut">
              <a:rPr kumimoji="1" lang="ja-JP" altLang="en-US" smtClean="0"/>
              <a:t>2012/3/29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1AD2-83EC-4096-A8E1-3277DAAF99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134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DD0FF-AEEE-4427-A731-BEC3B20E80FA}" type="datetimeFigureOut">
              <a:rPr kumimoji="1" lang="ja-JP" altLang="en-US" smtClean="0"/>
              <a:t>2012/3/29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81AD2-83EC-4096-A8E1-3277DAAF99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85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DD0FF-AEEE-4427-A731-BEC3B20E80FA}" type="datetimeFigureOut">
              <a:rPr kumimoji="1" lang="ja-JP" altLang="en-US" smtClean="0"/>
              <a:t>2012/3/29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81AD2-83EC-4096-A8E1-3277DAAF99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3630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NLTE_3_29</a:t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273696"/>
          </a:xfrm>
        </p:spPr>
        <p:txBody>
          <a:bodyPr/>
          <a:lstStyle/>
          <a:p>
            <a:r>
              <a:rPr kumimoji="1" lang="en-US" altLang="ja-JP" dirty="0" smtClean="0"/>
              <a:t>3/29 NLTE </a:t>
            </a:r>
          </a:p>
        </p:txBody>
      </p:sp>
    </p:spTree>
    <p:extLst>
      <p:ext uri="{BB962C8B-B14F-4D97-AF65-F5344CB8AC3E}">
        <p14:creationId xmlns:p14="http://schemas.microsoft.com/office/powerpoint/2010/main" val="1603706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Subroutine </a:t>
            </a:r>
            <a:r>
              <a:rPr kumimoji="1" lang="en-US" altLang="ja-JP" dirty="0" err="1" smtClean="0"/>
              <a:t>opac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600200"/>
            <a:ext cx="925252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en-US" altLang="ja-JP" sz="2800" dirty="0" smtClean="0"/>
              <a:t>[</a:t>
            </a:r>
            <a:r>
              <a:rPr kumimoji="1" lang="en-US" altLang="ja-JP" sz="2800" dirty="0" err="1" smtClean="0"/>
              <a:t>Opac</a:t>
            </a:r>
            <a:r>
              <a:rPr kumimoji="1" lang="en-US" altLang="ja-JP" sz="2800" dirty="0" smtClean="0"/>
              <a:t>] calculate standard and background opacity</a:t>
            </a:r>
          </a:p>
          <a:p>
            <a:pPr marL="0" indent="0">
              <a:buNone/>
            </a:pPr>
            <a:r>
              <a:rPr lang="en-US" altLang="ja-JP" sz="2800" dirty="0"/>
              <a:t>	</a:t>
            </a:r>
            <a:r>
              <a:rPr lang="en-US" altLang="ja-JP" sz="2800" dirty="0" smtClean="0"/>
              <a:t>[OPINIT]initialize opacity package</a:t>
            </a:r>
          </a:p>
          <a:p>
            <a:pPr marL="0" indent="0">
              <a:buNone/>
            </a:pPr>
            <a:r>
              <a:rPr kumimoji="1" lang="en-US" altLang="ja-JP" sz="2800" dirty="0"/>
              <a:t>	</a:t>
            </a:r>
            <a:r>
              <a:rPr kumimoji="1" lang="en-US" altLang="ja-JP" sz="2800" dirty="0" smtClean="0"/>
              <a:t>	[INJON]read data </a:t>
            </a:r>
            <a:r>
              <a:rPr lang="en-US" altLang="ja-JP" sz="2800" dirty="0" smtClean="0"/>
              <a:t>about atoms for JON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en-US" altLang="ja-JP" sz="2800" dirty="0"/>
              <a:t>	</a:t>
            </a:r>
            <a:r>
              <a:rPr lang="en-US" altLang="ja-JP" sz="2800" dirty="0" smtClean="0"/>
              <a:t>	[</a:t>
            </a:r>
            <a:r>
              <a:rPr lang="en-US" altLang="ja-JP" sz="2800" dirty="0" smtClean="0"/>
              <a:t>INABS]reading data about absorption coefficient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en-US" altLang="ja-JP" sz="2800" dirty="0"/>
              <a:t>	</a:t>
            </a:r>
            <a:r>
              <a:rPr lang="en-US" altLang="ja-JP" sz="2800" dirty="0" smtClean="0"/>
              <a:t>[ABSKO]administer absorption coefficient</a:t>
            </a:r>
          </a:p>
          <a:p>
            <a:pPr marL="0" indent="0">
              <a:buNone/>
            </a:pPr>
            <a:r>
              <a:rPr kumimoji="1" lang="en-US" altLang="ja-JP" sz="2800" dirty="0"/>
              <a:t>	</a:t>
            </a:r>
            <a:r>
              <a:rPr kumimoji="1" lang="en-US" altLang="ja-JP" sz="2800" dirty="0" smtClean="0"/>
              <a:t>	[TABS</a:t>
            </a:r>
            <a:r>
              <a:rPr kumimoji="1" lang="en-US" altLang="ja-JP" sz="2800" dirty="0" smtClean="0"/>
              <a:t>] calculate </a:t>
            </a:r>
            <a:r>
              <a:rPr kumimoji="1" lang="en-US" altLang="ja-JP" sz="2800" dirty="0" smtClean="0"/>
              <a:t>interpolation </a:t>
            </a:r>
            <a:r>
              <a:rPr kumimoji="1" lang="en-US" altLang="ja-JP" sz="2800" dirty="0" smtClean="0"/>
              <a:t>factor to T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en-US" altLang="ja-JP" sz="2800" dirty="0"/>
              <a:t>	</a:t>
            </a:r>
            <a:r>
              <a:rPr lang="en-US" altLang="ja-JP" sz="2800" dirty="0" smtClean="0"/>
              <a:t>	[JON</a:t>
            </a:r>
            <a:r>
              <a:rPr lang="en-US" altLang="ja-JP" sz="2800" dirty="0" smtClean="0"/>
              <a:t>] calculate </a:t>
            </a:r>
            <a:r>
              <a:rPr lang="en-US" altLang="ja-JP" sz="2800" dirty="0" smtClean="0"/>
              <a:t>ionization equilibrium</a:t>
            </a:r>
          </a:p>
          <a:p>
            <a:pPr marL="0" indent="0">
              <a:buNone/>
            </a:pPr>
            <a:r>
              <a:rPr kumimoji="1" lang="en-US" altLang="ja-JP" sz="2800" dirty="0"/>
              <a:t>	</a:t>
            </a:r>
            <a:r>
              <a:rPr kumimoji="1" lang="en-US" altLang="ja-JP" sz="2800" dirty="0" smtClean="0"/>
              <a:t>	[DETABS]gives detailed mechanism of absorption</a:t>
            </a:r>
          </a:p>
          <a:p>
            <a:pPr marL="0" indent="0">
              <a:buNone/>
            </a:pPr>
            <a:r>
              <a:rPr lang="en-US" altLang="ja-JP" dirty="0" smtClean="0"/>
              <a:t>	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sz="2800" dirty="0"/>
              <a:t>	</a:t>
            </a:r>
            <a:r>
              <a:rPr lang="en-US" altLang="ja-JP" sz="2800" dirty="0" smtClean="0"/>
              <a:t>[</a:t>
            </a:r>
            <a:r>
              <a:rPr lang="en-US" altLang="ja-JP" sz="2800" dirty="0" smtClean="0"/>
              <a:t>OSMET]read opacity tabulated at various wavelength</a:t>
            </a:r>
          </a:p>
          <a:p>
            <a:pPr marL="0" indent="0">
              <a:buNone/>
            </a:pPr>
            <a:r>
              <a:rPr lang="en-US" altLang="ja-JP" sz="2800" dirty="0"/>
              <a:t>	</a:t>
            </a:r>
            <a:r>
              <a:rPr lang="en-US" altLang="ja-JP" sz="2800" dirty="0" smtClean="0"/>
              <a:t>				</a:t>
            </a:r>
            <a:r>
              <a:rPr lang="ja-JP" altLang="en-US" sz="2800" dirty="0" smtClean="0"/>
              <a:t>：</a:t>
            </a:r>
            <a:endParaRPr lang="en-US" altLang="ja-JP" sz="2800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05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683568" y="908720"/>
            <a:ext cx="7848872" cy="5693866"/>
          </a:xfrm>
          <a:prstGeom prst="rect">
            <a:avLst/>
          </a:prstGeom>
          <a:solidFill>
            <a:srgbClr val="FFFF00">
              <a:alpha val="49000"/>
            </a:srgb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4000" dirty="0" smtClean="0"/>
              <a:t>OPAC</a:t>
            </a:r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339752" y="1583304"/>
            <a:ext cx="1296144" cy="523220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INJON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283968" y="193750"/>
            <a:ext cx="3888432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ABSDAT(opacity package)</a:t>
            </a:r>
            <a:endParaRPr kumimoji="1" lang="ja-JP" altLang="en-US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364088" y="1583304"/>
            <a:ext cx="1296144" cy="523220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INABS</a:t>
            </a:r>
            <a:endParaRPr kumimoji="1" lang="ja-JP" altLang="en-US" sz="2800" dirty="0"/>
          </a:p>
        </p:txBody>
      </p:sp>
      <p:sp>
        <p:nvSpPr>
          <p:cNvPr id="11" name="下矢印 10"/>
          <p:cNvSpPr/>
          <p:nvPr/>
        </p:nvSpPr>
        <p:spPr>
          <a:xfrm>
            <a:off x="6010338" y="716970"/>
            <a:ext cx="432048" cy="8714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833918" y="829525"/>
            <a:ext cx="1620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Atomic </a:t>
            </a:r>
          </a:p>
          <a:p>
            <a:r>
              <a:rPr lang="en-US" altLang="ja-JP" dirty="0" smtClean="0"/>
              <a:t>information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498214" y="847930"/>
            <a:ext cx="1620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Absorption</a:t>
            </a:r>
            <a:endParaRPr kumimoji="1" lang="en-US" altLang="ja-JP" dirty="0" smtClean="0"/>
          </a:p>
          <a:p>
            <a:r>
              <a:rPr lang="en-US" altLang="ja-JP" dirty="0" smtClean="0"/>
              <a:t>information</a:t>
            </a:r>
            <a:endParaRPr kumimoji="1" lang="ja-JP" altLang="en-US" dirty="0"/>
          </a:p>
        </p:txBody>
      </p:sp>
      <p:sp>
        <p:nvSpPr>
          <p:cNvPr id="14" name="屈折矢印 13"/>
          <p:cNvSpPr/>
          <p:nvPr/>
        </p:nvSpPr>
        <p:spPr>
          <a:xfrm rot="10800000">
            <a:off x="3347864" y="548679"/>
            <a:ext cx="936104" cy="103973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39552" y="193750"/>
            <a:ext cx="194421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ATMOSPHERE</a:t>
            </a:r>
            <a:endParaRPr kumimoji="1" lang="ja-JP" altLang="en-US" dirty="0"/>
          </a:p>
        </p:txBody>
      </p:sp>
      <p:sp>
        <p:nvSpPr>
          <p:cNvPr id="16" name="下矢印 15"/>
          <p:cNvSpPr/>
          <p:nvPr/>
        </p:nvSpPr>
        <p:spPr>
          <a:xfrm>
            <a:off x="2843808" y="2106524"/>
            <a:ext cx="504056" cy="11064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624082" y="3212976"/>
            <a:ext cx="1011814" cy="523220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JON</a:t>
            </a:r>
            <a:endParaRPr kumimoji="1" lang="ja-JP" altLang="en-US" sz="2800" dirty="0"/>
          </a:p>
        </p:txBody>
      </p:sp>
      <p:sp>
        <p:nvSpPr>
          <p:cNvPr id="18" name="下矢印 17"/>
          <p:cNvSpPr/>
          <p:nvPr/>
        </p:nvSpPr>
        <p:spPr>
          <a:xfrm rot="20117799">
            <a:off x="3275725" y="3744346"/>
            <a:ext cx="504056" cy="14881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610941" y="3383948"/>
            <a:ext cx="1620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Ionization equilibrium</a:t>
            </a:r>
            <a:endParaRPr kumimoji="1" lang="en-US" altLang="ja-JP" dirty="0" smtClean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578290" y="3232433"/>
            <a:ext cx="1081942" cy="523220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T</a:t>
            </a:r>
            <a:r>
              <a:rPr kumimoji="1" lang="en-US" altLang="ja-JP" sz="2800" dirty="0" smtClean="0"/>
              <a:t>ABS</a:t>
            </a:r>
            <a:endParaRPr kumimoji="1" lang="ja-JP" altLang="en-US" sz="28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959338" y="5301208"/>
            <a:ext cx="1494760" cy="523220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DETABS</a:t>
            </a:r>
            <a:endParaRPr kumimoji="1" lang="ja-JP" altLang="en-US" sz="2800" dirty="0"/>
          </a:p>
        </p:txBody>
      </p:sp>
      <p:sp>
        <p:nvSpPr>
          <p:cNvPr id="22" name="下矢印 21"/>
          <p:cNvSpPr/>
          <p:nvPr/>
        </p:nvSpPr>
        <p:spPr>
          <a:xfrm>
            <a:off x="5903237" y="2106524"/>
            <a:ext cx="432048" cy="11064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下矢印 22"/>
          <p:cNvSpPr/>
          <p:nvPr/>
        </p:nvSpPr>
        <p:spPr>
          <a:xfrm rot="1658059">
            <a:off x="5326262" y="3749562"/>
            <a:ext cx="504056" cy="14881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657702" y="5269741"/>
            <a:ext cx="1620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Detailed Absorption</a:t>
            </a:r>
            <a:endParaRPr kumimoji="1" lang="en-US" altLang="ja-JP" dirty="0" smtClean="0"/>
          </a:p>
        </p:txBody>
      </p:sp>
      <p:sp>
        <p:nvSpPr>
          <p:cNvPr id="25" name="下矢印 24"/>
          <p:cNvSpPr/>
          <p:nvPr/>
        </p:nvSpPr>
        <p:spPr>
          <a:xfrm>
            <a:off x="4421031" y="6021288"/>
            <a:ext cx="588856" cy="83671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1673121" y="2873463"/>
            <a:ext cx="6084676" cy="32403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1664380" y="1494261"/>
            <a:ext cx="6084676" cy="8546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53290" y="1690737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OPINIT</a:t>
            </a:r>
            <a:endParaRPr kumimoji="1" lang="ja-JP" altLang="en-US" sz="24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10292" y="4124663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ABSKO</a:t>
            </a:r>
            <a:endParaRPr kumimoji="1" lang="ja-JP" altLang="en-US" sz="2400" dirty="0"/>
          </a:p>
        </p:txBody>
      </p:sp>
      <p:cxnSp>
        <p:nvCxnSpPr>
          <p:cNvPr id="34" name="直線矢印コネクタ 33"/>
          <p:cNvCxnSpPr/>
          <p:nvPr/>
        </p:nvCxnSpPr>
        <p:spPr>
          <a:xfrm>
            <a:off x="2051720" y="563082"/>
            <a:ext cx="288032" cy="3456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1660880" y="552203"/>
            <a:ext cx="530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T, P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081580" y="6417920"/>
            <a:ext cx="2293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FF0000"/>
                </a:solidFill>
              </a:rPr>
              <a:t>Opacity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212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INJON(injon.pro)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[input] ABSDAT, ABUND 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[purpose]</a:t>
            </a:r>
          </a:p>
          <a:p>
            <a:pPr marL="0" indent="0">
              <a:buNone/>
            </a:pPr>
            <a:r>
              <a:rPr lang="en-US" altLang="ja-JP" dirty="0" smtClean="0"/>
              <a:t>Read data for JON</a:t>
            </a:r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826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47048" cy="1143000"/>
          </a:xfrm>
        </p:spPr>
        <p:txBody>
          <a:bodyPr/>
          <a:lstStyle/>
          <a:p>
            <a:r>
              <a:rPr lang="en-US" altLang="ja-JP" dirty="0" err="1" smtClean="0"/>
              <a:t>a</a:t>
            </a:r>
            <a:r>
              <a:rPr kumimoji="1" lang="en-US" altLang="ja-JP" dirty="0" err="1" smtClean="0"/>
              <a:t>bsdat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5266928" cy="4525963"/>
          </a:xfrm>
          <a:solidFill>
            <a:srgbClr val="FFFF00"/>
          </a:solidFill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altLang="ja-JP" dirty="0"/>
              <a:t> 21</a:t>
            </a:r>
          </a:p>
          <a:p>
            <a:pPr marL="0" indent="0">
              <a:buNone/>
            </a:pPr>
            <a:r>
              <a:rPr lang="en-US" altLang="ja-JP" dirty="0"/>
              <a:t>H  HE C  N  O  NE NA MG AL SI S  K  CA SC TI V  CR MN FE CO NI</a:t>
            </a:r>
          </a:p>
          <a:p>
            <a:pPr marL="0" indent="0">
              <a:buNone/>
            </a:pPr>
            <a:r>
              <a:rPr lang="en-US" altLang="ja-JP" dirty="0"/>
              <a:t>     1.008     4.003     12.01     14.01     16.00     20.18</a:t>
            </a:r>
          </a:p>
          <a:p>
            <a:pPr marL="0" indent="0">
              <a:buNone/>
            </a:pPr>
            <a:r>
              <a:rPr lang="en-US" altLang="ja-JP" dirty="0"/>
              <a:t>     23.00     24.32     26.97     28.06     32.06     39.10</a:t>
            </a:r>
          </a:p>
          <a:p>
            <a:pPr marL="0" indent="0">
              <a:buNone/>
            </a:pPr>
            <a:r>
              <a:rPr lang="en-US" altLang="ja-JP" dirty="0"/>
              <a:t>     40.08     45.0      47.9      50.9      52.01     54.9</a:t>
            </a:r>
          </a:p>
          <a:p>
            <a:pPr marL="0" indent="0">
              <a:buNone/>
            </a:pPr>
            <a:r>
              <a:rPr lang="en-US" altLang="ja-JP" dirty="0"/>
              <a:t>     55.85     58.9      58.69</a:t>
            </a:r>
          </a:p>
          <a:p>
            <a:pPr marL="0" indent="0">
              <a:buNone/>
            </a:pPr>
            <a:r>
              <a:rPr lang="en-US" altLang="ja-JP" dirty="0"/>
              <a:t>    2    3    4    4    4    4    4    4    4    4    4    4</a:t>
            </a:r>
          </a:p>
          <a:p>
            <a:pPr marL="0" indent="0">
              <a:buNone/>
            </a:pPr>
            <a:r>
              <a:rPr lang="en-US" altLang="ja-JP" dirty="0"/>
              <a:t>    4    4    4    4    4    4    4    4    4</a:t>
            </a:r>
          </a:p>
          <a:p>
            <a:pPr marL="0" indent="0">
              <a:buNone/>
            </a:pPr>
            <a:r>
              <a:rPr lang="en-US" altLang="ja-JP" dirty="0"/>
              <a:t>    2    1                                                                 H I</a:t>
            </a:r>
          </a:p>
          <a:p>
            <a:pPr marL="0" indent="0">
              <a:buNone/>
            </a:pPr>
            <a:r>
              <a:rPr lang="en-US" altLang="ja-JP" dirty="0"/>
              <a:t>13.595   2 11.0    2                                                       H I</a:t>
            </a:r>
          </a:p>
          <a:p>
            <a:pPr marL="0" indent="0">
              <a:buNone/>
            </a:pPr>
            <a:r>
              <a:rPr lang="en-US" altLang="ja-JP" dirty="0"/>
              <a:t>    10.853   20.4976    13.342  747.5023                                   H I</a:t>
            </a:r>
          </a:p>
          <a:p>
            <a:pPr marL="0" indent="0">
              <a:buNone/>
            </a:pPr>
            <a:r>
              <a:rPr lang="en-US" altLang="ja-JP" dirty="0"/>
              <a:t>    1    1                                                                 H II</a:t>
            </a:r>
          </a:p>
          <a:p>
            <a:pPr marL="0" indent="0">
              <a:buNone/>
            </a:pPr>
            <a:r>
              <a:rPr lang="en-US" altLang="ja-JP" dirty="0"/>
              <a:t>1000.    0  1.0    0                                                       H II</a:t>
            </a:r>
          </a:p>
          <a:p>
            <a:pPr marL="0" indent="0">
              <a:buNone/>
            </a:pPr>
            <a:r>
              <a:rPr lang="en-US" altLang="ja-JP" dirty="0"/>
              <a:t>    1    1                                                                 HE I</a:t>
            </a:r>
          </a:p>
          <a:p>
            <a:pPr marL="0" indent="0">
              <a:buNone/>
            </a:pPr>
            <a:r>
              <a:rPr lang="en-US" altLang="ja-JP" dirty="0"/>
              <a:t>24.580   4  8.0    2                                                       HE I</a:t>
            </a:r>
          </a:p>
          <a:p>
            <a:pPr marL="0" indent="0">
              <a:buNone/>
            </a:pPr>
            <a:r>
              <a:rPr lang="en-US" altLang="ja-JP" dirty="0"/>
              <a:t>    21.170   28.1703    24.125  527.8296                                   HE I</a:t>
            </a:r>
          </a:p>
          <a:p>
            <a:pPr marL="0" indent="0">
              <a:buNone/>
            </a:pPr>
            <a:r>
              <a:rPr lang="en-US" altLang="ja-JP" dirty="0"/>
              <a:t>    2    1                                                                 HE II</a:t>
            </a:r>
          </a:p>
          <a:p>
            <a:pPr marL="0" indent="0">
              <a:buNone/>
            </a:pPr>
            <a:r>
              <a:rPr lang="en-US" altLang="ja-JP" dirty="0"/>
              <a:t>54.403   2 12.0    2                                                       HE II</a:t>
            </a:r>
          </a:p>
          <a:p>
            <a:pPr marL="0" indent="0">
              <a:buNone/>
            </a:pPr>
            <a:r>
              <a:rPr lang="en-US" altLang="ja-JP" dirty="0"/>
              <a:t>    43.708   22.2809    53.542  987.7189                                   HE II</a:t>
            </a:r>
          </a:p>
          <a:p>
            <a:pPr marL="0" indent="0">
              <a:buNone/>
            </a:pPr>
            <a:r>
              <a:rPr lang="en-US" altLang="ja-JP" dirty="0"/>
              <a:t>    1    1                                                                *HE III</a:t>
            </a:r>
          </a:p>
          <a:p>
            <a:pPr marL="0" indent="0">
              <a:buNone/>
            </a:pPr>
            <a:r>
              <a:rPr lang="en-US" altLang="ja-JP" dirty="0"/>
              <a:t>1000.    0  1.0    0                                                      *HE III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973344" y="1580599"/>
            <a:ext cx="334888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Number of atom and  Names of atoms</a:t>
            </a:r>
          </a:p>
          <a:p>
            <a:endParaRPr lang="en-US" altLang="ja-JP" sz="1400" dirty="0"/>
          </a:p>
          <a:p>
            <a:r>
              <a:rPr lang="en-US" altLang="ja-JP" dirty="0" smtClean="0"/>
              <a:t>Mass of atoms</a:t>
            </a:r>
          </a:p>
          <a:p>
            <a:endParaRPr lang="en-US" altLang="ja-JP" dirty="0"/>
          </a:p>
          <a:p>
            <a:r>
              <a:rPr lang="en-US" altLang="ja-JP" dirty="0" smtClean="0"/>
              <a:t>Number of ionization level</a:t>
            </a:r>
          </a:p>
          <a:p>
            <a:r>
              <a:rPr lang="ja-JP" altLang="en-US" sz="1100" dirty="0" smtClean="0"/>
              <a:t>①</a:t>
            </a:r>
            <a:r>
              <a:rPr lang="en-US" altLang="ja-JP" sz="1100" dirty="0" smtClean="0"/>
              <a:t>statistical weight  of ground state(g0)</a:t>
            </a:r>
          </a:p>
          <a:p>
            <a:r>
              <a:rPr lang="ja-JP" altLang="en-US" sz="1100" dirty="0" smtClean="0"/>
              <a:t>②</a:t>
            </a:r>
            <a:r>
              <a:rPr lang="en-US" altLang="ja-JP" sz="1100" dirty="0" smtClean="0"/>
              <a:t>number of electron configuration(</a:t>
            </a:r>
            <a:r>
              <a:rPr lang="en-US" altLang="ja-JP" sz="1100" dirty="0" err="1" smtClean="0"/>
              <a:t>nk</a:t>
            </a:r>
            <a:r>
              <a:rPr lang="en-US" altLang="ja-JP" sz="1100" dirty="0" smtClean="0"/>
              <a:t>)</a:t>
            </a:r>
          </a:p>
          <a:p>
            <a:r>
              <a:rPr lang="ja-JP" altLang="en-US" sz="1100" dirty="0" smtClean="0"/>
              <a:t>③</a:t>
            </a:r>
            <a:r>
              <a:rPr lang="en-US" altLang="ja-JP" sz="1100" dirty="0" smtClean="0"/>
              <a:t>Ionization energy (</a:t>
            </a:r>
            <a:r>
              <a:rPr lang="en-US" altLang="ja-JP" sz="1100" dirty="0" err="1" smtClean="0"/>
              <a:t>xion</a:t>
            </a:r>
            <a:r>
              <a:rPr lang="en-US" altLang="ja-JP" sz="1100" dirty="0" smtClean="0"/>
              <a:t>)</a:t>
            </a:r>
          </a:p>
          <a:p>
            <a:r>
              <a:rPr lang="ja-JP" altLang="en-US" sz="1100" dirty="0" smtClean="0"/>
              <a:t>④</a:t>
            </a:r>
            <a:r>
              <a:rPr lang="en-US" altLang="ja-JP" sz="1100" dirty="0" smtClean="0"/>
              <a:t>statistical weight of (2L+1)(2J+1)  (g2)</a:t>
            </a:r>
          </a:p>
          <a:p>
            <a:r>
              <a:rPr lang="ja-JP" altLang="en-US" sz="1100" dirty="0" smtClean="0"/>
              <a:t>⑤</a:t>
            </a:r>
            <a:r>
              <a:rPr lang="en-US" altLang="ja-JP" sz="1100" dirty="0" smtClean="0"/>
              <a:t>lowest quantum number (xl)</a:t>
            </a:r>
          </a:p>
          <a:p>
            <a:r>
              <a:rPr lang="ja-JP" altLang="en-US" sz="1100" dirty="0" smtClean="0"/>
              <a:t>⑥</a:t>
            </a:r>
            <a:r>
              <a:rPr lang="en-US" altLang="ja-JP" sz="1100" dirty="0" smtClean="0"/>
              <a:t>Number of terms for partition function (</a:t>
            </a:r>
            <a:r>
              <a:rPr lang="en-US" altLang="ja-JP" sz="1100" dirty="0" err="1" smtClean="0"/>
              <a:t>nl</a:t>
            </a:r>
            <a:r>
              <a:rPr lang="en-US" altLang="ja-JP" sz="1100" dirty="0" smtClean="0"/>
              <a:t>)</a:t>
            </a:r>
          </a:p>
          <a:p>
            <a:r>
              <a:rPr lang="ja-JP" altLang="en-US" sz="1100" dirty="0" smtClean="0"/>
              <a:t>⑦</a:t>
            </a:r>
            <a:r>
              <a:rPr lang="en-US" altLang="ja-JP" sz="1100" dirty="0" smtClean="0"/>
              <a:t>Excitation potential array(gamma) </a:t>
            </a:r>
          </a:p>
          <a:p>
            <a:r>
              <a:rPr lang="ja-JP" altLang="en-US" sz="1100" dirty="0" smtClean="0"/>
              <a:t>⑧</a:t>
            </a:r>
            <a:r>
              <a:rPr lang="en-US" altLang="ja-JP" sz="1100" dirty="0"/>
              <a:t>Statistical weight array(</a:t>
            </a:r>
            <a:r>
              <a:rPr lang="en-US" altLang="ja-JP" sz="1100" dirty="0" err="1"/>
              <a:t>alfa</a:t>
            </a:r>
            <a:r>
              <a:rPr lang="en-US" altLang="ja-JP" sz="1100" dirty="0" smtClean="0"/>
              <a:t>)</a:t>
            </a:r>
            <a:r>
              <a:rPr lang="ja-JP" altLang="en-US" sz="1100" dirty="0" smtClean="0"/>
              <a:t>　</a:t>
            </a:r>
            <a:r>
              <a:rPr lang="en-US" altLang="ja-JP" sz="1100" dirty="0" smtClean="0"/>
              <a:t>for partition function</a:t>
            </a:r>
            <a:endParaRPr lang="en-US" altLang="ja-JP" sz="1100" dirty="0"/>
          </a:p>
          <a:p>
            <a:endParaRPr lang="en-US" altLang="ja-JP" sz="1100" dirty="0" smtClean="0"/>
          </a:p>
          <a:p>
            <a:endParaRPr lang="en-US" altLang="ja-JP" sz="1100" dirty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5" name="右矢印 4"/>
          <p:cNvSpPr/>
          <p:nvPr/>
        </p:nvSpPr>
        <p:spPr>
          <a:xfrm flipH="1">
            <a:off x="4952378" y="1683355"/>
            <a:ext cx="1020965" cy="26161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67544" y="1628800"/>
            <a:ext cx="4464496" cy="37072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右矢印 6"/>
          <p:cNvSpPr/>
          <p:nvPr/>
        </p:nvSpPr>
        <p:spPr>
          <a:xfrm flipH="1">
            <a:off x="4921142" y="2266601"/>
            <a:ext cx="1052202" cy="26161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467544" y="2013884"/>
            <a:ext cx="4464496" cy="7670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467544" y="2780928"/>
            <a:ext cx="4453598" cy="4188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右矢印 9"/>
          <p:cNvSpPr/>
          <p:nvPr/>
        </p:nvSpPr>
        <p:spPr>
          <a:xfrm flipH="1">
            <a:off x="4982494" y="2938155"/>
            <a:ext cx="1052202" cy="26161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467544" y="3199765"/>
            <a:ext cx="4453598" cy="10213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右矢印 13"/>
          <p:cNvSpPr/>
          <p:nvPr/>
        </p:nvSpPr>
        <p:spPr>
          <a:xfrm flipH="1">
            <a:off x="4992448" y="3939557"/>
            <a:ext cx="1052202" cy="26161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02682" y="3151379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FF0000"/>
                </a:solidFill>
              </a:rPr>
              <a:t>①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90714" y="3151379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rgbClr val="FF0000"/>
                </a:solidFill>
              </a:rPr>
              <a:t>②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79512" y="3322874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rgbClr val="FF0000"/>
                </a:solidFill>
              </a:rPr>
              <a:t>③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986740" y="3229522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FF0000"/>
                </a:solidFill>
              </a:rPr>
              <a:t>④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274772" y="3229522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FF0000"/>
                </a:solidFill>
              </a:rPr>
              <a:t>⑤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577106" y="3239850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FF0000"/>
                </a:solidFill>
              </a:rPr>
              <a:t>⑥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67544" y="3556537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FF0000"/>
                </a:solidFill>
              </a:rPr>
              <a:t>⑦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051720" y="3459156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FF0000"/>
                </a:solidFill>
              </a:rPr>
              <a:t>⑦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130756" y="3459156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rgbClr val="FF0000"/>
                </a:solidFill>
              </a:rPr>
              <a:t>⑧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550327" y="3419358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rgbClr val="FF0000"/>
                </a:solidFill>
              </a:rPr>
              <a:t>⑧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 rot="10800000" flipH="1" flipV="1">
            <a:off x="4970840" y="3289878"/>
            <a:ext cx="106385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For hydrogen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894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INABS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36912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[input] ABSDAT</a:t>
            </a:r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 smtClean="0"/>
              <a:t>[purpose]</a:t>
            </a:r>
          </a:p>
          <a:p>
            <a:pPr marL="0" indent="0">
              <a:buNone/>
            </a:pPr>
            <a:r>
              <a:rPr kumimoji="1" lang="en-US" altLang="ja-JP" dirty="0" smtClean="0"/>
              <a:t>Read data </a:t>
            </a:r>
            <a:r>
              <a:rPr lang="en-US" altLang="ja-JP" dirty="0" smtClean="0"/>
              <a:t>and make interpolation to lambda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069845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             </a:t>
            </a:r>
            <a:r>
              <a:rPr lang="en-US" altLang="ja-JP" dirty="0" err="1" smtClean="0"/>
              <a:t>A</a:t>
            </a:r>
            <a:r>
              <a:rPr kumimoji="1" lang="en-US" altLang="ja-JP" dirty="0" err="1" smtClean="0"/>
              <a:t>bsdat</a:t>
            </a:r>
            <a:r>
              <a:rPr kumimoji="1" lang="en-US" altLang="ja-JP" dirty="0" smtClean="0"/>
              <a:t> (latter part)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4680520"/>
          </a:xfrm>
          <a:solidFill>
            <a:srgbClr val="FFFF00"/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altLang="ja-JP" dirty="0"/>
              <a:t> </a:t>
            </a:r>
            <a:r>
              <a:rPr lang="en-US" altLang="ja-JP" sz="3800" dirty="0"/>
              <a:t>KOMP=153   NEXTR=0   NUTZE=0   NEXTT=0   NUTZT=0    NULL=0</a:t>
            </a:r>
          </a:p>
          <a:p>
            <a:pPr marL="0" indent="0">
              <a:buNone/>
            </a:pPr>
            <a:r>
              <a:rPr lang="en-US" altLang="ja-JP" sz="3800" dirty="0"/>
              <a:t>H- BF               DOUG. FR</a:t>
            </a:r>
          </a:p>
          <a:p>
            <a:pPr marL="0" indent="0">
              <a:buNone/>
            </a:pPr>
            <a:r>
              <a:rPr lang="en-US" altLang="ja-JP" sz="3800" dirty="0"/>
              <a:t>   ILOGL=0   KVADL=1   MINEX=0   MAXEX=0  NLATB= 19</a:t>
            </a:r>
          </a:p>
          <a:p>
            <a:pPr marL="0" indent="0">
              <a:buNone/>
            </a:pPr>
            <a:r>
              <a:rPr lang="en-US" altLang="ja-JP" sz="3800" dirty="0"/>
              <a:t>     00000      1000      1500      2000      3000      4000</a:t>
            </a:r>
          </a:p>
          <a:p>
            <a:pPr marL="0" indent="0">
              <a:buNone/>
            </a:pPr>
            <a:r>
              <a:rPr lang="en-US" altLang="ja-JP" sz="3800" dirty="0"/>
              <a:t>      5000      6000      7000      8000      9000     10000</a:t>
            </a:r>
          </a:p>
          <a:p>
            <a:pPr marL="0" indent="0">
              <a:buNone/>
            </a:pPr>
            <a:r>
              <a:rPr lang="en-US" altLang="ja-JP" sz="3800" dirty="0"/>
              <a:t>     11000     12000     13000     14000     15000     16000</a:t>
            </a:r>
          </a:p>
          <a:p>
            <a:pPr marL="0" indent="0">
              <a:buNone/>
            </a:pPr>
            <a:r>
              <a:rPr lang="en-US" altLang="ja-JP" sz="3800" dirty="0"/>
              <a:t>     16421</a:t>
            </a:r>
          </a:p>
          <a:p>
            <a:pPr marL="0" indent="0">
              <a:buNone/>
            </a:pPr>
            <a:r>
              <a:rPr lang="en-US" altLang="ja-JP" sz="3800" dirty="0"/>
              <a:t>   ILOGT=0   KVADT=0   MINET=0   MAXET=0  NTETB=  1   ITETA=0</a:t>
            </a:r>
          </a:p>
          <a:p>
            <a:pPr marL="0" indent="0">
              <a:buNone/>
            </a:pPr>
            <a:r>
              <a:rPr lang="en-US" altLang="ja-JP" sz="3800" dirty="0"/>
              <a:t>     0.000     0.390     0.629     0.912     1.567     2.219</a:t>
            </a:r>
          </a:p>
          <a:p>
            <a:pPr marL="0" indent="0">
              <a:buNone/>
            </a:pPr>
            <a:r>
              <a:rPr lang="en-US" altLang="ja-JP" sz="3800" dirty="0"/>
              <a:t>     2.810     3.306     3.676     3.887     3.913     3.741</a:t>
            </a:r>
          </a:p>
          <a:p>
            <a:pPr marL="0" indent="0">
              <a:buNone/>
            </a:pPr>
            <a:r>
              <a:rPr lang="en-US" altLang="ja-JP" sz="3800" dirty="0"/>
              <a:t>     3.377     2.842     2.176     1.437     0.708     0.124</a:t>
            </a:r>
          </a:p>
          <a:p>
            <a:pPr marL="0" indent="0">
              <a:buNone/>
            </a:pPr>
            <a:r>
              <a:rPr lang="en-US" altLang="ja-JP" dirty="0"/>
              <a:t>     0.000      .         .         .         .         .</a:t>
            </a:r>
          </a:p>
          <a:p>
            <a:pPr marL="0" indent="0">
              <a:buNone/>
            </a:pPr>
            <a:r>
              <a:rPr lang="en-US" altLang="ja-JP" dirty="0"/>
              <a:t>H BF N=1            KARZ. </a:t>
            </a:r>
            <a:r>
              <a:rPr lang="en-US" altLang="ja-JP" dirty="0" smtClean="0"/>
              <a:t>LA</a:t>
            </a:r>
          </a:p>
          <a:p>
            <a:pPr marL="0" indent="0">
              <a:buNone/>
            </a:pPr>
            <a:r>
              <a:rPr kumimoji="1" lang="en-US" altLang="ja-JP" dirty="0"/>
              <a:t>	</a:t>
            </a:r>
            <a:r>
              <a:rPr kumimoji="1" lang="en-US" altLang="ja-JP" dirty="0" smtClean="0"/>
              <a:t>	</a:t>
            </a:r>
            <a:r>
              <a:rPr lang="ja-JP" altLang="en-US" dirty="0" smtClean="0"/>
              <a:t>：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/>
              <a:t>	</a:t>
            </a:r>
            <a:r>
              <a:rPr kumimoji="1" lang="en-US" altLang="ja-JP" dirty="0" smtClean="0"/>
              <a:t>	</a:t>
            </a:r>
            <a:r>
              <a:rPr kumimoji="1" lang="ja-JP" altLang="en-US" dirty="0" smtClean="0"/>
              <a:t>：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346184" y="1556792"/>
            <a:ext cx="8546295" cy="33843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39551" y="2132856"/>
            <a:ext cx="6264697" cy="1224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683568" y="3717032"/>
            <a:ext cx="6120680" cy="1224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0" y="827420"/>
            <a:ext cx="2736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rgbClr val="00B050"/>
                </a:solidFill>
              </a:rPr>
              <a:t>Number of mechanism</a:t>
            </a:r>
            <a:r>
              <a:rPr lang="en-US" altLang="ja-JP" dirty="0" smtClean="0">
                <a:solidFill>
                  <a:srgbClr val="00B050"/>
                </a:solidFill>
              </a:rPr>
              <a:t> 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660232" y="4941168"/>
            <a:ext cx="2304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0000"/>
                </a:solidFill>
              </a:rPr>
              <a:t>One</a:t>
            </a:r>
            <a:r>
              <a:rPr kumimoji="1" lang="ja-JP" altLang="en-US" sz="2000" dirty="0" smtClean="0">
                <a:solidFill>
                  <a:srgbClr val="FF0000"/>
                </a:solidFill>
              </a:rPr>
              <a:t>　</a:t>
            </a:r>
            <a:r>
              <a:rPr kumimoji="1" lang="en-US" altLang="ja-JP" sz="2000" dirty="0" smtClean="0">
                <a:solidFill>
                  <a:srgbClr val="FF0000"/>
                </a:solidFill>
              </a:rPr>
              <a:t>mechanism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76606" y="1196752"/>
            <a:ext cx="1387082" cy="36004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5148064" y="1739709"/>
            <a:ext cx="1296144" cy="36004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5148064" y="3356992"/>
            <a:ext cx="1296144" cy="36004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テキスト ボックス 22"/>
              <p:cNvSpPr txBox="1"/>
              <p:nvPr/>
            </p:nvSpPr>
            <p:spPr>
              <a:xfrm>
                <a:off x="1259632" y="6021288"/>
                <a:ext cx="6264696" cy="8871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ja-JP" altLang="en-US" sz="2400" i="1" smtClean="0">
                        <a:latin typeface="Cambria Math"/>
                      </a:rPr>
                      <m:t>𝜅</m:t>
                    </m:r>
                    <m:d>
                      <m:dPr>
                        <m:ctrlPr>
                          <a:rPr kumimoji="1" lang="en-US" altLang="ja-JP" sz="24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1" lang="en-US" altLang="ja-JP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ja-JP" altLang="en-US" sz="2400" b="0" i="1" smtClean="0">
                                <a:latin typeface="Cambria Math"/>
                              </a:rPr>
                              <m:t>𝜆</m:t>
                            </m:r>
                          </m:e>
                          <m:sub>
                            <m:r>
                              <a:rPr kumimoji="1" lang="en-US" altLang="ja-JP" sz="2400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kumimoji="1" lang="en-US" altLang="ja-JP" sz="2400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kumimoji="1" lang="en-US" altLang="ja-JP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sz="2400" b="0" i="1" smtClean="0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kumimoji="1" lang="en-US" altLang="ja-JP" sz="2400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kumimoji="1" lang="en-US" altLang="ja-JP" sz="2400" dirty="0" smtClean="0"/>
                  <a:t> is interpolated in   </a:t>
                </a:r>
                <a:r>
                  <a:rPr kumimoji="1" lang="ja-JP" altLang="en-US" sz="2400" dirty="0" smtClean="0"/>
                  <a:t>・ </a:t>
                </a:r>
                <a:r>
                  <a:rPr kumimoji="1" lang="en-US" altLang="ja-JP" sz="2400" dirty="0" smtClean="0"/>
                  <a:t>wav</a:t>
                </a:r>
                <a:r>
                  <a:rPr lang="en-US" altLang="ja-JP" sz="2400" dirty="0" smtClean="0"/>
                  <a:t>elength(INABS)</a:t>
                </a:r>
              </a:p>
              <a:p>
                <a:r>
                  <a:rPr kumimoji="1" lang="en-US" altLang="ja-JP" sz="2400" dirty="0"/>
                  <a:t>	</a:t>
                </a:r>
                <a:r>
                  <a:rPr kumimoji="1" lang="en-US" altLang="ja-JP" sz="2400" dirty="0" smtClean="0"/>
                  <a:t>	</a:t>
                </a:r>
                <a:r>
                  <a:rPr kumimoji="1" lang="ja-JP" altLang="en-US" sz="2400" dirty="0" smtClean="0"/>
                  <a:t>　　　         　　・ </a:t>
                </a:r>
                <a:r>
                  <a:rPr kumimoji="1" lang="en-US" altLang="ja-JP" sz="2400" dirty="0" smtClean="0"/>
                  <a:t>temperature(TABS)</a:t>
                </a:r>
              </a:p>
            </p:txBody>
          </p:sp>
        </mc:Choice>
        <mc:Fallback>
          <p:sp>
            <p:nvSpPr>
              <p:cNvPr id="23" name="テキスト ボックス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6021288"/>
                <a:ext cx="6264696" cy="887166"/>
              </a:xfrm>
              <a:prstGeom prst="rect">
                <a:avLst/>
              </a:prstGeom>
              <a:blipFill rotWithShape="1">
                <a:blip r:embed="rId2"/>
                <a:stretch>
                  <a:fillRect t="-5517" r="-682" b="-1586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6804247" y="4349270"/>
                <a:ext cx="1297535" cy="523220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sz="2800" i="1" smtClean="0">
                          <a:latin typeface="Cambria Math"/>
                        </a:rPr>
                        <m:t>𝜅</m:t>
                      </m:r>
                      <m:r>
                        <a:rPr kumimoji="1" lang="en-US" altLang="ja-JP" sz="2800" b="0" i="0" smtClean="0">
                          <a:latin typeface="Cambria Math"/>
                        </a:rPr>
                        <m:t>(</m:t>
                      </m:r>
                      <m:r>
                        <m:rPr>
                          <m:sty m:val="p"/>
                        </m:rPr>
                        <a:rPr kumimoji="1" lang="el-GR" altLang="ja-JP" sz="2800" b="0" i="1" smtClean="0">
                          <a:latin typeface="Cambria Math"/>
                          <a:ea typeface="Cambria Math"/>
                        </a:rPr>
                        <m:t>λ</m:t>
                      </m:r>
                      <m:r>
                        <a:rPr kumimoji="1" lang="en-US" altLang="ja-JP" sz="2800" b="0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kumimoji="1" lang="en-US" altLang="ja-JP" sz="2800" b="0" i="1" smtClean="0">
                          <a:latin typeface="Cambria Math"/>
                          <a:ea typeface="Cambria Math"/>
                        </a:rPr>
                        <m:t>𝑇</m:t>
                      </m:r>
                      <m:r>
                        <a:rPr kumimoji="1" lang="en-US" altLang="ja-JP" sz="28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7" y="4349270"/>
                <a:ext cx="1297535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テキスト ボックス 24"/>
          <p:cNvSpPr txBox="1"/>
          <p:nvPr/>
        </p:nvSpPr>
        <p:spPr>
          <a:xfrm>
            <a:off x="6804248" y="2895327"/>
            <a:ext cx="1872208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Wave length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40982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Main subroutines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864" y="1196752"/>
            <a:ext cx="8229600" cy="5472608"/>
          </a:xfrm>
        </p:spPr>
        <p:txBody>
          <a:bodyPr>
            <a:normAutofit/>
          </a:bodyPr>
          <a:lstStyle/>
          <a:p>
            <a:r>
              <a:rPr lang="en-US" altLang="ja-JP" sz="500" dirty="0" smtClean="0"/>
              <a:t>TABINI 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  INITIALIZES OPACITY PACKAGE FOR OPCTAB PROGRAM</a:t>
            </a:r>
          </a:p>
          <a:p>
            <a:r>
              <a:rPr lang="en-US" altLang="ja-JP" sz="500" dirty="0" smtClean="0"/>
              <a:t>INJON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READS DATA NECESSARY FOR THE COMPUTATION OF IONIZATION</a:t>
            </a:r>
          </a:p>
          <a:p>
            <a:r>
              <a:rPr lang="en-US" altLang="ja-JP" sz="500" dirty="0" smtClean="0"/>
              <a:t>CSTRI2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STRIPS COMMENT LINES</a:t>
            </a:r>
          </a:p>
          <a:p>
            <a:r>
              <a:rPr lang="en-US" altLang="ja-JP" sz="500" dirty="0" smtClean="0"/>
              <a:t>INABS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 READS ABSORPTION COEFFICIENT TABLES AND INTER/EXTRAPOLATES THEM TO OUR WAVELENGTHS GIVEN IN XL</a:t>
            </a:r>
          </a:p>
          <a:p>
            <a:r>
              <a:rPr lang="en-US" altLang="ja-JP" sz="500" dirty="0" smtClean="0"/>
              <a:t>ELMCMP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FINDS ELEMENT NUMBER CORRESPONDING TO ABSORPTION COMPONENT ABNAME(KOMP)</a:t>
            </a:r>
          </a:p>
          <a:p>
            <a:r>
              <a:rPr lang="en-US" altLang="ja-JP" sz="500" dirty="0" smtClean="0"/>
              <a:t>ABSKO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 THE ROUTINE ADMINISTERS THE COMPUTATION OF ABSORPTION COEFFICIENTS</a:t>
            </a:r>
          </a:p>
          <a:p>
            <a:r>
              <a:rPr lang="en-US" altLang="ja-JP" sz="500" dirty="0" smtClean="0"/>
              <a:t>TABS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COMPUTES  FACTORS FOR INTERPOLATION IN T (TETA IF ITETA(KOMP) IS GREATER THAN ZERO) IN THE ABKOF TABLE, INITIATED BY SUBROUTINE INABS. CONCERNING THE OTHER CONTROL INTEGERS, SEE INABS.THE RESULTING FACTORS ARE PUT IN AFAK</a:t>
            </a:r>
          </a:p>
          <a:p>
            <a:r>
              <a:rPr lang="en-US" altLang="ja-JP" sz="500" dirty="0" smtClean="0"/>
              <a:t>JON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COMPUTES IONIZATION EQUILIBRIA FOR A GIVEN TEMPERATURE AND A GIVEN ELECTRON PRESSURE</a:t>
            </a:r>
          </a:p>
          <a:p>
            <a:r>
              <a:rPr lang="en-US" altLang="ja-JP" sz="500" dirty="0" smtClean="0"/>
              <a:t>MOLFYS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GIVES DISSOCIATION CONSTANTS XKH2 </a:t>
            </a:r>
          </a:p>
          <a:p>
            <a:r>
              <a:rPr lang="en-US" altLang="ja-JP" sz="500" dirty="0" smtClean="0"/>
              <a:t>MOL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COMPUTES DISSOCIATION EQUILIBRIA FOR THE MOLECULES</a:t>
            </a:r>
          </a:p>
          <a:p>
            <a:r>
              <a:rPr lang="en-US" altLang="ja-JP" sz="500" dirty="0" smtClean="0"/>
              <a:t> MOLMAT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COMPUTES THE ELEMENTS OF MATRIX A AND VECTOR F IN THE NEWTON-RAPHSON PROCEDURE FOR DETERMINING THE MOLECULAR EQUILIBRIUM.</a:t>
            </a:r>
          </a:p>
          <a:p>
            <a:r>
              <a:rPr lang="en-US" altLang="ja-JP" sz="500" dirty="0" smtClean="0"/>
              <a:t>AINV2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THIS SUBROUTINE EVALUATES THE INVERSE OF A</a:t>
            </a:r>
          </a:p>
          <a:p>
            <a:r>
              <a:rPr lang="en-US" altLang="ja-JP" sz="500" dirty="0" smtClean="0"/>
              <a:t>DETABS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THIS ROUTINE GIVES THE DETAILS OF THE ABSORPTION MECHANISMS</a:t>
            </a:r>
          </a:p>
          <a:p>
            <a:r>
              <a:rPr lang="en-US" altLang="ja-JP" sz="500" dirty="0" smtClean="0"/>
              <a:t>CORONA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CORONAL ION BALANCE CALCULATION</a:t>
            </a:r>
          </a:p>
          <a:p>
            <a:r>
              <a:rPr lang="en-US" altLang="ja-JP" sz="500" dirty="0" smtClean="0"/>
              <a:t>RCORON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READS CORONAL ION BALANCE PARAMETERS</a:t>
            </a:r>
          </a:p>
          <a:p>
            <a:r>
              <a:rPr lang="en-US" altLang="ja-JP" sz="500" dirty="0" smtClean="0"/>
              <a:t>INLIN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READS ABSLIN FILE WITH DATA FOR BACKGROUND OPACITIES FROM LINES</a:t>
            </a:r>
          </a:p>
          <a:p>
            <a:r>
              <a:rPr lang="en-US" altLang="ja-JP" sz="500" dirty="0" smtClean="0"/>
              <a:t>ELMCLL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 FINDS ELEMENT NUMBER CORRESPONDING TO ABSORPTION COMPONEN</a:t>
            </a:r>
          </a:p>
          <a:p>
            <a:r>
              <a:rPr lang="en-US" altLang="ja-JP" sz="500" dirty="0" smtClean="0"/>
              <a:t> </a:t>
            </a:r>
            <a:r>
              <a:rPr lang="en-US" altLang="ja-JP" sz="500" dirty="0" err="1" smtClean="0"/>
              <a:t>gencol</a:t>
            </a:r>
            <a:r>
              <a:rPr lang="ja-JP" altLang="en-US" sz="500" dirty="0" smtClean="0"/>
              <a:t>・・・</a:t>
            </a:r>
            <a:endParaRPr lang="en-US" altLang="ja-JP" sz="500" dirty="0" smtClean="0"/>
          </a:p>
          <a:p>
            <a:r>
              <a:rPr lang="en-US" altLang="ja-JP" sz="500" dirty="0" err="1" smtClean="0"/>
              <a:t>Rcoll</a:t>
            </a:r>
            <a:r>
              <a:rPr lang="ja-JP" altLang="en-US" sz="500" dirty="0" smtClean="0"/>
              <a:t>・・・</a:t>
            </a:r>
            <a:r>
              <a:rPr lang="en-US" altLang="ja-JP" sz="500" dirty="0" smtClean="0"/>
              <a:t>general routine for reading collisional </a:t>
            </a:r>
            <a:r>
              <a:rPr lang="en-US" altLang="ja-JP" sz="500" dirty="0" err="1" smtClean="0"/>
              <a:t>datai</a:t>
            </a:r>
            <a:r>
              <a:rPr lang="ja-JP" altLang="en-US" sz="500" dirty="0" smtClean="0"/>
              <a:t>　</a:t>
            </a:r>
            <a:r>
              <a:rPr lang="en-US" altLang="ja-JP" sz="500" dirty="0" smtClean="0"/>
              <a:t>s to be used to read data for </a:t>
            </a:r>
            <a:r>
              <a:rPr lang="en-US" altLang="ja-JP" sz="500" dirty="0" err="1" smtClean="0"/>
              <a:t>gencol</a:t>
            </a:r>
            <a:endParaRPr lang="en-US" altLang="ja-JP" sz="500" dirty="0" smtClean="0"/>
          </a:p>
          <a:p>
            <a:r>
              <a:rPr lang="en-US" altLang="ja-JP" sz="500" dirty="0" err="1" smtClean="0"/>
              <a:t>Gencl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general routine for computing collisional </a:t>
            </a:r>
            <a:r>
              <a:rPr lang="en-US" altLang="ja-JP" sz="500" dirty="0" smtClean="0"/>
              <a:t>rates</a:t>
            </a:r>
          </a:p>
          <a:p>
            <a:r>
              <a:rPr lang="en-US" altLang="ja-JP" sz="500" dirty="0"/>
              <a:t> </a:t>
            </a:r>
            <a:r>
              <a:rPr lang="en-US" altLang="ja-JP" sz="500" dirty="0" smtClean="0"/>
              <a:t>CORONR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CORONAL ION BALANCE </a:t>
            </a:r>
            <a:r>
              <a:rPr lang="en-US" altLang="ja-JP" sz="500" dirty="0" smtClean="0"/>
              <a:t>CALCULATION</a:t>
            </a:r>
          </a:p>
          <a:p>
            <a:r>
              <a:rPr lang="en-US" altLang="ja-JP" sz="500" dirty="0"/>
              <a:t> </a:t>
            </a:r>
            <a:r>
              <a:rPr lang="en-US" altLang="ja-JP" sz="500" dirty="0" smtClean="0"/>
              <a:t>RDALP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READS POPULATIONS FROM </a:t>
            </a:r>
            <a:r>
              <a:rPr lang="en-US" altLang="ja-JP" sz="500" dirty="0" smtClean="0"/>
              <a:t>RSTRT</a:t>
            </a:r>
          </a:p>
          <a:p>
            <a:r>
              <a:rPr lang="en-US" altLang="ja-JP" sz="500" dirty="0" smtClean="0"/>
              <a:t>HEPOP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RATIOS OF HELIUM IONIZATION FRACTIONS FROM TABLE IV OF ARNAUD AND </a:t>
            </a:r>
            <a:r>
              <a:rPr lang="en-US" altLang="ja-JP" sz="500" dirty="0" smtClean="0"/>
              <a:t>ROTHENFLUG</a:t>
            </a:r>
          </a:p>
          <a:p>
            <a:r>
              <a:rPr lang="en-US" altLang="ja-JP" sz="500" dirty="0" smtClean="0"/>
              <a:t>AR85CEA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NEW ROUTINE FOR COMPUTING COLLISIONAL AUTOIONIZATION </a:t>
            </a:r>
            <a:endParaRPr lang="en-US" altLang="ja-JP" sz="500" dirty="0" smtClean="0"/>
          </a:p>
          <a:p>
            <a:r>
              <a:rPr lang="en-US" altLang="ja-JP" sz="500" dirty="0" smtClean="0"/>
              <a:t>TAUTSP</a:t>
            </a:r>
            <a:r>
              <a:rPr lang="ja-JP" altLang="en-US" sz="500" dirty="0" smtClean="0"/>
              <a:t>・・・</a:t>
            </a:r>
            <a:endParaRPr lang="en-US" altLang="ja-JP" sz="500" dirty="0" smtClean="0"/>
          </a:p>
          <a:p>
            <a:r>
              <a:rPr lang="en-US" altLang="ja-JP" sz="500" dirty="0" smtClean="0"/>
              <a:t>INTERV</a:t>
            </a:r>
            <a:r>
              <a:rPr lang="ja-JP" altLang="en-US" sz="500" dirty="0" smtClean="0"/>
              <a:t>・・・</a:t>
            </a:r>
            <a:endParaRPr lang="en-US" altLang="ja-JP" sz="500" dirty="0" smtClean="0"/>
          </a:p>
          <a:p>
            <a:r>
              <a:rPr lang="en-US" altLang="ja-JP" sz="500" dirty="0" err="1" smtClean="0"/>
              <a:t>Lcase</a:t>
            </a:r>
            <a:endParaRPr lang="en-US" altLang="ja-JP" sz="500" dirty="0" smtClean="0"/>
          </a:p>
          <a:p>
            <a:r>
              <a:rPr lang="en-US" altLang="ja-JP" sz="500" dirty="0" smtClean="0"/>
              <a:t>COCOL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COLLISION RATES FOR VIB-ROT LEVELS WITHIN THE GROUND </a:t>
            </a:r>
            <a:r>
              <a:rPr lang="en-US" altLang="ja-JP" sz="500" dirty="0" smtClean="0"/>
              <a:t>STATE</a:t>
            </a:r>
          </a:p>
          <a:p>
            <a:r>
              <a:rPr lang="en-US" altLang="ja-JP" sz="500" dirty="0" smtClean="0"/>
              <a:t>HSEINT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DOES THE HYDROSTATIC EQUILIBRIUM </a:t>
            </a:r>
            <a:r>
              <a:rPr lang="en-US" altLang="ja-JP" sz="500" dirty="0" smtClean="0"/>
              <a:t>INTEGRATION</a:t>
            </a:r>
            <a:r>
              <a:rPr lang="ja-JP" altLang="en-US" sz="500" dirty="0" smtClean="0"/>
              <a:t>　</a:t>
            </a:r>
            <a:r>
              <a:rPr lang="en-US" altLang="ja-JP" sz="500" dirty="0"/>
              <a:t> ROUTINE ELCNTM IS FOUND IN THE  OPACITY </a:t>
            </a:r>
            <a:r>
              <a:rPr lang="en-US" altLang="ja-JP" sz="500" dirty="0" smtClean="0"/>
              <a:t>PACKAGE</a:t>
            </a:r>
          </a:p>
          <a:p>
            <a:r>
              <a:rPr lang="en-US" altLang="ja-JP" sz="500" dirty="0" smtClean="0"/>
              <a:t>CHECK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CHECK DERIVATIVES IN </a:t>
            </a:r>
            <a:r>
              <a:rPr lang="en-US" altLang="ja-JP" sz="500" dirty="0" smtClean="0"/>
              <a:t>HSEINT</a:t>
            </a:r>
          </a:p>
          <a:p>
            <a:r>
              <a:rPr lang="en-US" altLang="ja-JP" sz="500" dirty="0" smtClean="0"/>
              <a:t>FORMAL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ADMINISTERS THE PRINTOUTS. VERSION FOR CONTRIBUTION </a:t>
            </a:r>
            <a:r>
              <a:rPr lang="en-US" altLang="ja-JP" sz="500" dirty="0" smtClean="0"/>
              <a:t>PRINTOUTS</a:t>
            </a:r>
          </a:p>
          <a:p>
            <a:r>
              <a:rPr lang="en-US" altLang="ja-JP" sz="500" dirty="0" smtClean="0"/>
              <a:t>RDBMET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READS DEPARTURE COEFFICIENTS OF BACKGROUND </a:t>
            </a:r>
            <a:r>
              <a:rPr lang="en-US" altLang="ja-JP" sz="500" dirty="0" smtClean="0"/>
              <a:t>ABSORBERS</a:t>
            </a:r>
          </a:p>
          <a:p>
            <a:r>
              <a:rPr lang="en-US" altLang="ja-JP" sz="500" dirty="0" smtClean="0"/>
              <a:t>WRBMET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 WRITES DEPARTURE COEFFICIENTS OF BACKGROUND </a:t>
            </a:r>
            <a:r>
              <a:rPr lang="en-US" altLang="ja-JP" sz="500" dirty="0" smtClean="0"/>
              <a:t>ABSORBERS</a:t>
            </a:r>
          </a:p>
          <a:p>
            <a:r>
              <a:rPr lang="en-US" altLang="ja-JP" sz="500" dirty="0"/>
              <a:t> </a:t>
            </a:r>
            <a:r>
              <a:rPr lang="en-US" altLang="ja-JP" sz="500" dirty="0" smtClean="0"/>
              <a:t>OPINIT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INITIALIZES OPACITY </a:t>
            </a:r>
            <a:r>
              <a:rPr lang="en-US" altLang="ja-JP" sz="500" dirty="0" smtClean="0"/>
              <a:t>PACKAGE</a:t>
            </a:r>
          </a:p>
          <a:p>
            <a:r>
              <a:rPr lang="en-US" altLang="ja-JP" sz="500" dirty="0" smtClean="0"/>
              <a:t>OSMET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READ FROM FILE &lt;OSFILE&gt; (SEE INCLUDE FILE OSMPAR</a:t>
            </a:r>
            <a:r>
              <a:rPr lang="en-US" altLang="ja-JP" sz="500" dirty="0" smtClean="0"/>
              <a:t>)</a:t>
            </a:r>
          </a:p>
          <a:p>
            <a:r>
              <a:rPr lang="en-US" altLang="ja-JP" sz="500" dirty="0" smtClean="0"/>
              <a:t>OSINTP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THIS SUBROUTINE PERFORMS A LINEAR INTERPOLATION OF LINE </a:t>
            </a:r>
            <a:r>
              <a:rPr lang="en-US" altLang="ja-JP" sz="500" dirty="0" smtClean="0"/>
              <a:t>OPACITY</a:t>
            </a:r>
          </a:p>
          <a:p>
            <a:r>
              <a:rPr lang="en-US" altLang="ja-JP" sz="500" dirty="0" smtClean="0"/>
              <a:t>HUNT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THIS SOUBROUTINE HAS BEEN TAKEN </a:t>
            </a:r>
            <a:r>
              <a:rPr lang="en-US" altLang="ja-JP" sz="500" dirty="0" smtClean="0"/>
              <a:t>FROM</a:t>
            </a:r>
            <a:r>
              <a:rPr lang="ja-JP" altLang="en-US" sz="500" dirty="0" smtClean="0"/>
              <a:t>　</a:t>
            </a:r>
            <a:r>
              <a:rPr lang="en-US" altLang="ja-JP" sz="500" dirty="0"/>
              <a:t>'NUMERICAL RECIPES', </a:t>
            </a:r>
            <a:r>
              <a:rPr lang="en-US" altLang="ja-JP" sz="500" dirty="0" err="1"/>
              <a:t>W.H.Press</a:t>
            </a:r>
            <a:r>
              <a:rPr lang="en-US" altLang="ja-JP" sz="500" dirty="0"/>
              <a:t> et al., CAMBRIDGE UNIV. </a:t>
            </a:r>
            <a:r>
              <a:rPr lang="en-US" altLang="ja-JP" sz="500" dirty="0" smtClean="0"/>
              <a:t>PRESS</a:t>
            </a:r>
          </a:p>
          <a:p>
            <a:r>
              <a:rPr lang="en-US" altLang="ja-JP" sz="500" dirty="0" smtClean="0"/>
              <a:t>OSP6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THIS SUBROUTINE CALCULATES THE VAN DER WAALS PARAMETER  P6  </a:t>
            </a:r>
            <a:r>
              <a:rPr lang="en-US" altLang="ja-JP" sz="500" dirty="0" smtClean="0"/>
              <a:t>AT</a:t>
            </a:r>
            <a:r>
              <a:rPr lang="ja-JP" altLang="en-US" sz="500" dirty="0" smtClean="0"/>
              <a:t>　</a:t>
            </a:r>
            <a:r>
              <a:rPr lang="en-US" altLang="ja-JP" sz="500" dirty="0"/>
              <a:t>VARIOUS OPTICAL </a:t>
            </a:r>
            <a:r>
              <a:rPr lang="en-US" altLang="ja-JP" sz="500" dirty="0" smtClean="0"/>
              <a:t>DEPTHS</a:t>
            </a:r>
          </a:p>
          <a:p>
            <a:r>
              <a:rPr lang="en-US" altLang="ja-JP" sz="500" dirty="0" smtClean="0"/>
              <a:t>OSLINE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THIS SUBROUTINE PERFORMS A LINEAR INTERPOLATION OF </a:t>
            </a:r>
            <a:r>
              <a:rPr lang="en-US" altLang="ja-JP" sz="500" dirty="0" smtClean="0"/>
              <a:t>LINE</a:t>
            </a:r>
            <a:r>
              <a:rPr lang="ja-JP" altLang="en-US" sz="500" dirty="0" smtClean="0"/>
              <a:t>　</a:t>
            </a:r>
            <a:r>
              <a:rPr lang="en-US" altLang="ja-JP" sz="500" dirty="0"/>
              <a:t>OPACITIES FROM THE ARRAY   OPLIN  FOR ALL THE DEPTH </a:t>
            </a:r>
            <a:r>
              <a:rPr lang="en-US" altLang="ja-JP" sz="500" dirty="0" smtClean="0"/>
              <a:t>POINTS</a:t>
            </a:r>
          </a:p>
          <a:p>
            <a:r>
              <a:rPr lang="en-US" altLang="ja-JP" sz="500" dirty="0" smtClean="0"/>
              <a:t>QTRAV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HERE THE PARTITION FUNCTIONS ACCORDING TO TRAVING ET AL., ABH. HAMB</a:t>
            </a:r>
            <a:r>
              <a:rPr lang="en-US" altLang="ja-JP" sz="500" dirty="0" smtClean="0"/>
              <a:t>.</a:t>
            </a:r>
            <a:r>
              <a:rPr lang="ja-JP" altLang="en-US" sz="500" dirty="0" smtClean="0"/>
              <a:t>　</a:t>
            </a:r>
            <a:r>
              <a:rPr lang="en-US" altLang="ja-JP" sz="500" dirty="0"/>
              <a:t>STERNW. VIII, 1 (1966) ARE </a:t>
            </a:r>
            <a:r>
              <a:rPr lang="en-US" altLang="ja-JP" sz="500" dirty="0" smtClean="0"/>
              <a:t>COMPUTED</a:t>
            </a:r>
          </a:p>
          <a:p>
            <a:r>
              <a:rPr lang="en-US" altLang="ja-JP" sz="500" dirty="0" smtClean="0"/>
              <a:t>QAS</a:t>
            </a:r>
            <a:r>
              <a:rPr lang="ja-JP" altLang="en-US" sz="500" dirty="0" smtClean="0"/>
              <a:t>　・・・</a:t>
            </a:r>
            <a:r>
              <a:rPr lang="en-US" altLang="ja-JP" sz="500" dirty="0"/>
              <a:t>THIS ROUTINE COMPUTES THE ASYMPTOTIC PARTS OF THE </a:t>
            </a:r>
            <a:r>
              <a:rPr lang="en-US" altLang="ja-JP" sz="500" dirty="0" smtClean="0"/>
              <a:t>PARTITION</a:t>
            </a:r>
            <a:r>
              <a:rPr lang="ja-JP" altLang="en-US" sz="500" dirty="0" smtClean="0"/>
              <a:t>　</a:t>
            </a:r>
            <a:r>
              <a:rPr lang="en-US" altLang="ja-JP" sz="500" dirty="0"/>
              <a:t>FUNCTIONS </a:t>
            </a:r>
            <a:r>
              <a:rPr lang="en-US" altLang="ja-JP" sz="500" dirty="0" smtClean="0"/>
              <a:t>FOLLOWING</a:t>
            </a:r>
          </a:p>
          <a:p>
            <a:r>
              <a:rPr lang="en-US" altLang="ja-JP" sz="500" dirty="0"/>
              <a:t> </a:t>
            </a:r>
            <a:r>
              <a:rPr lang="en-US" altLang="ja-JP" sz="500" dirty="0" smtClean="0"/>
              <a:t>MASKWR</a:t>
            </a:r>
            <a:r>
              <a:rPr lang="ja-JP" altLang="en-US" sz="500" dirty="0" smtClean="0"/>
              <a:t>　・・・</a:t>
            </a:r>
            <a:r>
              <a:rPr lang="en-US" altLang="ja-JP" sz="500" dirty="0"/>
              <a:t>CHECKS BIT NUMBER IBIT OF INTEGER I AND RETURNS TRUE IF BIT IS </a:t>
            </a:r>
            <a:r>
              <a:rPr lang="en-US" altLang="ja-JP" sz="500" dirty="0" smtClean="0"/>
              <a:t>ONE</a:t>
            </a:r>
          </a:p>
          <a:p>
            <a:r>
              <a:rPr lang="en-US" altLang="ja-JP" sz="500" dirty="0" smtClean="0"/>
              <a:t>PROFLL</a:t>
            </a:r>
            <a:r>
              <a:rPr lang="ja-JP" altLang="en-US" sz="500" dirty="0" smtClean="0"/>
              <a:t>　・・・</a:t>
            </a:r>
            <a:r>
              <a:rPr lang="en-US" altLang="ja-JP" sz="500" dirty="0"/>
              <a:t>CALCULATES HNY4P*B(I,J)*PHI IN UNITS CM**</a:t>
            </a:r>
            <a:r>
              <a:rPr lang="en-US" altLang="ja-JP" sz="500" dirty="0" smtClean="0"/>
              <a:t>2/PARTICLE</a:t>
            </a:r>
          </a:p>
          <a:p>
            <a:r>
              <a:rPr lang="en-US" altLang="ja-JP" sz="500" dirty="0" smtClean="0"/>
              <a:t>SPLIN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SPLINE INTERPOLATION OF T IN A GIVEN TABLE OF POINTS(X(I),Y(I</a:t>
            </a:r>
            <a:r>
              <a:rPr lang="en-US" altLang="ja-JP" sz="500" dirty="0" smtClean="0"/>
              <a:t>)).</a:t>
            </a:r>
          </a:p>
          <a:p>
            <a:r>
              <a:rPr lang="en-US" altLang="ja-JP" sz="500" dirty="0" smtClean="0"/>
              <a:t>SEARCH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SEARCHES THE POINT X WITHIN AN ERROR BOUND -ERR- IN ARRAY ARR </a:t>
            </a:r>
            <a:endParaRPr lang="en-US" altLang="ja-JP" sz="500" dirty="0" smtClean="0"/>
          </a:p>
          <a:p>
            <a:r>
              <a:rPr lang="en-US" altLang="ja-JP" sz="500" dirty="0" smtClean="0"/>
              <a:t>SEMIC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RETURNS COLLISION RATE DOWNWARDS USING SEMI-EMPIRICAL </a:t>
            </a:r>
            <a:r>
              <a:rPr lang="en-US" altLang="ja-JP" sz="500" dirty="0" smtClean="0"/>
              <a:t>GF'S</a:t>
            </a:r>
          </a:p>
          <a:p>
            <a:r>
              <a:rPr lang="en-US" altLang="ja-JP" sz="500" dirty="0" smtClean="0"/>
              <a:t>PSEMI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THERMAL P-FUNCTION FOR SEMIC EMPIRICAL COLLISION </a:t>
            </a:r>
            <a:r>
              <a:rPr lang="en-US" altLang="ja-JP" sz="500" dirty="0" smtClean="0"/>
              <a:t>RATES</a:t>
            </a:r>
          </a:p>
          <a:p>
            <a:r>
              <a:rPr lang="en-US" altLang="ja-JP" sz="500" dirty="0" smtClean="0"/>
              <a:t>IATOMN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GIVES ATOMIC NUMBER OF ARELEMENT IF STRING IS A STRING </a:t>
            </a:r>
            <a:r>
              <a:rPr lang="en-US" altLang="ja-JP" sz="500" dirty="0" smtClean="0"/>
              <a:t>CONTAINING</a:t>
            </a:r>
          </a:p>
          <a:p>
            <a:r>
              <a:rPr lang="en-US" altLang="ja-JP" sz="500" dirty="0" smtClean="0"/>
              <a:t>ATOMNM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GIVES ATOMIC NAME OF ARELEMENT IF I IS AN INTEGER </a:t>
            </a:r>
            <a:r>
              <a:rPr lang="en-US" altLang="ja-JP" sz="500" dirty="0" smtClean="0"/>
              <a:t>CONTAINING</a:t>
            </a:r>
          </a:p>
          <a:p>
            <a:r>
              <a:rPr lang="en-US" altLang="ja-JP" sz="500" dirty="0"/>
              <a:t> </a:t>
            </a:r>
            <a:r>
              <a:rPr lang="en-US" altLang="ja-JP" sz="500" dirty="0" smtClean="0"/>
              <a:t>FONE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CALCULATES F1(X) NEEDED FOR COLLISIONAL RATES OF ARNAUD AND ROTHENFLUG </a:t>
            </a:r>
            <a:endParaRPr lang="en-US" altLang="ja-JP" sz="500" dirty="0" smtClean="0"/>
          </a:p>
          <a:p>
            <a:r>
              <a:rPr lang="en-US" altLang="ja-JP" sz="500" dirty="0"/>
              <a:t> </a:t>
            </a:r>
            <a:r>
              <a:rPr lang="en-US" altLang="ja-JP" sz="500" dirty="0" smtClean="0"/>
              <a:t>FTWO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CALCULATES F2(X) NEEDED FOR COLLISIONAL RATES OF ARNAUD AND ROTHENFLUG </a:t>
            </a:r>
            <a:endParaRPr lang="en-US" altLang="ja-JP" sz="500" dirty="0" smtClean="0"/>
          </a:p>
          <a:p>
            <a:r>
              <a:rPr lang="en-US" altLang="ja-JP" sz="500" dirty="0" smtClean="0"/>
              <a:t>SUMMER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COMPUTING COLLISIONAL REDUCTION OF DIELECTRONIC </a:t>
            </a:r>
            <a:r>
              <a:rPr lang="ja-JP" altLang="en-US" sz="500" dirty="0" smtClean="0"/>
              <a:t>　</a:t>
            </a:r>
            <a:r>
              <a:rPr lang="en-US" altLang="ja-JP" sz="500" dirty="0"/>
              <a:t>RECOMBINATION RATE BY ELECTRON COLLISIONS FOLLOWING SUMMERS </a:t>
            </a:r>
            <a:r>
              <a:rPr lang="en-US" altLang="ja-JP" sz="500" dirty="0" smtClean="0"/>
              <a:t>1974</a:t>
            </a:r>
          </a:p>
          <a:p>
            <a:r>
              <a:rPr lang="en-US" altLang="ja-JP" sz="500" dirty="0" smtClean="0"/>
              <a:t>PPVALU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SETS VALUE TO 0 IF </a:t>
            </a:r>
            <a:r>
              <a:rPr lang="en-US" altLang="ja-JP" sz="500" dirty="0" err="1" smtClean="0"/>
              <a:t>EXTRAPOLATIONe</a:t>
            </a:r>
            <a:endParaRPr lang="en-US" altLang="ja-JP" sz="500" dirty="0"/>
          </a:p>
          <a:p>
            <a:r>
              <a:rPr lang="en-US" altLang="ja-JP" sz="500" dirty="0" smtClean="0"/>
              <a:t>IVFIND</a:t>
            </a:r>
            <a:r>
              <a:rPr lang="ja-JP" altLang="en-US" sz="500" dirty="0" smtClean="0"/>
              <a:t>・・・</a:t>
            </a:r>
            <a:endParaRPr lang="en-US" altLang="ja-JP" sz="500" dirty="0" smtClean="0"/>
          </a:p>
          <a:p>
            <a:r>
              <a:rPr lang="en-US" altLang="ja-JP" sz="500" dirty="0" smtClean="0"/>
              <a:t>ELCNTM</a:t>
            </a:r>
            <a:r>
              <a:rPr lang="ja-JP" altLang="en-US" sz="500" dirty="0" smtClean="0"/>
              <a:t>・・・</a:t>
            </a:r>
            <a:r>
              <a:rPr lang="en-US" altLang="ja-JP" sz="500" dirty="0"/>
              <a:t> RETURNS THE NUMBER OF FREE ELECTRONS PER HYDROGEN </a:t>
            </a:r>
            <a:r>
              <a:rPr lang="en-US" altLang="ja-JP" sz="500" dirty="0" smtClean="0"/>
              <a:t>NUCLEUS</a:t>
            </a:r>
          </a:p>
          <a:p>
            <a:endParaRPr lang="en-US" altLang="ja-JP" sz="500" dirty="0"/>
          </a:p>
          <a:p>
            <a:endParaRPr lang="en-US" altLang="ja-JP" sz="500" dirty="0" smtClean="0"/>
          </a:p>
          <a:p>
            <a:endParaRPr lang="en-US" altLang="ja-JP" sz="500" dirty="0" smtClean="0"/>
          </a:p>
          <a:p>
            <a:endParaRPr lang="en-US" altLang="ja-JP" sz="500" dirty="0" smtClean="0"/>
          </a:p>
          <a:p>
            <a:endParaRPr lang="en-US" altLang="ja-JP" sz="500" dirty="0" smtClean="0"/>
          </a:p>
          <a:p>
            <a:endParaRPr lang="en-US" altLang="ja-JP" sz="500" dirty="0" smtClean="0"/>
          </a:p>
          <a:p>
            <a:pPr marL="0" indent="0">
              <a:buNone/>
            </a:pPr>
            <a:endParaRPr lang="en-US" altLang="ja-JP" sz="500" dirty="0"/>
          </a:p>
        </p:txBody>
      </p:sp>
    </p:spTree>
    <p:extLst>
      <p:ext uri="{BB962C8B-B14F-4D97-AF65-F5344CB8AC3E}">
        <p14:creationId xmlns:p14="http://schemas.microsoft.com/office/powerpoint/2010/main" val="104560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OPAC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kumimoji="1" lang="en-US" altLang="ja-JP" dirty="0" smtClean="0"/>
                  <a:t>[OUTPUT]</a:t>
                </a:r>
              </a:p>
              <a:p>
                <a:pPr lvl="2"/>
                <a:r>
                  <a:rPr lang="en-US" altLang="ja-JP" dirty="0" smtClean="0"/>
                  <a:t>XNORM(z): opacity in </a:t>
                </a:r>
                <a14:m>
                  <m:oMath xmlns:m="http://schemas.openxmlformats.org/officeDocument/2006/math">
                    <m:r>
                      <a:rPr lang="ja-JP" altLang="en-US" i="1" smtClean="0">
                        <a:latin typeface="Cambria Math"/>
                      </a:rPr>
                      <m:t>𝜆</m:t>
                    </m:r>
                    <m:r>
                      <a:rPr lang="en-US" altLang="ja-JP" b="0" i="1" smtClean="0">
                        <a:latin typeface="Cambria Math"/>
                      </a:rPr>
                      <m:t>=5000</m:t>
                    </m:r>
                    <m:r>
                      <a:rPr lang="en-US" altLang="ja-JP" b="0" i="1" smtClean="0">
                        <a:latin typeface="Cambria Math"/>
                        <a:ea typeface="Cambria Math"/>
                      </a:rPr>
                      <m:t>Å</m:t>
                    </m:r>
                  </m:oMath>
                </a14:m>
                <a:endParaRPr lang="en-US" altLang="ja-JP" dirty="0" smtClean="0"/>
              </a:p>
              <a:p>
                <a:pPr lvl="2"/>
                <a:r>
                  <a:rPr lang="en-US" altLang="ja-JP" dirty="0" smtClean="0"/>
                  <a:t>ABSK (</a:t>
                </a:r>
                <a:r>
                  <a:rPr lang="en-US" altLang="ja-JP" dirty="0" err="1" smtClean="0"/>
                  <a:t>z,λ</a:t>
                </a:r>
                <a:r>
                  <a:rPr lang="en-US" altLang="ja-JP" dirty="0" smtClean="0"/>
                  <a:t>): absorption coefficient</a:t>
                </a:r>
              </a:p>
              <a:p>
                <a:pPr lvl="2"/>
                <a:r>
                  <a:rPr lang="en-US" altLang="ja-JP" dirty="0" smtClean="0"/>
                  <a:t>SPRID (</a:t>
                </a:r>
                <a:r>
                  <a:rPr lang="en-US" altLang="ja-JP" dirty="0" err="1" smtClean="0"/>
                  <a:t>z,λ</a:t>
                </a:r>
                <a:r>
                  <a:rPr lang="en-US" altLang="ja-JP" dirty="0" smtClean="0"/>
                  <a:t>): scattering coefficient</a:t>
                </a:r>
                <a:r>
                  <a:rPr lang="en-US" altLang="ja-JP" dirty="0"/>
                  <a:t>		</a:t>
                </a:r>
                <a:endParaRPr lang="en-US" altLang="ja-JP" dirty="0" smtClean="0"/>
              </a:p>
              <a:p>
                <a:pPr lvl="2"/>
                <a:r>
                  <a:rPr lang="en-US" altLang="ja-JP" dirty="0" smtClean="0"/>
                  <a:t>ABSLTE(</a:t>
                </a:r>
                <a:r>
                  <a:rPr lang="en-US" altLang="ja-JP" dirty="0" err="1" smtClean="0"/>
                  <a:t>z,λ</a:t>
                </a:r>
                <a:r>
                  <a:rPr lang="en-US" altLang="ja-JP" dirty="0" smtClean="0"/>
                  <a:t>):absorption coefficient in LTE</a:t>
                </a:r>
              </a:p>
              <a:p>
                <a:pPr marL="914400" lvl="2" indent="0">
                  <a:buNone/>
                </a:pPr>
                <a:r>
                  <a:rPr lang="en-US" altLang="ja-JP" dirty="0"/>
                  <a:t> </a:t>
                </a:r>
                <a:r>
                  <a:rPr lang="en-US" altLang="ja-JP" dirty="0" smtClean="0"/>
                  <a:t>                                                                                                                      </a:t>
                </a:r>
              </a:p>
              <a:p>
                <a:pPr marL="914400" lvl="2" indent="0">
                  <a:buNone/>
                </a:pPr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kumimoji="1" lang="en-US" altLang="ja-JP" dirty="0" smtClean="0"/>
                  <a:t>[INPUT]</a:t>
                </a:r>
              </a:p>
              <a:p>
                <a:pPr lvl="2"/>
                <a:r>
                  <a:rPr lang="en-US" altLang="ja-JP" dirty="0" smtClean="0"/>
                  <a:t>Atmosphere ( temperature, electron density etc.)</a:t>
                </a:r>
              </a:p>
              <a:p>
                <a:pPr lvl="2"/>
                <a:r>
                  <a:rPr lang="en-US" altLang="ja-JP" dirty="0" smtClean="0"/>
                  <a:t>Opacity package(</a:t>
                </a:r>
                <a:r>
                  <a:rPr lang="en-US" altLang="ja-JP" dirty="0" err="1" smtClean="0"/>
                  <a:t>Upsalla</a:t>
                </a:r>
                <a:r>
                  <a:rPr lang="en-US" altLang="ja-JP" dirty="0" smtClean="0"/>
                  <a:t> package  “</a:t>
                </a:r>
                <a:r>
                  <a:rPr lang="en-US" altLang="ja-JP" dirty="0" err="1" smtClean="0"/>
                  <a:t>absdat</a:t>
                </a:r>
                <a:r>
                  <a:rPr lang="en-US" altLang="ja-JP" dirty="0"/>
                  <a:t>	</a:t>
                </a:r>
                <a:r>
                  <a:rPr lang="en-US" altLang="ja-JP" dirty="0" smtClean="0"/>
                  <a:t>“)</a:t>
                </a:r>
                <a:r>
                  <a:rPr lang="en-US" altLang="ja-JP" dirty="0"/>
                  <a:t>	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333" t="-202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7815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1277</TotalTime>
  <Words>699</Words>
  <Application>Microsoft Office PowerPoint</Application>
  <PresentationFormat>画面に合わせる (4:3)</PresentationFormat>
  <Paragraphs>205</Paragraphs>
  <Slides>9</Slides>
  <Notes>0</Notes>
  <HiddenSlides>1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​​テーマ</vt:lpstr>
      <vt:lpstr>NLTE_3_29 </vt:lpstr>
      <vt:lpstr>Subroutine opac</vt:lpstr>
      <vt:lpstr>PowerPoint プレゼンテーション</vt:lpstr>
      <vt:lpstr>INJON(injon.pro)</vt:lpstr>
      <vt:lpstr>absdat</vt:lpstr>
      <vt:lpstr>INABS</vt:lpstr>
      <vt:lpstr>             Absdat (latter part)</vt:lpstr>
      <vt:lpstr>Main subroutines </vt:lpstr>
      <vt:lpstr>OPAC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NLTE_307</dc:title>
  <dc:creator>naoki</dc:creator>
  <cp:lastModifiedBy>naoki</cp:lastModifiedBy>
  <cp:revision>43</cp:revision>
  <dcterms:created xsi:type="dcterms:W3CDTF">2012-02-24T22:35:04Z</dcterms:created>
  <dcterms:modified xsi:type="dcterms:W3CDTF">2012-03-29T00:51:51Z</dcterms:modified>
</cp:coreProperties>
</file>