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71" r:id="rId4"/>
    <p:sldId id="264" r:id="rId5"/>
    <p:sldId id="260" r:id="rId6"/>
    <p:sldId id="259" r:id="rId7"/>
    <p:sldId id="266" r:id="rId8"/>
    <p:sldId id="265" r:id="rId9"/>
    <p:sldId id="261" r:id="rId10"/>
    <p:sldId id="262" r:id="rId11"/>
    <p:sldId id="272" r:id="rId12"/>
    <p:sldId id="268" r:id="rId13"/>
    <p:sldId id="269" r:id="rId14"/>
    <p:sldId id="267" r:id="rId15"/>
    <p:sldId id="273" r:id="rId16"/>
    <p:sldId id="274" r:id="rId17"/>
    <p:sldId id="270" r:id="rId18"/>
    <p:sldId id="258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12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490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6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378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088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77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056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86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530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34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8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D0FF-AEEE-4427-A731-BEC3B20E80FA}" type="datetimeFigureOut">
              <a:rPr kumimoji="1" lang="ja-JP" altLang="en-US" smtClean="0"/>
              <a:pPr/>
              <a:t>12.5.30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1AD2-83EC-4096-A8E1-3277DAAF9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363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NLTE_5_30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ja-JP" altLang="en-US" dirty="0" smtClean="0"/>
              <a:t>中村 尚樹</a:t>
            </a:r>
            <a:r>
              <a:rPr kumimoji="1" lang="en-US" altLang="ja-JP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37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             </a:t>
            </a:r>
            <a:r>
              <a:rPr lang="en-US" altLang="ja-JP" dirty="0" err="1" smtClean="0"/>
              <a:t>A</a:t>
            </a:r>
            <a:r>
              <a:rPr kumimoji="1" lang="en-US" altLang="ja-JP" dirty="0" err="1" smtClean="0"/>
              <a:t>bsdat</a:t>
            </a:r>
            <a:r>
              <a:rPr kumimoji="1" lang="en-US" altLang="ja-JP" dirty="0" smtClean="0"/>
              <a:t> (latter part)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68052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sz="3800" dirty="0"/>
              <a:t>KOMP=153   NEXTR=0   NUTZE=0   NEXTT=0   NUTZT=0    NULL=0</a:t>
            </a:r>
          </a:p>
          <a:p>
            <a:pPr marL="0" indent="0">
              <a:buNone/>
            </a:pPr>
            <a:r>
              <a:rPr lang="en-US" altLang="ja-JP" sz="3800" dirty="0"/>
              <a:t>H- BF               DOUG. FR</a:t>
            </a:r>
          </a:p>
          <a:p>
            <a:pPr marL="0" indent="0">
              <a:buNone/>
            </a:pPr>
            <a:r>
              <a:rPr lang="en-US" altLang="ja-JP" sz="3800" dirty="0"/>
              <a:t>   ILOGL=0   KVADL=1   MINEX=0   MAXEX=0  NLATB= 19</a:t>
            </a:r>
          </a:p>
          <a:p>
            <a:pPr marL="0" indent="0">
              <a:buNone/>
            </a:pPr>
            <a:r>
              <a:rPr lang="en-US" altLang="ja-JP" sz="3800" dirty="0"/>
              <a:t>     00000      1000      1500      2000      3000      4000</a:t>
            </a:r>
          </a:p>
          <a:p>
            <a:pPr marL="0" indent="0">
              <a:buNone/>
            </a:pPr>
            <a:r>
              <a:rPr lang="en-US" altLang="ja-JP" sz="3800" dirty="0"/>
              <a:t>      5000      6000      7000      8000      9000     10000</a:t>
            </a:r>
          </a:p>
          <a:p>
            <a:pPr marL="0" indent="0">
              <a:buNone/>
            </a:pPr>
            <a:r>
              <a:rPr lang="en-US" altLang="ja-JP" sz="3800" dirty="0"/>
              <a:t>     11000     12000     13000     14000     15000     16000</a:t>
            </a:r>
          </a:p>
          <a:p>
            <a:pPr marL="0" indent="0">
              <a:buNone/>
            </a:pPr>
            <a:r>
              <a:rPr lang="en-US" altLang="ja-JP" sz="3800" dirty="0"/>
              <a:t>     16421</a:t>
            </a:r>
          </a:p>
          <a:p>
            <a:pPr marL="0" indent="0">
              <a:buNone/>
            </a:pPr>
            <a:r>
              <a:rPr lang="en-US" altLang="ja-JP" sz="3800" dirty="0"/>
              <a:t>   ILOGT=0   KVADT=0   MINET=0   MAXET=0  NTETB=  1   ITETA=0</a:t>
            </a:r>
          </a:p>
          <a:p>
            <a:pPr marL="0" indent="0">
              <a:buNone/>
            </a:pPr>
            <a:r>
              <a:rPr lang="en-US" altLang="ja-JP" sz="3800" dirty="0"/>
              <a:t>     0.000     0.390     0.629     0.912     1.567     2.219</a:t>
            </a:r>
          </a:p>
          <a:p>
            <a:pPr marL="0" indent="0">
              <a:buNone/>
            </a:pPr>
            <a:r>
              <a:rPr lang="en-US" altLang="ja-JP" sz="3800" dirty="0"/>
              <a:t>     2.810     3.306     3.676     3.887     3.913     3.741</a:t>
            </a:r>
          </a:p>
          <a:p>
            <a:pPr marL="0" indent="0">
              <a:buNone/>
            </a:pPr>
            <a:r>
              <a:rPr lang="en-US" altLang="ja-JP" sz="3800" dirty="0"/>
              <a:t>     3.377     2.842     2.176     1.437     0.708     0.124</a:t>
            </a:r>
          </a:p>
          <a:p>
            <a:pPr marL="0" indent="0">
              <a:buNone/>
            </a:pPr>
            <a:r>
              <a:rPr lang="en-US" altLang="ja-JP" dirty="0"/>
              <a:t>     0.000      .         .         .         .         .</a:t>
            </a:r>
          </a:p>
          <a:p>
            <a:pPr marL="0" indent="0">
              <a:buNone/>
            </a:pPr>
            <a:r>
              <a:rPr lang="en-US" altLang="ja-JP" dirty="0"/>
              <a:t>H BF N=1            KARZ. </a:t>
            </a:r>
            <a:r>
              <a:rPr lang="en-US" altLang="ja-JP" dirty="0" smtClean="0"/>
              <a:t>LA</a:t>
            </a:r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46184" y="1556792"/>
            <a:ext cx="8546295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39551" y="2132856"/>
            <a:ext cx="6264697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3568" y="3717032"/>
            <a:ext cx="612068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827420"/>
            <a:ext cx="273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Number of mechanism 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60232" y="4941168"/>
            <a:ext cx="2304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One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mechanism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6606" y="1196752"/>
            <a:ext cx="138708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148064" y="1739709"/>
            <a:ext cx="1296144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148064" y="3356992"/>
            <a:ext cx="1296144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259632" y="6021288"/>
                <a:ext cx="6264696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/>
                      </a:rPr>
                      <m:t>𝜅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smtClean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sz="2400" dirty="0" smtClean="0"/>
                  <a:t> is interpolated in   </a:t>
                </a:r>
                <a:r>
                  <a:rPr kumimoji="1" lang="ja-JP" altLang="en-US" sz="2400" dirty="0" smtClean="0"/>
                  <a:t>・ </a:t>
                </a:r>
                <a:r>
                  <a:rPr kumimoji="1" lang="en-US" altLang="ja-JP" sz="2400" dirty="0" smtClean="0"/>
                  <a:t>wav</a:t>
                </a:r>
                <a:r>
                  <a:rPr lang="en-US" altLang="ja-JP" sz="2400" dirty="0" smtClean="0"/>
                  <a:t>elength(INABS)</a:t>
                </a:r>
              </a:p>
              <a:p>
                <a:r>
                  <a:rPr kumimoji="1" lang="en-US" altLang="ja-JP" sz="2400" dirty="0"/>
                  <a:t>	</a:t>
                </a:r>
                <a:r>
                  <a:rPr kumimoji="1" lang="en-US" altLang="ja-JP" sz="2400" dirty="0" smtClean="0"/>
                  <a:t>	</a:t>
                </a:r>
                <a:r>
                  <a:rPr kumimoji="1" lang="ja-JP" altLang="en-US" sz="2400" dirty="0" smtClean="0"/>
                  <a:t>　　　         　　・ </a:t>
                </a:r>
                <a:r>
                  <a:rPr kumimoji="1" lang="en-US" altLang="ja-JP" sz="2400" dirty="0" smtClean="0"/>
                  <a:t>temperature(TABS)</a:t>
                </a:r>
              </a:p>
            </p:txBody>
          </p:sp>
        </mc:Choice>
        <mc:Fallback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6021288"/>
                <a:ext cx="6264696" cy="887166"/>
              </a:xfrm>
              <a:prstGeom prst="rect">
                <a:avLst/>
              </a:prstGeom>
              <a:blipFill rotWithShape="1">
                <a:blip r:embed="rId2"/>
                <a:stretch>
                  <a:fillRect t="-5517" r="-682" b="-158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804247" y="4349270"/>
                <a:ext cx="1297535" cy="5232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/>
                        </a:rPr>
                        <m:t>𝜅</m:t>
                      </m:r>
                      <m:r>
                        <a:rPr kumimoji="1" lang="en-US" altLang="ja-JP" sz="2800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1" lang="el-GR" altLang="ja-JP" sz="2800" b="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4349270"/>
                <a:ext cx="129753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6804248" y="2895327"/>
            <a:ext cx="187220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Wave length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09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計算式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820472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err="1"/>
                  <a:t>a</a:t>
                </a:r>
                <a:r>
                  <a:rPr lang="en-US" altLang="ja-JP" dirty="0" err="1" smtClean="0"/>
                  <a:t>b</a:t>
                </a:r>
                <a:r>
                  <a:rPr lang="en-US" altLang="ja-JP" dirty="0" smtClean="0"/>
                  <a:t> :</a:t>
                </a:r>
                <a:r>
                  <a:rPr lang="ja-JP" altLang="en-US" dirty="0" smtClean="0"/>
                  <a:t>各吸収成分における単位質量あたりの吸収係数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err="1"/>
                  <a:t>a</a:t>
                </a:r>
                <a:r>
                  <a:rPr lang="en-US" altLang="ja-JP" dirty="0" err="1" smtClean="0"/>
                  <a:t>bkof</a:t>
                </a:r>
                <a:r>
                  <a:rPr lang="ja-JP" altLang="en-US" dirty="0" smtClean="0"/>
                  <a:t>が温度依存のない成分の場合 </a:t>
                </a:r>
                <a:r>
                  <a:rPr lang="en-US" altLang="ja-JP" dirty="0" smtClean="0"/>
                  <a:t>(k=1,147)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en-US" altLang="ja-JP" dirty="0" err="1" smtClean="0"/>
                  <a:t>ab</a:t>
                </a:r>
                <a:r>
                  <a:rPr lang="en-US" altLang="ja-JP" dirty="0" smtClean="0"/>
                  <a:t>(</a:t>
                </a:r>
                <a:r>
                  <a:rPr lang="en-US" altLang="ja-JP" dirty="0" err="1" smtClean="0"/>
                  <a:t>λ,T</a:t>
                </a:r>
                <a:r>
                  <a:rPr lang="en-US" altLang="ja-JP" dirty="0" smtClean="0"/>
                  <a:t>)=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/>
                      </a:rPr>
                      <m:t>abkof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ja-JP" i="1">
                        <a:latin typeface="Cambria Math"/>
                      </a:rPr>
                      <m:t>𝑓𝑎𝑘𝑡</m:t>
                    </m:r>
                  </m:oMath>
                </a14:m>
                <a:r>
                  <a:rPr lang="en-US" altLang="ja-JP" dirty="0" smtClean="0"/>
                  <a:t>(</a:t>
                </a:r>
                <a:r>
                  <a:rPr lang="en-US" altLang="ja-JP" dirty="0" err="1" smtClean="0"/>
                  <a:t>Pe,T</a:t>
                </a:r>
                <a:r>
                  <a:rPr lang="en-US" altLang="ja-JP" dirty="0" smtClean="0"/>
                  <a:t>)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err="1" smtClean="0"/>
                  <a:t>abkof</a:t>
                </a:r>
                <a:r>
                  <a:rPr lang="ja-JP" altLang="en-US" dirty="0"/>
                  <a:t>が温度依存</a:t>
                </a:r>
                <a:r>
                  <a:rPr lang="ja-JP" altLang="en-US" dirty="0" smtClean="0"/>
                  <a:t>の</a:t>
                </a:r>
                <a:r>
                  <a:rPr lang="ja-JP" altLang="en-US" dirty="0"/>
                  <a:t>ある</a:t>
                </a:r>
                <a:r>
                  <a:rPr lang="ja-JP" altLang="en-US" dirty="0" smtClean="0"/>
                  <a:t>成分</a:t>
                </a:r>
                <a:r>
                  <a:rPr lang="ja-JP" altLang="en-US" dirty="0"/>
                  <a:t>の場合 </a:t>
                </a:r>
                <a:r>
                  <a:rPr lang="en-US" altLang="ja-JP" dirty="0"/>
                  <a:t>(</a:t>
                </a:r>
                <a:r>
                  <a:rPr lang="en-US" altLang="ja-JP" dirty="0" smtClean="0"/>
                  <a:t>k=148,153)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en-US" altLang="ja-JP" dirty="0" err="1" smtClean="0"/>
                  <a:t>ab</a:t>
                </a:r>
                <a:r>
                  <a:rPr lang="en-US" altLang="ja-JP" dirty="0" smtClean="0"/>
                  <a:t>[</a:t>
                </a:r>
                <a:r>
                  <a:rPr lang="en-US" altLang="ja-JP" dirty="0" err="1" smtClean="0"/>
                  <a:t>komp</a:t>
                </a:r>
                <a:r>
                  <a:rPr lang="en-US" altLang="ja-JP" dirty="0" smtClean="0"/>
                  <a:t>](λ)=(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ja-JP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𝑎𝑓𝑎𝑘</m:t>
                        </m:r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/>
                          </a:rPr>
                          <m:t>𝑎𝑏𝑘𝑜𝑓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𝜆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)) </m:t>
                        </m:r>
                      </m:e>
                    </m:nary>
                    <m:r>
                      <a:rPr lang="en-US" altLang="ja-JP" b="0" i="1" smtClean="0">
                        <a:latin typeface="Cambria Math"/>
                      </a:rPr>
                      <m:t>𝑓𝑎𝑘𝑡</m:t>
                    </m:r>
                  </m:oMath>
                </a14:m>
                <a:r>
                  <a:rPr lang="en-US" altLang="ja-JP" dirty="0" smtClean="0"/>
                  <a:t>(</a:t>
                </a:r>
                <a:r>
                  <a:rPr lang="en-US" altLang="ja-JP" dirty="0" err="1" smtClean="0"/>
                  <a:t>Pe,T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err="1"/>
                  <a:t>a</a:t>
                </a:r>
                <a:r>
                  <a:rPr lang="en-US" altLang="ja-JP" dirty="0" err="1" smtClean="0"/>
                  <a:t>bkof</a:t>
                </a:r>
                <a:r>
                  <a:rPr lang="en-US" altLang="ja-JP" dirty="0" smtClean="0"/>
                  <a:t>:</a:t>
                </a:r>
                <a:r>
                  <a:rPr lang="ja-JP" altLang="en-US" dirty="0" smtClean="0"/>
                  <a:t>すべての波長点、全ての吸収成分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		</a:t>
                </a:r>
                <a:r>
                  <a:rPr lang="ja-JP" altLang="en-US" dirty="0" smtClean="0"/>
                  <a:t>波長方向に補間済み</a:t>
                </a:r>
                <a:r>
                  <a:rPr lang="en-US" altLang="ja-JP" dirty="0" smtClean="0"/>
                  <a:t>(</a:t>
                </a:r>
                <a:r>
                  <a:rPr lang="en-US" altLang="ja-JP" dirty="0" err="1" smtClean="0"/>
                  <a:t>inabs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en-US" altLang="ja-JP" dirty="0" err="1" smtClean="0"/>
                  <a:t>afak</a:t>
                </a:r>
                <a:r>
                  <a:rPr lang="en-US" altLang="ja-JP" dirty="0" smtClean="0"/>
                  <a:t> :</a:t>
                </a:r>
                <a:r>
                  <a:rPr lang="ja-JP" altLang="en-US" dirty="0" smtClean="0"/>
                  <a:t>温度に依存する成分の補間係数 </a:t>
                </a:r>
                <a:r>
                  <a:rPr lang="en-US" altLang="ja-JP" dirty="0" smtClean="0"/>
                  <a:t>(tabs </a:t>
                </a:r>
                <a:r>
                  <a:rPr lang="ja-JP" altLang="en-US" dirty="0" smtClean="0"/>
                  <a:t>で計算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en-US" altLang="ja-JP" dirty="0" err="1" smtClean="0"/>
                  <a:t>fakt</a:t>
                </a:r>
                <a:r>
                  <a:rPr lang="en-US" altLang="ja-JP" dirty="0" smtClean="0"/>
                  <a:t> : </a:t>
                </a:r>
                <a:r>
                  <a:rPr lang="ja-JP" altLang="en-US" dirty="0" smtClean="0"/>
                  <a:t>波長無関係成分</a:t>
                </a:r>
                <a:r>
                  <a:rPr lang="en-US" altLang="ja-JP" dirty="0" smtClean="0"/>
                  <a:t>(</a:t>
                </a:r>
                <a:r>
                  <a:rPr lang="en-US" altLang="ja-JP" dirty="0" err="1" smtClean="0"/>
                  <a:t>detabs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で計算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Opacity (stimulated emission </a:t>
                </a:r>
                <a:r>
                  <a:rPr lang="ja-JP" altLang="en-US" dirty="0" smtClean="0"/>
                  <a:t>込み</a:t>
                </a:r>
                <a:r>
                  <a:rPr lang="en-US" altLang="ja-JP" dirty="0" smtClean="0"/>
                  <a:t>)=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𝑎𝑏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𝜆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 (1−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𝑘𝑡</m:t>
                            </m:r>
                          </m:den>
                        </m:f>
                      </m:sup>
                    </m:sSup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820472" cy="4525963"/>
              </a:xfrm>
              <a:blipFill rotWithShape="1">
                <a:blip r:embed="rId2"/>
                <a:stretch>
                  <a:fillRect l="-1106" t="-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98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連続吸収</a:t>
            </a:r>
            <a:r>
              <a:rPr kumimoji="1" lang="en-US" altLang="ja-JP" dirty="0" smtClean="0"/>
              <a:t>(BF, FF)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i="1" dirty="0" smtClean="0">
                    <a:latin typeface="Cambria Math"/>
                  </a:rPr>
                  <a:t>Bound-Free  Absorption per particle</a:t>
                </a:r>
              </a:p>
              <a:p>
                <a:pPr marL="0" indent="0">
                  <a:buNone/>
                </a:pPr>
                <a:r>
                  <a:rPr lang="en-US" altLang="ja-JP" i="1" dirty="0" smtClean="0">
                    <a:latin typeface="Cambria Math"/>
                  </a:rPr>
                  <a:t>	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latin typeface="Cambria Math"/>
                          </a:rPr>
                        </m:ctrlPr>
                      </m:sSubSupPr>
                      <m:e>
                        <m:r>
                          <a:rPr lang="ja-JP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𝑏</m:t>
                        </m:r>
                        <m:r>
                          <a:rPr lang="en-US" altLang="ja-JP" i="1">
                            <a:latin typeface="Cambria Math"/>
                          </a:rPr>
                          <m:t>𝑓</m:t>
                        </m:r>
                      </m:sup>
                    </m:sSubSup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r>
                      <a:rPr lang="en-US" altLang="ja-JP" b="0" i="1" smtClean="0">
                        <a:latin typeface="Cambria Math"/>
                      </a:rPr>
                      <m:t>2</m:t>
                    </m:r>
                    <m:r>
                      <a:rPr lang="en-US" altLang="ja-JP" i="1">
                        <a:latin typeface="Cambria Math"/>
                      </a:rPr>
                      <m:t>.</m:t>
                    </m:r>
                    <m:r>
                      <a:rPr lang="en-US" altLang="ja-JP" b="0" i="1" smtClean="0">
                        <a:latin typeface="Cambria Math"/>
                      </a:rPr>
                      <m:t>815</m:t>
                    </m:r>
                    <m:r>
                      <a:rPr lang="en-US" altLang="ja-JP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29</m:t>
                        </m:r>
                      </m:sup>
                    </m:sSup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𝑓</m:t>
                        </m:r>
                      </m:sub>
                    </m:sSub>
                  </m:oMath>
                </a14:m>
                <a:endParaRPr lang="en-US" altLang="ja-JP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kumimoji="1" lang="en-US" altLang="ja-JP" i="1" dirty="0" smtClean="0">
                    <a:latin typeface="Cambria Math"/>
                  </a:rPr>
                  <a:t>Free-Free Absorption  per particle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ja-JP" altLang="en-US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kumimoji="1" lang="ja-JP" altLang="en-US" i="1" smtClean="0">
                              <a:latin typeface="Cambria Math"/>
                            </a:rPr>
                            <m:t>𝜈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𝑓𝑓</m:t>
                          </m:r>
                        </m:sup>
                      </m:sSubSup>
                      <m:r>
                        <a:rPr kumimoji="1" lang="en-US" altLang="ja-JP" b="0" i="1" smtClean="0">
                          <a:latin typeface="Cambria Math"/>
                        </a:rPr>
                        <m:t>(</m:t>
                      </m:r>
                      <m:r>
                        <a:rPr kumimoji="1" lang="ja-JP" altLang="en-US" b="0" i="1" smtClean="0">
                          <a:latin typeface="Cambria Math"/>
                        </a:rPr>
                        <m:t>𝜈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, 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𝑇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)=3.7×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sub>
                      </m:sSub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kumimoji="1" lang="ja-JP" altLang="en-US" b="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𝑓𝑓</m:t>
                          </m:r>
                        </m:sub>
                      </m:sSub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 </a:t>
                </a:r>
                <a:r>
                  <a:rPr lang="en-US" altLang="ja-JP" dirty="0" smtClean="0"/>
                  <a:t>    Z:ion charge,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𝑔</m:t>
                        </m:r>
                      </m:e>
                      <m:sub/>
                    </m:sSub>
                  </m:oMath>
                </a14:m>
                <a:r>
                  <a:rPr kumimoji="1" lang="en-US" altLang="ja-JP" dirty="0" smtClean="0"/>
                  <a:t>: Gaunt factor ~1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8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NLTE</a:t>
            </a:r>
            <a:r>
              <a:rPr lang="ja-JP" altLang="en-US" dirty="0"/>
              <a:t>　</a:t>
            </a:r>
            <a:r>
              <a:rPr lang="en-US" altLang="ja-JP" dirty="0" smtClean="0"/>
              <a:t>extinction coefficient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i="1" dirty="0" smtClean="0">
                    <a:latin typeface="Cambria Math"/>
                  </a:rPr>
                  <a:t>Bound-Free extinction coefficient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ja-JP" altLang="en-US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ja-JP" altLang="en-US" i="1" smtClean="0">
                              <a:latin typeface="Cambria Math"/>
                            </a:rPr>
                            <m:t>𝜈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𝑏𝑓</m:t>
                          </m:r>
                        </m:sup>
                      </m:sSubSup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𝐿𝑇𝐸</m:t>
                          </m:r>
                        </m:sup>
                      </m:sSubSup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𝑖𝑐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 (1−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𝑘𝑇</m:t>
                              </m:r>
                            </m:den>
                          </m:f>
                        </m:sup>
                      </m:sSup>
                      <m:r>
                        <a:rPr kumimoji="1" lang="en-US" altLang="ja-JP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i="1" dirty="0" smtClean="0">
                    <a:latin typeface="Cambria Math"/>
                  </a:rPr>
                  <a:t>Free-Free </a:t>
                </a:r>
                <a:r>
                  <a:rPr lang="en-US" altLang="ja-JP" i="1" dirty="0">
                    <a:latin typeface="Cambria Math"/>
                  </a:rPr>
                  <a:t>extinction </a:t>
                </a:r>
                <a:r>
                  <a:rPr lang="en-US" altLang="ja-JP" i="1" dirty="0" smtClean="0">
                    <a:latin typeface="Cambria Math"/>
                  </a:rPr>
                  <a:t>coefficient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ja-JP" altLang="en-US" i="1">
                              <a:latin typeface="Cambria Math"/>
                            </a:rPr>
                            <m:t>𝜈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𝑓</m:t>
                          </m:r>
                        </m:sup>
                      </m:sSubSup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sSubSup>
                        <m:sSub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ja-JP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ja-JP" i="1">
                              <a:latin typeface="Cambria Math"/>
                            </a:rPr>
                            <m:t>𝐿𝑇𝐸</m:t>
                          </m:r>
                        </m:sup>
                      </m:sSubSup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latin typeface="Cambria Math"/>
                            </a:rPr>
                            <m:t>𝜎</m:t>
                          </m:r>
                        </m:e>
                        <m:sub/>
                      </m:sSub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i="1">
                              <a:latin typeface="Cambria Math"/>
                            </a:rPr>
                            <m:t>𝜈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 (1−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altLang="ja-JP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/>
                                </a:rPr>
                                <m:t>𝑘𝑇</m:t>
                              </m:r>
                            </m:den>
                          </m:f>
                        </m:sup>
                      </m:sSup>
                      <m:r>
                        <a:rPr lang="en-US" altLang="ja-JP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71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-99392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Detabs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吸収</a:t>
            </a:r>
            <a:r>
              <a:rPr kumimoji="1" lang="en-US" altLang="ja-JP" dirty="0" smtClean="0"/>
              <a:t>] </a:t>
            </a:r>
            <a:r>
              <a:rPr kumimoji="1" lang="ja-JP" altLang="en-US" dirty="0" smtClean="0"/>
              <a:t>　変数  </a:t>
            </a:r>
            <a:r>
              <a:rPr kumimoji="1" lang="en-US" altLang="ja-JP" dirty="0" err="1" smtClean="0"/>
              <a:t>absk</a:t>
            </a:r>
            <a:r>
              <a:rPr kumimoji="1" lang="en-US" altLang="ja-JP" dirty="0" smtClean="0"/>
              <a:t> </a:t>
            </a:r>
          </a:p>
          <a:p>
            <a:pPr marL="0" indent="0">
              <a:buNone/>
            </a:pPr>
            <a:r>
              <a:rPr kumimoji="1" lang="ja-JP" altLang="en-US" dirty="0" smtClean="0"/>
              <a:t>各波長ごとに各吸収要素を足しあげる。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K=1  H- Bound-Free </a:t>
            </a:r>
          </a:p>
          <a:p>
            <a:pPr marL="0" indent="0">
              <a:buNone/>
            </a:pPr>
            <a:r>
              <a:rPr lang="en-US" altLang="ja-JP" dirty="0" smtClean="0"/>
              <a:t>K=2,16 : </a:t>
            </a:r>
            <a:r>
              <a:rPr lang="ja-JP" altLang="en-US" dirty="0" smtClean="0"/>
              <a:t>水素の</a:t>
            </a:r>
            <a:r>
              <a:rPr lang="en-US" altLang="ja-JP" dirty="0" smtClean="0"/>
              <a:t>BF (N=1~5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NLTE</a:t>
            </a:r>
            <a:r>
              <a:rPr lang="ja-JP" altLang="en-US" dirty="0" smtClean="0"/>
              <a:t>効果を加味</a:t>
            </a:r>
            <a:r>
              <a:rPr lang="en-US" altLang="ja-JP" dirty="0" smtClean="0"/>
              <a:t>)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K=17~147: </a:t>
            </a:r>
            <a:r>
              <a:rPr lang="ja-JP" altLang="en-US" dirty="0" smtClean="0"/>
              <a:t>その他 </a:t>
            </a:r>
            <a:r>
              <a:rPr lang="en-US" altLang="ja-JP" dirty="0" smtClean="0"/>
              <a:t>(</a:t>
            </a:r>
            <a:r>
              <a:rPr lang="ja-JP" altLang="en-US" dirty="0" smtClean="0"/>
              <a:t>温度に依存しない</a:t>
            </a:r>
            <a:r>
              <a:rPr lang="en-US" altLang="ja-JP" dirty="0" smtClean="0"/>
              <a:t>) INABS</a:t>
            </a:r>
            <a:r>
              <a:rPr lang="ja-JP" altLang="en-US" dirty="0" smtClean="0"/>
              <a:t>で係数を補間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K=148:H Free-Free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K=149:H-  Free-Free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K=150: H+H</a:t>
            </a:r>
            <a:r>
              <a:rPr lang="ja-JP" altLang="en-US" dirty="0"/>
              <a:t>　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K=151: H2+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K=152: H2-</a:t>
            </a:r>
            <a:r>
              <a:rPr lang="ja-JP" altLang="en-US" dirty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K=153: electron free-free</a:t>
            </a:r>
          </a:p>
          <a:p>
            <a:pPr marL="0" indent="0">
              <a:buNone/>
            </a:pP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散乱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　変数 </a:t>
            </a:r>
            <a:r>
              <a:rPr kumimoji="1" lang="en-US" altLang="ja-JP" dirty="0" err="1" smtClean="0"/>
              <a:t>sprid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電子のトムソン散乱　</a:t>
            </a:r>
            <a:r>
              <a:rPr lang="ja-JP" altLang="en-US" dirty="0"/>
              <a:t>真面目に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のレーリー</a:t>
            </a:r>
            <a:r>
              <a:rPr lang="ja-JP" altLang="en-US" dirty="0"/>
              <a:t>散乱　真面目に</a:t>
            </a:r>
            <a:r>
              <a:rPr lang="ja-JP" altLang="en-US" dirty="0" smtClean="0"/>
              <a:t>計算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H2</a:t>
            </a:r>
            <a:r>
              <a:rPr lang="ja-JP" altLang="en-US" dirty="0" smtClean="0"/>
              <a:t>のレーリー散乱　</a:t>
            </a:r>
            <a:r>
              <a:rPr lang="ja-JP" altLang="en-US" dirty="0"/>
              <a:t>真面目に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Extinction coefficient =</a:t>
            </a:r>
            <a:r>
              <a:rPr lang="en-US" altLang="ja-JP" dirty="0" err="1" smtClean="0"/>
              <a:t>absk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sprid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41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output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構造体 </a:t>
                </a:r>
                <a:r>
                  <a:rPr lang="en-US" altLang="ja-JP" dirty="0" err="1" smtClean="0"/>
                  <a:t>opac</a:t>
                </a:r>
                <a:r>
                  <a:rPr lang="ja-JP" altLang="en-US" dirty="0"/>
                  <a:t>　</a:t>
                </a:r>
                <a:r>
                  <a:rPr lang="ja-JP" altLang="en-US" dirty="0" smtClean="0"/>
                  <a:t>の要素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選ばれた原子の数密度  </a:t>
                </a:r>
                <a:r>
                  <a:rPr lang="en-US" altLang="ja-JP" dirty="0" smtClean="0"/>
                  <a:t>: </a:t>
                </a:r>
                <a:r>
                  <a:rPr lang="en-US" altLang="ja-JP" dirty="0" err="1" smtClean="0"/>
                  <a:t>totn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質量密度　</a:t>
                </a:r>
                <a:r>
                  <a:rPr lang="en-US" altLang="ja-JP" dirty="0" smtClean="0"/>
                  <a:t>:rho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標準</a:t>
                </a:r>
                <a:r>
                  <a:rPr lang="en-US" altLang="ja-JP" dirty="0" smtClean="0"/>
                  <a:t>opacity :</a:t>
                </a:r>
                <a:r>
                  <a:rPr lang="en-US" altLang="ja-JP" dirty="0" err="1" smtClean="0"/>
                  <a:t>xnorm</a:t>
                </a:r>
                <a:r>
                  <a:rPr lang="ja-JP" altLang="en-US" dirty="0"/>
                  <a:t> 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各点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各波長点に対して　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opacity : </a:t>
                </a:r>
                <a:r>
                  <a:rPr lang="en-US" altLang="ja-JP" dirty="0" err="1" smtClean="0"/>
                  <a:t>xcont</a:t>
                </a:r>
                <a:r>
                  <a:rPr lang="en-US" altLang="ja-JP" dirty="0" smtClean="0"/>
                  <a:t>=(</a:t>
                </a:r>
                <a:r>
                  <a:rPr lang="en-US" altLang="ja-JP" dirty="0" err="1" smtClean="0"/>
                  <a:t>absk+aprid</a:t>
                </a:r>
                <a:r>
                  <a:rPr lang="en-US" altLang="ja-JP" dirty="0" smtClean="0"/>
                  <a:t>)/</a:t>
                </a:r>
                <a:r>
                  <a:rPr lang="en-US" altLang="ja-JP" dirty="0" err="1" smtClean="0"/>
                  <a:t>xnorm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	</a:t>
                </a:r>
                <a:r>
                  <a:rPr lang="en-US" altLang="ja-JP" dirty="0" smtClean="0"/>
                  <a:t>	          </a:t>
                </a:r>
                <a:r>
                  <a:rPr lang="en-US" altLang="ja-JP" dirty="0" err="1" smtClean="0"/>
                  <a:t>sc</a:t>
                </a:r>
                <a:r>
                  <a:rPr lang="en-US" altLang="ja-JP" dirty="0" smtClean="0"/>
                  <a:t> </a:t>
                </a:r>
                <a:r>
                  <a:rPr lang="en-US" altLang="ja-JP" dirty="0" smtClean="0"/>
                  <a:t>=</a:t>
                </a:r>
                <a:r>
                  <a:rPr lang="en-US" altLang="ja-JP" dirty="0" err="1" smtClean="0"/>
                  <a:t>abslte</a:t>
                </a:r>
                <a:r>
                  <a:rPr lang="en-US" altLang="ja-JP" dirty="0" smtClean="0"/>
                  <a:t>/(</a:t>
                </a:r>
                <a:r>
                  <a:rPr lang="en-US" altLang="ja-JP" dirty="0" err="1" smtClean="0"/>
                  <a:t>absk+sprid</a:t>
                </a:r>
                <a:r>
                  <a:rPr lang="en-US" altLang="ja-JP" dirty="0" smtClean="0"/>
                  <a:t>)*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lang="en-US" altLang="ja-JP" dirty="0" smtClean="0"/>
                  <a:t>	        scat=</a:t>
                </a:r>
                <a:r>
                  <a:rPr lang="en-US" altLang="ja-JP" dirty="0" err="1" smtClean="0"/>
                  <a:t>sprid</a:t>
                </a:r>
                <a:r>
                  <a:rPr lang="en-US" altLang="ja-JP" dirty="0" smtClean="0"/>
                  <a:t>/(</a:t>
                </a:r>
                <a:r>
                  <a:rPr lang="en-US" altLang="ja-JP" dirty="0" err="1" smtClean="0"/>
                  <a:t>absk+aprid</a:t>
                </a:r>
                <a:r>
                  <a:rPr lang="en-US" altLang="ja-JP" dirty="0" smtClean="0"/>
                  <a:t>) 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err="1" smtClean="0"/>
                  <a:t>abslte:Saha-Boltzman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の式による分布を用いた　</a:t>
                </a:r>
                <a:r>
                  <a:rPr lang="en-US" altLang="ja-JP" dirty="0" smtClean="0"/>
                  <a:t>		</a:t>
                </a:r>
                <a:r>
                  <a:rPr lang="ja-JP" altLang="en-US" dirty="0" smtClean="0"/>
                  <a:t>吸収係数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誘導放射は考慮していない</a:t>
                </a:r>
                <a:r>
                  <a:rPr lang="en-US" altLang="ja-JP" dirty="0" smtClean="0"/>
                  <a:t>)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3369" b="-2022"/>
                </a:stretch>
              </a:blipFill>
            </p:spPr>
            <p:txBody>
              <a:bodyPr/>
              <a:lstStyle/>
              <a:p>
                <a:r>
                  <a:rPr lang="ja-JP" altLang="en-US" dirty="0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/>
          <p:cNvCxnSpPr/>
          <p:nvPr/>
        </p:nvCxnSpPr>
        <p:spPr>
          <a:xfrm rot="10800000" flipV="1">
            <a:off x="5181600" y="3733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638800" y="3505200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34200" y="4038600"/>
            <a:ext cx="38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κc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86600" y="4267200"/>
            <a:ext cx="38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Sc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34200" y="4876800"/>
            <a:ext cx="572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Scat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99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Iteration</a:t>
            </a:r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ja-JP" dirty="0" smtClean="0"/>
                  <a:t>Derive Source function</a:t>
                </a: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dirty="0" smtClean="0"/>
                  <a:t>Derive  Background Source function</a:t>
                </a:r>
                <a:r>
                  <a:rPr lang="ja-JP" altLang="en-US" dirty="0" smtClean="0"/>
                  <a:t>　　　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𝑠𝑐𝑎𝑡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  <m:r>
                          <a:rPr lang="ja-JP" altLang="en-US" b="0" i="1" smtClean="0">
                            <a:latin typeface="Cambria Math"/>
                          </a:rPr>
                          <m:t>　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altLang="ja-JP" dirty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en-US" altLang="ja-JP" dirty="0" smtClean="0"/>
                  <a:t>Derive total Source function and opacity</a:t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4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𝜋</m:t>
                        </m:r>
                      </m:den>
                    </m:f>
                    <m:r>
                      <a:rPr lang="ja-JP" alt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ja-JP" b="0" i="1" dirty="0" smtClean="0">
                    <a:latin typeface="Cambria Math"/>
                  </a:rPr>
                  <a:t/>
                </a:r>
                <a:br>
                  <a:rPr lang="en-US" altLang="ja-JP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</m:oMath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　　　</a:t>
                </a:r>
                <a:endParaRPr kumimoji="1" lang="en-US" altLang="ja-JP" dirty="0"/>
              </a:p>
              <a:p>
                <a:pPr marL="514350" indent="-514350">
                  <a:buFont typeface="+mj-lt"/>
                  <a:buAutoNum type="arabicPeriod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l="-1218" t="-28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5536" y="1095665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>
                <a:uFill>
                  <a:solidFill>
                    <a:srgbClr val="FF0000"/>
                  </a:solidFill>
                </a:uFill>
              </a:rPr>
              <a:t>Line transition</a:t>
            </a:r>
            <a:endParaRPr kumimoji="1" lang="ja-JP" alt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28165" y="624810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4.</a:t>
            </a:r>
            <a:r>
              <a:rPr lang="en-US" altLang="ja-JP" sz="2800" dirty="0" smtClean="0"/>
              <a:t>Solve </a:t>
            </a:r>
            <a:r>
              <a:rPr lang="en-US" altLang="ja-JP" sz="2800" dirty="0" err="1" smtClean="0"/>
              <a:t>radiative</a:t>
            </a:r>
            <a:r>
              <a:rPr lang="en-US" altLang="ja-JP" sz="2800" dirty="0" smtClean="0"/>
              <a:t> transfer </a:t>
            </a:r>
            <a:r>
              <a:rPr lang="en-US" altLang="ja-JP" sz="2800" dirty="0" err="1" smtClean="0"/>
              <a:t>Eq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0192" y="1336546"/>
            <a:ext cx="304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red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：</a:t>
            </a:r>
            <a:r>
              <a:rPr lang="en-US" altLang="ja-JP" sz="2400" dirty="0" smtClean="0">
                <a:solidFill>
                  <a:srgbClr val="FF0000"/>
                </a:solidFill>
              </a:rPr>
              <a:t>Variable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：</a:t>
            </a: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Fix </a:t>
            </a:r>
            <a:endParaRPr kumimoji="1" lang="ja-JP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11" name="正方形/長方形 10"/>
              <p:cNvSpPr/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(</m:t>
                          </m:r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r>
                        <a:rPr lang="ja-JP" altLang="en-US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𝜈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+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  <a:blipFill rotWithShape="1">
                <a:blip r:embed="rId3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33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2" y="14988"/>
            <a:ext cx="6803855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Result of OPAC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(λ=5000</a:t>
            </a:r>
            <a:r>
              <a:rPr lang="ja-JP" altLang="en-US" dirty="0" smtClean="0"/>
              <a:t> </a:t>
            </a:r>
            <a:r>
              <a:rPr lang="en-US" altLang="ja-JP" smtClean="0"/>
              <a:t>Å)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08520" y="1069336"/>
            <a:ext cx="6717158" cy="5373727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6372200" y="1412776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B</a:t>
            </a:r>
            <a:r>
              <a:rPr lang="en-US" altLang="ja-JP" sz="2400" dirty="0" smtClean="0"/>
              <a:t>lack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total opacity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Red : absorption </a:t>
            </a:r>
          </a:p>
          <a:p>
            <a:r>
              <a:rPr kumimoji="1" lang="en-US" altLang="ja-JP" sz="2400" dirty="0" smtClean="0">
                <a:solidFill>
                  <a:srgbClr val="002060"/>
                </a:solidFill>
              </a:rPr>
              <a:t>Blue: scattering</a:t>
            </a:r>
          </a:p>
          <a:p>
            <a:r>
              <a:rPr lang="en-US" altLang="ja-JP" sz="2400" dirty="0" smtClean="0">
                <a:solidFill>
                  <a:srgbClr val="FFC000"/>
                </a:solidFill>
              </a:rPr>
              <a:t>Orange:  H n=3 BF</a:t>
            </a:r>
          </a:p>
          <a:p>
            <a:r>
              <a:rPr lang="en-US" altLang="ja-JP" sz="2400" dirty="0" smtClean="0">
                <a:solidFill>
                  <a:srgbClr val="00B0F0"/>
                </a:solidFill>
              </a:rPr>
              <a:t>Sky-blue : H-  FF</a:t>
            </a:r>
          </a:p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Green : e- </a:t>
            </a:r>
            <a:r>
              <a:rPr lang="en-US" altLang="ja-JP" sz="2400" dirty="0" smtClean="0">
                <a:solidFill>
                  <a:srgbClr val="00B050"/>
                </a:solidFill>
              </a:rPr>
              <a:t>Th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omson </a:t>
            </a:r>
          </a:p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scattering 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5816" y="616530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高さ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798753" y="3147633"/>
            <a:ext cx="212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光学的厚み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07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subroutines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ja-JP" sz="500" dirty="0" smtClean="0"/>
              <a:t>TABINI 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 INITIALIZES OPACITY PACKAGE FOR OPCTAB PROGRAM</a:t>
            </a:r>
          </a:p>
          <a:p>
            <a:r>
              <a:rPr lang="en-US" altLang="ja-JP" sz="500" dirty="0" smtClean="0"/>
              <a:t>INJON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DATA NECESSARY FOR THE COMPUTATION OF IONIZATION</a:t>
            </a:r>
          </a:p>
          <a:p>
            <a:r>
              <a:rPr lang="en-US" altLang="ja-JP" sz="500" dirty="0" smtClean="0"/>
              <a:t>CSTRI2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STRIPS COMMENT LINES</a:t>
            </a:r>
          </a:p>
          <a:p>
            <a:r>
              <a:rPr lang="en-US" altLang="ja-JP" sz="500" dirty="0" smtClean="0"/>
              <a:t>INABS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READS ABSORPTION COEFFICIENT TABLES AND INTER/EXTRAPOLATES THEM TO OUR WAVELENGTHS GIVEN IN XL</a:t>
            </a:r>
          </a:p>
          <a:p>
            <a:r>
              <a:rPr lang="en-US" altLang="ja-JP" sz="500" dirty="0" smtClean="0"/>
              <a:t>ELMCMP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FINDS ELEMENT NUMBER CORRESPONDING TO ABSORPTION COMPONENT ABNAME(KOMP)</a:t>
            </a:r>
          </a:p>
          <a:p>
            <a:r>
              <a:rPr lang="en-US" altLang="ja-JP" sz="500" dirty="0" smtClean="0"/>
              <a:t>ABSKO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THE ROUTINE ADMINISTERS THE COMPUTATION OF ABSORPTION COEFFICIENTS</a:t>
            </a:r>
          </a:p>
          <a:p>
            <a:r>
              <a:rPr lang="en-US" altLang="ja-JP" sz="500" dirty="0" smtClean="0"/>
              <a:t>TABS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 FACTORS FOR INTERPOLATION IN T (TETA IF ITETA(KOMP) IS GREATER THAN ZERO) IN THE ABKOF TABLE, INITIATED BY SUBROUTINE INABS. CONCERNING THE OTHER CONTROL INTEGERS, SEE INABS.THE RESULTING FACTORS ARE PUT IN AFAK</a:t>
            </a:r>
          </a:p>
          <a:p>
            <a:r>
              <a:rPr lang="en-US" altLang="ja-JP" sz="500" dirty="0" smtClean="0"/>
              <a:t>JON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IONIZATION EQUILIBRIA FOR A GIVEN TEMPERATURE AND A GIVEN ELECTRON PRESSURE</a:t>
            </a:r>
          </a:p>
          <a:p>
            <a:r>
              <a:rPr lang="en-US" altLang="ja-JP" sz="500" dirty="0" smtClean="0"/>
              <a:t>MOLFYS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GIVES DISSOCIATION CONSTANTS XKH2 </a:t>
            </a:r>
          </a:p>
          <a:p>
            <a:r>
              <a:rPr lang="en-US" altLang="ja-JP" sz="500" dirty="0" smtClean="0"/>
              <a:t>MOL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DISSOCIATION EQUILIBRIA FOR THE MOLECULES</a:t>
            </a:r>
          </a:p>
          <a:p>
            <a:r>
              <a:rPr lang="en-US" altLang="ja-JP" sz="500" dirty="0" smtClean="0"/>
              <a:t> MOLMAT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THE ELEMENTS OF MATRIX A AND VECTOR F IN THE NEWTON-RAPHSON PROCEDURE FOR DETERMINING THE MOLECULAR EQUILIBRIUM.</a:t>
            </a:r>
          </a:p>
          <a:p>
            <a:r>
              <a:rPr lang="en-US" altLang="ja-JP" sz="500" dirty="0" smtClean="0"/>
              <a:t>AINV2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THIS SUBROUTINE EVALUATES THE INVERSE OF A</a:t>
            </a:r>
          </a:p>
          <a:p>
            <a:r>
              <a:rPr lang="en-US" altLang="ja-JP" sz="500" dirty="0" smtClean="0"/>
              <a:t>DETABS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THIS ROUTINE GIVES THE DETAILS OF THE ABSORPTION MECHANISMS</a:t>
            </a:r>
          </a:p>
          <a:p>
            <a:r>
              <a:rPr lang="en-US" altLang="ja-JP" sz="500" dirty="0" smtClean="0"/>
              <a:t>CORONA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CORONAL ION BALANCE CALCULATION</a:t>
            </a:r>
          </a:p>
          <a:p>
            <a:r>
              <a:rPr lang="en-US" altLang="ja-JP" sz="500" dirty="0" smtClean="0"/>
              <a:t>RCORON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CORONAL ION BALANCE PARAMETERS</a:t>
            </a:r>
          </a:p>
          <a:p>
            <a:r>
              <a:rPr lang="en-US" altLang="ja-JP" sz="500" dirty="0" smtClean="0"/>
              <a:t>INLIN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ABSLIN FILE WITH DATA FOR BACKGROUND OPACITIES FROM LINES</a:t>
            </a:r>
          </a:p>
          <a:p>
            <a:r>
              <a:rPr lang="en-US" altLang="ja-JP" sz="500" dirty="0" smtClean="0"/>
              <a:t>ELMCLL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FINDS ELEMENT NUMBER CORRESPONDING TO ABSORPTION COMPONEN</a:t>
            </a:r>
          </a:p>
          <a:p>
            <a:r>
              <a:rPr lang="en-US" altLang="ja-JP" sz="500" dirty="0" smtClean="0"/>
              <a:t> </a:t>
            </a:r>
            <a:r>
              <a:rPr lang="en-US" altLang="ja-JP" sz="500" dirty="0" err="1" smtClean="0"/>
              <a:t>gencol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err="1" smtClean="0"/>
              <a:t>Rcoll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general routine for reading collisional </a:t>
            </a:r>
            <a:r>
              <a:rPr lang="en-US" altLang="ja-JP" sz="500" dirty="0" err="1" smtClean="0"/>
              <a:t>datai</a:t>
            </a:r>
            <a:r>
              <a:rPr lang="ja-JP" altLang="en-US" sz="500" dirty="0" smtClean="0"/>
              <a:t>　</a:t>
            </a:r>
            <a:r>
              <a:rPr lang="en-US" altLang="ja-JP" sz="500" dirty="0" smtClean="0"/>
              <a:t>s to be used to read data for </a:t>
            </a:r>
            <a:r>
              <a:rPr lang="en-US" altLang="ja-JP" sz="500" dirty="0" err="1" smtClean="0"/>
              <a:t>gencol</a:t>
            </a:r>
            <a:endParaRPr lang="en-US" altLang="ja-JP" sz="500" dirty="0" smtClean="0"/>
          </a:p>
          <a:p>
            <a:r>
              <a:rPr lang="en-US" altLang="ja-JP" sz="500" dirty="0" err="1" smtClean="0"/>
              <a:t>Gencl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general routine for computing collisional </a:t>
            </a:r>
            <a:r>
              <a:rPr lang="en-US" altLang="ja-JP" sz="500" dirty="0" smtClean="0"/>
              <a:t>rates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CORONR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CORONAL ION BALANCE </a:t>
            </a:r>
            <a:r>
              <a:rPr lang="en-US" altLang="ja-JP" sz="500" dirty="0" smtClean="0"/>
              <a:t>CALCULATION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RDALP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READS POPULATIONS FROM </a:t>
            </a:r>
            <a:r>
              <a:rPr lang="en-US" altLang="ja-JP" sz="500" dirty="0" smtClean="0"/>
              <a:t>RSTRT</a:t>
            </a:r>
          </a:p>
          <a:p>
            <a:r>
              <a:rPr lang="en-US" altLang="ja-JP" sz="500" dirty="0" smtClean="0"/>
              <a:t>HEPOP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RATIOS OF HELIUM IONIZATION FRACTIONS FROM TABLE IV OF ARNAUD AND </a:t>
            </a:r>
            <a:r>
              <a:rPr lang="en-US" altLang="ja-JP" sz="500" dirty="0" smtClean="0"/>
              <a:t>ROTHENFLUG</a:t>
            </a:r>
          </a:p>
          <a:p>
            <a:r>
              <a:rPr lang="en-US" altLang="ja-JP" sz="500" dirty="0" smtClean="0"/>
              <a:t>AR85CEA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NEW ROUTINE FOR COMPUTING COLLISIONAL AUTOIONIZATION </a:t>
            </a:r>
            <a:endParaRPr lang="en-US" altLang="ja-JP" sz="500" dirty="0" smtClean="0"/>
          </a:p>
          <a:p>
            <a:r>
              <a:rPr lang="en-US" altLang="ja-JP" sz="500" dirty="0" smtClean="0"/>
              <a:t>TAUTSP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smtClean="0"/>
              <a:t>INTERV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err="1" smtClean="0"/>
              <a:t>Lcase</a:t>
            </a:r>
            <a:endParaRPr lang="en-US" altLang="ja-JP" sz="500" dirty="0" smtClean="0"/>
          </a:p>
          <a:p>
            <a:r>
              <a:rPr lang="en-US" altLang="ja-JP" sz="500" dirty="0" smtClean="0"/>
              <a:t>COCOL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COLLISION RATES FOR VIB-ROT LEVELS WITHIN THE GROUND </a:t>
            </a:r>
            <a:r>
              <a:rPr lang="en-US" altLang="ja-JP" sz="500" dirty="0" smtClean="0"/>
              <a:t>STATE</a:t>
            </a:r>
          </a:p>
          <a:p>
            <a:r>
              <a:rPr lang="en-US" altLang="ja-JP" sz="500" dirty="0" smtClean="0"/>
              <a:t>HSEINT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DOES THE HYDROSTATIC EQUILIBRIUM </a:t>
            </a:r>
            <a:r>
              <a:rPr lang="en-US" altLang="ja-JP" sz="500" dirty="0" smtClean="0"/>
              <a:t>INTEGRATION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 ROUTINE ELCNTM IS FOUND IN THE  OPACITY </a:t>
            </a:r>
            <a:r>
              <a:rPr lang="en-US" altLang="ja-JP" sz="500" dirty="0" smtClean="0"/>
              <a:t>PACKAGE</a:t>
            </a:r>
          </a:p>
          <a:p>
            <a:r>
              <a:rPr lang="en-US" altLang="ja-JP" sz="500" dirty="0" smtClean="0"/>
              <a:t>CHECK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CHECK DERIVATIVES IN </a:t>
            </a:r>
            <a:r>
              <a:rPr lang="en-US" altLang="ja-JP" sz="500" dirty="0" smtClean="0"/>
              <a:t>HSEINT</a:t>
            </a:r>
          </a:p>
          <a:p>
            <a:r>
              <a:rPr lang="en-US" altLang="ja-JP" sz="500" dirty="0" smtClean="0"/>
              <a:t>FORMAL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ADMINISTERS THE PRINTOUTS. VERSION FOR CONTRIBUTION </a:t>
            </a:r>
            <a:r>
              <a:rPr lang="en-US" altLang="ja-JP" sz="500" dirty="0" smtClean="0"/>
              <a:t>PRINTOUTS</a:t>
            </a:r>
          </a:p>
          <a:p>
            <a:r>
              <a:rPr lang="en-US" altLang="ja-JP" sz="500" dirty="0" smtClean="0"/>
              <a:t>RDBMET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READS DEPARTURE COEFFICIENTS OF BACKGROUND </a:t>
            </a:r>
            <a:r>
              <a:rPr lang="en-US" altLang="ja-JP" sz="500" dirty="0" smtClean="0"/>
              <a:t>ABSORBERS</a:t>
            </a:r>
          </a:p>
          <a:p>
            <a:r>
              <a:rPr lang="en-US" altLang="ja-JP" sz="500" dirty="0" smtClean="0"/>
              <a:t>WRBMET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 WRITES DEPARTURE COEFFICIENTS OF BACKGROUND </a:t>
            </a:r>
            <a:r>
              <a:rPr lang="en-US" altLang="ja-JP" sz="500" dirty="0" smtClean="0"/>
              <a:t>ABSORBERS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OPINIT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INITIALIZES OPACITY </a:t>
            </a:r>
            <a:r>
              <a:rPr lang="en-US" altLang="ja-JP" sz="500" dirty="0" smtClean="0"/>
              <a:t>PACKAGE</a:t>
            </a:r>
          </a:p>
          <a:p>
            <a:r>
              <a:rPr lang="en-US" altLang="ja-JP" sz="500" dirty="0" smtClean="0"/>
              <a:t>OSMET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 FROM FILE &lt;OSFILE&gt; (SEE INCLUDE FILE OSMPAR</a:t>
            </a:r>
            <a:r>
              <a:rPr lang="en-US" altLang="ja-JP" sz="500" dirty="0" smtClean="0"/>
              <a:t>)</a:t>
            </a:r>
          </a:p>
          <a:p>
            <a:r>
              <a:rPr lang="en-US" altLang="ja-JP" sz="500" dirty="0" smtClean="0"/>
              <a:t>OSINTP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PERFORMS A LINEAR INTERPOLATION OF LINE </a:t>
            </a:r>
            <a:r>
              <a:rPr lang="en-US" altLang="ja-JP" sz="500" dirty="0" smtClean="0"/>
              <a:t>OPACITY</a:t>
            </a:r>
          </a:p>
          <a:p>
            <a:r>
              <a:rPr lang="en-US" altLang="ja-JP" sz="500" dirty="0" smtClean="0"/>
              <a:t>HUNT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SOUBROUTINE HAS BEEN TAKEN </a:t>
            </a:r>
            <a:r>
              <a:rPr lang="en-US" altLang="ja-JP" sz="500" dirty="0" smtClean="0"/>
              <a:t>FROM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'NUMERICAL RECIPES', </a:t>
            </a:r>
            <a:r>
              <a:rPr lang="en-US" altLang="ja-JP" sz="500" dirty="0" err="1"/>
              <a:t>W.H.Press</a:t>
            </a:r>
            <a:r>
              <a:rPr lang="en-US" altLang="ja-JP" sz="500" dirty="0"/>
              <a:t> et al., CAMBRIDGE UNIV. </a:t>
            </a:r>
            <a:r>
              <a:rPr lang="en-US" altLang="ja-JP" sz="500" dirty="0" smtClean="0"/>
              <a:t>PRESS</a:t>
            </a:r>
          </a:p>
          <a:p>
            <a:r>
              <a:rPr lang="en-US" altLang="ja-JP" sz="500" dirty="0" smtClean="0"/>
              <a:t>OSP6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CALCULATES THE VAN DER WAALS PARAMETER  P6  </a:t>
            </a:r>
            <a:r>
              <a:rPr lang="en-US" altLang="ja-JP" sz="500" dirty="0" smtClean="0"/>
              <a:t>AT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VARIOUS OPTICAL </a:t>
            </a:r>
            <a:r>
              <a:rPr lang="en-US" altLang="ja-JP" sz="500" dirty="0" smtClean="0"/>
              <a:t>DEPTHS</a:t>
            </a:r>
          </a:p>
          <a:p>
            <a:r>
              <a:rPr lang="en-US" altLang="ja-JP" sz="500" dirty="0" smtClean="0"/>
              <a:t>OSLINE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PERFORMS A LINEAR INTERPOLATION OF </a:t>
            </a:r>
            <a:r>
              <a:rPr lang="en-US" altLang="ja-JP" sz="500" dirty="0" smtClean="0"/>
              <a:t>LINE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OPACITIES FROM THE ARRAY   OPLIN  FOR ALL THE DEPTH </a:t>
            </a:r>
            <a:r>
              <a:rPr lang="en-US" altLang="ja-JP" sz="500" dirty="0" smtClean="0"/>
              <a:t>POINTS</a:t>
            </a:r>
          </a:p>
          <a:p>
            <a:r>
              <a:rPr lang="en-US" altLang="ja-JP" sz="500" dirty="0" smtClean="0"/>
              <a:t>QTRAV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HERE THE PARTITION FUNCTIONS ACCORDING TO TRAVING ET AL., ABH. HAMB</a:t>
            </a:r>
            <a:r>
              <a:rPr lang="en-US" altLang="ja-JP" sz="500" dirty="0" smtClean="0"/>
              <a:t>.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STERNW. VIII, 1 (1966) ARE </a:t>
            </a:r>
            <a:r>
              <a:rPr lang="en-US" altLang="ja-JP" sz="500" dirty="0" smtClean="0"/>
              <a:t>COMPUTED</a:t>
            </a:r>
          </a:p>
          <a:p>
            <a:r>
              <a:rPr lang="en-US" altLang="ja-JP" sz="500" dirty="0" smtClean="0"/>
              <a:t>QAS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THIS ROUTINE COMPUTES THE ASYMPTOTIC PARTS OF THE </a:t>
            </a:r>
            <a:r>
              <a:rPr lang="en-US" altLang="ja-JP" sz="500" dirty="0" smtClean="0"/>
              <a:t>PARTITION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FUNCTIONS </a:t>
            </a:r>
            <a:r>
              <a:rPr lang="en-US" altLang="ja-JP" sz="500" dirty="0" smtClean="0"/>
              <a:t>FOLLOWING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MASKWR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CHECKS BIT NUMBER IBIT OF INTEGER I AND RETURNS TRUE IF BIT IS </a:t>
            </a:r>
            <a:r>
              <a:rPr lang="en-US" altLang="ja-JP" sz="500" dirty="0" smtClean="0"/>
              <a:t>ONE</a:t>
            </a:r>
          </a:p>
          <a:p>
            <a:r>
              <a:rPr lang="en-US" altLang="ja-JP" sz="500" dirty="0" smtClean="0"/>
              <a:t>PROFLL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CALCULATES HNY4P*B(I,J)*PHI IN UNITS CM**</a:t>
            </a:r>
            <a:r>
              <a:rPr lang="en-US" altLang="ja-JP" sz="500" dirty="0" smtClean="0"/>
              <a:t>2/PARTICLE</a:t>
            </a:r>
          </a:p>
          <a:p>
            <a:r>
              <a:rPr lang="en-US" altLang="ja-JP" sz="500" dirty="0" smtClean="0"/>
              <a:t>SPLIN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SPLINE INTERPOLATION OF T IN A GIVEN TABLE OF POINTS(X(I),Y(I</a:t>
            </a:r>
            <a:r>
              <a:rPr lang="en-US" altLang="ja-JP" sz="500" dirty="0" smtClean="0"/>
              <a:t>)).</a:t>
            </a:r>
          </a:p>
          <a:p>
            <a:r>
              <a:rPr lang="en-US" altLang="ja-JP" sz="500" dirty="0" smtClean="0"/>
              <a:t>SEARCH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SEARCHES THE POINT X WITHIN AN ERROR BOUND -ERR- IN ARRAY ARR </a:t>
            </a:r>
            <a:endParaRPr lang="en-US" altLang="ja-JP" sz="500" dirty="0" smtClean="0"/>
          </a:p>
          <a:p>
            <a:r>
              <a:rPr lang="en-US" altLang="ja-JP" sz="500" dirty="0" smtClean="0"/>
              <a:t>SEMIC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RETURNS COLLISION RATE DOWNWARDS USING SEMI-EMPIRICAL </a:t>
            </a:r>
            <a:r>
              <a:rPr lang="en-US" altLang="ja-JP" sz="500" dirty="0" smtClean="0"/>
              <a:t>GF'S</a:t>
            </a:r>
          </a:p>
          <a:p>
            <a:r>
              <a:rPr lang="en-US" altLang="ja-JP" sz="500" dirty="0" smtClean="0"/>
              <a:t>PSEMI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THERMAL P-FUNCTION FOR SEMIC EMPIRICAL COLLISION </a:t>
            </a:r>
            <a:r>
              <a:rPr lang="en-US" altLang="ja-JP" sz="500" dirty="0" smtClean="0"/>
              <a:t>RATES</a:t>
            </a:r>
          </a:p>
          <a:p>
            <a:r>
              <a:rPr lang="en-US" altLang="ja-JP" sz="500" dirty="0" smtClean="0"/>
              <a:t>IATOMN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GIVES ATOMIC NUMBER OF ARELEMENT IF STRING IS A STRING </a:t>
            </a:r>
            <a:r>
              <a:rPr lang="en-US" altLang="ja-JP" sz="500" dirty="0" smtClean="0"/>
              <a:t>CONTAINING</a:t>
            </a:r>
          </a:p>
          <a:p>
            <a:r>
              <a:rPr lang="en-US" altLang="ja-JP" sz="500" dirty="0" smtClean="0"/>
              <a:t>ATOMNM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GIVES ATOMIC NAME OF ARELEMENT IF I IS AN INTEGER </a:t>
            </a:r>
            <a:r>
              <a:rPr lang="en-US" altLang="ja-JP" sz="500" dirty="0" smtClean="0"/>
              <a:t>CONTAINING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FONE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CALCULATES F1(X) NEEDED FOR COLLISIONAL RATES OF ARNAUD AND ROTHENFLUG </a:t>
            </a:r>
            <a:endParaRPr lang="en-US" altLang="ja-JP" sz="500" dirty="0" smtClean="0"/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FTWO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CALCULATES F2(X) NEEDED FOR COLLISIONAL RATES OF ARNAUD AND ROTHENFLUG </a:t>
            </a:r>
            <a:endParaRPr lang="en-US" altLang="ja-JP" sz="500" dirty="0" smtClean="0"/>
          </a:p>
          <a:p>
            <a:r>
              <a:rPr lang="en-US" altLang="ja-JP" sz="500" dirty="0" smtClean="0"/>
              <a:t>SUMMER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COMPUTING COLLISIONAL REDUCTION OF DIELECTRONIC 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RECOMBINATION RATE BY ELECTRON COLLISIONS FOLLOWING SUMMERS </a:t>
            </a:r>
            <a:r>
              <a:rPr lang="en-US" altLang="ja-JP" sz="500" dirty="0" smtClean="0"/>
              <a:t>1974</a:t>
            </a:r>
          </a:p>
          <a:p>
            <a:r>
              <a:rPr lang="en-US" altLang="ja-JP" sz="500" dirty="0" smtClean="0"/>
              <a:t>PPVALU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SETS VALUE TO 0 IF </a:t>
            </a:r>
            <a:r>
              <a:rPr lang="en-US" altLang="ja-JP" sz="500" dirty="0" err="1" smtClean="0"/>
              <a:t>EXTRAPOLATIONe</a:t>
            </a:r>
            <a:endParaRPr lang="en-US" altLang="ja-JP" sz="500" dirty="0"/>
          </a:p>
          <a:p>
            <a:r>
              <a:rPr lang="en-US" altLang="ja-JP" sz="500" dirty="0" smtClean="0"/>
              <a:t>IVFIND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smtClean="0"/>
              <a:t>ELCNTM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 RETURNS THE NUMBER OF FREE ELECTRONS PER HYDROGEN </a:t>
            </a:r>
            <a:r>
              <a:rPr lang="en-US" altLang="ja-JP" sz="500" dirty="0" smtClean="0"/>
              <a:t>NUCLEUS</a:t>
            </a:r>
          </a:p>
          <a:p>
            <a:endParaRPr lang="en-US" altLang="ja-JP" sz="500" dirty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pPr marL="0" indent="0">
              <a:buNone/>
            </a:pPr>
            <a:endParaRPr lang="en-US" altLang="ja-JP" sz="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560818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Subroutine </a:t>
            </a:r>
            <a:r>
              <a:rPr kumimoji="1" lang="en-US" altLang="ja-JP" dirty="0" err="1" smtClean="0"/>
              <a:t>opac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[</a:t>
            </a:r>
            <a:r>
              <a:rPr kumimoji="1" lang="en-US" altLang="ja-JP" sz="2800" dirty="0" err="1" smtClean="0"/>
              <a:t>Opac</a:t>
            </a:r>
            <a:r>
              <a:rPr kumimoji="1" lang="en-US" altLang="ja-JP" sz="2800" dirty="0" smtClean="0"/>
              <a:t>] calculate standard and background opacity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[OPINIT]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initialize opacity package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[INJON]read data </a:t>
            </a:r>
            <a:r>
              <a:rPr lang="en-US" altLang="ja-JP" sz="2800" dirty="0" smtClean="0"/>
              <a:t>about atoms for JON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[INABS]reading data about absorption coefficient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[ABSKO]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administer absorption coefficient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[TABS] calculate interpolation factor to T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[JON] calculate ionization equilibrium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[DETABS]gives detailed mechanism of absorption</a:t>
            </a:r>
          </a:p>
          <a:p>
            <a:pPr marL="0" indent="0">
              <a:buNone/>
            </a:pPr>
            <a:r>
              <a:rPr lang="en-US" altLang="ja-JP" dirty="0" smtClean="0"/>
              <a:t>	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[OSMET]read opacity tabulated at various wavelength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</a:p>
          <a:p>
            <a:pPr marL="0" indent="0">
              <a:buNone/>
            </a:pPr>
            <a:r>
              <a:rPr lang="en-US" altLang="ja-JP" sz="2800" dirty="0" smtClean="0"/>
              <a:t>[OUTPUT]</a:t>
            </a:r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/>
              <a:t>	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0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OPAC</a:t>
            </a:r>
            <a:r>
              <a:rPr lang="ja-JP" altLang="en-US" dirty="0"/>
              <a:t>　</a:t>
            </a:r>
            <a:r>
              <a:rPr lang="ja-JP" altLang="en-US" dirty="0" smtClean="0"/>
              <a:t>内の</a:t>
            </a:r>
            <a:r>
              <a:rPr kumimoji="1" lang="ja-JP" altLang="en-US" dirty="0" smtClean="0"/>
              <a:t>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opinit</a:t>
            </a:r>
            <a:r>
              <a:rPr kumimoji="1" lang="en-US" altLang="ja-JP" dirty="0" smtClean="0"/>
              <a:t>] package </a:t>
            </a:r>
            <a:r>
              <a:rPr kumimoji="1" lang="ja-JP" altLang="en-US" dirty="0" smtClean="0"/>
              <a:t>読み込み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[ABSKO]</a:t>
            </a:r>
            <a:r>
              <a:rPr lang="ja-JP" altLang="en-US" dirty="0" smtClean="0"/>
              <a:t>一回目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[JON],[TABS]</a:t>
            </a:r>
            <a:r>
              <a:rPr lang="ja-JP" altLang="en-US" dirty="0" smtClean="0"/>
              <a:t>を用い、各点における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イオン平衡、質量密度、補間係数などを</a:t>
            </a:r>
            <a:r>
              <a:rPr lang="en-US" altLang="ja-JP" dirty="0" smtClean="0"/>
              <a:t>	</a:t>
            </a:r>
            <a:r>
              <a:rPr lang="ja-JP" altLang="en-US" dirty="0" smtClean="0"/>
              <a:t>求め</a:t>
            </a:r>
            <a:r>
              <a:rPr lang="en-US" altLang="ja-JP" dirty="0" smtClean="0"/>
              <a:t>,</a:t>
            </a:r>
            <a:r>
              <a:rPr lang="ja-JP" altLang="en-US" dirty="0" smtClean="0"/>
              <a:t>その後</a:t>
            </a:r>
            <a:r>
              <a:rPr lang="en-US" altLang="ja-JP" dirty="0" smtClean="0"/>
              <a:t>[DETABS]</a:t>
            </a:r>
            <a:r>
              <a:rPr lang="ja-JP" altLang="en-US" dirty="0" smtClean="0"/>
              <a:t>で標準</a:t>
            </a:r>
            <a:r>
              <a:rPr lang="en-US" altLang="ja-JP" dirty="0" smtClean="0"/>
              <a:t>opacity	</a:t>
            </a:r>
            <a:r>
              <a:rPr lang="ja-JP" altLang="en-US" dirty="0" smtClean="0"/>
              <a:t>（</a:t>
            </a:r>
            <a:r>
              <a:rPr lang="en-US" altLang="ja-JP" dirty="0" smtClean="0"/>
              <a:t>λ=5000Å)</a:t>
            </a:r>
            <a:r>
              <a:rPr lang="ja-JP" altLang="en-US" dirty="0" smtClean="0"/>
              <a:t>を求める。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[ABSKO]</a:t>
            </a:r>
            <a:r>
              <a:rPr lang="ja-JP" altLang="en-US" dirty="0" smtClean="0"/>
              <a:t>二回目以降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各波長、各点において</a:t>
            </a:r>
            <a:r>
              <a:rPr lang="en-US" altLang="ja-JP" dirty="0" smtClean="0"/>
              <a:t>[DETABS]</a:t>
            </a:r>
            <a:r>
              <a:rPr lang="ja-JP" altLang="en-US" dirty="0" smtClean="0"/>
              <a:t>を用いて</a:t>
            </a:r>
            <a:r>
              <a:rPr lang="en-US" altLang="ja-JP" dirty="0" smtClean="0"/>
              <a:t> opacity </a:t>
            </a:r>
            <a:r>
              <a:rPr lang="ja-JP" altLang="en-US" dirty="0" smtClean="0"/>
              <a:t>を求める。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53200" y="1600200"/>
            <a:ext cx="227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各波長</a:t>
            </a:r>
            <a:r>
              <a:rPr kumimoji="1" lang="ja-JP" altLang="en-US" smtClean="0"/>
              <a:t>を計算していく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8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83568" y="908720"/>
            <a:ext cx="7848872" cy="5693866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OPAC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9752" y="1583304"/>
            <a:ext cx="1296144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INJON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3968" y="193750"/>
            <a:ext cx="388843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ABSDAT(opacity package)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4088" y="1583304"/>
            <a:ext cx="1296144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INABS</a:t>
            </a:r>
            <a:endParaRPr kumimoji="1" lang="ja-JP" altLang="en-US" sz="2800" dirty="0"/>
          </a:p>
        </p:txBody>
      </p:sp>
      <p:sp>
        <p:nvSpPr>
          <p:cNvPr id="11" name="下矢印 10"/>
          <p:cNvSpPr/>
          <p:nvPr/>
        </p:nvSpPr>
        <p:spPr>
          <a:xfrm>
            <a:off x="6010338" y="716970"/>
            <a:ext cx="432048" cy="87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33918" y="829525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Atomic </a:t>
            </a:r>
          </a:p>
          <a:p>
            <a:r>
              <a:rPr lang="en-US" altLang="ja-JP" dirty="0" smtClean="0"/>
              <a:t>information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98214" y="847930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Absorption</a:t>
            </a:r>
            <a:endParaRPr kumimoji="1" lang="en-US" altLang="ja-JP" dirty="0" smtClean="0"/>
          </a:p>
          <a:p>
            <a:r>
              <a:rPr lang="en-US" altLang="ja-JP" dirty="0" smtClean="0"/>
              <a:t>information</a:t>
            </a:r>
            <a:endParaRPr kumimoji="1" lang="ja-JP" altLang="en-US" dirty="0"/>
          </a:p>
        </p:txBody>
      </p:sp>
      <p:sp>
        <p:nvSpPr>
          <p:cNvPr id="14" name="屈折矢印 13"/>
          <p:cNvSpPr/>
          <p:nvPr/>
        </p:nvSpPr>
        <p:spPr>
          <a:xfrm rot="10800000">
            <a:off x="3347864" y="548679"/>
            <a:ext cx="936104" cy="10397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193750"/>
            <a:ext cx="19442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ATMOSPHERE</a:t>
            </a:r>
            <a:endParaRPr kumimoji="1" lang="ja-JP" altLang="en-US" dirty="0"/>
          </a:p>
        </p:txBody>
      </p:sp>
      <p:sp>
        <p:nvSpPr>
          <p:cNvPr id="16" name="下矢印 15"/>
          <p:cNvSpPr/>
          <p:nvPr/>
        </p:nvSpPr>
        <p:spPr>
          <a:xfrm>
            <a:off x="2843808" y="2106524"/>
            <a:ext cx="504056" cy="1106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24082" y="3212976"/>
            <a:ext cx="1011814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JON</a:t>
            </a:r>
            <a:endParaRPr kumimoji="1" lang="ja-JP" altLang="en-US" sz="2800" dirty="0"/>
          </a:p>
        </p:txBody>
      </p:sp>
      <p:sp>
        <p:nvSpPr>
          <p:cNvPr id="18" name="下矢印 17"/>
          <p:cNvSpPr/>
          <p:nvPr/>
        </p:nvSpPr>
        <p:spPr>
          <a:xfrm rot="20117799">
            <a:off x="3275725" y="3744346"/>
            <a:ext cx="504056" cy="1488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10941" y="3383948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Ionization equilibrium</a:t>
            </a:r>
            <a:endParaRPr kumimoji="1" lang="en-US" altLang="ja-JP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78290" y="3232433"/>
            <a:ext cx="1081942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</a:t>
            </a:r>
            <a:r>
              <a:rPr kumimoji="1" lang="en-US" altLang="ja-JP" sz="2800" dirty="0" smtClean="0"/>
              <a:t>ABS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9338" y="5301208"/>
            <a:ext cx="1494760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DETABS</a:t>
            </a:r>
            <a:endParaRPr kumimoji="1" lang="ja-JP" altLang="en-US" sz="2800" dirty="0"/>
          </a:p>
        </p:txBody>
      </p:sp>
      <p:sp>
        <p:nvSpPr>
          <p:cNvPr id="22" name="下矢印 21"/>
          <p:cNvSpPr/>
          <p:nvPr/>
        </p:nvSpPr>
        <p:spPr>
          <a:xfrm>
            <a:off x="5903237" y="2106524"/>
            <a:ext cx="432048" cy="1106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 rot="1658059">
            <a:off x="5326262" y="3749562"/>
            <a:ext cx="504056" cy="1488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57702" y="5269741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Detailed Absorption</a:t>
            </a:r>
            <a:endParaRPr kumimoji="1" lang="en-US" altLang="ja-JP" dirty="0" smtClean="0"/>
          </a:p>
        </p:txBody>
      </p:sp>
      <p:sp>
        <p:nvSpPr>
          <p:cNvPr id="25" name="下矢印 24"/>
          <p:cNvSpPr/>
          <p:nvPr/>
        </p:nvSpPr>
        <p:spPr>
          <a:xfrm>
            <a:off x="4412290" y="5902709"/>
            <a:ext cx="588856" cy="55922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673121" y="2873463"/>
            <a:ext cx="6084676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664380" y="1494261"/>
            <a:ext cx="6084676" cy="854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3290" y="169073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OPINIT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10292" y="412466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ABSKO</a:t>
            </a:r>
            <a:endParaRPr kumimoji="1" lang="ja-JP" altLang="en-US" sz="2400" dirty="0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051720" y="563082"/>
            <a:ext cx="288032" cy="3456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660880" y="552203"/>
            <a:ext cx="5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T, P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36694" y="6411434"/>
            <a:ext cx="412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 XCIDL, SCIDL, SCATIDL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4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INJON(injon.pro)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[input] ABSDAT</a:t>
            </a:r>
            <a:r>
              <a:rPr lang="ja-JP" altLang="en-US" dirty="0"/>
              <a:t>　</a:t>
            </a:r>
            <a:r>
              <a:rPr lang="ja-JP" altLang="en-US" dirty="0" smtClean="0"/>
              <a:t>：原子データおよび吸収係数関連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en-US" altLang="ja-JP" dirty="0" smtClean="0"/>
              <a:t>   ABUND </a:t>
            </a:r>
            <a:r>
              <a:rPr lang="ja-JP" altLang="en-US" dirty="0"/>
              <a:t>　</a:t>
            </a:r>
            <a:r>
              <a:rPr lang="en-US" altLang="ja-JP" dirty="0" smtClean="0"/>
              <a:t>:</a:t>
            </a:r>
            <a:r>
              <a:rPr lang="ja-JP" altLang="en-US" dirty="0" smtClean="0"/>
              <a:t>各原子の存在比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[purpose]</a:t>
            </a:r>
          </a:p>
          <a:p>
            <a:pPr marL="0" indent="0">
              <a:buNone/>
            </a:pPr>
            <a:r>
              <a:rPr lang="en-US" altLang="ja-JP" dirty="0" smtClean="0"/>
              <a:t>Read data for JON</a:t>
            </a:r>
          </a:p>
          <a:p>
            <a:pPr marL="0" indent="0">
              <a:buNone/>
            </a:pPr>
            <a:r>
              <a:rPr lang="ja-JP" altLang="en-US" dirty="0" smtClean="0"/>
              <a:t>イオン・及び分子平衡を計算するために原子データを読み込む。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82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lang="en-US" altLang="ja-JP" dirty="0" err="1" smtClean="0"/>
              <a:t>a</a:t>
            </a:r>
            <a:r>
              <a:rPr kumimoji="1" lang="en-US" altLang="ja-JP" dirty="0" err="1" smtClean="0"/>
              <a:t>bsdat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dirty="0"/>
              <a:t> 21</a:t>
            </a:r>
          </a:p>
          <a:p>
            <a:pPr marL="0" indent="0">
              <a:buNone/>
            </a:pPr>
            <a:r>
              <a:rPr lang="en-US" altLang="ja-JP" dirty="0"/>
              <a:t>H  HE C  N  O  NE NA MG AL SI S  K  CA SC TI V  CR MN FE CO NI</a:t>
            </a:r>
          </a:p>
          <a:p>
            <a:pPr marL="0" indent="0">
              <a:buNone/>
            </a:pPr>
            <a:r>
              <a:rPr lang="en-US" altLang="ja-JP" dirty="0"/>
              <a:t>     1.008     4.003     12.01     14.01     16.00     20.18</a:t>
            </a:r>
          </a:p>
          <a:p>
            <a:pPr marL="0" indent="0">
              <a:buNone/>
            </a:pPr>
            <a:r>
              <a:rPr lang="en-US" altLang="ja-JP" dirty="0"/>
              <a:t>     23.00     24.32     26.97     28.06     32.06     39.10</a:t>
            </a:r>
          </a:p>
          <a:p>
            <a:pPr marL="0" indent="0">
              <a:buNone/>
            </a:pPr>
            <a:r>
              <a:rPr lang="en-US" altLang="ja-JP" dirty="0"/>
              <a:t>     40.08     45.0      47.9      50.9      52.01     54.9</a:t>
            </a:r>
          </a:p>
          <a:p>
            <a:pPr marL="0" indent="0">
              <a:buNone/>
            </a:pPr>
            <a:r>
              <a:rPr lang="en-US" altLang="ja-JP" dirty="0"/>
              <a:t>     55.85     58.9      58.69</a:t>
            </a:r>
          </a:p>
          <a:p>
            <a:pPr marL="0" indent="0">
              <a:buNone/>
            </a:pPr>
            <a:r>
              <a:rPr lang="en-US" altLang="ja-JP" dirty="0"/>
              <a:t>    2    3    4    4    4    4    4    4    4    4    4    4</a:t>
            </a:r>
          </a:p>
          <a:p>
            <a:pPr marL="0" indent="0">
              <a:buNone/>
            </a:pPr>
            <a:r>
              <a:rPr lang="en-US" altLang="ja-JP" dirty="0"/>
              <a:t>    4    4    4    4    4    4    4    4    4</a:t>
            </a:r>
          </a:p>
          <a:p>
            <a:pPr marL="0" indent="0">
              <a:buNone/>
            </a:pPr>
            <a:r>
              <a:rPr lang="en-US" altLang="ja-JP" dirty="0"/>
              <a:t>    2    1                              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13.595   2 11.0    2                    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    10.853   20.4976    13.342  747.5023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 H II</a:t>
            </a:r>
          </a:p>
          <a:p>
            <a:pPr marL="0" indent="0">
              <a:buNone/>
            </a:pPr>
            <a:r>
              <a:rPr lang="en-US" altLang="ja-JP" dirty="0"/>
              <a:t>1000.    0  1.0    0                                                       H II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24.580   4  8.0    2                    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    21.170   28.1703    24.125  527.8296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    2    1                              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54.403   2 12.0    2                    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    43.708   22.2809    53.542  987.7189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*HE III</a:t>
            </a:r>
          </a:p>
          <a:p>
            <a:pPr marL="0" indent="0">
              <a:buNone/>
            </a:pPr>
            <a:r>
              <a:rPr lang="en-US" altLang="ja-JP" dirty="0"/>
              <a:t>1000.    0  1.0    0                                                      *HE III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73344" y="1580599"/>
            <a:ext cx="33488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Number of atom and  Names of atoms</a:t>
            </a:r>
          </a:p>
          <a:p>
            <a:endParaRPr lang="en-US" altLang="ja-JP" sz="1400" dirty="0"/>
          </a:p>
          <a:p>
            <a:r>
              <a:rPr lang="en-US" altLang="ja-JP" dirty="0" smtClean="0"/>
              <a:t>Mass of atoms</a:t>
            </a:r>
          </a:p>
          <a:p>
            <a:endParaRPr lang="en-US" altLang="ja-JP" dirty="0"/>
          </a:p>
          <a:p>
            <a:r>
              <a:rPr lang="en-US" altLang="ja-JP" dirty="0" smtClean="0"/>
              <a:t>Number of ionization level</a:t>
            </a:r>
          </a:p>
          <a:p>
            <a:r>
              <a:rPr lang="ja-JP" altLang="en-US" sz="1100" dirty="0" smtClean="0"/>
              <a:t>①</a:t>
            </a:r>
            <a:r>
              <a:rPr lang="en-US" altLang="ja-JP" sz="1100" dirty="0" smtClean="0"/>
              <a:t>statistical weight  of ground state(g0)</a:t>
            </a:r>
          </a:p>
          <a:p>
            <a:r>
              <a:rPr lang="ja-JP" altLang="en-US" sz="1100" dirty="0" smtClean="0"/>
              <a:t>②</a:t>
            </a:r>
            <a:r>
              <a:rPr lang="en-US" altLang="ja-JP" sz="1100" dirty="0" smtClean="0"/>
              <a:t>number of electron configuration(</a:t>
            </a:r>
            <a:r>
              <a:rPr lang="en-US" altLang="ja-JP" sz="1100" dirty="0" err="1" smtClean="0"/>
              <a:t>nk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③</a:t>
            </a:r>
            <a:r>
              <a:rPr lang="en-US" altLang="ja-JP" sz="1100" dirty="0" smtClean="0"/>
              <a:t>Ionization energy (</a:t>
            </a:r>
            <a:r>
              <a:rPr lang="en-US" altLang="ja-JP" sz="1100" dirty="0" err="1" smtClean="0"/>
              <a:t>xion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④</a:t>
            </a:r>
            <a:r>
              <a:rPr lang="en-US" altLang="ja-JP" sz="1100" dirty="0" smtClean="0"/>
              <a:t>statistical weight of (2L+1)(2J+1)  (g2)</a:t>
            </a:r>
          </a:p>
          <a:p>
            <a:r>
              <a:rPr lang="ja-JP" altLang="en-US" sz="1100" dirty="0" smtClean="0"/>
              <a:t>⑤</a:t>
            </a:r>
            <a:r>
              <a:rPr lang="en-US" altLang="ja-JP" sz="1100" dirty="0" smtClean="0"/>
              <a:t>lowest quantum number (xl)</a:t>
            </a:r>
          </a:p>
          <a:p>
            <a:r>
              <a:rPr lang="ja-JP" altLang="en-US" sz="1100" dirty="0" smtClean="0"/>
              <a:t>⑥</a:t>
            </a:r>
            <a:r>
              <a:rPr lang="en-US" altLang="ja-JP" sz="1100" dirty="0" smtClean="0"/>
              <a:t>Number of terms for partition function (</a:t>
            </a:r>
            <a:r>
              <a:rPr lang="en-US" altLang="ja-JP" sz="1100" dirty="0" err="1" smtClean="0"/>
              <a:t>nl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⑦</a:t>
            </a:r>
            <a:r>
              <a:rPr lang="en-US" altLang="ja-JP" sz="1100" dirty="0" smtClean="0"/>
              <a:t>Excitation potential array(gamma) </a:t>
            </a:r>
          </a:p>
          <a:p>
            <a:r>
              <a:rPr lang="ja-JP" altLang="en-US" sz="1100" dirty="0" smtClean="0"/>
              <a:t>⑧</a:t>
            </a:r>
            <a:r>
              <a:rPr lang="en-US" altLang="ja-JP" sz="1100" dirty="0"/>
              <a:t>Statistical weight array(</a:t>
            </a:r>
            <a:r>
              <a:rPr lang="en-US" altLang="ja-JP" sz="1100" dirty="0" err="1"/>
              <a:t>alfa</a:t>
            </a:r>
            <a:r>
              <a:rPr lang="en-US" altLang="ja-JP" sz="1100" dirty="0" smtClean="0"/>
              <a:t>)</a:t>
            </a:r>
            <a:r>
              <a:rPr lang="ja-JP" altLang="en-US" sz="1100" dirty="0" smtClean="0"/>
              <a:t>　</a:t>
            </a:r>
            <a:r>
              <a:rPr lang="en-US" altLang="ja-JP" sz="1100" dirty="0" smtClean="0"/>
              <a:t>for partition function</a:t>
            </a:r>
            <a:endParaRPr lang="en-US" altLang="ja-JP" sz="1100" dirty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右矢印 4"/>
          <p:cNvSpPr/>
          <p:nvPr/>
        </p:nvSpPr>
        <p:spPr>
          <a:xfrm flipH="1">
            <a:off x="4952378" y="1683355"/>
            <a:ext cx="1020965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7544" y="1628800"/>
            <a:ext cx="4464496" cy="3707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flipH="1">
            <a:off x="4921142" y="2266601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7544" y="2013884"/>
            <a:ext cx="4464496" cy="767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67544" y="2780928"/>
            <a:ext cx="4453598" cy="418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flipH="1">
            <a:off x="4982494" y="2938155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7544" y="3199765"/>
            <a:ext cx="4453598" cy="1021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flipH="1">
            <a:off x="4992448" y="3939557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2682" y="315137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①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0714" y="315137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②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512" y="332287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③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6740" y="3229522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④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4772" y="3229522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⑤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77106" y="3239850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⑥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544" y="3556537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⑦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1720" y="345915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⑦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30756" y="345915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⑧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0327" y="3419358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⑧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0800000" flipH="1" flipV="1">
            <a:off x="4970840" y="3289878"/>
            <a:ext cx="10638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For hydrogen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89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Baschek</a:t>
            </a:r>
            <a:r>
              <a:rPr kumimoji="1" lang="en-US" altLang="ja-JP" dirty="0" smtClean="0"/>
              <a:t> et al (1966)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𝑐𝑜𝑟𝑜𝑛𝑎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&gt;</m:t>
                    </m:r>
                    <m:r>
                      <a:rPr lang="en-US" altLang="ja-JP" i="1">
                        <a:latin typeface="Cambria Math"/>
                      </a:rPr>
                      <m:t>𝑇</m:t>
                    </m:r>
                    <m:r>
                      <a:rPr lang="en-US" altLang="ja-JP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𝑐𝑜𝑟𝑜𝑛𝑎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&lt;</m:t>
                    </m:r>
                    <m:r>
                      <a:rPr lang="en-US" altLang="ja-JP" i="1">
                        <a:latin typeface="Cambria Math"/>
                      </a:rPr>
                      <m:t>𝑛</m:t>
                    </m:r>
                    <m:r>
                      <a:rPr lang="en-US" altLang="ja-JP" i="1">
                        <a:latin typeface="Cambria Math"/>
                      </a:rPr>
                      <m:t> ) </m:t>
                    </m:r>
                  </m:oMath>
                </a14:m>
                <a:r>
                  <a:rPr lang="en-US" altLang="ja-JP" dirty="0" smtClean="0"/>
                  <a:t> except corona </a:t>
                </a:r>
                <a:endParaRPr kumimoji="1" lang="en-US" altLang="ja-JP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b="0" i="1" smtClean="0">
                            <a:latin typeface="Cambria Math"/>
                          </a:rPr>
                          <m:t>𝑘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p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𝑄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′</m:t>
                        </m:r>
                      </m:e>
                    </m:nary>
                  </m:oMath>
                </a14:m>
                <a:r>
                  <a:rPr kumimoji="1" lang="en-US" altLang="ja-JP" b="0" dirty="0" smtClean="0"/>
                  <a:t> (partition function)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/>
                            </a:rPr>
                            <m:t>𝑗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b="0" i="1" smtClean="0">
                                      <a:latin typeface="Cambria Math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kumimoji="1" lang="el-GR" altLang="ja-JP" b="0" i="1" smtClean="0">
                                  <a:latin typeface="Cambria Math"/>
                                  <a:ea typeface="Cambria Math"/>
                                </a:rPr>
                                <m:t>Θ</m:t>
                              </m:r>
                            </m:sup>
                          </m:sSup>
                          <m:r>
                            <a:rPr kumimoji="1" lang="en-US" altLang="ja-JP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𝐴𝑆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𝜒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′</m:t>
                              </m:r>
                              <m:r>
                                <m:rPr>
                                  <m:sty m:val="p"/>
                                </m:rPr>
                                <a:rPr kumimoji="1" lang="el-GR" altLang="ja-JP" b="0" i="1" smtClean="0">
                                  <a:latin typeface="Cambria Math"/>
                                  <a:ea typeface="Cambria Math"/>
                                </a:rPr>
                                <m:t>Θ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en-US" altLang="ja-JP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𝑝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≡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𝑓𝑖𝑠h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altLang="ja-JP" i="1">
                          <a:latin typeface="Cambria Math"/>
                          <a:ea typeface="Cambria Math"/>
                        </a:rPr>
                        <m:t>Θ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≡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𝑙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ja-JP" i="1">
                          <a:latin typeface="Cambria Math"/>
                          <a:ea typeface="Cambria Math"/>
                        </a:rPr>
                        <m:t>Θ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5040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altLang="ja-JP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𝐴𝑆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ja-JP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𝑙</m:t>
                                      </m:r>
                                    </m:sub>
                                    <m:sup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altLang="ja-JP" b="0" i="1" smtClean="0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0.333+0.1</m:t>
                                  </m:r>
                                  <m:f>
                                    <m:fPr>
                                      <m:ctrlPr>
                                        <a:rPr lang="en-US" altLang="ja-JP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altLang="ja-JP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ja-JP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i="1">
                                              <a:latin typeface="Cambria Math"/>
                                            </a:rPr>
                                            <m:t>𝑙</m:t>
                                          </m:r>
                                        </m:sub>
                                        <m:sup>
                                          <m:r>
                                            <a:rPr lang="en-US" altLang="ja-JP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d>
                          <m:r>
                            <a:rPr lang="en-US" altLang="ja-JP" i="1"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en-US" altLang="ja-JP" i="1">
                          <a:latin typeface="Cambria Math"/>
                        </a:rPr>
                        <m:t>    (</m:t>
                      </m:r>
                      <m:r>
                        <a:rPr lang="en-US" altLang="ja-JP" i="1" dirty="0">
                          <a:latin typeface="Cambria Math"/>
                        </a:rPr>
                        <m:t>𝑝</m:t>
                      </m:r>
                      <m:r>
                        <a:rPr lang="en-US" altLang="ja-JP" i="1" dirty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ja-JP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 dirty="0">
                              <a:latin typeface="Cambria Math"/>
                            </a:rPr>
                            <m:t>𝑙</m:t>
                          </m:r>
                        </m:sub>
                      </m:sSub>
                      <m:r>
                        <a:rPr lang="en-US" altLang="ja-JP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ja-JP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altLang="ja-JP" i="1">
                        <a:latin typeface="Cambria Math"/>
                      </a:rPr>
                      <m:t>𝑝</m:t>
                    </m:r>
                    <m:r>
                      <a:rPr lang="en-US" altLang="ja-JP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altLang="ja-JP" i="1">
                        <a:latin typeface="Cambria Math"/>
                      </a:rPr>
                      <m:t>𝑝𝑎</m:t>
                    </m:r>
                    <m:r>
                      <a:rPr lang="en-US" altLang="ja-JP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5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en-US" altLang="ja-JP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ja-JP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altLang="ja-JP" i="1">
                        <a:latin typeface="Cambria Math"/>
                      </a:rPr>
                      <m:t>𝑟</m:t>
                    </m:r>
                    <m:r>
                      <a:rPr lang="en-US" altLang="ja-JP" i="1">
                        <a:latin typeface="Cambria Math"/>
                      </a:rPr>
                      <m:t>−</m:t>
                    </m:r>
                    <m:r>
                      <a:rPr lang="en-US" altLang="ja-JP" i="1">
                        <a:latin typeface="Cambria Math"/>
                      </a:rPr>
                      <m:t>𝑎𝑟</m:t>
                    </m:r>
                  </m:oMath>
                </a14:m>
                <a:endParaRPr lang="en-US" altLang="ja-JP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 smtClean="0"/>
                  <a:t>					(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𝑝</m:t>
                    </m:r>
                    <m:r>
                      <a:rPr lang="en-US" altLang="ja-JP" i="1" dirty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altLang="ja-JP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 dirty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altLang="ja-JP" i="1" dirty="0">
                        <a:latin typeface="Cambria Math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/>
                          </a:rPr>
                          <m:t>𝑐𝑜𝑛𝑠𝑡</m:t>
                        </m:r>
                      </m:num>
                      <m:den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1" lang="el-GR" altLang="ja-JP" b="0" i="1" smtClean="0">
                                <a:latin typeface="Cambria Math"/>
                                <a:ea typeface="Cambria Math"/>
                              </a:rPr>
                              <m:t>Θ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−(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𝜒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</a:rPr>
                          <m:t>−</m:t>
                        </m:r>
                        <m:r>
                          <a:rPr lang="en-US" altLang="ja-JP" i="1">
                            <a:latin typeface="Cambria Math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ja-JP" altLang="el-GR" i="1">
                            <a:latin typeface="Cambria Math"/>
                            <a:ea typeface="Cambria Math"/>
                          </a:rPr>
                          <m:t>𝜒</m:t>
                        </m:r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/>
                            <a:ea typeface="Cambria Math"/>
                          </a:rPr>
                          <m:t>Θ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 (Ionizatio</a:t>
                </a:r>
                <a:r>
                  <a:rPr lang="en-US" altLang="ja-JP" dirty="0" smtClean="0"/>
                  <a:t>n fraction)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𝑛</m:t>
                      </m:r>
                      <m:r>
                        <a:rPr kumimoji="1" lang="en-US" altLang="ja-JP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kumimoji="1" lang="ja-JP" altLang="en-US" b="0" i="1" smtClean="0">
                          <a:latin typeface="Cambria Math"/>
                          <a:ea typeface="Cambria Math"/>
                        </a:rPr>
                        <m:t>𝜒</m:t>
                      </m:r>
                      <m:r>
                        <a:rPr kumimoji="1" lang="en-US" altLang="ja-JP" b="0" i="1" smtClean="0">
                          <a:latin typeface="Cambria Math"/>
                          <a:ea typeface="Cambria Math"/>
                        </a:rPr>
                        <m:t>=4.98 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−4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m:rPr>
                          <m:sty m:val="p"/>
                        </m:rPr>
                        <a:rPr kumimoji="1" lang="el-GR" altLang="ja-JP" b="0" i="1" smtClean="0">
                          <a:latin typeface="Cambria Math"/>
                          <a:ea typeface="Cambria Math"/>
                        </a:rPr>
                        <m:t>Θ</m:t>
                      </m:r>
                      <m:rad>
                        <m:radPr>
                          <m:degHide m:val="on"/>
                          <m:ctrlPr>
                            <a:rPr kumimoji="1" lang="el-GR" altLang="ja-JP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kumimoji="1" lang="el-GR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593" t="-37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769617" y="5445224"/>
            <a:ext cx="5170535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55576" y="1916832"/>
            <a:ext cx="39604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38800" y="1676400"/>
            <a:ext cx="3066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660066"/>
                </a:solidFill>
              </a:rPr>
              <a:t>LTE</a:t>
            </a:r>
            <a:r>
              <a:rPr kumimoji="1" lang="ja-JP" altLang="en-US" dirty="0" smtClean="0">
                <a:solidFill>
                  <a:srgbClr val="660066"/>
                </a:solidFill>
              </a:rPr>
              <a:t>なら</a:t>
            </a:r>
            <a:r>
              <a:rPr kumimoji="1" lang="en-US" altLang="ja-JP" dirty="0" err="1" smtClean="0">
                <a:solidFill>
                  <a:srgbClr val="660066"/>
                </a:solidFill>
              </a:rPr>
              <a:t>Saha</a:t>
            </a:r>
            <a:r>
              <a:rPr kumimoji="1" lang="en-US" altLang="ja-JP" dirty="0" smtClean="0">
                <a:solidFill>
                  <a:srgbClr val="660066"/>
                </a:solidFill>
              </a:rPr>
              <a:t>-Boltzmann</a:t>
            </a:r>
            <a:r>
              <a:rPr kumimoji="1" lang="ja-JP" altLang="en-US" dirty="0" smtClean="0">
                <a:solidFill>
                  <a:srgbClr val="660066"/>
                </a:solidFill>
              </a:rPr>
              <a:t>で良い</a:t>
            </a:r>
            <a:endParaRPr kumimoji="1" lang="en-US" altLang="ja-JP" dirty="0" smtClean="0">
              <a:solidFill>
                <a:srgbClr val="660066"/>
              </a:solidFill>
            </a:endParaRPr>
          </a:p>
          <a:p>
            <a:r>
              <a:rPr kumimoji="1" lang="ja-JP" altLang="en-US" dirty="0" smtClean="0">
                <a:solidFill>
                  <a:srgbClr val="660066"/>
                </a:solidFill>
              </a:rPr>
              <a:t>ミハラスに書いてあるかな？</a:t>
            </a:r>
            <a:endParaRPr kumimoji="1" lang="ja-JP" alt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20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endParaRPr lang="en-US" altLang="ja-JP" dirty="0" smtClean="0"/>
          </a:p>
          <a:p>
            <a:r>
              <a:rPr lang="en-US" altLang="ja-JP" dirty="0" smtClean="0"/>
              <a:t>Calculate equilibrium</a:t>
            </a:r>
          </a:p>
          <a:p>
            <a:pPr marL="0" indent="0">
              <a:buNone/>
            </a:pPr>
            <a:r>
              <a:rPr kumimoji="1" lang="en-US" altLang="ja-JP" dirty="0" smtClean="0"/>
              <a:t>[default]</a:t>
            </a:r>
          </a:p>
          <a:p>
            <a:pPr marL="0" indent="0">
              <a:buNone/>
            </a:pPr>
            <a:r>
              <a:rPr lang="en-US" altLang="ja-JP" dirty="0" smtClean="0"/>
              <a:t>[ion] 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</a:t>
            </a:r>
            <a:r>
              <a:rPr lang="en-US" altLang="ja-JP" dirty="0"/>
              <a:t>H  HE C  N  O  NE NA MG AL SI S  K  CA SC TI V  CR MN FE CO </a:t>
            </a:r>
            <a:r>
              <a:rPr lang="en-US" altLang="ja-JP" dirty="0" smtClean="0"/>
              <a:t>NI</a:t>
            </a:r>
          </a:p>
          <a:p>
            <a:pPr marL="0" indent="0">
              <a:buNone/>
            </a:pPr>
            <a:r>
              <a:rPr lang="en-US" altLang="ja-JP" dirty="0" smtClean="0"/>
              <a:t>[molecule] </a:t>
            </a:r>
            <a:r>
              <a:rPr lang="en-US" altLang="ja-JP" dirty="0" err="1" smtClean="0"/>
              <a:t>sub.mol</a:t>
            </a:r>
            <a:endParaRPr lang="en-US" altLang="ja-JP" dirty="0" smtClean="0"/>
          </a:p>
          <a:p>
            <a:pPr marL="0" indent="0">
              <a:buNone/>
            </a:pPr>
            <a:r>
              <a:rPr lang="pt-BR" altLang="ja-JP" dirty="0"/>
              <a:t>H2,H2</a:t>
            </a:r>
            <a:r>
              <a:rPr lang="pt-BR" altLang="ja-JP" dirty="0" smtClean="0"/>
              <a:t>+, </a:t>
            </a:r>
            <a:r>
              <a:rPr lang="pt-BR" altLang="ja-JP" dirty="0"/>
              <a:t>H2O,OH,CH,CO,CN,C2,O2,N2,NH AND NO WITH H,H-,H+,C,C+,O,O+,N,N+ CON-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				</a:t>
            </a:r>
            <a:r>
              <a:rPr lang="ja-JP" altLang="en-US" dirty="0" smtClean="0"/>
              <a:t>⇓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mean atomic mass</a:t>
            </a:r>
          </a:p>
          <a:p>
            <a:pPr marL="0" indent="0">
              <a:buNone/>
            </a:pPr>
            <a:r>
              <a:rPr lang="en-US" altLang="ja-JP" dirty="0" smtClean="0"/>
              <a:t>				</a:t>
            </a:r>
            <a:r>
              <a:rPr lang="ja-JP" altLang="en-US" dirty="0" smtClean="0"/>
              <a:t>⇓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		Get mass density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35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INABS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[input] ABSDAT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[purpose]</a:t>
            </a:r>
          </a:p>
          <a:p>
            <a:pPr marL="0" indent="0">
              <a:buNone/>
            </a:pPr>
            <a:r>
              <a:rPr kumimoji="1" lang="en-US" altLang="ja-JP" dirty="0" smtClean="0"/>
              <a:t>Read data </a:t>
            </a:r>
            <a:r>
              <a:rPr lang="en-US" altLang="ja-JP" dirty="0" smtClean="0"/>
              <a:t>and make interpolation to lambda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[output] </a:t>
            </a:r>
            <a:r>
              <a:rPr lang="en-US" altLang="ja-JP" dirty="0" err="1" smtClean="0"/>
              <a:t>abkof</a:t>
            </a:r>
            <a:r>
              <a:rPr lang="en-US" altLang="ja-JP" dirty="0" smtClean="0"/>
              <a:t>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98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1823</Words>
  <Application>Microsoft Macintosh PowerPoint</Application>
  <PresentationFormat>画面に合わせる (4:3)</PresentationFormat>
  <Paragraphs>271</Paragraphs>
  <Slides>18</Slides>
  <Notes>0</Notes>
  <HiddenSlides>1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NLTE_5_30 </vt:lpstr>
      <vt:lpstr>Subroutine opac</vt:lpstr>
      <vt:lpstr>OPAC　内の流れ</vt:lpstr>
      <vt:lpstr>スライド 4</vt:lpstr>
      <vt:lpstr>INJON(injon.pro)</vt:lpstr>
      <vt:lpstr>absdat</vt:lpstr>
      <vt:lpstr>Baschek et al (1966)</vt:lpstr>
      <vt:lpstr>JON</vt:lpstr>
      <vt:lpstr>INABS</vt:lpstr>
      <vt:lpstr>             Absdat (latter part)</vt:lpstr>
      <vt:lpstr>計算式</vt:lpstr>
      <vt:lpstr>連続吸収(BF, FF)</vt:lpstr>
      <vt:lpstr>NLTE　extinction coefficient</vt:lpstr>
      <vt:lpstr>Detabs</vt:lpstr>
      <vt:lpstr>output</vt:lpstr>
      <vt:lpstr>Iteration①</vt:lpstr>
      <vt:lpstr>Result of OPAC　(λ=5000 Å)</vt:lpstr>
      <vt:lpstr>Main subroutines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NLTE_307</dc:title>
  <dc:creator>naoki</dc:creator>
  <cp:lastModifiedBy>阿南 徹</cp:lastModifiedBy>
  <cp:revision>124</cp:revision>
  <dcterms:created xsi:type="dcterms:W3CDTF">2012-05-30T04:20:14Z</dcterms:created>
  <dcterms:modified xsi:type="dcterms:W3CDTF">2012-05-30T05:38:44Z</dcterms:modified>
</cp:coreProperties>
</file>