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embeddings/Microsoft___23.bin" ContentType="application/vnd.openxmlformats-officedocument.oleObject"/>
  <Override PartName="/ppt/embeddings/Microsoft___12.bin" ContentType="application/vnd.openxmlformats-officedocument.oleObject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embeddings/Microsoft___15.bin" ContentType="application/vnd.openxmlformats-officedocument.oleObject"/>
  <Override PartName="/ppt/embeddings/Microsoft___9.bin" ContentType="application/vnd.openxmlformats-officedocument.oleObject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embeddings/Microsoft___2.bin" ContentType="application/vnd.openxmlformats-officedocument.oleObject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Microsoft___6.bin" ContentType="application/vnd.openxmlformats-officedocument.oleObject"/>
  <Override PartName="/ppt/embeddings/Microsoft___22.bin" ContentType="application/vnd.openxmlformats-officedocument.oleObject"/>
  <Override PartName="/ppt/embeddings/Microsoft___25.bin" ContentType="application/vnd.openxmlformats-officedocument.oleObject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embeddings/Microsoft___18.bin" ContentType="application/vnd.openxmlformats-officedocument.oleObject"/>
  <Override PartName="/ppt/slides/slide25.xml" ContentType="application/vnd.openxmlformats-officedocument.presentationml.slide+xml"/>
  <Override PartName="/ppt/embeddings/Microsoft___19.bin" ContentType="application/vnd.openxmlformats-officedocument.oleObject"/>
  <Override PartName="/ppt/embeddings/Microsoft___27.bin" ContentType="application/vnd.openxmlformats-officedocument.oleObject"/>
  <Override PartName="/ppt/embeddings/Microsoft___10.bin" ContentType="application/vnd.openxmlformats-officedocument.oleObjec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Microsoft___1.bin" ContentType="application/vnd.openxmlformats-officedocument.oleObject"/>
  <Override PartName="/ppt/embeddings/Microsoft___5.bin" ContentType="application/vnd.openxmlformats-officedocument.oleObject"/>
  <Override PartName="/ppt/embeddings/Microsoft___14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embeddings/Microsoft___20.bin" ContentType="application/vnd.openxmlformats-officedocument.oleObject"/>
  <Override PartName="/ppt/embeddings/Microsoft___21.bin" ContentType="application/vnd.openxmlformats-officedocument.oleObje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embeddings/Microsoft___13.bin" ContentType="application/vnd.openxmlformats-officedocument.oleObject"/>
  <Override PartName="/ppt/embeddings/Microsoft___26.bin" ContentType="application/vnd.openxmlformats-officedocument.oleObject"/>
  <Override PartName="/ppt/slideLayouts/slideLayout1.xml" ContentType="application/vnd.openxmlformats-officedocument.presentationml.slideLayout+xml"/>
  <Override PartName="/ppt/embeddings/Microsoft___4.bin" ContentType="application/vnd.openxmlformats-officedocument.oleObject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embeddings/Microsoft___17.bin" ContentType="application/vnd.openxmlformats-officedocument.oleObject"/>
  <Override PartName="/ppt/presentation.xml" ContentType="application/vnd.openxmlformats-officedocument.presentationml.presentation.main+xml"/>
  <Override PartName="/ppt/embeddings/Microsoft___16.bin" ContentType="application/vnd.openxmlformats-officedocument.oleObject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3.xml" ContentType="application/vnd.openxmlformats-officedocument.presentationml.slide+xml"/>
  <Override PartName="/ppt/embeddings/Microsoft___3.bin" ContentType="application/vnd.openxmlformats-officedocument.oleObject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__7.bin" ContentType="application/vnd.openxmlformats-officedocument.oleObject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31.xml" ContentType="application/vnd.openxmlformats-officedocument.presentationml.slide+xml"/>
  <Override PartName="/ppt/slides/slide15.xml" ContentType="application/vnd.openxmlformats-officedocument.presentationml.slide+xml"/>
  <Override PartName="/ppt/embeddings/Microsoft___24.bin" ContentType="application/vnd.openxmlformats-officedocument.oleObject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embeddings/Microsoft___8.bin" ContentType="application/vnd.openxmlformats-officedocument.oleObject"/>
  <Override PartName="/ppt/slides/slide32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pdf" ContentType="application/pdf"/>
  <Override PartName="/ppt/embeddings/Microsoft___11.bin" ContentType="application/vnd.openxmlformats-officedocument.oleObject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79" r:id="rId5"/>
    <p:sldId id="261" r:id="rId6"/>
    <p:sldId id="263" r:id="rId7"/>
    <p:sldId id="265" r:id="rId8"/>
    <p:sldId id="266" r:id="rId9"/>
    <p:sldId id="268" r:id="rId10"/>
    <p:sldId id="269" r:id="rId11"/>
    <p:sldId id="296" r:id="rId12"/>
    <p:sldId id="270" r:id="rId13"/>
    <p:sldId id="274" r:id="rId14"/>
    <p:sldId id="275" r:id="rId15"/>
    <p:sldId id="276" r:id="rId16"/>
    <p:sldId id="277" r:id="rId17"/>
    <p:sldId id="286" r:id="rId18"/>
    <p:sldId id="287" r:id="rId19"/>
    <p:sldId id="288" r:id="rId20"/>
    <p:sldId id="289" r:id="rId21"/>
    <p:sldId id="290" r:id="rId22"/>
    <p:sldId id="278" r:id="rId23"/>
    <p:sldId id="291" r:id="rId24"/>
    <p:sldId id="292" r:id="rId25"/>
    <p:sldId id="293" r:id="rId26"/>
    <p:sldId id="294" r:id="rId27"/>
    <p:sldId id="295" r:id="rId28"/>
    <p:sldId id="283" r:id="rId29"/>
    <p:sldId id="285" r:id="rId30"/>
    <p:sldId id="284" r:id="rId31"/>
    <p:sldId id="280" r:id="rId32"/>
    <p:sldId id="281" r:id="rId33"/>
    <p:sldId id="282" r:id="rId3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printerSettings" Target="printerSettings/printerSettings1.bin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39" Type="http://schemas.openxmlformats.org/officeDocument/2006/relationships/tableStyles" Target="tableStyles.xml"/><Relationship Id="rId7" Type="http://schemas.openxmlformats.org/officeDocument/2006/relationships/slide" Target="slides/slide6.xml"/><Relationship Id="rId3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38" Type="http://schemas.openxmlformats.org/officeDocument/2006/relationships/theme" Target="theme/theme1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ict"/><Relationship Id="rId1" Type="http://schemas.openxmlformats.org/officeDocument/2006/relationships/image" Target="../media/image45.pict"/></Relationships>
</file>

<file path=ppt/drawings/_rels/vmlDrawing11.vml.rels><?xml version="1.0" encoding="UTF-8" standalone="yes"?>
<Relationships xmlns="http://schemas.openxmlformats.org/package/2006/relationships"><Relationship Id="rId4" Type="http://schemas.openxmlformats.org/officeDocument/2006/relationships/image" Target="../media/image50.pict"/><Relationship Id="rId1" Type="http://schemas.openxmlformats.org/officeDocument/2006/relationships/image" Target="../media/image47.pict"/><Relationship Id="rId2" Type="http://schemas.openxmlformats.org/officeDocument/2006/relationships/image" Target="../media/image48.pict"/><Relationship Id="rId3" Type="http://schemas.openxmlformats.org/officeDocument/2006/relationships/image" Target="../media/image49.pict"/><Relationship Id="rId5" Type="http://schemas.openxmlformats.org/officeDocument/2006/relationships/image" Target="../media/image5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3.vml.rels><?xml version="1.0" encoding="UTF-8" standalone="yes"?>
<Relationships xmlns="http://schemas.openxmlformats.org/package/2006/relationships"><Relationship Id="rId4" Type="http://schemas.openxmlformats.org/officeDocument/2006/relationships/image" Target="../media/image19.pict"/><Relationship Id="rId1" Type="http://schemas.openxmlformats.org/officeDocument/2006/relationships/image" Target="../media/image16.pict"/><Relationship Id="rId2" Type="http://schemas.openxmlformats.org/officeDocument/2006/relationships/image" Target="../media/image17.pict"/><Relationship Id="rId3" Type="http://schemas.openxmlformats.org/officeDocument/2006/relationships/image" Target="../media/image18.pict"/><Relationship Id="rId5" Type="http://schemas.openxmlformats.org/officeDocument/2006/relationships/image" Target="../media/image20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pict"/></Relationships>
</file>

<file path=ppt/drawings/_rels/vmlDrawing6.vml.rels><?xml version="1.0" encoding="UTF-8" standalone="yes"?>
<Relationships xmlns="http://schemas.openxmlformats.org/package/2006/relationships"><Relationship Id="rId4" Type="http://schemas.openxmlformats.org/officeDocument/2006/relationships/image" Target="../media/image30.pict"/><Relationship Id="rId1" Type="http://schemas.openxmlformats.org/officeDocument/2006/relationships/image" Target="../media/image27.pict"/><Relationship Id="rId2" Type="http://schemas.openxmlformats.org/officeDocument/2006/relationships/image" Target="../media/image28.pict"/><Relationship Id="rId3" Type="http://schemas.openxmlformats.org/officeDocument/2006/relationships/image" Target="../media/image29.pict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ict"/><Relationship Id="rId3" Type="http://schemas.openxmlformats.org/officeDocument/2006/relationships/image" Target="../media/image34.pict"/><Relationship Id="rId1" Type="http://schemas.openxmlformats.org/officeDocument/2006/relationships/image" Target="../media/image32.pict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ict"/><Relationship Id="rId3" Type="http://schemas.openxmlformats.org/officeDocument/2006/relationships/image" Target="../media/image32.pict"/><Relationship Id="rId1" Type="http://schemas.openxmlformats.org/officeDocument/2006/relationships/image" Target="../media/image36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pict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41493-86E2-CB44-8A45-1C352B4E1CC6}" type="datetimeFigureOut">
              <a:rPr lang="ja-JP" altLang="en-US" smtClean="0"/>
              <a:pPr/>
              <a:t>12.7.23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841F2-5CA8-A643-B6D2-088B040CFBEA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5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3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4.bin"/><Relationship Id="rId5" Type="http://schemas.openxmlformats.org/officeDocument/2006/relationships/oleObject" Target="../embeddings/Microsoft___5.bin"/><Relationship Id="rId7" Type="http://schemas.openxmlformats.org/officeDocument/2006/relationships/oleObject" Target="../embeddings/Microsoft___7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3.bin"/><Relationship Id="rId6" Type="http://schemas.openxmlformats.org/officeDocument/2006/relationships/oleObject" Target="../embeddings/Microsoft___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image" Target="../media/image25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24.png"/><Relationship Id="rId5" Type="http://schemas.openxmlformats.org/officeDocument/2006/relationships/oleObject" Target="../embeddings/Microsoft___8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9.bin"/><Relationship Id="rId1" Type="http://schemas.openxmlformats.org/officeDocument/2006/relationships/vmlDrawing" Target="../drawings/vmlDrawing5.vml"/></Relationships>
</file>

<file path=ppt/slides/_rels/slide1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10.bin"/><Relationship Id="rId5" Type="http://schemas.openxmlformats.org/officeDocument/2006/relationships/oleObject" Target="../embeddings/Microsoft___11.bin"/><Relationship Id="rId7" Type="http://schemas.openxmlformats.org/officeDocument/2006/relationships/oleObject" Target="../embeddings/Microsoft___13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1.png"/><Relationship Id="rId6" Type="http://schemas.openxmlformats.org/officeDocument/2006/relationships/oleObject" Target="../embeddings/Microsoft___12.bin"/></Relationships>
</file>

<file path=ppt/slides/_rels/slide18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__16.bin"/><Relationship Id="rId4" Type="http://schemas.openxmlformats.org/officeDocument/2006/relationships/image" Target="../media/image35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14.bin"/><Relationship Id="rId5" Type="http://schemas.openxmlformats.org/officeDocument/2006/relationships/oleObject" Target="../embeddings/Microsoft___15.bin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18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17.bin"/><Relationship Id="rId5" Type="http://schemas.openxmlformats.org/officeDocument/2006/relationships/oleObject" Target="../embeddings/Microsoft___1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6" Type="http://schemas.openxmlformats.org/officeDocument/2006/relationships/oleObject" Target="../embeddings/Microsoft___20.bin"/><Relationship Id="rId4" Type="http://schemas.openxmlformats.org/officeDocument/2006/relationships/image" Target="../media/image40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9.png"/><Relationship Id="rId5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4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2.png"/><Relationship Id="rId3" Type="http://schemas.openxmlformats.org/officeDocument/2006/relationships/image" Target="../media/image4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22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21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24.bin"/><Relationship Id="rId5" Type="http://schemas.openxmlformats.org/officeDocument/2006/relationships/oleObject" Target="../embeddings/Microsoft___25.bin"/><Relationship Id="rId7" Type="http://schemas.openxmlformats.org/officeDocument/2006/relationships/oleObject" Target="../embeddings/Microsoft___27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__23.bin"/><Relationship Id="rId6" Type="http://schemas.openxmlformats.org/officeDocument/2006/relationships/oleObject" Target="../embeddings/Microsoft___26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df"/><Relationship Id="rId4" Type="http://schemas.openxmlformats.org/officeDocument/2006/relationships/image" Target="../media/image3.png"/><Relationship Id="rId5" Type="http://schemas.openxmlformats.org/officeDocument/2006/relationships/image" Target="../media/image4.pdf"/><Relationship Id="rId7" Type="http://schemas.openxmlformats.org/officeDocument/2006/relationships/oleObject" Target="../embeddings/Microsoft___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9" Type="http://schemas.openxmlformats.org/officeDocument/2006/relationships/image" Target="../media/image7.png"/><Relationship Id="rId3" Type="http://schemas.openxmlformats.org/officeDocument/2006/relationships/image" Target="../media/image2.pdf"/><Relationship Id="rId6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__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/>
              <a:t>MULTI 2.3</a:t>
            </a:r>
            <a:endParaRPr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ja-JP" altLang="en-US" dirty="0" smtClean="0"/>
              <a:t>サブルーチンは赤</a:t>
            </a:r>
            <a:endParaRPr lang="en-US" altLang="ja-JP" dirty="0" smtClean="0"/>
          </a:p>
          <a:p>
            <a:pPr algn="l"/>
            <a:r>
              <a:rPr lang="ja-JP" altLang="en-US" dirty="0" smtClean="0"/>
              <a:t>参照）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	11_NOAJ_course.pdf</a:t>
            </a:r>
          </a:p>
          <a:p>
            <a:pPr algn="l"/>
            <a:r>
              <a:rPr lang="en-US" altLang="ja-JP" dirty="0" smtClean="0"/>
              <a:t>	</a:t>
            </a:r>
            <a:r>
              <a:rPr lang="en-US" altLang="ja-JP" dirty="0" err="1" smtClean="0"/>
              <a:t>Rutten’s</a:t>
            </a:r>
            <a:r>
              <a:rPr lang="en-US" altLang="ja-JP" dirty="0" smtClean="0"/>
              <a:t> </a:t>
            </a:r>
            <a:r>
              <a:rPr lang="en-US" altLang="ja-JP" dirty="0" smtClean="0"/>
              <a:t>text</a:t>
            </a:r>
          </a:p>
          <a:p>
            <a:pPr algn="l"/>
            <a:r>
              <a:rPr lang="en-US" altLang="ja-JP" dirty="0" smtClean="0"/>
              <a:t>	Report33.pdf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	</a:t>
            </a:r>
            <a:r>
              <a:rPr lang="ja-JP" altLang="en-US" dirty="0" smtClean="0"/>
              <a:t>コード</a:t>
            </a:r>
            <a:endParaRPr lang="en-US" altLang="ja-JP" dirty="0" smtClean="0"/>
          </a:p>
          <a:p>
            <a:pPr algn="l"/>
            <a:r>
              <a:rPr lang="en-US" altLang="ja-JP" dirty="0" smtClean="0"/>
              <a:t>	</a:t>
            </a:r>
            <a:r>
              <a:rPr lang="ja-JP" altLang="en-US" dirty="0" smtClean="0"/>
              <a:t>中村くんの資料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COLRAT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CHOOSES COLLISIONAL ROUTINE</a:t>
            </a:r>
            <a:endParaRPr lang="ja-JP" altLang="en-US" sz="2667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Choose Sub-routine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CA2COL</a:t>
            </a:r>
          </a:p>
          <a:p>
            <a:pPr lvl="2"/>
            <a:r>
              <a:rPr lang="en-US" altLang="ja-JP" dirty="0" smtClean="0"/>
              <a:t>COLLISIONAL RATES FOR CALCIUM II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HCOL</a:t>
            </a:r>
          </a:p>
          <a:p>
            <a:pPr lvl="2"/>
            <a:r>
              <a:rPr lang="en-US" altLang="ja-JP" dirty="0" smtClean="0"/>
              <a:t>COLLISIONAL RATES FOR HYDROGEN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COCOL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KCOL</a:t>
            </a:r>
          </a:p>
          <a:p>
            <a:pPr lvl="2"/>
            <a:r>
              <a:rPr lang="en-US" altLang="ja-JP" dirty="0" smtClean="0"/>
              <a:t>COMPUTES COLLISIONAL RATES FOR ALKALI ELEMENTS SODIUM AND POTASSIUM</a:t>
            </a: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GENCOL</a:t>
            </a:r>
            <a:endParaRPr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eq3.32, 3.3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2731532"/>
            <a:ext cx="8216900" cy="1066800"/>
          </a:xfrm>
          <a:prstGeom prst="rect">
            <a:avLst/>
          </a:prstGeom>
        </p:spPr>
      </p:pic>
      <p:pic>
        <p:nvPicPr>
          <p:cNvPr id="13" name="図 12" descr="eq3.36, 3.3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298" y="5638006"/>
            <a:ext cx="8001000" cy="976313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Collision rates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200" dirty="0" smtClean="0"/>
              <a:t>Electron collision rates /cm</a:t>
            </a:r>
            <a:r>
              <a:rPr lang="en-US" altLang="ja-JP" sz="2200" baseline="30000" dirty="0" smtClean="0"/>
              <a:t>3</a:t>
            </a:r>
            <a:r>
              <a:rPr lang="en-US" altLang="ja-JP" sz="2200" dirty="0" smtClean="0"/>
              <a:t> (§6.2.1 - §6.2.2 of Jefferies 1968)</a:t>
            </a:r>
          </a:p>
          <a:p>
            <a:pPr lvl="1"/>
            <a:r>
              <a:rPr lang="en-US" altLang="ja-JP" sz="2200" dirty="0" smtClean="0"/>
              <a:t>Dipole approximation</a:t>
            </a:r>
          </a:p>
          <a:p>
            <a:pPr lvl="1"/>
            <a:r>
              <a:rPr lang="en-US" altLang="ja-JP" sz="2200" dirty="0" smtClean="0"/>
              <a:t>For </a:t>
            </a:r>
            <a:r>
              <a:rPr lang="en-US" altLang="ja-JP" sz="2200" dirty="0" err="1" smtClean="0"/>
              <a:t>b-b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atoms</a:t>
            </a:r>
          </a:p>
          <a:p>
            <a:pPr lvl="1"/>
            <a:endParaRPr lang="en-US" altLang="ja-JP" sz="2200" dirty="0" smtClean="0"/>
          </a:p>
          <a:p>
            <a:pPr lvl="1">
              <a:buNone/>
            </a:pPr>
            <a:endParaRPr lang="en-US" altLang="ja-JP" sz="2200" dirty="0" smtClean="0"/>
          </a:p>
          <a:p>
            <a:pPr lvl="1"/>
            <a:r>
              <a:rPr lang="en-US" altLang="ja-JP" sz="2200" dirty="0" smtClean="0"/>
              <a:t>For </a:t>
            </a:r>
            <a:r>
              <a:rPr lang="en-US" altLang="ja-JP" sz="2200" dirty="0" err="1" smtClean="0"/>
              <a:t>b-b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ions</a:t>
            </a:r>
          </a:p>
          <a:p>
            <a:pPr lvl="1">
              <a:buNone/>
            </a:pPr>
            <a:endParaRPr lang="en-US" altLang="ja-JP" sz="2200" dirty="0" smtClean="0"/>
          </a:p>
          <a:p>
            <a:pPr lvl="1">
              <a:buNone/>
            </a:pPr>
            <a:endParaRPr lang="en-US" altLang="ja-JP" sz="2200" dirty="0" smtClean="0"/>
          </a:p>
          <a:p>
            <a:pPr lvl="1"/>
            <a:endParaRPr lang="en-US" altLang="ja-JP" sz="2200" dirty="0" smtClean="0"/>
          </a:p>
          <a:p>
            <a:pPr lvl="1"/>
            <a:r>
              <a:rPr lang="en-US" altLang="ja-JP" sz="2200" dirty="0" smtClean="0"/>
              <a:t> For </a:t>
            </a:r>
            <a:r>
              <a:rPr lang="en-US" altLang="ja-JP" sz="2200" dirty="0" err="1" smtClean="0"/>
              <a:t>b-f</a:t>
            </a:r>
            <a:r>
              <a:rPr lang="en-US" altLang="ja-JP" sz="2200" dirty="0" smtClean="0"/>
              <a:t> </a:t>
            </a:r>
            <a:r>
              <a:rPr lang="en-US" altLang="ja-JP" sz="2200" dirty="0" err="1" smtClean="0"/>
              <a:t>collisional</a:t>
            </a:r>
            <a:r>
              <a:rPr lang="en-US" altLang="ja-JP" sz="2200" dirty="0" smtClean="0"/>
              <a:t> transitions  in ions</a:t>
            </a:r>
          </a:p>
          <a:p>
            <a:pPr lvl="1"/>
            <a:endParaRPr lang="en-US" altLang="ja-JP" sz="2200" dirty="0" smtClean="0"/>
          </a:p>
          <a:p>
            <a:pPr lvl="1"/>
            <a:endParaRPr lang="ja-JP" altLang="en-US" sz="2200" dirty="0" smtClean="0"/>
          </a:p>
          <a:p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322324" y="987977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Rutten’s</a:t>
            </a:r>
            <a:r>
              <a:rPr kumimoji="1" lang="en-US" altLang="ja-JP" dirty="0" smtClean="0"/>
              <a:t> text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18300" y="2426732"/>
            <a:ext cx="2109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</a:t>
            </a:r>
            <a:r>
              <a:rPr kumimoji="1" lang="en-US" altLang="ja-JP" dirty="0" smtClean="0"/>
              <a:t> : oscillator strength</a:t>
            </a:r>
            <a:endParaRPr kumimoji="1" lang="ja-JP" altLang="en-US" dirty="0"/>
          </a:p>
        </p:txBody>
      </p:sp>
      <p:pic>
        <p:nvPicPr>
          <p:cNvPr id="10" name="図 9" descr="eq3.3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584" y="4255873"/>
            <a:ext cx="7899401" cy="533400"/>
          </a:xfrm>
          <a:prstGeom prst="rect">
            <a:avLst/>
          </a:prstGeom>
        </p:spPr>
      </p:pic>
      <p:pic>
        <p:nvPicPr>
          <p:cNvPr id="11" name="図 10" descr="eq3.3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6585" y="4713073"/>
            <a:ext cx="7823200" cy="457200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6342519" y="4789273"/>
            <a:ext cx="2801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ξ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外殻電子数</a:t>
            </a:r>
            <a:endParaRPr kumimoji="1" lang="en-US" altLang="ja-JP" dirty="0" smtClean="0"/>
          </a:p>
          <a:p>
            <a:r>
              <a:rPr lang="en-US" altLang="ja-JP" dirty="0" smtClean="0"/>
              <a:t>E</a:t>
            </a:r>
            <a:r>
              <a:rPr lang="en-US" altLang="ja-JP" baseline="-25000" dirty="0" smtClean="0"/>
              <a:t>0</a:t>
            </a:r>
            <a:r>
              <a:rPr lang="en-US" altLang="ja-JP" dirty="0" smtClean="0"/>
              <a:t> : </a:t>
            </a:r>
            <a:r>
              <a:rPr lang="en-US" altLang="ja-JP" dirty="0" err="1" smtClean="0"/>
              <a:t>b-b</a:t>
            </a:r>
            <a:r>
              <a:rPr lang="en-US" altLang="ja-JP" dirty="0" smtClean="0"/>
              <a:t> </a:t>
            </a:r>
            <a:r>
              <a:rPr lang="ja-JP" altLang="en-US" dirty="0" smtClean="0"/>
              <a:t>エネルギー</a:t>
            </a:r>
            <a:r>
              <a:rPr lang="en-US" altLang="ja-JP" dirty="0" smtClean="0"/>
              <a:t> </a:t>
            </a:r>
            <a:br>
              <a:rPr lang="en-US" altLang="ja-JP" dirty="0" smtClean="0"/>
            </a:br>
            <a:r>
              <a:rPr lang="en-US" altLang="ja-JP" dirty="0" smtClean="0"/>
              <a:t>    or </a:t>
            </a:r>
            <a:r>
              <a:rPr lang="en-US" altLang="ja-JP" dirty="0" err="1" smtClean="0"/>
              <a:t>b-f</a:t>
            </a:r>
            <a:r>
              <a:rPr lang="en-US" altLang="ja-JP" dirty="0" smtClean="0"/>
              <a:t> </a:t>
            </a:r>
            <a:r>
              <a:rPr lang="ja-JP" altLang="en-US" dirty="0" smtClean="0"/>
              <a:t>のエネルギー閾値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LTEPOP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CALCULATES LTE POPULATIONS</a:t>
            </a:r>
            <a:endParaRPr lang="ja-JP" altLang="en-US" sz="2667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40332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Boltzmann distribution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err="1" smtClean="0"/>
              <a:t>Saha</a:t>
            </a:r>
            <a:r>
              <a:rPr lang="en-US" altLang="ja-JP" dirty="0" smtClean="0"/>
              <a:t> distribution</a:t>
            </a:r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流れ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上式を用いて</a:t>
            </a:r>
            <a:r>
              <a:rPr lang="en-US" altLang="ja-JP" dirty="0" smtClean="0"/>
              <a:t>LTE</a:t>
            </a:r>
            <a:r>
              <a:rPr lang="ja-JP" altLang="en-US" dirty="0" smtClean="0"/>
              <a:t>での各深さにおける</a:t>
            </a:r>
            <a:r>
              <a:rPr lang="en-US" altLang="ja-JP" dirty="0" smtClean="0"/>
              <a:t>n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/(Σ</a:t>
            </a:r>
            <a:r>
              <a:rPr lang="en-US" altLang="ja-JP" baseline="30000" dirty="0" smtClean="0"/>
              <a:t># of line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l</a:t>
            </a:r>
            <a:r>
              <a:rPr lang="en-US" altLang="ja-JP" dirty="0" smtClean="0"/>
              <a:t> )</a:t>
            </a:r>
            <a:r>
              <a:rPr lang="ja-JP" altLang="en-US" dirty="0" smtClean="0"/>
              <a:t>を計算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altLang="ja-JP" dirty="0" smtClean="0">
                <a:solidFill>
                  <a:srgbClr val="FF0000"/>
                </a:solidFill>
              </a:rPr>
              <a:t>OPAC</a:t>
            </a:r>
            <a:r>
              <a:rPr lang="ja-JP" altLang="en-US" dirty="0" smtClean="0"/>
              <a:t>で計算した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tot</a:t>
            </a:r>
            <a:r>
              <a:rPr lang="en-US" altLang="ja-JP" baseline="-25000" dirty="0" smtClean="0"/>
              <a:t> </a:t>
            </a:r>
            <a:r>
              <a:rPr lang="ja-JP" altLang="en-US" dirty="0" smtClean="0"/>
              <a:t>と合わせて</a:t>
            </a:r>
            <a:r>
              <a:rPr lang="en-US" altLang="ja-JP" dirty="0" smtClean="0"/>
              <a:t>n</a:t>
            </a:r>
            <a:r>
              <a:rPr lang="en-US" altLang="ja-JP" baseline="-25000" dirty="0" smtClean="0"/>
              <a:t>1</a:t>
            </a:r>
            <a:r>
              <a:rPr lang="ja-JP" altLang="ja-JP" baseline="30000" dirty="0" smtClean="0"/>
              <a:t>＊</a:t>
            </a:r>
            <a:r>
              <a:rPr lang="ja-JP" altLang="en-US" dirty="0" smtClean="0"/>
              <a:t>を計算</a:t>
            </a:r>
            <a:endParaRPr lang="en-US" altLang="ja-JP" dirty="0" smtClean="0"/>
          </a:p>
          <a:p>
            <a:pPr marL="971550" lvl="1" indent="-514350">
              <a:buFont typeface="+mj-lt"/>
              <a:buAutoNum type="arabicPeriod"/>
            </a:pPr>
            <a:r>
              <a:rPr lang="ja-JP" altLang="en-US" dirty="0" smtClean="0"/>
              <a:t>上式を用いて</a:t>
            </a:r>
            <a:r>
              <a:rPr lang="en-US" altLang="ja-JP" dirty="0" err="1" smtClean="0"/>
              <a:t>n</a:t>
            </a:r>
            <a:r>
              <a:rPr lang="en-US" altLang="ja-JP" baseline="-25000" dirty="0" err="1" smtClean="0"/>
              <a:t>l</a:t>
            </a:r>
            <a:r>
              <a:rPr lang="en-US" altLang="ja-JP" dirty="0" smtClean="0"/>
              <a:t>*</a:t>
            </a:r>
            <a:r>
              <a:rPr lang="ja-JP" altLang="en-US" dirty="0" smtClean="0"/>
              <a:t>を計算</a:t>
            </a:r>
            <a:endParaRPr lang="ja-JP" altLang="en-US" dirty="0"/>
          </a:p>
        </p:txBody>
      </p:sp>
      <p:pic>
        <p:nvPicPr>
          <p:cNvPr id="6" name="図 5" descr="eq2.8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6700" y="2133600"/>
            <a:ext cx="7607300" cy="914400"/>
          </a:xfrm>
          <a:prstGeom prst="rect">
            <a:avLst/>
          </a:prstGeom>
        </p:spPr>
      </p:pic>
      <p:pic>
        <p:nvPicPr>
          <p:cNvPr id="7" name="図 6" descr="eq2.8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3831581"/>
            <a:ext cx="7086601" cy="87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DAMP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CALCULATES DAMPING PARAMETERS</a:t>
            </a:r>
            <a:endParaRPr lang="ja-JP" altLang="en-US" sz="2667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000" dirty="0" smtClean="0"/>
              <a:t>Input : γ</a:t>
            </a:r>
            <a:r>
              <a:rPr lang="en-US" altLang="ja-JP" sz="2000" baseline="-25000" dirty="0" smtClean="0"/>
              <a:t>R</a:t>
            </a:r>
            <a:r>
              <a:rPr lang="en-US" altLang="ja-JP" sz="2000" dirty="0" smtClean="0"/>
              <a:t>, γ</a:t>
            </a:r>
            <a:r>
              <a:rPr lang="en-US" altLang="ja-JP" sz="2000" baseline="-25000" dirty="0" smtClean="0"/>
              <a:t>W</a:t>
            </a:r>
            <a:r>
              <a:rPr lang="en-US" altLang="ja-JP" sz="2000" dirty="0" smtClean="0"/>
              <a:t>, γ</a:t>
            </a:r>
            <a:r>
              <a:rPr lang="en-US" altLang="ja-JP" sz="2000" baseline="-25000" dirty="0" smtClean="0"/>
              <a:t>Q</a:t>
            </a:r>
            <a:r>
              <a:rPr lang="en-US" altLang="ja-JP" sz="2000" dirty="0" smtClean="0"/>
              <a:t> (&lt;= </a:t>
            </a:r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ATOM)</a:t>
            </a:r>
          </a:p>
          <a:p>
            <a:r>
              <a:rPr lang="en-US" altLang="ja-JP" sz="2000" dirty="0" smtClean="0"/>
              <a:t>Output : Damping parameter (ref. </a:t>
            </a:r>
            <a:r>
              <a:rPr lang="en-US" altLang="ja-JP" sz="2000" dirty="0" err="1" smtClean="0"/>
              <a:t>Mihalas</a:t>
            </a:r>
            <a:r>
              <a:rPr lang="en-US" altLang="ja-JP" sz="2000" dirty="0" smtClean="0"/>
              <a:t> 1978) </a:t>
            </a:r>
          </a:p>
          <a:p>
            <a:endParaRPr lang="ja-JP" altLang="en-US" sz="20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1157503" y="2514862"/>
          <a:ext cx="2354827" cy="433784"/>
        </p:xfrm>
        <a:graphic>
          <a:graphicData uri="http://schemas.openxmlformats.org/presentationml/2006/ole">
            <p:oleObj spid="_x0000_s52226" name="数式" r:id="rId3" imgW="965200" imgH="177800" progId="Equation.3">
              <p:embed/>
            </p:oleObj>
          </a:graphicData>
        </a:graphic>
      </p:graphicFrame>
      <p:graphicFrame>
        <p:nvGraphicFramePr>
          <p:cNvPr id="52227" name="Object 3"/>
          <p:cNvGraphicFramePr>
            <a:graphicFrameLocks noChangeAspect="1"/>
          </p:cNvGraphicFramePr>
          <p:nvPr/>
        </p:nvGraphicFramePr>
        <p:xfrm>
          <a:off x="1498417" y="2976563"/>
          <a:ext cx="1703388" cy="1052512"/>
        </p:xfrm>
        <a:graphic>
          <a:graphicData uri="http://schemas.openxmlformats.org/presentationml/2006/ole">
            <p:oleObj spid="_x0000_s52227" name="数式" r:id="rId4" imgW="698500" imgH="431800" progId="Equation.3">
              <p:embed/>
            </p:oleObj>
          </a:graphicData>
        </a:graphic>
      </p:graphicFrame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2173625" y="4029075"/>
          <a:ext cx="5853113" cy="527050"/>
        </p:xfrm>
        <a:graphic>
          <a:graphicData uri="http://schemas.openxmlformats.org/presentationml/2006/ole">
            <p:oleObj spid="_x0000_s52228" name="数式" r:id="rId5" imgW="2400300" imgH="21590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672173" y="3616501"/>
            <a:ext cx="2010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N</a:t>
            </a:r>
            <a:r>
              <a:rPr kumimoji="1" lang="en-US" altLang="ja-JP" baseline="-25000" dirty="0" err="1" smtClean="0"/>
              <a:t>He</a:t>
            </a:r>
            <a:r>
              <a:rPr kumimoji="1" lang="en-US" altLang="ja-JP" dirty="0" smtClean="0"/>
              <a:t>/N</a:t>
            </a:r>
            <a:r>
              <a:rPr kumimoji="1" lang="en-US" altLang="ja-JP" baseline="-25000" dirty="0" smtClean="0"/>
              <a:t>H</a:t>
            </a:r>
            <a:r>
              <a:rPr kumimoji="1" lang="en-US" altLang="ja-JP" dirty="0" smtClean="0"/>
              <a:t> is set to 0.1</a:t>
            </a:r>
            <a:endParaRPr kumimoji="1" lang="ja-JP" altLang="en-US" dirty="0"/>
          </a:p>
        </p:txBody>
      </p:sp>
      <p:graphicFrame>
        <p:nvGraphicFramePr>
          <p:cNvPr id="52229" name="Object 5"/>
          <p:cNvGraphicFramePr>
            <a:graphicFrameLocks noChangeAspect="1"/>
          </p:cNvGraphicFramePr>
          <p:nvPr/>
        </p:nvGraphicFramePr>
        <p:xfrm>
          <a:off x="2747964" y="4699282"/>
          <a:ext cx="3390878" cy="893480"/>
        </p:xfrm>
        <a:graphic>
          <a:graphicData uri="http://schemas.openxmlformats.org/presentationml/2006/ole">
            <p:oleObj spid="_x0000_s52229" name="数式" r:id="rId6" imgW="1930400" imgH="508000" progId="Equation.3">
              <p:embed/>
            </p:oleObj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6682534" y="5064602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AWGT : Atomic weight</a:t>
            </a:r>
            <a:endParaRPr kumimoji="1" lang="ja-JP" altLang="en-US" dirty="0"/>
          </a:p>
        </p:txBody>
      </p:sp>
      <p:graphicFrame>
        <p:nvGraphicFramePr>
          <p:cNvPr id="52230" name="Object 6"/>
          <p:cNvGraphicFramePr>
            <a:graphicFrameLocks noChangeAspect="1"/>
          </p:cNvGraphicFramePr>
          <p:nvPr/>
        </p:nvGraphicFramePr>
        <p:xfrm>
          <a:off x="2747964" y="5833842"/>
          <a:ext cx="5567363" cy="534988"/>
        </p:xfrm>
        <a:graphic>
          <a:graphicData uri="http://schemas.openxmlformats.org/presentationml/2006/ole">
            <p:oleObj spid="_x0000_s52230" name="数式" r:id="rId7" imgW="3162300" imgH="30480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5883838" y="2348482"/>
            <a:ext cx="308650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R    </a:t>
            </a:r>
            <a:r>
              <a:rPr lang="en-US" altLang="ja-JP" sz="2400" dirty="0" smtClean="0"/>
              <a:t> : Natural damping? </a:t>
            </a:r>
          </a:p>
          <a:p>
            <a:r>
              <a:rPr lang="en-US" altLang="ja-JP" sz="2400" dirty="0" smtClean="0"/>
              <a:t>γ</a:t>
            </a:r>
            <a:r>
              <a:rPr lang="en-US" altLang="ja-JP" sz="2400" baseline="-25000" dirty="0" smtClean="0"/>
              <a:t>VW</a:t>
            </a:r>
            <a:r>
              <a:rPr lang="en-US" altLang="ja-JP" sz="2400" dirty="0" smtClean="0"/>
              <a:t> : Van </a:t>
            </a:r>
            <a:r>
              <a:rPr lang="en-US" altLang="ja-JP" sz="2400" dirty="0" err="1" smtClean="0"/>
              <a:t>der</a:t>
            </a:r>
            <a:r>
              <a:rPr lang="en-US" altLang="ja-JP" sz="2400" dirty="0" smtClean="0"/>
              <a:t> Waals?</a:t>
            </a:r>
          </a:p>
          <a:p>
            <a:r>
              <a:rPr lang="en-US" altLang="ja-JP" sz="2400" dirty="0" smtClean="0"/>
              <a:t> γ</a:t>
            </a:r>
            <a:r>
              <a:rPr lang="en-US" altLang="ja-JP" sz="2400" baseline="-25000" dirty="0" smtClean="0"/>
              <a:t>S</a:t>
            </a:r>
            <a:r>
              <a:rPr lang="en-US" altLang="ja-JP" sz="2400" dirty="0" smtClean="0"/>
              <a:t>   : Stark effect?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GAUSI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22" dirty="0" smtClean="0"/>
              <a:t>SUPPLIES QUADRATURE WEIGHTS AND POINTS FOR GAUSSIAN QUADRATURE</a:t>
            </a:r>
            <a:endParaRPr lang="ja-JP" altLang="en-US" sz="2222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811" y="2139370"/>
            <a:ext cx="3349302" cy="1137968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6298" y="3277338"/>
            <a:ext cx="5054313" cy="856567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167922" y="1417638"/>
            <a:ext cx="869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Source of data. LOWAN,  DAVIDS, C  LEVENSON,  BULL. AMER. MATH. SOC. 48, P 739 (1942)</a:t>
            </a:r>
            <a:endParaRPr kumimoji="1" lang="ja-JP" altLang="en-US" dirty="0"/>
          </a:p>
        </p:txBody>
      </p:sp>
      <p:cxnSp>
        <p:nvCxnSpPr>
          <p:cNvPr id="14" name="直線コネクタ 13"/>
          <p:cNvCxnSpPr/>
          <p:nvPr/>
        </p:nvCxnSpPr>
        <p:spPr>
          <a:xfrm>
            <a:off x="1886298" y="3873125"/>
            <a:ext cx="5054313" cy="2578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57200" y="4453709"/>
            <a:ext cx="39101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Input </a:t>
            </a:r>
          </a:p>
          <a:p>
            <a:r>
              <a:rPr lang="en-US" altLang="ja-JP" sz="2400" dirty="0" smtClean="0"/>
              <a:t>	</a:t>
            </a:r>
            <a:r>
              <a:rPr lang="en-US" altLang="ja-JP" sz="2400" dirty="0" err="1" smtClean="0"/>
              <a:t>k</a:t>
            </a:r>
            <a:r>
              <a:rPr lang="en-US" altLang="ja-JP" sz="2400" dirty="0" smtClean="0"/>
              <a:t> : </a:t>
            </a:r>
            <a:r>
              <a:rPr kumimoji="1" lang="en-US" altLang="ja-JP" sz="2400" dirty="0" smtClean="0"/>
              <a:t>Integration order, 1~10</a:t>
            </a:r>
          </a:p>
          <a:p>
            <a:r>
              <a:rPr lang="en-US" altLang="ja-JP" sz="2400" dirty="0" smtClean="0"/>
              <a:t>	a : Lower </a:t>
            </a:r>
            <a:r>
              <a:rPr lang="en-US" altLang="ja-JP" sz="2400" dirty="0" err="1" smtClean="0"/>
              <a:t>quadrature</a:t>
            </a:r>
            <a:r>
              <a:rPr lang="en-US" altLang="ja-JP" sz="2400" dirty="0" smtClean="0"/>
              <a:t> limit</a:t>
            </a:r>
          </a:p>
          <a:p>
            <a:r>
              <a:rPr kumimoji="1" lang="en-US" altLang="ja-JP" sz="2400" dirty="0" smtClean="0"/>
              <a:t>	</a:t>
            </a:r>
            <a:r>
              <a:rPr kumimoji="1" lang="en-US" altLang="ja-JP" sz="2400" dirty="0" err="1" smtClean="0"/>
              <a:t>b</a:t>
            </a:r>
            <a:r>
              <a:rPr kumimoji="1" lang="en-US" altLang="ja-JP" sz="2400" dirty="0" smtClean="0"/>
              <a:t> : Upper </a:t>
            </a:r>
            <a:r>
              <a:rPr lang="en-US" altLang="ja-JP" sz="2400" dirty="0" err="1" smtClean="0"/>
              <a:t>quadrature</a:t>
            </a:r>
            <a:r>
              <a:rPr lang="en-US" altLang="ja-JP" sz="2400" dirty="0" smtClean="0"/>
              <a:t> limit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200428" y="6091742"/>
            <a:ext cx="5177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MULTI</a:t>
            </a:r>
            <a:r>
              <a:rPr lang="ja-JP" altLang="en-US" dirty="0" smtClean="0"/>
              <a:t>では角度</a:t>
            </a:r>
            <a:r>
              <a:rPr lang="en-US" altLang="ja-JP" dirty="0" err="1" smtClean="0"/>
              <a:t>μ</a:t>
            </a:r>
            <a:r>
              <a:rPr lang="ja-JP" altLang="en-US" dirty="0" smtClean="0"/>
              <a:t>で積分するときの</a:t>
            </a:r>
            <a:r>
              <a:rPr lang="en-US" altLang="ja-JP" dirty="0" err="1" smtClean="0"/>
              <a:t>ω</a:t>
            </a:r>
            <a:r>
              <a:rPr lang="en-US" altLang="ja-JP" baseline="-25000" dirty="0" err="1" smtClean="0"/>
              <a:t>i</a:t>
            </a:r>
            <a:r>
              <a:rPr lang="ja-JP" altLang="en-US" dirty="0" smtClean="0"/>
              <a:t>を計算している</a:t>
            </a:r>
            <a:endParaRPr lang="en-US" altLang="ja-JP" dirty="0" smtClean="0"/>
          </a:p>
          <a:p>
            <a:r>
              <a:rPr lang="en-US" altLang="ja-JP" dirty="0" err="1" smtClean="0"/>
              <a:t>k</a:t>
            </a:r>
            <a:r>
              <a:rPr lang="en-US" altLang="ja-JP" dirty="0" smtClean="0"/>
              <a:t>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NMU</a:t>
            </a:r>
            <a:r>
              <a:rPr lang="ja-JP" altLang="en-US" dirty="0" smtClean="0"/>
              <a:t>（</a:t>
            </a:r>
            <a:r>
              <a:rPr lang="en-US" altLang="ja-JP" dirty="0" smtClean="0"/>
              <a:t>INPUT</a:t>
            </a:r>
            <a:r>
              <a:rPr lang="ja-JP" altLang="en-US" dirty="0" smtClean="0"/>
              <a:t>で指定）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446242" y="2655981"/>
            <a:ext cx="205366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" dirty="0" err="1" smtClean="0"/>
              <a:t>ω</a:t>
            </a:r>
            <a:r>
              <a:rPr kumimoji="1" lang="en-US" altLang="ja-JP" sz="2600" baseline="-25000" dirty="0" err="1" smtClean="0"/>
              <a:t>i</a:t>
            </a:r>
            <a:r>
              <a:rPr kumimoji="1" lang="ja-JP" altLang="en-US" sz="2600" dirty="0" smtClean="0"/>
              <a:t>を計算する</a:t>
            </a:r>
            <a:endParaRPr kumimoji="1" lang="ja-JP" altLang="en-US" sz="2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834013" y="4613113"/>
            <a:ext cx="356840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Output</a:t>
            </a:r>
          </a:p>
          <a:p>
            <a:r>
              <a:rPr lang="en-US" altLang="ja-JP" sz="2400" dirty="0" smtClean="0"/>
              <a:t>	</a:t>
            </a:r>
            <a:r>
              <a:rPr lang="en-US" altLang="ja-JP" sz="2400" dirty="0" err="1" smtClean="0"/>
              <a:t>ai</a:t>
            </a:r>
            <a:r>
              <a:rPr lang="en-US" altLang="ja-JP" sz="2400" dirty="0" smtClean="0"/>
              <a:t> : </a:t>
            </a:r>
            <a:r>
              <a:rPr lang="en-US" altLang="ja-JP" sz="2400" dirty="0" err="1" smtClean="0"/>
              <a:t>Quadrature</a:t>
            </a:r>
            <a:r>
              <a:rPr lang="en-US" altLang="ja-JP" sz="2400" dirty="0" smtClean="0"/>
              <a:t> weights</a:t>
            </a:r>
          </a:p>
          <a:p>
            <a:r>
              <a:rPr lang="en-US" altLang="ja-JP" sz="2400" dirty="0" smtClean="0"/>
              <a:t>	xi : </a:t>
            </a:r>
            <a:r>
              <a:rPr lang="en-US" altLang="ja-JP" sz="2400" dirty="0" err="1" smtClean="0"/>
              <a:t>Quadrature</a:t>
            </a:r>
            <a:r>
              <a:rPr lang="en-US" altLang="ja-JP" sz="2400" dirty="0" smtClean="0"/>
              <a:t> points    </a:t>
            </a:r>
            <a:endParaRPr lang="ja-JP" altLang="en-US" sz="2400" dirty="0" smtClean="0"/>
          </a:p>
          <a:p>
            <a:endParaRPr kumimoji="1" lang="ja-JP" altLang="en-US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PROFIL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CALCULATES VOIGT PROFILE AND WRITES PROFILE TO FILE PHI</a:t>
            </a:r>
            <a:endParaRPr lang="ja-JP" altLang="en-US" sz="2667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>
          <a:xfrm>
            <a:off x="457200" y="1498177"/>
            <a:ext cx="8229600" cy="4525963"/>
          </a:xfrm>
        </p:spPr>
        <p:txBody>
          <a:bodyPr>
            <a:normAutofit/>
          </a:bodyPr>
          <a:lstStyle/>
          <a:p>
            <a:pPr marL="514350" indent="-514350"/>
            <a:r>
              <a:rPr lang="ja-JP" altLang="en-US" sz="2600" dirty="0" smtClean="0"/>
              <a:t>流れ</a:t>
            </a:r>
            <a:endParaRPr lang="en-US" altLang="ja-JP" sz="26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sz="2200" dirty="0" smtClean="0"/>
              <a:t>各深さ、線、角度における</a:t>
            </a:r>
            <a:r>
              <a:rPr lang="en-US" altLang="ja-JP" sz="2200" dirty="0" smtClean="0"/>
              <a:t>Area normalized profile </a:t>
            </a:r>
            <a:r>
              <a:rPr lang="ja-JP" altLang="en-US" sz="2200" dirty="0" smtClean="0"/>
              <a:t>を計算してファイル</a:t>
            </a:r>
            <a:r>
              <a:rPr lang="en-US" altLang="ja-JP" sz="2200" dirty="0" smtClean="0"/>
              <a:t>PHI</a:t>
            </a:r>
            <a:r>
              <a:rPr lang="ja-JP" altLang="en-US" sz="2200" dirty="0" smtClean="0"/>
              <a:t>に記録</a:t>
            </a:r>
            <a:endParaRPr lang="en-US" altLang="ja-JP" sz="2200" dirty="0" smtClean="0"/>
          </a:p>
          <a:p>
            <a:pPr marL="914400" lvl="1" indent="-514350">
              <a:buFont typeface="+mj-lt"/>
              <a:buAutoNum type="arabicPeriod"/>
            </a:pPr>
            <a:r>
              <a:rPr lang="ja-JP" altLang="en-US" sz="2200" dirty="0" smtClean="0"/>
              <a:t>各深さ、線における</a:t>
            </a:r>
            <a:r>
              <a:rPr lang="en-US" altLang="ja-JP" sz="2200" dirty="0" smtClean="0"/>
              <a:t>weight for profile</a:t>
            </a:r>
            <a:r>
              <a:rPr lang="ja-JP" altLang="en-US" sz="2200" dirty="0" smtClean="0"/>
              <a:t>を計算</a:t>
            </a:r>
          </a:p>
          <a:p>
            <a:pPr marL="514350" indent="-514350">
              <a:buFont typeface="+mj-lt"/>
              <a:buAutoNum type="arabicPeriod"/>
            </a:pPr>
            <a:endParaRPr lang="ja-JP" altLang="en-US" sz="26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71223" y="3566312"/>
            <a:ext cx="219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Rutten’s</a:t>
            </a:r>
            <a:r>
              <a:rPr lang="en-US" altLang="ja-JP" dirty="0" smtClean="0"/>
              <a:t> text </a:t>
            </a:r>
            <a:r>
              <a:rPr lang="ja-JP" altLang="en-US" dirty="0" smtClean="0"/>
              <a:t>式</a:t>
            </a:r>
            <a:r>
              <a:rPr lang="en-US" altLang="ja-JP" dirty="0" smtClean="0"/>
              <a:t>(3.72)</a:t>
            </a:r>
            <a:endParaRPr kumimoji="1" lang="ja-JP" altLang="en-US" dirty="0"/>
          </a:p>
        </p:txBody>
      </p:sp>
      <p:pic>
        <p:nvPicPr>
          <p:cNvPr id="9" name="図 8" descr="Rutten eq.(3.72)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023" y="3192526"/>
            <a:ext cx="3378200" cy="1016000"/>
          </a:xfrm>
          <a:prstGeom prst="rect">
            <a:avLst/>
          </a:prstGeom>
        </p:spPr>
      </p:pic>
      <p:pic>
        <p:nvPicPr>
          <p:cNvPr id="11" name="図 10" descr="Rutten eq.(3.68-3.71)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17" y="4142546"/>
            <a:ext cx="3993413" cy="2707246"/>
          </a:xfrm>
          <a:prstGeom prst="rect">
            <a:avLst/>
          </a:prstGeom>
        </p:spPr>
      </p:pic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5105182" y="4466007"/>
          <a:ext cx="3195018" cy="798755"/>
        </p:xfrm>
        <a:graphic>
          <a:graphicData uri="http://schemas.openxmlformats.org/presentationml/2006/ole">
            <p:oleObj spid="_x0000_s54274" name="数式" r:id="rId5" imgW="1727200" imgH="431800" progId="Equation.3">
              <p:embed/>
            </p:oleObj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6498530" y="5347882"/>
            <a:ext cx="863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深さ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980998" y="5040105"/>
            <a:ext cx="113674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600" dirty="0" smtClean="0"/>
              <a:t>を計算</a:t>
            </a:r>
            <a:endParaRPr kumimoji="1" lang="ja-JP" alt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LTEEQW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COMPUTES LTE EQUIVALENT WIDTHS</a:t>
            </a:r>
            <a:endParaRPr lang="ja-JP" altLang="en-US" sz="2667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600" dirty="0" smtClean="0">
                <a:solidFill>
                  <a:srgbClr val="FF0000"/>
                </a:solidFill>
              </a:rPr>
              <a:t>TRPT</a:t>
            </a:r>
          </a:p>
          <a:p>
            <a:pPr marL="971550" lvl="1" indent="-514350"/>
            <a:r>
              <a:rPr lang="en-US" altLang="ja-JP" sz="2600" dirty="0" smtClean="0"/>
              <a:t>LTE</a:t>
            </a:r>
            <a:r>
              <a:rPr lang="ja-JP" altLang="en-US" sz="2600" dirty="0" smtClean="0"/>
              <a:t>における粒子数密度を使って輻射輸送方程式を解き、</a:t>
            </a:r>
            <a:r>
              <a:rPr lang="en-US" altLang="ja-JP" sz="2600" dirty="0" smtClean="0"/>
              <a:t>Flux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  <a:p>
            <a:pPr marL="571500" indent="-514350">
              <a:buFont typeface="+mj-lt"/>
              <a:buAutoNum type="arabicPeriod"/>
            </a:pPr>
            <a:r>
              <a:rPr lang="en-US" altLang="ja-JP" sz="2600" dirty="0" smtClean="0">
                <a:solidFill>
                  <a:srgbClr val="FF0000"/>
                </a:solidFill>
              </a:rPr>
              <a:t>TRCONT</a:t>
            </a:r>
          </a:p>
          <a:p>
            <a:pPr marL="971550" lvl="1" indent="-514350"/>
            <a:r>
              <a:rPr lang="en-US" altLang="ja-JP" sz="2600" dirty="0" smtClean="0"/>
              <a:t>Background</a:t>
            </a:r>
            <a:r>
              <a:rPr lang="ja-JP" altLang="en-US" sz="2600" dirty="0" smtClean="0"/>
              <a:t>（連続光）の輻射輸送方程式を解き、</a:t>
            </a:r>
            <a:r>
              <a:rPr lang="en-US" altLang="ja-JP" sz="2600" dirty="0" smtClean="0"/>
              <a:t>Flux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  <a:p>
            <a:pPr marL="571500" indent="-514350">
              <a:buFont typeface="+mj-lt"/>
              <a:buAutoNum type="arabicPeriod"/>
            </a:pPr>
            <a:r>
              <a:rPr lang="en-US" altLang="ja-JP" sz="2600" dirty="0" smtClean="0"/>
              <a:t>LTE</a:t>
            </a:r>
            <a:r>
              <a:rPr lang="ja-JP" altLang="en-US" sz="2600" dirty="0" smtClean="0"/>
              <a:t>における等価幅を導出</a:t>
            </a:r>
            <a:endParaRPr lang="en-US" altLang="ja-JP" sz="2600" dirty="0" smtClean="0"/>
          </a:p>
          <a:p>
            <a:pPr marL="971550" lvl="1" indent="-514350"/>
            <a:r>
              <a:rPr lang="en-US" altLang="ja-JP" sz="2000" dirty="0" smtClean="0"/>
              <a:t>Algorithm</a:t>
            </a:r>
            <a:r>
              <a:rPr lang="ja-JP" altLang="en-US" sz="2000" dirty="0" smtClean="0"/>
              <a:t>は</a:t>
            </a:r>
            <a:r>
              <a:rPr lang="en-US" altLang="ja-JP" sz="2000" dirty="0" smtClean="0"/>
              <a:t>A. </a:t>
            </a:r>
            <a:r>
              <a:rPr lang="en-US" altLang="ja-JP" sz="2000" dirty="0" err="1" smtClean="0"/>
              <a:t>Nordlund</a:t>
            </a:r>
            <a:r>
              <a:rPr lang="en-US" altLang="ja-JP" sz="2000" dirty="0" smtClean="0"/>
              <a:t>, </a:t>
            </a:r>
            <a:r>
              <a:rPr lang="ja-JP" altLang="en-US" sz="2000" dirty="0" smtClean="0"/>
              <a:t>「</a:t>
            </a:r>
            <a:r>
              <a:rPr lang="en-US" altLang="ja-JP" sz="2000" dirty="0" smtClean="0"/>
              <a:t>In Methods of </a:t>
            </a:r>
            <a:r>
              <a:rPr lang="en-US" altLang="ja-JP" sz="2000" dirty="0" err="1" smtClean="0"/>
              <a:t>Radiative</a:t>
            </a:r>
            <a:r>
              <a:rPr lang="en-US" altLang="ja-JP" sz="2000" dirty="0" smtClean="0"/>
              <a:t> Transfer</a:t>
            </a:r>
            <a:r>
              <a:rPr lang="ja-JP" altLang="en-US" sz="2000" dirty="0" smtClean="0"/>
              <a:t>」</a:t>
            </a:r>
            <a:r>
              <a:rPr lang="en-US" altLang="ja-JP" sz="2000" dirty="0" smtClean="0"/>
              <a:t>, 1984</a:t>
            </a:r>
            <a:endParaRPr lang="ja-JP" altLang="en-US" sz="2000" dirty="0" smtClean="0"/>
          </a:p>
          <a:p>
            <a:pPr marL="971550" lvl="1" indent="-514350">
              <a:buFont typeface="+mj-lt"/>
              <a:buAutoNum type="arabicPeriod"/>
            </a:pPr>
            <a:endParaRPr lang="en-US" altLang="ja-JP" sz="2600" dirty="0" smtClean="0"/>
          </a:p>
          <a:p>
            <a:pPr marL="971550" lvl="1" indent="-514350">
              <a:buFont typeface="+mj-lt"/>
              <a:buAutoNum type="arabicPeriod"/>
            </a:pPr>
            <a:endParaRPr lang="ja-JP" altLang="en-US" sz="2600" dirty="0" smtClean="0"/>
          </a:p>
          <a:p>
            <a:pPr marL="514350" indent="-514350">
              <a:buFont typeface="+mj-lt"/>
              <a:buAutoNum type="arabicPeriod"/>
            </a:pPr>
            <a:endParaRPr lang="ja-JP" altLang="en-US" sz="2600" dirty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589181" y="5406084"/>
          <a:ext cx="8097619" cy="697754"/>
        </p:xfrm>
        <a:graphic>
          <a:graphicData uri="http://schemas.openxmlformats.org/presentationml/2006/ole">
            <p:oleObj spid="_x0000_s55298" name="数式" r:id="rId3" imgW="5600700" imgH="482600" progId="Equation.3">
              <p:embed/>
            </p:oleObj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4682915" y="6134818"/>
            <a:ext cx="35958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err="1" smtClean="0"/>
              <a:t>k</a:t>
            </a:r>
            <a:r>
              <a:rPr kumimoji="1" lang="ja-JP" altLang="en-US" sz="2200" dirty="0" smtClean="0"/>
              <a:t>は波長方向の添字、</a:t>
            </a:r>
            <a:r>
              <a:rPr kumimoji="1" lang="en-US" altLang="ja-JP" sz="2200" dirty="0" err="1" smtClean="0"/>
              <a:t>f</a:t>
            </a:r>
            <a:r>
              <a:rPr kumimoji="1" lang="ja-JP" altLang="en-US" sz="2200" dirty="0" smtClean="0"/>
              <a:t>は</a:t>
            </a:r>
            <a:r>
              <a:rPr kumimoji="1" lang="en-US" altLang="ja-JP" sz="2200" dirty="0" smtClean="0"/>
              <a:t>Flux</a:t>
            </a:r>
            <a:endParaRPr kumimoji="1" lang="ja-JP" altLang="en-US" sz="2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TRPT</a:t>
            </a:r>
            <a:r>
              <a:rPr lang="en-US" altLang="ja-JP" dirty="0" smtClean="0"/>
              <a:t>①</a:t>
            </a:r>
            <a:br>
              <a:rPr lang="en-US" altLang="ja-JP" dirty="0" smtClean="0"/>
            </a:br>
            <a:r>
              <a:rPr lang="en-US" altLang="ja-JP" sz="2222" dirty="0" smtClean="0"/>
              <a:t>SOLVES THE EQUATION OF RADIATIVE TRANSFER FOR GIVEN POPULATIONS</a:t>
            </a:r>
            <a:endParaRPr lang="ja-JP" altLang="en-US" sz="2222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457200" y="1371072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600" dirty="0" smtClean="0"/>
              <a:t>Input	: </a:t>
            </a:r>
            <a:r>
              <a:rPr lang="ja-JP" altLang="en-US" sz="2600" dirty="0" smtClean="0"/>
              <a:t>粒子数密度</a:t>
            </a:r>
            <a:endParaRPr lang="en-US" altLang="ja-JP" sz="2600" dirty="0" smtClean="0"/>
          </a:p>
          <a:p>
            <a:r>
              <a:rPr lang="en-US" altLang="ja-JP" sz="2600" dirty="0" smtClean="0"/>
              <a:t>Output	: Fluxes, Intensities, and </a:t>
            </a:r>
            <a:r>
              <a:rPr lang="en-US" altLang="ja-JP" sz="2600" dirty="0" err="1" smtClean="0"/>
              <a:t>Radiative</a:t>
            </a:r>
            <a:r>
              <a:rPr lang="en-US" altLang="ja-JP" sz="2600" dirty="0" smtClean="0"/>
              <a:t> rates</a:t>
            </a:r>
          </a:p>
          <a:p>
            <a:r>
              <a:rPr lang="ja-JP" altLang="en-US" sz="2600" dirty="0" smtClean="0"/>
              <a:t>流れ</a:t>
            </a: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	1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Source function</a:t>
            </a:r>
            <a:r>
              <a:rPr lang="ja-JP" altLang="en-US" sz="2600" dirty="0" smtClean="0"/>
              <a:t>を計算する</a:t>
            </a:r>
            <a:endParaRPr lang="ja-JP" altLang="en-US" sz="2600" dirty="0"/>
          </a:p>
        </p:txBody>
      </p:sp>
      <p:pic>
        <p:nvPicPr>
          <p:cNvPr id="6" name="図 5" descr="report33 eq.2.6-2.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4000" y="2863680"/>
            <a:ext cx="5625804" cy="1603052"/>
          </a:xfrm>
          <a:prstGeom prst="rect">
            <a:avLst/>
          </a:prstGeom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805633" y="3427660"/>
          <a:ext cx="3060996" cy="789968"/>
        </p:xfrm>
        <a:graphic>
          <a:graphicData uri="http://schemas.openxmlformats.org/presentationml/2006/ole">
            <p:oleObj spid="_x0000_s63492" name="数式" r:id="rId4" imgW="1295400" imgH="457200" progId="Equation.3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805633" y="4516361"/>
          <a:ext cx="4260850" cy="373063"/>
        </p:xfrm>
        <a:graphic>
          <a:graphicData uri="http://schemas.openxmlformats.org/presentationml/2006/ole">
            <p:oleObj spid="_x0000_s63493" name="数式" r:id="rId5" imgW="1803400" imgH="215900" progId="Equation.3">
              <p:embed/>
            </p:oleObj>
          </a:graphicData>
        </a:graphic>
      </p:graphicFrame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805633" y="5185493"/>
          <a:ext cx="5162550" cy="482600"/>
        </p:xfrm>
        <a:graphic>
          <a:graphicData uri="http://schemas.openxmlformats.org/presentationml/2006/ole">
            <p:oleObj spid="_x0000_s63494" name="数式" r:id="rId6" imgW="2184400" imgH="279400" progId="Equation.3">
              <p:embed/>
            </p:oleObj>
          </a:graphicData>
        </a:graphic>
      </p:graphicFrame>
      <p:graphicFrame>
        <p:nvGraphicFramePr>
          <p:cNvPr id="63495" name="Object 7"/>
          <p:cNvGraphicFramePr>
            <a:graphicFrameLocks noChangeAspect="1"/>
          </p:cNvGraphicFramePr>
          <p:nvPr/>
        </p:nvGraphicFramePr>
        <p:xfrm>
          <a:off x="2147966" y="5897035"/>
          <a:ext cx="4441825" cy="790575"/>
        </p:xfrm>
        <a:graphic>
          <a:graphicData uri="http://schemas.openxmlformats.org/presentationml/2006/ole">
            <p:oleObj spid="_x0000_s63495" name="数式" r:id="rId7" imgW="1879600" imgH="457200" progId="Equation.3">
              <p:embed/>
            </p:oleObj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645716" y="610563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=&gt;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TRPT</a:t>
            </a:r>
            <a:r>
              <a:rPr lang="en-US" altLang="ja-JP" dirty="0" smtClean="0"/>
              <a:t>②</a:t>
            </a:r>
            <a:endParaRPr lang="ja-JP" altLang="en-US" dirty="0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idx="1"/>
          </p:nvPr>
        </p:nvSpPr>
        <p:spPr>
          <a:xfrm>
            <a:off x="457200" y="107354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2600" dirty="0" smtClean="0"/>
              <a:t>	2</a:t>
            </a:r>
            <a:r>
              <a:rPr lang="ja-JP" altLang="en-US" sz="2600" dirty="0" smtClean="0"/>
              <a:t>、</a:t>
            </a:r>
            <a:r>
              <a:rPr lang="en-US" altLang="ja-JP" sz="2600" dirty="0" smtClean="0">
                <a:solidFill>
                  <a:srgbClr val="FF0000"/>
                </a:solidFill>
              </a:rPr>
              <a:t>TRANSP</a:t>
            </a:r>
          </a:p>
          <a:p>
            <a:pPr>
              <a:buNone/>
            </a:pPr>
            <a:r>
              <a:rPr lang="en-US" altLang="ja-JP" sz="2600" dirty="0" smtClean="0"/>
              <a:t>			Source function</a:t>
            </a:r>
            <a:r>
              <a:rPr lang="ja-JP" altLang="en-US" sz="2600" dirty="0" smtClean="0"/>
              <a:t>を使って、輻射輸送方程式（</a:t>
            </a:r>
            <a:r>
              <a:rPr lang="en-US" altLang="ja-JP" sz="2600" dirty="0" err="1" smtClean="0"/>
              <a:t>Feautrier’s</a:t>
            </a:r>
            <a:r>
              <a:rPr lang="en-US" altLang="ja-JP" sz="2600" dirty="0" smtClean="0"/>
              <a:t> method</a:t>
            </a:r>
            <a:r>
              <a:rPr lang="ja-JP" altLang="en-US" sz="2600" dirty="0" smtClean="0"/>
              <a:t>）を解き、</a:t>
            </a:r>
            <a:r>
              <a:rPr lang="en-US" altLang="ja-JP" sz="2600" dirty="0" smtClean="0"/>
              <a:t>I+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P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	3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Flux</a:t>
            </a:r>
            <a:r>
              <a:rPr lang="ja-JP" altLang="en-US" sz="2600" dirty="0" smtClean="0"/>
              <a:t>、</a:t>
            </a:r>
            <a:r>
              <a:rPr lang="en-US" altLang="ja-JP" sz="2600" dirty="0" err="1" smtClean="0"/>
              <a:t>Rij</a:t>
            </a:r>
            <a:r>
              <a:rPr lang="ja-JP" altLang="en-US" sz="2600" dirty="0" smtClean="0"/>
              <a:t>、</a:t>
            </a:r>
            <a:r>
              <a:rPr lang="en-US" altLang="ja-JP" sz="2600" dirty="0" err="1" smtClean="0"/>
              <a:t>Rji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Jν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cooling function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	4</a:t>
            </a:r>
            <a:r>
              <a:rPr lang="ja-JP" altLang="en-US" sz="2600" dirty="0" smtClean="0"/>
              <a:t>、</a:t>
            </a:r>
            <a:r>
              <a:rPr lang="en-US" altLang="ja-JP" sz="2600" dirty="0" smtClean="0">
                <a:solidFill>
                  <a:srgbClr val="FF0000"/>
                </a:solidFill>
              </a:rPr>
              <a:t>TRANSP</a:t>
            </a:r>
            <a:r>
              <a:rPr lang="ja-JP" altLang="en-US" sz="2600" dirty="0" smtClean="0"/>
              <a:t>前後の</a:t>
            </a:r>
            <a:r>
              <a:rPr lang="en-US" altLang="ja-JP" sz="2600" dirty="0" smtClean="0"/>
              <a:t>Jν</a:t>
            </a:r>
            <a:r>
              <a:rPr lang="ja-JP" altLang="en-US" sz="2600" dirty="0" smtClean="0"/>
              <a:t>の差の最大値</a:t>
            </a:r>
            <a:r>
              <a:rPr lang="en-US" altLang="ja-JP" sz="2600" dirty="0" smtClean="0"/>
              <a:t>EMAXJ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</p:txBody>
      </p:sp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1301485" y="3538442"/>
          <a:ext cx="2820987" cy="638175"/>
        </p:xfrm>
        <a:graphic>
          <a:graphicData uri="http://schemas.openxmlformats.org/presentationml/2006/ole">
            <p:oleObj spid="_x0000_s64518" name="数式" r:id="rId3" imgW="1193800" imgH="368300" progId="Equation.3">
              <p:embed/>
            </p:oleObj>
          </a:graphicData>
        </a:graphic>
      </p:graphicFrame>
      <p:pic>
        <p:nvPicPr>
          <p:cNvPr id="12" name="図 11" descr="report33 eq.2.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657" y="5103865"/>
            <a:ext cx="8457143" cy="1625397"/>
          </a:xfrm>
          <a:prstGeom prst="rect">
            <a:avLst/>
          </a:prstGeom>
        </p:spPr>
      </p:pic>
      <p:sp>
        <p:nvSpPr>
          <p:cNvPr id="13" name="テキスト ボックス 12"/>
          <p:cNvSpPr txBox="1"/>
          <p:nvPr/>
        </p:nvSpPr>
        <p:spPr>
          <a:xfrm>
            <a:off x="229657" y="6267597"/>
            <a:ext cx="10718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I</a:t>
            </a:r>
            <a:r>
              <a:rPr kumimoji="1" lang="en-US" altLang="ja-JP" sz="2400" baseline="-25000" dirty="0" smtClean="0"/>
              <a:t>νμ</a:t>
            </a:r>
            <a:r>
              <a:rPr kumimoji="1" lang="en-US" altLang="ja-JP" sz="2400" dirty="0" smtClean="0"/>
              <a:t> =&gt; P</a:t>
            </a:r>
            <a:endParaRPr kumimoji="1" lang="ja-JP" altLang="en-US" sz="2400" dirty="0"/>
          </a:p>
        </p:txBody>
      </p:sp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4588421" y="3538442"/>
          <a:ext cx="1830388" cy="638175"/>
        </p:xfrm>
        <a:graphic>
          <a:graphicData uri="http://schemas.openxmlformats.org/presentationml/2006/ole">
            <p:oleObj spid="_x0000_s64519" name="数式" r:id="rId5" imgW="774700" imgH="36830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2124382" y="4234253"/>
          <a:ext cx="6119813" cy="792162"/>
        </p:xfrm>
        <a:graphic>
          <a:graphicData uri="http://schemas.openxmlformats.org/presentationml/2006/ole">
            <p:oleObj spid="_x0000_s64520" name="数式" r:id="rId6" imgW="2590800" imgH="45720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6608950" y="3864921"/>
            <a:ext cx="24663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この後どこで使うかも？</a:t>
            </a:r>
            <a:endParaRPr kumimoji="1" lang="ja-JP" altLang="en-US" dirty="0"/>
          </a:p>
        </p:txBody>
      </p:sp>
      <p:cxnSp>
        <p:nvCxnSpPr>
          <p:cNvPr id="15" name="直線矢印コネクタ 14"/>
          <p:cNvCxnSpPr/>
          <p:nvPr/>
        </p:nvCxnSpPr>
        <p:spPr>
          <a:xfrm rot="5400000">
            <a:off x="6412957" y="4182469"/>
            <a:ext cx="262159" cy="2504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TRCONT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22" dirty="0" smtClean="0"/>
              <a:t>SOLVES THE EQUATION OF RADIATIVE TRANSFER FOR THE BACKGROUND</a:t>
            </a:r>
            <a:endParaRPr lang="ja-JP" altLang="en-US" sz="2222" dirty="0"/>
          </a:p>
        </p:txBody>
      </p:sp>
      <p:sp>
        <p:nvSpPr>
          <p:cNvPr id="12" name="コンテンツ プレースホルダ 11"/>
          <p:cNvSpPr>
            <a:spLocks noGrp="1"/>
          </p:cNvSpPr>
          <p:nvPr>
            <p:ph idx="1"/>
          </p:nvPr>
        </p:nvSpPr>
        <p:spPr>
          <a:xfrm>
            <a:off x="457200" y="1603422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600" dirty="0" smtClean="0"/>
              <a:t>流れ</a:t>
            </a: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1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Source function</a:t>
            </a:r>
            <a:r>
              <a:rPr lang="ja-JP" altLang="en-US" sz="2600" dirty="0" smtClean="0"/>
              <a:t>を計算する</a:t>
            </a: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2</a:t>
            </a:r>
            <a:r>
              <a:rPr lang="ja-JP" altLang="en-US" sz="2600" dirty="0" smtClean="0"/>
              <a:t>、</a:t>
            </a:r>
            <a:r>
              <a:rPr lang="en-US" altLang="ja-JP" sz="2600" dirty="0" smtClean="0">
                <a:solidFill>
                  <a:srgbClr val="FF0000"/>
                </a:solidFill>
              </a:rPr>
              <a:t>TRANSP</a:t>
            </a:r>
          </a:p>
          <a:p>
            <a:pPr>
              <a:buNone/>
            </a:pPr>
            <a:r>
              <a:rPr lang="en-US" altLang="ja-JP" sz="2600" dirty="0" smtClean="0"/>
              <a:t>			Source function</a:t>
            </a:r>
            <a:r>
              <a:rPr lang="ja-JP" altLang="en-US" sz="2600" dirty="0" smtClean="0"/>
              <a:t>を使って、輻射輸送方程式（</a:t>
            </a:r>
            <a:r>
              <a:rPr lang="en-US" altLang="ja-JP" sz="2600" dirty="0" err="1" smtClean="0"/>
              <a:t>Feautrier’s</a:t>
            </a:r>
            <a:r>
              <a:rPr lang="en-US" altLang="ja-JP" sz="2600" dirty="0" smtClean="0"/>
              <a:t> method</a:t>
            </a:r>
            <a:r>
              <a:rPr lang="ja-JP" altLang="en-US" sz="2600" dirty="0" smtClean="0"/>
              <a:t>）を解き、</a:t>
            </a:r>
            <a:r>
              <a:rPr lang="en-US" altLang="ja-JP" sz="2600" dirty="0" smtClean="0"/>
              <a:t>I+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P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  <a:p>
            <a:pPr>
              <a:buNone/>
            </a:pPr>
            <a:r>
              <a:rPr lang="en-US" altLang="ja-JP" sz="2600" dirty="0" smtClean="0"/>
              <a:t>3</a:t>
            </a:r>
            <a:r>
              <a:rPr lang="ja-JP" altLang="en-US" sz="2600" dirty="0" smtClean="0"/>
              <a:t>、</a:t>
            </a:r>
            <a:r>
              <a:rPr lang="en-US" altLang="ja-JP" sz="2600" dirty="0" smtClean="0"/>
              <a:t>Flux</a:t>
            </a:r>
            <a:r>
              <a:rPr lang="ja-JP" altLang="en-US" sz="2600" dirty="0" smtClean="0"/>
              <a:t>を導く</a:t>
            </a:r>
            <a:endParaRPr lang="en-US" altLang="ja-JP" sz="2600" dirty="0" smtClean="0"/>
          </a:p>
        </p:txBody>
      </p:sp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1885533" y="2773045"/>
          <a:ext cx="2551112" cy="350838"/>
        </p:xfrm>
        <a:graphic>
          <a:graphicData uri="http://schemas.openxmlformats.org/presentationml/2006/ole">
            <p:oleObj spid="_x0000_s65542" name="数式" r:id="rId3" imgW="1079500" imgH="20320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1885533" y="3331460"/>
          <a:ext cx="5251450" cy="373063"/>
        </p:xfrm>
        <a:graphic>
          <a:graphicData uri="http://schemas.openxmlformats.org/presentationml/2006/ole">
            <p:oleObj spid="_x0000_s65543" name="数式" r:id="rId4" imgW="2222500" imgH="215900" progId="Equation.3">
              <p:embed/>
            </p:oleObj>
          </a:graphicData>
        </a:graphic>
      </p:graphicFrame>
      <p:graphicFrame>
        <p:nvGraphicFramePr>
          <p:cNvPr id="65544" name="Object 8"/>
          <p:cNvGraphicFramePr>
            <a:graphicFrameLocks noChangeAspect="1"/>
          </p:cNvGraphicFramePr>
          <p:nvPr/>
        </p:nvGraphicFramePr>
        <p:xfrm>
          <a:off x="2176462" y="5900737"/>
          <a:ext cx="2820988" cy="638175"/>
        </p:xfrm>
        <a:graphic>
          <a:graphicData uri="http://schemas.openxmlformats.org/presentationml/2006/ole">
            <p:oleObj spid="_x0000_s65544" name="数式" r:id="rId5" imgW="11938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START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TRANSP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000" dirty="0" smtClean="0"/>
              <a:t>SOLVES THE RADIATIVE TRANSFER EQUATION WITH GIVEN SOURCE FUNCTION.</a:t>
            </a:r>
            <a:endParaRPr lang="ja-JP" altLang="en-US" sz="20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 err="1" smtClean="0"/>
              <a:t>Δτ</a:t>
            </a:r>
            <a:r>
              <a:rPr lang="en-US" altLang="ja-JP" baseline="-25000" dirty="0" err="1" smtClean="0"/>
              <a:t>ν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τ</a:t>
            </a:r>
            <a:r>
              <a:rPr lang="en-US" altLang="ja-JP" baseline="-25000" dirty="0" err="1" smtClean="0"/>
              <a:t>ν</a:t>
            </a:r>
            <a:r>
              <a:rPr lang="ja-JP" altLang="en-US" dirty="0" smtClean="0"/>
              <a:t>、</a:t>
            </a:r>
            <a:r>
              <a:rPr lang="en-US" altLang="ja-JP" dirty="0" smtClean="0"/>
              <a:t>a1</a:t>
            </a:r>
            <a:r>
              <a:rPr lang="ja-JP" altLang="en-US" dirty="0" smtClean="0"/>
              <a:t>、</a:t>
            </a:r>
            <a:r>
              <a:rPr lang="en-US" altLang="ja-JP" dirty="0" smtClean="0"/>
              <a:t>c1</a:t>
            </a:r>
            <a:r>
              <a:rPr lang="ja-JP" altLang="en-US" dirty="0" smtClean="0"/>
              <a:t>を計算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輻射輸送方程式を解く</a:t>
            </a:r>
            <a:endParaRPr lang="en-US" altLang="ja-JP" dirty="0" smtClean="0"/>
          </a:p>
          <a:p>
            <a:pPr marL="914400" lvl="1" indent="-514350"/>
            <a:r>
              <a:rPr lang="en-US" altLang="ja-JP" dirty="0" smtClean="0"/>
              <a:t>ISCAT = 1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0000"/>
                </a:solidFill>
              </a:rPr>
              <a:t>TRANSC</a:t>
            </a:r>
          </a:p>
          <a:p>
            <a:pPr marL="914400" lvl="1" indent="-514350"/>
            <a:r>
              <a:rPr lang="en-US" altLang="ja-JP" dirty="0" smtClean="0"/>
              <a:t>ITRAN≦2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0000"/>
                </a:solidFill>
              </a:rPr>
              <a:t>TRANF</a:t>
            </a:r>
          </a:p>
          <a:p>
            <a:pPr marL="914400" lvl="1" indent="-514350"/>
            <a:r>
              <a:rPr lang="en-US" altLang="ja-JP" dirty="0" smtClean="0"/>
              <a:t>ITRAN &gt; 2</a:t>
            </a:r>
            <a:r>
              <a:rPr lang="ja-JP" altLang="en-US" dirty="0" smtClean="0"/>
              <a:t>なら、</a:t>
            </a:r>
            <a:r>
              <a:rPr lang="en-US" altLang="ja-JP" dirty="0" smtClean="0">
                <a:solidFill>
                  <a:srgbClr val="FF0000"/>
                </a:solidFill>
              </a:rPr>
              <a:t>TRANI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 dirty="0" smtClean="0"/>
              <a:t>PMS</a:t>
            </a:r>
            <a:r>
              <a:rPr lang="ja-JP" altLang="en-US" dirty="0" smtClean="0"/>
              <a:t>を計算</a:t>
            </a:r>
            <a:endParaRPr lang="en-US" altLang="ja-JP" dirty="0" smtClean="0"/>
          </a:p>
          <a:p>
            <a:pPr marL="914400" lvl="1" indent="-514350"/>
            <a:r>
              <a:rPr lang="en-US" altLang="ja-JP" dirty="0" smtClean="0"/>
              <a:t>a1 &gt; 1</a:t>
            </a:r>
            <a:r>
              <a:rPr lang="ja-JP" altLang="en-US" dirty="0" smtClean="0"/>
              <a:t>なら、</a:t>
            </a:r>
            <a:r>
              <a:rPr lang="en-US" altLang="ja-JP" dirty="0" smtClean="0"/>
              <a:t>PMS=P−S</a:t>
            </a:r>
          </a:p>
          <a:p>
            <a:pPr marL="914400" lvl="1" indent="-514350"/>
            <a:r>
              <a:rPr lang="en-US" altLang="ja-JP" dirty="0" smtClean="0"/>
              <a:t>a1≦1</a:t>
            </a:r>
            <a:r>
              <a:rPr lang="ja-JP" altLang="en-US" dirty="0" smtClean="0"/>
              <a:t>なら、</a:t>
            </a:r>
            <a:r>
              <a:rPr lang="en-US" altLang="ja-JP" dirty="0" smtClean="0"/>
              <a:t>PMS=c1*(P</a:t>
            </a:r>
            <a:r>
              <a:rPr lang="en-US" altLang="ja-JP" baseline="-25000" dirty="0" smtClean="0"/>
              <a:t>k+1</a:t>
            </a:r>
            <a:r>
              <a:rPr lang="en-US" altLang="ja-JP" dirty="0" smtClean="0"/>
              <a:t>−P</a:t>
            </a:r>
            <a:r>
              <a:rPr lang="en-US" altLang="ja-JP" baseline="-25000" dirty="0" smtClean="0"/>
              <a:t>k</a:t>
            </a:r>
            <a:r>
              <a:rPr lang="en-US" altLang="ja-JP" dirty="0" smtClean="0"/>
              <a:t>)−a1*(P</a:t>
            </a:r>
            <a:r>
              <a:rPr lang="en-US" altLang="ja-JP" baseline="-25000" dirty="0" smtClean="0"/>
              <a:t>k</a:t>
            </a:r>
            <a:r>
              <a:rPr lang="en-US" altLang="ja-JP" dirty="0" smtClean="0"/>
              <a:t>−P</a:t>
            </a:r>
            <a:r>
              <a:rPr lang="en-US" altLang="ja-JP" baseline="-25000" dirty="0" smtClean="0"/>
              <a:t>k-1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marL="914400" lvl="1" indent="-514350"/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95384" y="6074322"/>
            <a:ext cx="201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深さ方向の添字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72710" y="2354252"/>
            <a:ext cx="31140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200" dirty="0" smtClean="0"/>
              <a:t>a1=2/(Δτ</a:t>
            </a:r>
            <a:r>
              <a:rPr kumimoji="1" lang="en-US" altLang="ja-JP" sz="2200" baseline="-25000" dirty="0" smtClean="0"/>
              <a:t>ν,k</a:t>
            </a:r>
            <a:r>
              <a:rPr kumimoji="1" lang="en-US" altLang="ja-JP" sz="2200" dirty="0" smtClean="0"/>
              <a:t>+</a:t>
            </a:r>
            <a:r>
              <a:rPr lang="en-US" altLang="ja-JP" sz="2200" dirty="0" smtClean="0"/>
              <a:t>Δτ</a:t>
            </a:r>
            <a:r>
              <a:rPr lang="en-US" altLang="ja-JP" sz="2200" baseline="-25000" dirty="0" smtClean="0"/>
              <a:t>ν,k+1</a:t>
            </a:r>
            <a:r>
              <a:rPr kumimoji="1" lang="en-US" altLang="ja-JP" sz="2200" dirty="0" smtClean="0"/>
              <a:t>)/</a:t>
            </a:r>
            <a:r>
              <a:rPr lang="en-US" altLang="ja-JP" sz="2200" dirty="0" smtClean="0"/>
              <a:t>Δτ</a:t>
            </a:r>
            <a:r>
              <a:rPr lang="en-US" altLang="ja-JP" sz="2200" baseline="-25000" dirty="0" smtClean="0"/>
              <a:t>ν,k</a:t>
            </a:r>
          </a:p>
          <a:p>
            <a:r>
              <a:rPr kumimoji="1" lang="en-US" altLang="ja-JP" sz="2200" dirty="0" smtClean="0"/>
              <a:t>C1=</a:t>
            </a:r>
            <a:r>
              <a:rPr lang="en-US" altLang="ja-JP" sz="2200" dirty="0" smtClean="0"/>
              <a:t>2/(Δτ</a:t>
            </a:r>
            <a:r>
              <a:rPr lang="en-US" altLang="ja-JP" sz="2200" baseline="-25000" dirty="0" smtClean="0"/>
              <a:t>ν,k</a:t>
            </a:r>
            <a:r>
              <a:rPr lang="en-US" altLang="ja-JP" sz="2200" dirty="0" smtClean="0"/>
              <a:t>+Δτ</a:t>
            </a:r>
            <a:r>
              <a:rPr lang="en-US" altLang="ja-JP" sz="2200" baseline="-25000" dirty="0" smtClean="0"/>
              <a:t>ν,k+1</a:t>
            </a:r>
            <a:r>
              <a:rPr lang="en-US" altLang="ja-JP" sz="2200" dirty="0" smtClean="0"/>
              <a:t>)/Δτ</a:t>
            </a:r>
            <a:r>
              <a:rPr lang="en-US" altLang="ja-JP" sz="2200" baseline="-25000" dirty="0" smtClean="0"/>
              <a:t>ν,k+1</a:t>
            </a:r>
            <a:endParaRPr kumimoji="1" lang="ja-JP" altLang="en-US" sz="22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669338" y="3123693"/>
            <a:ext cx="2017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</a:t>
            </a:r>
            <a:r>
              <a:rPr kumimoji="1" lang="en-US" altLang="ja-JP" dirty="0" smtClean="0"/>
              <a:t> : </a:t>
            </a:r>
            <a:r>
              <a:rPr kumimoji="1" lang="ja-JP" altLang="en-US" dirty="0" smtClean="0"/>
              <a:t>深さ方向の添字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29917" y="1746070"/>
            <a:ext cx="3207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輻射輸送方程式を解く時に使う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460" y="6731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TRANF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22" dirty="0" smtClean="0"/>
              <a:t>FORMAL SOLVER FOR THE TRANSFER EQUATION USING FEAUTRIER TECHNIQUE</a:t>
            </a:r>
            <a:endParaRPr lang="ja-JP" altLang="en-US" dirty="0"/>
          </a:p>
        </p:txBody>
      </p:sp>
      <p:sp>
        <p:nvSpPr>
          <p:cNvPr id="8" name="コンテンツ プレースホルダ 7"/>
          <p:cNvSpPr>
            <a:spLocks noGrp="1"/>
          </p:cNvSpPr>
          <p:nvPr>
            <p:ph idx="1"/>
          </p:nvPr>
        </p:nvSpPr>
        <p:spPr>
          <a:xfrm>
            <a:off x="457200" y="104300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ja-JP" sz="2000" dirty="0" smtClean="0"/>
              <a:t>3</a:t>
            </a:r>
            <a:r>
              <a:rPr lang="ja-JP" altLang="en-US" sz="2000" dirty="0" smtClean="0"/>
              <a:t>つの解法を持つ、</a:t>
            </a:r>
            <a:r>
              <a:rPr lang="en-US" altLang="ja-JP" sz="2000" dirty="0" smtClean="0"/>
              <a:t>ITRAN</a:t>
            </a:r>
            <a:r>
              <a:rPr lang="ja-JP" altLang="en-US" sz="2000" dirty="0" smtClean="0"/>
              <a:t>で指定</a:t>
            </a:r>
            <a:endParaRPr lang="en-US" altLang="ja-JP" sz="2000" dirty="0" smtClean="0"/>
          </a:p>
          <a:p>
            <a:r>
              <a:rPr lang="en-US" altLang="ja-JP" sz="2000" dirty="0" smtClean="0"/>
              <a:t>ITRAN</a:t>
            </a:r>
          </a:p>
          <a:p>
            <a:pPr lvl="1"/>
            <a:r>
              <a:rPr lang="en-US" altLang="ja-JP" sz="2000" dirty="0" smtClean="0"/>
              <a:t>0	: </a:t>
            </a:r>
            <a:r>
              <a:rPr lang="en-US" altLang="ja-JP" sz="2000" dirty="0" err="1" smtClean="0"/>
              <a:t>Feautrier</a:t>
            </a:r>
            <a:r>
              <a:rPr lang="en-US" altLang="ja-JP" sz="2000" dirty="0" smtClean="0"/>
              <a:t> solution</a:t>
            </a:r>
          </a:p>
          <a:p>
            <a:pPr lvl="1"/>
            <a:r>
              <a:rPr lang="en-US" altLang="ja-JP" sz="2000" dirty="0" smtClean="0"/>
              <a:t>1	: </a:t>
            </a:r>
            <a:r>
              <a:rPr lang="en-US" altLang="ja-JP" sz="2000" dirty="0" err="1" smtClean="0"/>
              <a:t>Feautrier</a:t>
            </a:r>
            <a:r>
              <a:rPr lang="en-US" altLang="ja-JP" sz="2000" dirty="0" smtClean="0"/>
              <a:t> solution to cubic </a:t>
            </a:r>
            <a:r>
              <a:rPr lang="en-US" altLang="ja-JP" sz="2000" dirty="0" err="1" smtClean="0"/>
              <a:t>spline</a:t>
            </a:r>
            <a:r>
              <a:rPr lang="en-US" altLang="ja-JP" sz="2000" dirty="0" smtClean="0"/>
              <a:t> accuracy,</a:t>
            </a:r>
            <a:r>
              <a:rPr lang="en-US" altLang="ja-JP" sz="1200" dirty="0" smtClean="0"/>
              <a:t> ref. Auer, 1976, JQSRT 16, 931</a:t>
            </a:r>
          </a:p>
          <a:p>
            <a:pPr lvl="1"/>
            <a:r>
              <a:rPr lang="en-US" altLang="ja-JP" sz="2000" dirty="0" smtClean="0"/>
              <a:t>2	: </a:t>
            </a:r>
            <a:r>
              <a:rPr lang="en-US" altLang="ja-JP" sz="2000" dirty="0" err="1" smtClean="0"/>
              <a:t>Feautrier</a:t>
            </a:r>
            <a:r>
              <a:rPr lang="en-US" altLang="ja-JP" sz="2000" dirty="0" smtClean="0"/>
              <a:t> solution </a:t>
            </a:r>
            <a:r>
              <a:rPr lang="en-US" altLang="ja-JP" sz="2000" dirty="0" err="1" smtClean="0"/>
              <a:t>Hermite</a:t>
            </a:r>
            <a:endParaRPr lang="en-US" altLang="ja-JP" sz="2000" dirty="0" smtClean="0"/>
          </a:p>
          <a:p>
            <a:r>
              <a:rPr lang="ja-JP" altLang="en-US" sz="2000" dirty="0" smtClean="0"/>
              <a:t>基本的な解き方</a:t>
            </a:r>
            <a:r>
              <a:rPr lang="en-US" altLang="ja-JP" sz="2400" dirty="0" smtClean="0"/>
              <a:t> </a:t>
            </a:r>
          </a:p>
          <a:p>
            <a:pPr lvl="1"/>
            <a:endParaRPr lang="ja-JP" altLang="en-US" sz="2000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253402"/>
            <a:ext cx="3555045" cy="158342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460" y="4836827"/>
            <a:ext cx="4495253" cy="1965605"/>
          </a:xfrm>
          <a:prstGeom prst="rect">
            <a:avLst/>
          </a:prstGeom>
        </p:spPr>
      </p:pic>
      <p:sp>
        <p:nvSpPr>
          <p:cNvPr id="12" name="右矢印 11"/>
          <p:cNvSpPr/>
          <p:nvPr/>
        </p:nvSpPr>
        <p:spPr>
          <a:xfrm rot="19450868">
            <a:off x="3477814" y="4041919"/>
            <a:ext cx="2748624" cy="16670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1699" y="2945394"/>
            <a:ext cx="13189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000" b="1" dirty="0" smtClean="0"/>
              <a:t>TP</a:t>
            </a:r>
            <a:r>
              <a:rPr kumimoji="1" lang="en-US" altLang="ja-JP" sz="3000" dirty="0" smtClean="0"/>
              <a:t> = −</a:t>
            </a:r>
            <a:r>
              <a:rPr kumimoji="1" lang="en-US" altLang="ja-JP" sz="3000" b="1" dirty="0" smtClean="0"/>
              <a:t>S</a:t>
            </a:r>
            <a:endParaRPr kumimoji="1" lang="ja-JP" altLang="en-US" sz="3000" b="1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481447" y="3499392"/>
            <a:ext cx="24847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" b="1" dirty="0" smtClean="0"/>
              <a:t>T</a:t>
            </a:r>
            <a:r>
              <a:rPr kumimoji="1" lang="en-US" altLang="ja-JP" sz="2600" dirty="0" smtClean="0"/>
              <a:t> : </a:t>
            </a:r>
            <a:r>
              <a:rPr kumimoji="1" lang="ja-JP" altLang="en-US" sz="2600" dirty="0" smtClean="0"/>
              <a:t>３重対角行列</a:t>
            </a:r>
            <a:endParaRPr kumimoji="1" lang="ja-JP" altLang="en-US" sz="2600" dirty="0"/>
          </a:p>
        </p:txBody>
      </p:sp>
      <p:cxnSp>
        <p:nvCxnSpPr>
          <p:cNvPr id="16" name="直線矢印コネクタ 15"/>
          <p:cNvCxnSpPr/>
          <p:nvPr/>
        </p:nvCxnSpPr>
        <p:spPr>
          <a:xfrm rot="10800000">
            <a:off x="3449913" y="4327174"/>
            <a:ext cx="239042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749775" y="3991835"/>
            <a:ext cx="2314907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Feautrier</a:t>
            </a:r>
            <a:r>
              <a:rPr kumimoji="1" lang="en-US" altLang="ja-JP" dirty="0" smtClean="0"/>
              <a:t> transport eq. </a:t>
            </a:r>
          </a:p>
          <a:p>
            <a:r>
              <a:rPr kumimoji="1" lang="en-US" altLang="ja-JP" dirty="0" err="1" smtClean="0"/>
              <a:t>Rutten’s</a:t>
            </a:r>
            <a:r>
              <a:rPr kumimoji="1" lang="en-US" altLang="ja-JP" dirty="0" smtClean="0"/>
              <a:t> text eq. (5.17)</a:t>
            </a:r>
            <a:endParaRPr kumimoji="1" lang="ja-JP" altLang="en-US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9919" y="6048415"/>
            <a:ext cx="2369306" cy="609113"/>
          </a:xfrm>
          <a:prstGeom prst="rect">
            <a:avLst/>
          </a:prstGeom>
        </p:spPr>
      </p:pic>
      <p:sp>
        <p:nvSpPr>
          <p:cNvPr id="19" name="テキスト ボックス 18"/>
          <p:cNvSpPr txBox="1"/>
          <p:nvPr/>
        </p:nvSpPr>
        <p:spPr>
          <a:xfrm>
            <a:off x="6298480" y="3991835"/>
            <a:ext cx="8596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000" dirty="0" smtClean="0"/>
              <a:t>=&gt; </a:t>
            </a:r>
            <a:r>
              <a:rPr kumimoji="1" lang="en-US" altLang="ja-JP" sz="3000" b="1" dirty="0" smtClean="0"/>
              <a:t>P</a:t>
            </a:r>
            <a:endParaRPr kumimoji="1" lang="ja-JP" altLang="en-US" sz="3000" b="1" dirty="0"/>
          </a:p>
        </p:txBody>
      </p:sp>
      <p:graphicFrame>
        <p:nvGraphicFramePr>
          <p:cNvPr id="20" name="オブジェクト 19"/>
          <p:cNvGraphicFramePr>
            <a:graphicFrameLocks noChangeAspect="1"/>
          </p:cNvGraphicFramePr>
          <p:nvPr/>
        </p:nvGraphicFramePr>
        <p:xfrm>
          <a:off x="5195948" y="4823539"/>
          <a:ext cx="3924300" cy="1224876"/>
        </p:xfrm>
        <a:graphic>
          <a:graphicData uri="http://schemas.openxmlformats.org/presentationml/2006/ole">
            <p:oleObj spid="_x0000_s67586" name="数式" r:id="rId6" imgW="3924300" imgH="9398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4622263" y="1263836"/>
            <a:ext cx="448071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境界条件：</a:t>
            </a:r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order Taylor expansions,</a:t>
            </a:r>
          </a:p>
          <a:p>
            <a:r>
              <a:rPr lang="en-US" altLang="ja-JP" dirty="0" smtClean="0"/>
              <a:t> with estimates of the incident radiation fields</a:t>
            </a:r>
            <a:endParaRPr lang="ja-JP" altLang="en-US" dirty="0" smtClean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7966" y="6459588"/>
            <a:ext cx="1850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解法によって違う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INITIA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CALCULATES A STARTING SOLUTION</a:t>
            </a:r>
            <a:endParaRPr lang="ja-JP" altLang="en-US" sz="2667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2000" dirty="0" smtClean="0"/>
              <a:t>ISTART</a:t>
            </a:r>
          </a:p>
          <a:p>
            <a:pPr lvl="1"/>
            <a:r>
              <a:rPr lang="en-US" altLang="ja-JP" sz="2000" dirty="0" smtClean="0"/>
              <a:t>−1	: start from file RSTRT</a:t>
            </a:r>
          </a:p>
          <a:p>
            <a:pPr lvl="1"/>
            <a:r>
              <a:rPr lang="en-US" altLang="ja-JP" sz="2000" dirty="0" smtClean="0"/>
              <a:t>0		: I = 0</a:t>
            </a:r>
          </a:p>
          <a:p>
            <a:pPr lvl="1"/>
            <a:r>
              <a:rPr lang="en-US" altLang="ja-JP" sz="2000" dirty="0" smtClean="0"/>
              <a:t>1		: </a:t>
            </a:r>
            <a:r>
              <a:rPr lang="en-US" altLang="ja-JP" sz="2000" dirty="0" err="1" smtClean="0"/>
              <a:t>n</a:t>
            </a:r>
            <a:r>
              <a:rPr lang="en-US" altLang="ja-JP" sz="2000" dirty="0" smtClean="0"/>
              <a:t>=</a:t>
            </a:r>
            <a:r>
              <a:rPr lang="en-US" altLang="ja-JP" sz="2000" dirty="0" err="1" smtClean="0"/>
              <a:t>n</a:t>
            </a:r>
            <a:r>
              <a:rPr lang="en-US" altLang="ja-JP" sz="2000" dirty="0" smtClean="0"/>
              <a:t>*</a:t>
            </a:r>
          </a:p>
          <a:p>
            <a:pPr lvl="1"/>
            <a:r>
              <a:rPr lang="en-US" altLang="ja-JP" sz="2000" dirty="0" smtClean="0"/>
              <a:t>&gt;1	: ISTART−1 ESCAPE probability iterations from </a:t>
            </a:r>
            <a:r>
              <a:rPr lang="en-US" altLang="ja-JP" sz="2000" dirty="0" err="1" smtClean="0"/>
              <a:t>n</a:t>
            </a:r>
            <a:r>
              <a:rPr lang="en-US" altLang="ja-JP" sz="2000" dirty="0" smtClean="0"/>
              <a:t>=</a:t>
            </a:r>
            <a:r>
              <a:rPr lang="en-US" altLang="ja-JP" sz="2000" dirty="0" err="1" smtClean="0"/>
              <a:t>n</a:t>
            </a:r>
            <a:r>
              <a:rPr lang="en-US" altLang="ja-JP" sz="2000" dirty="0" smtClean="0"/>
              <a:t>*</a:t>
            </a:r>
          </a:p>
          <a:p>
            <a:r>
              <a:rPr lang="en-US" altLang="ja-JP" sz="2400" dirty="0" smtClean="0"/>
              <a:t>ILAMBD	 : # of </a:t>
            </a:r>
            <a:r>
              <a:rPr lang="en-US" altLang="ja-JP" sz="2400" dirty="0" err="1" smtClean="0"/>
              <a:t>λ</a:t>
            </a:r>
            <a:r>
              <a:rPr lang="en-US" altLang="ja-JP" sz="2400" dirty="0" smtClean="0"/>
              <a:t> iterations from start solution</a:t>
            </a:r>
          </a:p>
          <a:p>
            <a:r>
              <a:rPr lang="ja-JP" altLang="en-US" sz="2400" dirty="0" smtClean="0"/>
              <a:t>流れ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1a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ISTART = −1</a:t>
            </a:r>
            <a:r>
              <a:rPr lang="ja-JP" altLang="en-US" sz="2400" dirty="0" smtClean="0"/>
              <a:t>のとき、</a:t>
            </a:r>
            <a:r>
              <a:rPr lang="en-US" altLang="ja-JP" sz="2400" dirty="0" smtClean="0"/>
              <a:t>RSTRT</a:t>
            </a:r>
            <a:r>
              <a:rPr lang="ja-JP" altLang="en-US" sz="2400" dirty="0" smtClean="0"/>
              <a:t>ファイルからパラメータ（</a:t>
            </a:r>
            <a:r>
              <a:rPr lang="en-US" altLang="ja-JP" sz="2400" dirty="0" smtClean="0"/>
              <a:t>ATMOID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DPTYPE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GDUM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KDEP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DPIN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DUM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ANIN</a:t>
            </a:r>
            <a:r>
              <a:rPr lang="ja-JP" altLang="en-US" sz="2400" dirty="0" smtClean="0"/>
              <a:t>）を読み込む。</a:t>
            </a:r>
            <a:r>
              <a:rPr lang="en-US" altLang="ja-JP" sz="2400" dirty="0" smtClean="0"/>
              <a:t>DPIN</a:t>
            </a:r>
            <a:r>
              <a:rPr lang="ja-JP" altLang="en-US" sz="2400" dirty="0" smtClean="0"/>
              <a:t>と</a:t>
            </a:r>
            <a:r>
              <a:rPr lang="en-US" altLang="ja-JP" sz="2400" dirty="0" smtClean="0"/>
              <a:t>ANIN</a:t>
            </a:r>
            <a:r>
              <a:rPr lang="ja-JP" altLang="en-US" sz="2400" dirty="0" smtClean="0"/>
              <a:t>を使って粒子数密度を計算。</a:t>
            </a:r>
            <a:r>
              <a:rPr lang="en-US" altLang="ja-JP" sz="2400" dirty="0" smtClean="0">
                <a:solidFill>
                  <a:srgbClr val="FF0000"/>
                </a:solidFill>
              </a:rPr>
              <a:t>TRPT</a:t>
            </a:r>
            <a:r>
              <a:rPr lang="ja-JP" altLang="en-US" sz="2400" dirty="0" smtClean="0"/>
              <a:t>して</a:t>
            </a:r>
            <a:r>
              <a:rPr lang="en-US" altLang="ja-JP" sz="2400" dirty="0" smtClean="0"/>
              <a:t>Fluxes, Intensities, and </a:t>
            </a:r>
            <a:r>
              <a:rPr lang="en-US" altLang="ja-JP" sz="2400" dirty="0" err="1" smtClean="0"/>
              <a:t>Radiative</a:t>
            </a:r>
            <a:r>
              <a:rPr lang="en-US" altLang="ja-JP" sz="2400" dirty="0" smtClean="0"/>
              <a:t> rates</a:t>
            </a:r>
            <a:r>
              <a:rPr lang="ja-JP" altLang="en-US" sz="2400" dirty="0" smtClean="0"/>
              <a:t>を計算。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1b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ISTART = 0 or &lt;−1</a:t>
            </a:r>
            <a:r>
              <a:rPr lang="ja-JP" altLang="en-US" sz="2400" dirty="0" smtClean="0"/>
              <a:t>のとき、</a:t>
            </a:r>
            <a:r>
              <a:rPr lang="en-US" altLang="ja-JP" sz="2400" dirty="0" smtClean="0"/>
              <a:t>I = 0</a:t>
            </a:r>
            <a:r>
              <a:rPr lang="ja-JP" altLang="en-US" sz="2400" dirty="0" smtClean="0"/>
              <a:t>における</a:t>
            </a:r>
            <a:r>
              <a:rPr lang="en-US" altLang="ja-JP" sz="2400" dirty="0" err="1" smtClean="0"/>
              <a:t>R</a:t>
            </a:r>
            <a:r>
              <a:rPr lang="en-US" altLang="ja-JP" sz="2400" baseline="-25000" dirty="0" err="1" smtClean="0"/>
              <a:t>ij</a:t>
            </a:r>
            <a:r>
              <a:rPr lang="ja-JP" altLang="en-US" sz="2400" dirty="0" smtClean="0"/>
              <a:t>を計算。</a:t>
            </a:r>
            <a:r>
              <a:rPr lang="en-US" altLang="ja-JP" sz="2400" dirty="0" smtClean="0">
                <a:solidFill>
                  <a:srgbClr val="FF0000"/>
                </a:solidFill>
              </a:rPr>
              <a:t>STATEQ</a:t>
            </a:r>
            <a:r>
              <a:rPr lang="ja-JP" altLang="en-US" sz="2400" dirty="0" smtClean="0"/>
              <a:t>で粒子数密度を計算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1c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ISTART ≧ 1</a:t>
            </a:r>
            <a:r>
              <a:rPr lang="ja-JP" altLang="en-US" sz="2400" dirty="0" smtClean="0"/>
              <a:t>のとき、</a:t>
            </a:r>
            <a:r>
              <a:rPr lang="en-US" altLang="ja-JP" sz="2400" dirty="0" err="1" smtClean="0"/>
              <a:t>n</a:t>
            </a:r>
            <a:r>
              <a:rPr lang="en-US" altLang="ja-JP" sz="2400" dirty="0" smtClean="0"/>
              <a:t>=</a:t>
            </a:r>
            <a:r>
              <a:rPr lang="en-US" altLang="ja-JP" sz="2400" dirty="0" err="1" smtClean="0"/>
              <a:t>n</a:t>
            </a:r>
            <a:r>
              <a:rPr lang="en-US" altLang="ja-JP" sz="2400" dirty="0" smtClean="0"/>
              <a:t>*</a:t>
            </a:r>
          </a:p>
          <a:p>
            <a:pPr>
              <a:buNone/>
            </a:pPr>
            <a:r>
              <a:rPr lang="en-US" altLang="ja-JP" sz="2400" dirty="0" smtClean="0"/>
              <a:t>2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ISTART−2</a:t>
            </a:r>
            <a:r>
              <a:rPr lang="ja-JP" altLang="en-US" sz="2400" dirty="0" smtClean="0"/>
              <a:t>回、「</a:t>
            </a:r>
            <a:r>
              <a:rPr lang="en-US" altLang="ja-JP" sz="2400" dirty="0" smtClean="0">
                <a:solidFill>
                  <a:srgbClr val="FF0000"/>
                </a:solidFill>
              </a:rPr>
              <a:t>ESCAPE</a:t>
            </a:r>
            <a:r>
              <a:rPr lang="en-US" altLang="ja-JP" sz="2400" dirty="0" smtClean="0"/>
              <a:t> =&gt; </a:t>
            </a:r>
            <a:r>
              <a:rPr lang="en-US" altLang="ja-JP" sz="2400" dirty="0" smtClean="0">
                <a:solidFill>
                  <a:srgbClr val="FF0000"/>
                </a:solidFill>
              </a:rPr>
              <a:t>STATEQ</a:t>
            </a:r>
            <a:r>
              <a:rPr lang="ja-JP" altLang="en-US" sz="2400" dirty="0" smtClean="0"/>
              <a:t>」を行う</a:t>
            </a:r>
            <a:endParaRPr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3</a:t>
            </a:r>
            <a:r>
              <a:rPr lang="ja-JP" altLang="en-US" sz="2400" dirty="0" smtClean="0"/>
              <a:t>、</a:t>
            </a:r>
            <a:r>
              <a:rPr lang="en-US" altLang="ja-JP" sz="2400" dirty="0" smtClean="0"/>
              <a:t>ILAMBD</a:t>
            </a:r>
            <a:r>
              <a:rPr lang="ja-JP" altLang="en-US" sz="2400" dirty="0" smtClean="0"/>
              <a:t>回、「</a:t>
            </a:r>
            <a:r>
              <a:rPr lang="en-US" altLang="ja-JP" sz="2400" dirty="0" smtClean="0">
                <a:solidFill>
                  <a:srgbClr val="FF0000"/>
                </a:solidFill>
              </a:rPr>
              <a:t>TRPT</a:t>
            </a:r>
            <a:r>
              <a:rPr lang="en-US" altLang="ja-JP" sz="2400" dirty="0" smtClean="0"/>
              <a:t>=&gt;</a:t>
            </a:r>
            <a:r>
              <a:rPr lang="en-US" altLang="ja-JP" sz="2400" dirty="0" smtClean="0">
                <a:solidFill>
                  <a:srgbClr val="FF0000"/>
                </a:solidFill>
              </a:rPr>
              <a:t>STATEEQ</a:t>
            </a:r>
            <a:r>
              <a:rPr lang="ja-JP" altLang="en-US" sz="2400" dirty="0" smtClean="0"/>
              <a:t>」を行う</a:t>
            </a:r>
            <a:endParaRPr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STATEQ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sz="2222" dirty="0" smtClean="0">
                <a:solidFill>
                  <a:srgbClr val="000000"/>
                </a:solidFill>
              </a:rPr>
              <a:t>SOLVES THE EQUATIONS OF STATISTICAL EQUILIBRIUM FOR GIVEN RATES.</a:t>
            </a:r>
            <a:endParaRPr lang="ja-JP" altLang="en-US" sz="2222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64990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各深さで粒子数密度を計算</a:t>
            </a:r>
            <a:endParaRPr lang="en-US" altLang="ja-JP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ja-JP" altLang="en-US" sz="2400" dirty="0" smtClean="0"/>
              <a:t>行列</a:t>
            </a:r>
            <a:r>
              <a:rPr lang="en-US" altLang="ja-JP" sz="2400" dirty="0" smtClean="0"/>
              <a:t>A</a:t>
            </a:r>
          </a:p>
          <a:p>
            <a:pPr lvl="2"/>
            <a:r>
              <a:rPr lang="en-US" altLang="ja-JP" dirty="0" err="1" smtClean="0"/>
              <a:t>A</a:t>
            </a:r>
            <a:r>
              <a:rPr lang="en-US" altLang="ja-JP" baseline="-25000" dirty="0" err="1" smtClean="0"/>
              <a:t>ij</a:t>
            </a:r>
            <a:r>
              <a:rPr lang="en-US" altLang="ja-JP" dirty="0" smtClean="0"/>
              <a:t> = </a:t>
            </a:r>
            <a:r>
              <a:rPr lang="en-US" altLang="ja-JP" dirty="0" err="1" smtClean="0"/>
              <a:t>R</a:t>
            </a:r>
            <a:r>
              <a:rPr lang="en-US" altLang="ja-JP" baseline="-25000" dirty="0" err="1" smtClean="0"/>
              <a:t>ji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</a:t>
            </a:r>
            <a:r>
              <a:rPr lang="en-US" altLang="ja-JP" baseline="-25000" dirty="0" err="1" smtClean="0"/>
              <a:t>ji</a:t>
            </a:r>
            <a:endParaRPr lang="en-US" altLang="ja-JP" baseline="-25000" dirty="0" smtClean="0"/>
          </a:p>
          <a:p>
            <a:pPr lvl="2"/>
            <a:r>
              <a:rPr lang="en-US" altLang="ja-JP" dirty="0" err="1" smtClean="0"/>
              <a:t>A</a:t>
            </a:r>
            <a:r>
              <a:rPr lang="en-US" altLang="ja-JP" baseline="-25000" dirty="0" err="1" smtClean="0"/>
              <a:t>ii</a:t>
            </a:r>
            <a:r>
              <a:rPr lang="en-US" altLang="ja-JP" dirty="0" smtClean="0"/>
              <a:t> = −</a:t>
            </a:r>
            <a:r>
              <a:rPr lang="en-US" altLang="ja-JP" dirty="0" err="1" smtClean="0"/>
              <a:t>Σ</a:t>
            </a:r>
            <a:r>
              <a:rPr lang="en-US" altLang="ja-JP" baseline="-25000" dirty="0" err="1" smtClean="0"/>
              <a:t>j</a:t>
            </a:r>
            <a:r>
              <a:rPr lang="ja-JP" altLang="en-US" dirty="0" smtClean="0"/>
              <a:t>（</a:t>
            </a:r>
            <a:r>
              <a:rPr lang="en-US" altLang="ja-JP" dirty="0" err="1" smtClean="0"/>
              <a:t>A</a:t>
            </a:r>
            <a:r>
              <a:rPr lang="en-US" altLang="ja-JP" baseline="-25000" dirty="0" err="1" smtClean="0"/>
              <a:t>ji</a:t>
            </a:r>
            <a:r>
              <a:rPr lang="en-US" altLang="ja-JP" dirty="0" smtClean="0"/>
              <a:t> + </a:t>
            </a:r>
            <a:r>
              <a:rPr lang="en-US" altLang="ja-JP" dirty="0" err="1" smtClean="0"/>
              <a:t>C</a:t>
            </a:r>
            <a:r>
              <a:rPr lang="en-US" altLang="ja-JP" baseline="-25000" dirty="0" err="1" smtClean="0"/>
              <a:t>ij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pPr lvl="2"/>
            <a:r>
              <a:rPr lang="en-US" altLang="ja-JP" dirty="0" err="1" smtClean="0"/>
              <a:t>A</a:t>
            </a:r>
            <a:r>
              <a:rPr lang="en-US" altLang="ja-JP" baseline="-25000" dirty="0" err="1" smtClean="0"/>
              <a:t>ISUM,i</a:t>
            </a:r>
            <a:r>
              <a:rPr lang="en-US" altLang="ja-JP" dirty="0" smtClean="0"/>
              <a:t>=1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sz="2400" dirty="0" smtClean="0"/>
              <a:t>Y</a:t>
            </a:r>
            <a:r>
              <a:rPr lang="ja-JP" altLang="en-US" sz="2400" dirty="0" smtClean="0"/>
              <a:t>（要素数</a:t>
            </a:r>
            <a:r>
              <a:rPr lang="en-US" altLang="ja-JP" sz="2400" dirty="0" smtClean="0"/>
              <a:t>：</a:t>
            </a:r>
            <a:r>
              <a:rPr lang="ja-JP" altLang="en-US" sz="2400" dirty="0" smtClean="0"/>
              <a:t>連続光も含んだ準位の数）</a:t>
            </a:r>
            <a:endParaRPr lang="en-US" altLang="ja-JP" sz="2400" dirty="0" smtClean="0"/>
          </a:p>
          <a:p>
            <a:pPr lvl="2"/>
            <a:r>
              <a:rPr lang="en-US" altLang="ja-JP" dirty="0" smtClean="0"/>
              <a:t>Y[ISUM]</a:t>
            </a:r>
            <a:r>
              <a:rPr lang="en-US" altLang="ja-JP" dirty="0" smtClean="0"/>
              <a:t>=N</a:t>
            </a:r>
            <a:r>
              <a:rPr lang="en-US" altLang="ja-JP" baseline="-25000" dirty="0" smtClean="0"/>
              <a:t>TOT</a:t>
            </a:r>
            <a:r>
              <a:rPr lang="ja-JP" altLang="en-US" dirty="0" smtClean="0"/>
              <a:t>、</a:t>
            </a:r>
            <a:r>
              <a:rPr lang="ja-JP" altLang="en-US" dirty="0" smtClean="0"/>
              <a:t>他の成分は</a:t>
            </a:r>
            <a:r>
              <a:rPr lang="en-US" altLang="ja-JP" dirty="0" smtClean="0"/>
              <a:t>0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sz="2400" dirty="0" smtClean="0">
                <a:solidFill>
                  <a:srgbClr val="FF0000"/>
                </a:solidFill>
              </a:rPr>
              <a:t>EQSYST</a:t>
            </a:r>
            <a:r>
              <a:rPr lang="ja-JP" altLang="en-US" sz="2400" dirty="0" smtClean="0"/>
              <a:t>で</a:t>
            </a:r>
            <a:r>
              <a:rPr lang="en-US" altLang="ja-JP" sz="2400" dirty="0" smtClean="0"/>
              <a:t>An=Y</a:t>
            </a:r>
            <a:r>
              <a:rPr lang="ja-JP" altLang="en-US" sz="2400" dirty="0" smtClean="0"/>
              <a:t>を解き、</a:t>
            </a:r>
            <a:r>
              <a:rPr lang="en-US" altLang="ja-JP" sz="2400" dirty="0" err="1" smtClean="0"/>
              <a:t>n</a:t>
            </a:r>
            <a:r>
              <a:rPr lang="ja-JP" altLang="en-US" sz="2400" dirty="0" smtClean="0"/>
              <a:t>を</a:t>
            </a:r>
            <a:r>
              <a:rPr lang="ja-JP" altLang="en-US" sz="2400" dirty="0" smtClean="0"/>
              <a:t>求める</a:t>
            </a:r>
            <a:endParaRPr lang="ja-JP" altLang="en-US" sz="24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09776" y="2462012"/>
            <a:ext cx="20771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altLang="ja-JP" sz="2200" dirty="0" smtClean="0"/>
              <a:t>ISUM=0</a:t>
            </a:r>
            <a:r>
              <a:rPr lang="ja-JP" altLang="en-US" sz="2200" dirty="0" smtClean="0"/>
              <a:t>のとき、</a:t>
            </a:r>
            <a:endParaRPr lang="en-US" altLang="ja-JP" sz="2200" dirty="0" smtClean="0"/>
          </a:p>
          <a:p>
            <a:pPr marL="0" lvl="2"/>
            <a:r>
              <a:rPr lang="en-US" altLang="ja-JP" sz="2200" dirty="0" smtClean="0"/>
              <a:t>ISUM</a:t>
            </a:r>
            <a:r>
              <a:rPr lang="ja-JP" altLang="en-US" sz="2200" dirty="0" smtClean="0"/>
              <a:t>：</a:t>
            </a:r>
            <a:r>
              <a:rPr lang="ja-JP" altLang="en-US" sz="2200" dirty="0" smtClean="0"/>
              <a:t>粒子数</a:t>
            </a:r>
            <a:r>
              <a:rPr lang="ja-JP" altLang="en-US" sz="2200" dirty="0" smtClean="0"/>
              <a:t>の</a:t>
            </a:r>
            <a:endParaRPr lang="en-US" altLang="ja-JP" sz="2200" dirty="0" smtClean="0"/>
          </a:p>
          <a:p>
            <a:pPr marL="0" lvl="2"/>
            <a:r>
              <a:rPr lang="ja-JP" altLang="en-US" sz="2200" dirty="0" smtClean="0"/>
              <a:t>最も多い準位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1881" y="2327343"/>
            <a:ext cx="5258326" cy="830262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7068" y="3160037"/>
            <a:ext cx="4907951" cy="82371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47073" y="3980016"/>
            <a:ext cx="4999061" cy="626892"/>
          </a:xfrm>
          <a:prstGeom prst="rect">
            <a:avLst/>
          </a:prstGeom>
        </p:spPr>
      </p:pic>
      <p:sp>
        <p:nvSpPr>
          <p:cNvPr id="10" name="右矢印 9"/>
          <p:cNvSpPr/>
          <p:nvPr/>
        </p:nvSpPr>
        <p:spPr>
          <a:xfrm>
            <a:off x="6361881" y="5033225"/>
            <a:ext cx="407737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984496" y="5024170"/>
            <a:ext cx="135849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600" b="1" dirty="0" err="1" smtClean="0"/>
              <a:t>W</a:t>
            </a:r>
            <a:r>
              <a:rPr kumimoji="1" lang="en-US" altLang="ja-JP" sz="2600" dirty="0" err="1" smtClean="0"/>
              <a:t>[n</a:t>
            </a:r>
            <a:r>
              <a:rPr kumimoji="1" lang="en-US" altLang="ja-JP" sz="2600" dirty="0" smtClean="0"/>
              <a:t>] = </a:t>
            </a:r>
            <a:r>
              <a:rPr kumimoji="1" lang="en-US" altLang="ja-JP" sz="2600" dirty="0" err="1" smtClean="0"/>
              <a:t>b</a:t>
            </a:r>
            <a:endParaRPr kumimoji="1" lang="ja-JP" altLang="en-US" sz="2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813891" y="1470558"/>
            <a:ext cx="33465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よく分かりませんでしたが、</a:t>
            </a:r>
            <a:endParaRPr kumimoji="1" lang="en-US" altLang="ja-JP" dirty="0" smtClean="0"/>
          </a:p>
          <a:p>
            <a:r>
              <a:rPr lang="ja-JP" altLang="en-US" dirty="0" smtClean="0"/>
              <a:t>内容は</a:t>
            </a:r>
            <a:r>
              <a:rPr lang="en-US" altLang="ja-JP" dirty="0" smtClean="0"/>
              <a:t>Report33.pdf</a:t>
            </a:r>
            <a:r>
              <a:rPr lang="ja-JP" altLang="en-US" dirty="0" smtClean="0"/>
              <a:t>の</a:t>
            </a:r>
            <a:r>
              <a:rPr lang="en-US" altLang="ja-JP" dirty="0" smtClean="0"/>
              <a:t>5~8</a:t>
            </a:r>
            <a:r>
              <a:rPr lang="ja-JP" altLang="en-US" dirty="0" smtClean="0"/>
              <a:t>ページ</a:t>
            </a:r>
          </a:p>
          <a:p>
            <a:endParaRPr kumimoji="1" lang="ja-JP" altLang="en-US" dirty="0"/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7222603" y="2165719"/>
            <a:ext cx="264564" cy="808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LINEQ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sz="1778" dirty="0" smtClean="0">
                <a:solidFill>
                  <a:srgbClr val="000000"/>
                </a:solidFill>
              </a:rPr>
              <a:t>FINDS SOLUTION OF SYSTEM OF LINEAR EQUATIONS WITH GAUSSIAN ELIMINATION WITH PIVOTING</a:t>
            </a:r>
            <a:endParaRPr lang="ja-JP" altLang="en-US" sz="1778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EQSYST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sz="2222" dirty="0" smtClean="0">
                <a:solidFill>
                  <a:srgbClr val="000000"/>
                </a:solidFill>
              </a:rPr>
              <a:t>SOLVES THE EQUATION  SYSTEM  A*X=B.</a:t>
            </a:r>
            <a:endParaRPr lang="ja-JP" altLang="en-US" sz="2222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>
                <a:solidFill>
                  <a:srgbClr val="000000"/>
                </a:solidFill>
              </a:rPr>
              <a:t>SOLVES THE EQUATION  SYSTEM  A*X=B.</a:t>
            </a:r>
          </a:p>
          <a:p>
            <a:endParaRPr lang="en-US" altLang="ja-JP" dirty="0" smtClean="0">
              <a:solidFill>
                <a:srgbClr val="000000"/>
              </a:solidFill>
            </a:endParaRPr>
          </a:p>
          <a:p>
            <a:r>
              <a:rPr lang="en-US" altLang="ja-JP" dirty="0" smtClean="0"/>
              <a:t>WHEN NEWMAT=TRUE, THE SYSTEM IS REARRANGED INTO U*X=L*B, WHERE U IS UPPER AND L IS LOWER TRIANGULAR. THESE ARE THEN REUSED IN LATER CALLS WITH NEWMAT=FALSE AND NEW RIGHT HAND SIDES B. THE SOLUTION VECTOR IS RETURNED IN B. NO PIVOTING, I.E. THE MATRIX A IS ASSUMED TO HAVE NONZERO DIAGONAL ELEMENTS.</a:t>
            </a:r>
            <a:endParaRPr lang="ja-JP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ESCAPE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22" dirty="0" smtClean="0"/>
              <a:t>APPROXIMATE SOLVER OF TRANSFER EQUATION FOR GIVEN POPULATIONS</a:t>
            </a:r>
            <a:endParaRPr lang="ja-JP" altLang="en-US" sz="2222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ja-JP" altLang="en-US" sz="2600" dirty="0" smtClean="0"/>
              <a:t>各線遷移</a:t>
            </a:r>
            <a:r>
              <a:rPr lang="en-US" altLang="ja-JP" sz="2600" dirty="0" err="1" smtClean="0"/>
              <a:t>kr</a:t>
            </a:r>
            <a:r>
              <a:rPr lang="ja-JP" altLang="en-US" sz="2600" dirty="0" smtClean="0"/>
              <a:t>に対して</a:t>
            </a:r>
            <a:r>
              <a:rPr lang="en-US" altLang="ja-JP" sz="2600" dirty="0" smtClean="0"/>
              <a:t>Rate</a:t>
            </a:r>
            <a:r>
              <a:rPr lang="ja-JP" altLang="en-US" sz="2600" dirty="0" smtClean="0"/>
              <a:t>を</a:t>
            </a:r>
            <a:r>
              <a:rPr lang="en-US" altLang="ja-JP" sz="2600" dirty="0" smtClean="0"/>
              <a:t>2nd order ESCAPE PROBABILITY APPROXN.</a:t>
            </a:r>
            <a:r>
              <a:rPr lang="ja-JP" altLang="en-US" sz="2600" dirty="0" smtClean="0"/>
              <a:t>で計算する</a:t>
            </a:r>
            <a:r>
              <a:rPr lang="en-US" altLang="ja-JP" sz="2600" dirty="0" smtClean="0"/>
              <a:t/>
            </a:r>
            <a:br>
              <a:rPr lang="en-US" altLang="ja-JP" sz="2600" dirty="0" smtClean="0"/>
            </a:br>
            <a:r>
              <a:rPr lang="en-US" altLang="ja-JP" sz="2162" dirty="0" smtClean="0"/>
              <a:t>from RYBICKI (IN 'METHODS IN RADIATIVE TRANSFER', ED KALKOFEN (1984),PAGE 21)</a:t>
            </a:r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endParaRPr lang="en-US" altLang="ja-JP" sz="2600" dirty="0" smtClean="0"/>
          </a:p>
          <a:p>
            <a:r>
              <a:rPr lang="ja-JP" altLang="en-US" sz="2600" dirty="0" smtClean="0"/>
              <a:t>連続遷移に対して</a:t>
            </a:r>
            <a:r>
              <a:rPr lang="en-US" altLang="ja-JP" sz="2600" dirty="0" smtClean="0"/>
              <a:t>Rate</a:t>
            </a:r>
            <a:r>
              <a:rPr lang="ja-JP" altLang="en-US" sz="2600" dirty="0" smtClean="0"/>
              <a:t>を</a:t>
            </a:r>
            <a:r>
              <a:rPr lang="en-US" altLang="ja-JP" sz="2600" dirty="0" smtClean="0">
                <a:solidFill>
                  <a:srgbClr val="FF0000"/>
                </a:solidFill>
              </a:rPr>
              <a:t>TRPT</a:t>
            </a:r>
            <a:r>
              <a:rPr lang="ja-JP" altLang="en-US" sz="2600" dirty="0" smtClean="0"/>
              <a:t>と同様に計算する</a:t>
            </a:r>
            <a:endParaRPr lang="en-US" altLang="ja-JP" sz="2600" dirty="0" smtClean="0"/>
          </a:p>
          <a:p>
            <a:endParaRPr lang="ja-JP" altLang="en-US" sz="2600" dirty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074290" y="3421782"/>
          <a:ext cx="4241095" cy="1126086"/>
        </p:xfrm>
        <a:graphic>
          <a:graphicData uri="http://schemas.openxmlformats.org/presentationml/2006/ole">
            <p:oleObj spid="_x0000_s79874" name="数式" r:id="rId3" imgW="2336800" imgH="736600" progId="Equation.3">
              <p:embed/>
            </p:oleObj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505724" y="4591820"/>
            <a:ext cx="24066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k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k</a:t>
            </a:r>
            <a:r>
              <a:rPr kumimoji="1" lang="en-US" altLang="ja-JP" dirty="0" smtClean="0"/>
              <a:t>’ </a:t>
            </a:r>
            <a:r>
              <a:rPr kumimoji="1" lang="ja-JP" altLang="en-US" dirty="0" smtClean="0"/>
              <a:t>は深さ方向の添字</a:t>
            </a:r>
            <a:endParaRPr kumimoji="1" lang="en-US" altLang="ja-JP" dirty="0" smtClean="0"/>
          </a:p>
          <a:p>
            <a:r>
              <a:rPr lang="en-US" altLang="ja-JP" dirty="0" smtClean="0"/>
              <a:t>P</a:t>
            </a:r>
            <a:r>
              <a:rPr lang="ja-JP" altLang="en-US" dirty="0" smtClean="0"/>
              <a:t>は</a:t>
            </a:r>
            <a:r>
              <a:rPr lang="en-US" altLang="ja-JP" dirty="0" smtClean="0">
                <a:solidFill>
                  <a:srgbClr val="FF0000"/>
                </a:solidFill>
              </a:rPr>
              <a:t>PESC</a:t>
            </a:r>
            <a:r>
              <a:rPr lang="ja-JP" altLang="en-US" dirty="0" smtClean="0"/>
              <a:t>で計算する</a:t>
            </a:r>
            <a:endParaRPr kumimoji="1" lang="ja-JP" altLang="en-US" dirty="0"/>
          </a:p>
        </p:txBody>
      </p:sp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315385" y="3984825"/>
          <a:ext cx="1915945" cy="917067"/>
        </p:xfrm>
        <a:graphic>
          <a:graphicData uri="http://schemas.openxmlformats.org/presentationml/2006/ole">
            <p:oleObj spid="_x0000_s79875" name="数式" r:id="rId4" imgW="965200" imgH="838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PESC</a:t>
            </a:r>
            <a:br>
              <a:rPr lang="en-US" altLang="ja-JP" dirty="0" smtClean="0">
                <a:solidFill>
                  <a:srgbClr val="FF0000"/>
                </a:solidFill>
              </a:rPr>
            </a:br>
            <a:r>
              <a:rPr lang="en-US" altLang="ja-JP" sz="2222" dirty="0" smtClean="0">
                <a:solidFill>
                  <a:srgbClr val="000000"/>
                </a:solidFill>
              </a:rPr>
              <a:t>ESCAPE PROBABILITITES FOR VOIGT LINES AND CONTINUA</a:t>
            </a:r>
            <a:endParaRPr lang="ja-JP" altLang="en-US" sz="2222" dirty="0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INPUT : </a:t>
            </a:r>
            <a:r>
              <a:rPr lang="en-US" altLang="ja-JP" dirty="0" err="1" smtClean="0"/>
              <a:t>τ</a:t>
            </a:r>
            <a:r>
              <a:rPr lang="ja-JP" altLang="en-US" dirty="0" smtClean="0"/>
              <a:t>、</a:t>
            </a:r>
            <a:r>
              <a:rPr lang="en-US" altLang="ja-JP" dirty="0" err="1" smtClean="0"/>
              <a:t>γ</a:t>
            </a:r>
            <a:r>
              <a:rPr lang="ja-JP" altLang="en-US" dirty="0" smtClean="0"/>
              <a:t>、</a:t>
            </a:r>
            <a:r>
              <a:rPr lang="en-US" altLang="ja-JP" dirty="0" smtClean="0"/>
              <a:t>index</a:t>
            </a:r>
          </a:p>
          <a:p>
            <a:r>
              <a:rPr lang="ja-JP" altLang="en-US" dirty="0" smtClean="0"/>
              <a:t>計算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Index &gt; 0</a:t>
            </a:r>
          </a:p>
          <a:p>
            <a:pPr lvl="2"/>
            <a:r>
              <a:rPr lang="en-US" altLang="ja-JP" dirty="0" err="1" smtClean="0"/>
              <a:t>τ</a:t>
            </a:r>
            <a:r>
              <a:rPr lang="en-US" altLang="ja-JP" dirty="0" smtClean="0"/>
              <a:t> ≧1			PESC = 0.</a:t>
            </a:r>
          </a:p>
          <a:p>
            <a:pPr lvl="2"/>
            <a:r>
              <a:rPr lang="en-US" altLang="ja-JP" dirty="0" err="1" smtClean="0"/>
              <a:t>τ</a:t>
            </a:r>
            <a:r>
              <a:rPr lang="en-US" altLang="ja-JP" dirty="0" smtClean="0"/>
              <a:t> &lt; 1			PESC = 1.0</a:t>
            </a:r>
          </a:p>
          <a:p>
            <a:pPr lvl="1"/>
            <a:r>
              <a:rPr lang="en-US" altLang="ja-JP" dirty="0" smtClean="0"/>
              <a:t>Index ≦0</a:t>
            </a:r>
          </a:p>
          <a:p>
            <a:pPr lvl="2"/>
            <a:r>
              <a:rPr lang="en-US" altLang="ja-JP" dirty="0" smtClean="0"/>
              <a:t>|</a:t>
            </a:r>
            <a:r>
              <a:rPr lang="en-US" altLang="ja-JP" dirty="0" err="1" smtClean="0"/>
              <a:t>τ</a:t>
            </a:r>
            <a:r>
              <a:rPr lang="en-US" altLang="ja-JP" dirty="0" smtClean="0"/>
              <a:t>|&lt; 1.01	PESC=1.0</a:t>
            </a:r>
          </a:p>
          <a:p>
            <a:pPr lvl="2"/>
            <a:r>
              <a:rPr lang="en-US" altLang="ja-JP" dirty="0" smtClean="0"/>
              <a:t>|τ|≧1.01	PESC=1./τ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5486807" y="2328057"/>
            <a:ext cx="227327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>
                <a:solidFill>
                  <a:srgbClr val="FF0000"/>
                </a:solidFill>
              </a:rPr>
              <a:t>ESCAPE</a:t>
            </a:r>
            <a:r>
              <a:rPr kumimoji="1" lang="ja-JP" altLang="en-US" sz="2400" dirty="0" smtClean="0"/>
              <a:t>内では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index=kr-nline+1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主流にないもの</a:t>
            </a:r>
            <a:endParaRPr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760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RINPUT</a:t>
            </a:r>
            <a:r>
              <a:rPr lang="en-US" altLang="ja-JP" dirty="0" smtClean="0"/>
              <a:t>①</a:t>
            </a:r>
            <a:br>
              <a:rPr lang="en-US" altLang="ja-JP" dirty="0" smtClean="0"/>
            </a:br>
            <a:r>
              <a:rPr lang="en-US" altLang="ja-JP" sz="3333" dirty="0" smtClean="0"/>
              <a:t>run-parameters, switch, option</a:t>
            </a:r>
            <a:endParaRPr lang="ja-JP" altLang="en-US" sz="3333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>
          <a:xfrm>
            <a:off x="0" y="1405063"/>
            <a:ext cx="9144000" cy="4525963"/>
          </a:xfrm>
        </p:spPr>
        <p:txBody>
          <a:bodyPr>
            <a:noAutofit/>
          </a:bodyPr>
          <a:lstStyle/>
          <a:p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INPUT</a:t>
            </a:r>
            <a:r>
              <a:rPr lang="ja-JP" altLang="en-US" sz="2000" dirty="0" smtClean="0"/>
              <a:t>に書き入れた</a:t>
            </a:r>
            <a:r>
              <a:rPr lang="en-US" altLang="ja-JP" sz="2000" dirty="0" smtClean="0"/>
              <a:t>run-parameters</a:t>
            </a:r>
            <a:r>
              <a:rPr lang="ja-JP" altLang="en-US" sz="2000" dirty="0" smtClean="0"/>
              <a:t>の読み込み</a:t>
            </a:r>
            <a:endParaRPr lang="en-US" altLang="ja-JP" sz="2000" dirty="0" smtClean="0"/>
          </a:p>
          <a:p>
            <a:pPr>
              <a:buNone/>
            </a:pPr>
            <a:r>
              <a:rPr lang="ja-JP" altLang="en-US" sz="2000" dirty="0" smtClean="0"/>
              <a:t>以下、パラメータ紹介</a:t>
            </a:r>
            <a:endParaRPr lang="en-US" altLang="ja-JP" sz="2000" dirty="0" smtClean="0"/>
          </a:p>
          <a:p>
            <a:r>
              <a:rPr lang="en-US" altLang="ja-JP" sz="2000" dirty="0" smtClean="0"/>
              <a:t>DIFF </a:t>
            </a:r>
            <a:r>
              <a:rPr lang="en-US" altLang="ja-JP" sz="2000" dirty="0" smtClean="0"/>
              <a:t>		: </a:t>
            </a:r>
            <a:r>
              <a:rPr lang="en-US" altLang="ja-JP" sz="2000" dirty="0" smtClean="0">
                <a:solidFill>
                  <a:srgbClr val="FF0000"/>
                </a:solidFill>
              </a:rPr>
              <a:t>BMAT</a:t>
            </a:r>
            <a:r>
              <a:rPr lang="ja-JP" altLang="en-US" sz="2000" dirty="0" smtClean="0"/>
              <a:t>のなかで、</a:t>
            </a:r>
            <a:r>
              <a:rPr lang="en-US" altLang="ja-JP" sz="2000" dirty="0" err="1" smtClean="0"/>
              <a:t>Δτ</a:t>
            </a:r>
            <a:r>
              <a:rPr lang="en-US" altLang="ja-JP" sz="2000" baseline="-25000" dirty="0" err="1" smtClean="0"/>
              <a:t>νμ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DIFF</a:t>
            </a:r>
            <a:r>
              <a:rPr lang="ja-JP" altLang="en-US" sz="2000" dirty="0" smtClean="0"/>
              <a:t>より大きいと</a:t>
            </a:r>
            <a:r>
              <a:rPr lang="en-US" altLang="ja-JP" sz="2000" dirty="0" smtClean="0"/>
              <a:t>Diffusion</a:t>
            </a:r>
            <a:r>
              <a:rPr lang="ja-JP" altLang="en-US" sz="2000" dirty="0" smtClean="0"/>
              <a:t>近似</a:t>
            </a:r>
            <a:r>
              <a:rPr lang="en-US" altLang="ja-JP" sz="2000" dirty="0" smtClean="0"/>
              <a:t>(J=&gt;B)</a:t>
            </a:r>
            <a:r>
              <a:rPr lang="ja-JP" altLang="en-US" sz="2000" dirty="0" smtClean="0"/>
              <a:t>する</a:t>
            </a:r>
            <a:r>
              <a:rPr lang="en-US" altLang="ja-JP" sz="2000" dirty="0" smtClean="0"/>
              <a:t>  </a:t>
            </a:r>
            <a:endParaRPr lang="en-US" altLang="ja-JP" sz="2000" dirty="0" smtClean="0"/>
          </a:p>
          <a:p>
            <a:r>
              <a:rPr lang="en-US" altLang="ja-JP" sz="2000" dirty="0" smtClean="0"/>
              <a:t>ELIM1	: </a:t>
            </a:r>
            <a:r>
              <a:rPr lang="en-US" altLang="ja-JP" sz="2000" dirty="0" smtClean="0"/>
              <a:t>EMAX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ELIM1</a:t>
            </a:r>
            <a:r>
              <a:rPr lang="ja-JP" altLang="en-US" sz="2000" dirty="0" smtClean="0"/>
              <a:t>より小さいと</a:t>
            </a:r>
            <a:r>
              <a:rPr lang="en-US" altLang="ja-JP" sz="2000" dirty="0" smtClean="0"/>
              <a:t>W</a:t>
            </a:r>
            <a:r>
              <a:rPr lang="ja-JP" altLang="en-US" sz="2000" dirty="0" smtClean="0"/>
              <a:t>を再計算しない</a:t>
            </a:r>
            <a:endParaRPr lang="en-US" altLang="ja-JP" sz="2000" dirty="0" smtClean="0"/>
          </a:p>
          <a:p>
            <a:r>
              <a:rPr lang="en-US" altLang="ja-JP" sz="2000" dirty="0" smtClean="0"/>
              <a:t>ELIM2	: EMAX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ELIM2</a:t>
            </a:r>
            <a:r>
              <a:rPr lang="ja-JP" altLang="en-US" sz="2000" dirty="0" smtClean="0"/>
              <a:t>より小さいと反復計算終了</a:t>
            </a:r>
            <a:endParaRPr lang="en-US" altLang="ja-JP" sz="2000" dirty="0" smtClean="0"/>
          </a:p>
          <a:p>
            <a:r>
              <a:rPr lang="en-US" altLang="ja-JP" sz="2000" dirty="0" smtClean="0"/>
              <a:t>QNORM	: </a:t>
            </a:r>
            <a:r>
              <a:rPr lang="ja-JP" altLang="en-US" sz="2000" dirty="0" smtClean="0"/>
              <a:t>振動数の規格化する大きさ</a:t>
            </a:r>
            <a:r>
              <a:rPr lang="en-US" altLang="ja-JP" sz="2000" dirty="0" smtClean="0"/>
              <a:t> [km/</a:t>
            </a:r>
            <a:r>
              <a:rPr lang="en-US" altLang="ja-JP" sz="2000" dirty="0" err="1" smtClean="0"/>
              <a:t>s</a:t>
            </a:r>
            <a:r>
              <a:rPr lang="en-US" altLang="ja-JP" sz="2000" dirty="0" smtClean="0"/>
              <a:t>]</a:t>
            </a:r>
          </a:p>
          <a:p>
            <a:r>
              <a:rPr lang="en-US" altLang="ja-JP" sz="2000" dirty="0" smtClean="0"/>
              <a:t>THIN 		: </a:t>
            </a:r>
            <a:r>
              <a:rPr lang="en-US" altLang="ja-JP" sz="2000" dirty="0" err="1" smtClean="0"/>
              <a:t>τ</a:t>
            </a:r>
            <a:r>
              <a:rPr lang="en-US" altLang="ja-JP" sz="2000" baseline="-25000" dirty="0" err="1" smtClean="0"/>
              <a:t>νμ</a:t>
            </a:r>
            <a:r>
              <a:rPr lang="en-US" altLang="ja-JP" sz="2000" dirty="0" smtClean="0"/>
              <a:t> &lt; THIN</a:t>
            </a:r>
            <a:r>
              <a:rPr lang="ja-JP" altLang="en-US" sz="2000" dirty="0" smtClean="0"/>
              <a:t>のとき、</a:t>
            </a:r>
            <a:r>
              <a:rPr lang="en-US" altLang="ja-JP" sz="2000" dirty="0" err="1" smtClean="0"/>
              <a:t>λ</a:t>
            </a:r>
            <a:r>
              <a:rPr lang="en-US" altLang="ja-JP" sz="2000" dirty="0" smtClean="0"/>
              <a:t> iteration</a:t>
            </a:r>
            <a:r>
              <a:rPr lang="ja-JP" altLang="en-US" sz="2000" dirty="0" smtClean="0"/>
              <a:t>される</a:t>
            </a:r>
            <a:endParaRPr lang="en-US" altLang="ja-JP" sz="2000" dirty="0" smtClean="0"/>
          </a:p>
          <a:p>
            <a:r>
              <a:rPr lang="en-US" altLang="ja-JP" sz="2000" dirty="0" smtClean="0"/>
              <a:t>IATOM2	: </a:t>
            </a:r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ATOM2</a:t>
            </a:r>
            <a:r>
              <a:rPr lang="ja-JP" altLang="en-US" sz="2000" dirty="0" smtClean="0"/>
              <a:t>を読み込む</a:t>
            </a:r>
            <a:r>
              <a:rPr lang="ja-JP" altLang="en-US" sz="2000" dirty="0" smtClean="0"/>
              <a:t>か</a:t>
            </a:r>
            <a:r>
              <a:rPr lang="ja-JP" altLang="en-US" sz="2000" dirty="0" smtClean="0"/>
              <a:t>どうか</a:t>
            </a:r>
            <a:r>
              <a:rPr lang="ja-JP" altLang="en-US" sz="2000" dirty="0" smtClean="0"/>
              <a:t>の</a:t>
            </a:r>
            <a:r>
              <a:rPr lang="ja-JP" altLang="en-US" sz="2000" dirty="0" smtClean="0"/>
              <a:t>スイッチ</a:t>
            </a:r>
            <a:endParaRPr lang="en-US" altLang="ja-JP" sz="2000" dirty="0" smtClean="0"/>
          </a:p>
          <a:p>
            <a:r>
              <a:rPr lang="en-US" altLang="ja-JP" sz="2000" dirty="0" smtClean="0"/>
              <a:t>IHSE 		: Hydrostatic equilibrium integration </a:t>
            </a:r>
            <a:r>
              <a:rPr lang="ja-JP" altLang="en-US" sz="2000" dirty="0" smtClean="0"/>
              <a:t>する</a:t>
            </a:r>
            <a:r>
              <a:rPr lang="ja-JP" altLang="en-US" sz="2000" dirty="0" smtClean="0"/>
              <a:t>か</a:t>
            </a:r>
            <a:r>
              <a:rPr lang="ja-JP" altLang="en-US" sz="2000" dirty="0" smtClean="0"/>
              <a:t>どうか</a:t>
            </a:r>
            <a:r>
              <a:rPr lang="ja-JP" altLang="en-US" sz="2000" dirty="0" smtClean="0"/>
              <a:t>の</a:t>
            </a:r>
            <a:r>
              <a:rPr lang="ja-JP" altLang="en-US" sz="2000" dirty="0" smtClean="0"/>
              <a:t>スイッチ</a:t>
            </a:r>
            <a:endParaRPr lang="en-US" altLang="ja-JP" sz="2000" dirty="0" smtClean="0"/>
          </a:p>
          <a:p>
            <a:pPr>
              <a:buNone/>
            </a:pPr>
            <a:r>
              <a:rPr lang="en-US" altLang="ja-JP" sz="2000" dirty="0" smtClean="0"/>
              <a:t>		</a:t>
            </a:r>
            <a:r>
              <a:rPr lang="ja-JP" altLang="en-US" sz="2000" dirty="0" smtClean="0"/>
              <a:t>水素</a:t>
            </a:r>
            <a:r>
              <a:rPr lang="ja-JP" altLang="en-US" sz="2000" dirty="0" smtClean="0"/>
              <a:t>のとき</a:t>
            </a:r>
            <a:r>
              <a:rPr lang="ja-JP" altLang="en-US" sz="2000" dirty="0" smtClean="0"/>
              <a:t>だけ</a:t>
            </a:r>
            <a:r>
              <a:rPr lang="ja-JP" altLang="en-US" sz="2000" dirty="0" smtClean="0"/>
              <a:t>使う、電離度などが変わると圧力変わり密度分布が変わる</a:t>
            </a:r>
            <a:endParaRPr lang="en-US" altLang="ja-JP" sz="2000" dirty="0" smtClean="0"/>
          </a:p>
          <a:p>
            <a:r>
              <a:rPr lang="en-US" altLang="ja-JP" sz="2000" dirty="0" smtClean="0"/>
              <a:t>ILAMBDA : </a:t>
            </a:r>
            <a:r>
              <a:rPr lang="en-US" altLang="ja-JP" sz="2000" dirty="0" smtClean="0">
                <a:solidFill>
                  <a:srgbClr val="FF0000"/>
                </a:solidFill>
              </a:rPr>
              <a:t>START</a:t>
            </a:r>
            <a:r>
              <a:rPr lang="ja-JP" altLang="en-US" sz="2000" dirty="0" smtClean="0"/>
              <a:t>で</a:t>
            </a:r>
            <a:r>
              <a:rPr lang="en-US" altLang="ja-JP" sz="2000" dirty="0" err="1" smtClean="0"/>
              <a:t>λ</a:t>
            </a:r>
            <a:r>
              <a:rPr lang="en-US" altLang="ja-JP" sz="2000" dirty="0" smtClean="0"/>
              <a:t> iteration</a:t>
            </a:r>
            <a:r>
              <a:rPr lang="ja-JP" altLang="en-US" sz="2000" dirty="0" smtClean="0"/>
              <a:t>する回数</a:t>
            </a:r>
            <a:endParaRPr lang="en-US" altLang="ja-JP" sz="2000" dirty="0" smtClean="0"/>
          </a:p>
          <a:p>
            <a:r>
              <a:rPr lang="en-US" altLang="ja-JP" sz="2000" dirty="0" smtClean="0"/>
              <a:t>ISTART</a:t>
            </a:r>
            <a:r>
              <a:rPr lang="en-US" altLang="ja-JP" sz="2000" dirty="0" smtClean="0"/>
              <a:t>	: </a:t>
            </a:r>
            <a:r>
              <a:rPr lang="en-US" altLang="ja-JP" sz="2000" dirty="0" smtClean="0">
                <a:solidFill>
                  <a:srgbClr val="FF0000"/>
                </a:solidFill>
              </a:rPr>
              <a:t>START</a:t>
            </a:r>
            <a:r>
              <a:rPr lang="ja-JP" altLang="en-US" sz="2000" dirty="0" smtClean="0"/>
              <a:t>での近</a:t>
            </a:r>
            <a:r>
              <a:rPr lang="ja-JP" altLang="en-US" sz="2000" dirty="0" smtClean="0"/>
              <a:t>似</a:t>
            </a:r>
            <a:r>
              <a:rPr lang="ja-JP" altLang="en-US" sz="2000" dirty="0" smtClean="0"/>
              <a:t>の内容</a:t>
            </a:r>
            <a:r>
              <a:rPr lang="ja-JP" altLang="en-US" sz="2000" dirty="0" smtClean="0"/>
              <a:t>を</a:t>
            </a:r>
            <a:r>
              <a:rPr lang="ja-JP" altLang="en-US" sz="2000" dirty="0" smtClean="0"/>
              <a:t>指定する</a:t>
            </a:r>
            <a:endParaRPr lang="en-US" altLang="ja-JP" sz="2000" dirty="0" smtClean="0"/>
          </a:p>
          <a:p>
            <a:pPr lvl="1"/>
            <a:r>
              <a:rPr lang="en-US" altLang="ja-JP" sz="1600" dirty="0" smtClean="0"/>
              <a:t>0 : Intensity = 0 </a:t>
            </a:r>
            <a:r>
              <a:rPr lang="ja-JP" altLang="en-US" sz="1600" dirty="0" smtClean="0"/>
              <a:t>で統計平衡の式を解く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1 : LTE</a:t>
            </a:r>
            <a:r>
              <a:rPr lang="ja-JP" altLang="en-US" sz="1600" dirty="0" smtClean="0"/>
              <a:t>の</a:t>
            </a:r>
            <a:r>
              <a:rPr lang="en-US" altLang="ja-JP" sz="1600" dirty="0" smtClean="0"/>
              <a:t>population</a:t>
            </a:r>
            <a:r>
              <a:rPr lang="ja-JP" altLang="en-US" sz="1600" dirty="0" smtClean="0"/>
              <a:t>で解く</a:t>
            </a:r>
            <a:endParaRPr lang="en-US" altLang="ja-JP" sz="1600" dirty="0" smtClean="0"/>
          </a:p>
          <a:p>
            <a:pPr lvl="1"/>
            <a:r>
              <a:rPr lang="en-US" altLang="ja-JP" sz="1600" dirty="0" smtClean="0"/>
              <a:t>-1: </a:t>
            </a:r>
            <a:r>
              <a:rPr lang="ja-JP" altLang="en-US" sz="1600" dirty="0" smtClean="0"/>
              <a:t>ファイル</a:t>
            </a:r>
            <a:r>
              <a:rPr lang="en-US" altLang="ja-JP" sz="1600" dirty="0" smtClean="0"/>
              <a:t>RSTRT</a:t>
            </a:r>
            <a:r>
              <a:rPr lang="ja-JP" altLang="en-US" sz="1600" dirty="0" smtClean="0"/>
              <a:t>で指定した</a:t>
            </a:r>
            <a:r>
              <a:rPr lang="en-US" altLang="ja-JP" sz="1600" dirty="0" smtClean="0"/>
              <a:t>Starting approximation</a:t>
            </a:r>
            <a:r>
              <a:rPr lang="ja-JP" altLang="en-US" sz="1600" dirty="0" smtClean="0"/>
              <a:t>を</a:t>
            </a:r>
            <a:r>
              <a:rPr lang="ja-JP" altLang="en-US" sz="1600" dirty="0" smtClean="0"/>
              <a:t>使う</a:t>
            </a:r>
            <a:endParaRPr lang="en-US" altLang="ja-JP" sz="1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89345" y="100600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詳細や他のパラメータ</a:t>
            </a:r>
            <a:endParaRPr kumimoji="1" lang="en-US" altLang="ja-JP" dirty="0" smtClean="0"/>
          </a:p>
          <a:p>
            <a:r>
              <a:rPr lang="ja-JP" altLang="en-US" dirty="0" smtClean="0"/>
              <a:t>については</a:t>
            </a:r>
            <a:r>
              <a:rPr lang="en-US" altLang="ja-JP" dirty="0" err="1" smtClean="0"/>
              <a:t>multi</a:t>
            </a:r>
            <a:r>
              <a:rPr kumimoji="1" lang="en-US" altLang="ja-JP" dirty="0" err="1" smtClean="0"/>
              <a:t>_manual.pdf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345329" y="2980236"/>
            <a:ext cx="25300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EMAX : </a:t>
            </a:r>
            <a:r>
              <a:rPr lang="ja-JP" altLang="en-US" dirty="0" smtClean="0"/>
              <a:t>反復</a:t>
            </a:r>
            <a:r>
              <a:rPr lang="ja-JP" altLang="en-US" dirty="0" smtClean="0"/>
              <a:t>計算前後</a:t>
            </a:r>
            <a:r>
              <a:rPr lang="ja-JP" altLang="en-US" dirty="0" smtClean="0"/>
              <a:t>の</a:t>
            </a:r>
            <a:endParaRPr lang="en-US" altLang="ja-JP" dirty="0" smtClean="0"/>
          </a:p>
          <a:p>
            <a:r>
              <a:rPr lang="ja-JP" altLang="en-US" dirty="0" smtClean="0"/>
              <a:t>粒子数</a:t>
            </a:r>
            <a:r>
              <a:rPr lang="ja-JP" altLang="en-US" dirty="0" smtClean="0"/>
              <a:t>密度の相対差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VALCHK</a:t>
            </a:r>
            <a:br>
              <a:rPr lang="en-US" altLang="ja-JP" dirty="0" smtClean="0"/>
            </a:br>
            <a:r>
              <a:rPr lang="en-US" altLang="ja-JP" sz="2667" dirty="0" smtClean="0"/>
              <a:t>CHECKS INPUT PARAMETER VALIDITY</a:t>
            </a:r>
            <a:endParaRPr lang="ja-JP" altLang="en-US" sz="2667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2200" dirty="0" smtClean="0"/>
              <a:t>エラーな条件</a:t>
            </a:r>
            <a:endParaRPr lang="en-US" altLang="ja-JP" sz="2200" dirty="0" smtClean="0"/>
          </a:p>
          <a:p>
            <a:pPr lvl="1"/>
            <a:r>
              <a:rPr lang="en-US" altLang="ja-JP" sz="2200" dirty="0" smtClean="0"/>
              <a:t>RINPUT</a:t>
            </a:r>
            <a:r>
              <a:rPr lang="ja-JP" altLang="en-US" sz="2200" dirty="0" smtClean="0"/>
              <a:t>で決めたパラメータ</a:t>
            </a:r>
            <a:endParaRPr lang="en-US" altLang="ja-JP" sz="2200" dirty="0" smtClean="0"/>
          </a:p>
          <a:p>
            <a:pPr lvl="2"/>
            <a:r>
              <a:rPr lang="en-US" altLang="ja-JP" sz="2200" dirty="0" smtClean="0"/>
              <a:t>QNORM(</a:t>
            </a:r>
            <a:r>
              <a:rPr lang="ja-JP" altLang="en-US" sz="2200" dirty="0" smtClean="0"/>
              <a:t>振動数の単位スケール（</a:t>
            </a:r>
            <a:r>
              <a:rPr lang="en-US" altLang="ja-JP" sz="2200" dirty="0" smtClean="0"/>
              <a:t>km/</a:t>
            </a:r>
            <a:r>
              <a:rPr lang="en-US" altLang="ja-JP" sz="2200" dirty="0" err="1" smtClean="0"/>
              <a:t>s</a:t>
            </a:r>
            <a:r>
              <a:rPr lang="ja-JP" altLang="en-US" sz="2200" dirty="0" smtClean="0"/>
              <a:t>）、</a:t>
            </a:r>
            <a:r>
              <a:rPr lang="en-US" altLang="ja-JP" sz="2200" dirty="0" smtClean="0"/>
              <a:t>〜</a:t>
            </a:r>
            <a:r>
              <a:rPr lang="ja-JP" altLang="en-US" sz="2200" dirty="0" smtClean="0"/>
              <a:t>ドップラー幅</a:t>
            </a:r>
            <a:r>
              <a:rPr lang="en-US" altLang="ja-JP" sz="2200" dirty="0" smtClean="0"/>
              <a:t>) LE 0 or GT 100</a:t>
            </a:r>
          </a:p>
          <a:p>
            <a:pPr lvl="2"/>
            <a:r>
              <a:rPr lang="en-US" altLang="ja-JP" sz="2200" dirty="0" smtClean="0"/>
              <a:t>DIFF (diffusion parameter</a:t>
            </a:r>
            <a:r>
              <a:rPr lang="ja-JP" altLang="en-US" sz="2200" dirty="0" smtClean="0"/>
              <a:t>、</a:t>
            </a:r>
            <a:r>
              <a:rPr lang="en-US" altLang="ja-JP" sz="2200" dirty="0" err="1" smtClean="0"/>
              <a:t>Δτ</a:t>
            </a:r>
            <a:r>
              <a:rPr lang="ja-JP" altLang="en-US" sz="2200" dirty="0" smtClean="0"/>
              <a:t>と比べる値</a:t>
            </a:r>
            <a:r>
              <a:rPr lang="en-US" altLang="ja-JP" sz="2200" dirty="0" smtClean="0"/>
              <a:t>) LE 0 or GT 1000</a:t>
            </a:r>
          </a:p>
          <a:p>
            <a:pPr lvl="2"/>
            <a:r>
              <a:rPr lang="en-US" altLang="ja-JP" sz="2200" dirty="0" smtClean="0"/>
              <a:t>ELIM1 () LE 0 or GT 1</a:t>
            </a:r>
          </a:p>
          <a:p>
            <a:pPr lvl="2"/>
            <a:r>
              <a:rPr lang="en-US" altLang="ja-JP" sz="2200" dirty="0" smtClean="0"/>
              <a:t>ELIM2 (EMAX&lt;ELIM2</a:t>
            </a:r>
            <a:r>
              <a:rPr lang="ja-JP" altLang="en-US" sz="2200" dirty="0" smtClean="0"/>
              <a:t>のとき</a:t>
            </a:r>
            <a:r>
              <a:rPr lang="en-US" altLang="ja-JP" sz="2200" dirty="0" smtClean="0"/>
              <a:t>iteration</a:t>
            </a:r>
            <a:r>
              <a:rPr lang="ja-JP" altLang="en-US" sz="2200" dirty="0" smtClean="0"/>
              <a:t>終了</a:t>
            </a:r>
            <a:r>
              <a:rPr lang="en-US" altLang="ja-JP" sz="2200" dirty="0" smtClean="0"/>
              <a:t>) LE 0 or GT 1</a:t>
            </a:r>
          </a:p>
          <a:p>
            <a:pPr lvl="2"/>
            <a:r>
              <a:rPr lang="ja-JP" altLang="en-US" sz="2200" dirty="0" smtClean="0"/>
              <a:t>などなど、、、</a:t>
            </a:r>
            <a:endParaRPr lang="en-US" altLang="ja-JP" sz="2200" dirty="0" smtClean="0"/>
          </a:p>
          <a:p>
            <a:pPr lvl="1"/>
            <a:r>
              <a:rPr lang="en-US" altLang="ja-JP" sz="2200" dirty="0" smtClean="0"/>
              <a:t>ATOMID (4 CHARACTER IDENTIFICATION OF ATOM) EQ ‘H  ’ and </a:t>
            </a:r>
            <a:br>
              <a:rPr lang="en-US" altLang="ja-JP" sz="2200" dirty="0" smtClean="0"/>
            </a:br>
            <a:r>
              <a:rPr lang="en-US" altLang="ja-JP" sz="2200" dirty="0" smtClean="0"/>
              <a:t>IHSE NE 0 (NO HYDROSTATIC EQUILIBRIUM EQUATION (HSE) INTEGRATION)</a:t>
            </a:r>
            <a:br>
              <a:rPr lang="en-US" altLang="ja-JP" sz="2200" dirty="0" smtClean="0"/>
            </a:br>
            <a:r>
              <a:rPr lang="en-US" altLang="ja-JP" sz="2200" dirty="0" smtClean="0"/>
              <a:t>and DPTYPE EQ ‘T’ (τ5000 scale)</a:t>
            </a:r>
          </a:p>
          <a:p>
            <a:pPr lvl="1"/>
            <a:r>
              <a:rPr lang="en-US" altLang="ja-JP" sz="2200" dirty="0" smtClean="0"/>
              <a:t>Line</a:t>
            </a:r>
            <a:r>
              <a:rPr lang="ja-JP" altLang="en-US" sz="2200" dirty="0" smtClean="0"/>
              <a:t>が</a:t>
            </a:r>
            <a:r>
              <a:rPr lang="en-US" altLang="ja-JP" sz="2200" dirty="0" smtClean="0"/>
              <a:t>2</a:t>
            </a:r>
            <a:r>
              <a:rPr lang="ja-JP" altLang="en-US" sz="2200" dirty="0" smtClean="0"/>
              <a:t>以上あり、</a:t>
            </a:r>
            <a:r>
              <a:rPr lang="en-US" altLang="ja-JP" sz="2200" dirty="0" smtClean="0"/>
              <a:t>macro-velocity &gt; 1e-6 km/</a:t>
            </a:r>
            <a:r>
              <a:rPr lang="en-US" altLang="ja-JP" sz="2200" dirty="0" err="1" smtClean="0"/>
              <a:t>s</a:t>
            </a:r>
            <a:r>
              <a:rPr lang="ja-JP" altLang="en-US" sz="2200" dirty="0" smtClean="0"/>
              <a:t>のとき</a:t>
            </a:r>
            <a:endParaRPr lang="en-US" altLang="ja-JP" sz="2200" dirty="0" smtClean="0"/>
          </a:p>
          <a:p>
            <a:pPr lvl="1"/>
            <a:endParaRPr lang="ja-JP" altLang="en-US" sz="22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FIXRAD①</a:t>
            </a:r>
            <a:br>
              <a:rPr lang="en-US" altLang="ja-JP" dirty="0" smtClean="0"/>
            </a:br>
            <a:r>
              <a:rPr lang="en-US" altLang="ja-JP" sz="2667" dirty="0" smtClean="0"/>
              <a:t>CALCULATES FIXED RADIATIVE RATES</a:t>
            </a:r>
            <a:endParaRPr lang="ja-JP" altLang="en-US" sz="2667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ja-JP" sz="2200" dirty="0" smtClean="0"/>
              <a:t>Computes fixed </a:t>
            </a:r>
            <a:r>
              <a:rPr lang="en-US" altLang="ja-JP" sz="2200" dirty="0" err="1" smtClean="0"/>
              <a:t>radiative</a:t>
            </a:r>
            <a:r>
              <a:rPr lang="en-US" altLang="ja-JP" sz="2200" dirty="0" smtClean="0"/>
              <a:t> rates for a photo-excited transition from saved mean intensities by subroutine ‘JFIX’</a:t>
            </a:r>
          </a:p>
          <a:p>
            <a:pPr marL="742950" lvl="2" indent="-342900">
              <a:buFont typeface="+mj-lt"/>
              <a:buAutoNum type="arabicPeriod"/>
            </a:pPr>
            <a:r>
              <a:rPr lang="en-US" altLang="ja-JP" sz="2200" dirty="0" smtClean="0"/>
              <a:t>Read JNU data written by routine ‘WRJFIX’</a:t>
            </a:r>
          </a:p>
          <a:p>
            <a:pPr marL="742950" lvl="2" indent="-342900">
              <a:buFont typeface="+mj-lt"/>
              <a:buAutoNum type="arabicPeriod"/>
            </a:pPr>
            <a:r>
              <a:rPr lang="en-US" altLang="ja-JP" sz="2200" dirty="0" smtClean="0"/>
              <a:t>Computes fixed rates</a:t>
            </a:r>
          </a:p>
          <a:p>
            <a:r>
              <a:rPr lang="en-US" altLang="ja-JP" sz="2200" dirty="0" smtClean="0"/>
              <a:t>or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2200" dirty="0" smtClean="0"/>
              <a:t>Radiation temperature T</a:t>
            </a:r>
            <a:r>
              <a:rPr lang="en-US" altLang="ja-JP" sz="2200" baseline="-25000" dirty="0" smtClean="0"/>
              <a:t>R</a:t>
            </a:r>
            <a:endParaRPr lang="ja-JP" altLang="en-US" sz="2200" baseline="-25000" dirty="0" smtClean="0"/>
          </a:p>
          <a:p>
            <a:pPr lvl="2"/>
            <a:r>
              <a:rPr lang="en-US" altLang="ja-JP" sz="2200" dirty="0" err="1" smtClean="0"/>
              <a:t>Photospheric</a:t>
            </a:r>
            <a:r>
              <a:rPr lang="en-US" altLang="ja-JP" sz="2200" dirty="0" smtClean="0"/>
              <a:t> option</a:t>
            </a:r>
          </a:p>
          <a:p>
            <a:pPr lvl="3"/>
            <a:r>
              <a:rPr lang="en-US" altLang="ja-JP" sz="2200" dirty="0" err="1" smtClean="0"/>
              <a:t>dT</a:t>
            </a:r>
            <a:r>
              <a:rPr lang="en-US" altLang="ja-JP" sz="2200" dirty="0" smtClean="0"/>
              <a:t> ≧ 0 then T</a:t>
            </a:r>
            <a:r>
              <a:rPr lang="en-US" altLang="ja-JP" sz="2200" baseline="-25000" dirty="0" smtClean="0"/>
              <a:t>R</a:t>
            </a:r>
            <a:r>
              <a:rPr lang="en-US" altLang="ja-JP" sz="2200" dirty="0" smtClean="0"/>
              <a:t>=TRAD</a:t>
            </a:r>
          </a:p>
          <a:p>
            <a:pPr lvl="3"/>
            <a:r>
              <a:rPr lang="en-US" altLang="ja-JP" sz="2200" dirty="0" err="1" smtClean="0"/>
              <a:t>dT</a:t>
            </a:r>
            <a:r>
              <a:rPr lang="en-US" altLang="ja-JP" sz="2200" dirty="0" smtClean="0"/>
              <a:t> &lt; 0 &amp; TRAD &gt; T then T</a:t>
            </a:r>
            <a:r>
              <a:rPr lang="en-US" altLang="ja-JP" sz="2200" baseline="-25000" dirty="0" smtClean="0"/>
              <a:t>R</a:t>
            </a:r>
            <a:r>
              <a:rPr lang="en-US" altLang="ja-JP" sz="2200" dirty="0" smtClean="0"/>
              <a:t>=TRAD </a:t>
            </a:r>
          </a:p>
          <a:p>
            <a:pPr lvl="2"/>
            <a:r>
              <a:rPr lang="en-US" altLang="ja-JP" sz="2200" dirty="0" err="1" smtClean="0"/>
              <a:t>Chromospheric</a:t>
            </a:r>
            <a:r>
              <a:rPr lang="en-US" altLang="ja-JP" sz="2200" smtClean="0"/>
              <a:t> option</a:t>
            </a:r>
          </a:p>
          <a:p>
            <a:pPr lvl="3"/>
            <a:r>
              <a:rPr lang="en-US" altLang="ja-JP" sz="2200" dirty="0" smtClean="0"/>
              <a:t>TRAD &lt; T &amp; </a:t>
            </a:r>
            <a:r>
              <a:rPr lang="en-US" altLang="ja-JP" sz="2200" dirty="0" err="1" smtClean="0"/>
              <a:t>dT</a:t>
            </a:r>
            <a:r>
              <a:rPr lang="en-US" altLang="ja-JP" sz="2200" dirty="0" smtClean="0"/>
              <a:t> ≧ 0 then T</a:t>
            </a:r>
            <a:r>
              <a:rPr lang="en-US" altLang="ja-JP" sz="2200" baseline="-25000" dirty="0" smtClean="0"/>
              <a:t>R</a:t>
            </a:r>
            <a:r>
              <a:rPr lang="en-US" altLang="ja-JP" sz="2200" dirty="0" smtClean="0"/>
              <a:t>=TRAD </a:t>
            </a:r>
          </a:p>
          <a:p>
            <a:pPr lvl="2"/>
            <a:r>
              <a:rPr lang="en-US" altLang="ja-JP" sz="2200" dirty="0" smtClean="0"/>
              <a:t>Else then T</a:t>
            </a:r>
            <a:r>
              <a:rPr lang="en-US" altLang="ja-JP" sz="2200" baseline="-25000" dirty="0" smtClean="0"/>
              <a:t>R</a:t>
            </a:r>
            <a:r>
              <a:rPr lang="en-US" altLang="ja-JP" sz="2200" dirty="0" smtClean="0"/>
              <a:t>=T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altLang="ja-JP" sz="2200" dirty="0" smtClean="0"/>
              <a:t>Next slide (FIXRD②)</a:t>
            </a:r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7391400" y="3886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>
          <a:xfrm rot="5400000" flipH="1" flipV="1">
            <a:off x="6858000" y="3352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696200" y="3810000"/>
            <a:ext cx="778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height</a:t>
            </a:r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010400" y="2514600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</a:t>
            </a:r>
            <a:endParaRPr kumimoji="1" lang="ja-JP" altLang="en-US" dirty="0"/>
          </a:p>
        </p:txBody>
      </p:sp>
      <p:cxnSp>
        <p:nvCxnSpPr>
          <p:cNvPr id="23" name="直線コネクタ 22"/>
          <p:cNvCxnSpPr/>
          <p:nvPr/>
        </p:nvCxnSpPr>
        <p:spPr>
          <a:xfrm>
            <a:off x="7620000" y="2895600"/>
            <a:ext cx="7620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467600" y="2438400"/>
            <a:ext cx="1504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dT</a:t>
            </a:r>
            <a:r>
              <a:rPr lang="en-US" altLang="ja-JP" dirty="0" smtClean="0"/>
              <a:t>=T</a:t>
            </a:r>
            <a:r>
              <a:rPr lang="en-US" altLang="ja-JP" baseline="-25000" dirty="0" smtClean="0"/>
              <a:t>k</a:t>
            </a:r>
            <a:r>
              <a:rPr lang="en-US" altLang="ja-JP" dirty="0" smtClean="0"/>
              <a:t>−T</a:t>
            </a:r>
            <a:r>
              <a:rPr lang="en-US" altLang="ja-JP" baseline="-25000" dirty="0" smtClean="0"/>
              <a:t>k+1</a:t>
            </a:r>
            <a:r>
              <a:rPr kumimoji="1" lang="en-US" altLang="ja-JP" dirty="0" smtClean="0"/>
              <a:t> &lt; 0</a:t>
            </a:r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419600" y="6107668"/>
            <a:ext cx="4470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TRAD : Brightness temperature for </a:t>
            </a:r>
            <a:r>
              <a:rPr lang="en-US" altLang="ja-JP" dirty="0" smtClean="0"/>
              <a:t>continuum</a:t>
            </a:r>
            <a:br>
              <a:rPr lang="en-US" altLang="ja-JP" dirty="0" smtClean="0"/>
            </a:br>
            <a:r>
              <a:rPr lang="en-US" altLang="ja-JP" dirty="0" smtClean="0"/>
              <a:t>	where from ??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FIXRAD②</a:t>
            </a:r>
            <a:br>
              <a:rPr lang="en-US" altLang="ja-JP" dirty="0" smtClean="0"/>
            </a:br>
            <a:r>
              <a:rPr lang="en-US" altLang="ja-JP" sz="2667" dirty="0" smtClean="0"/>
              <a:t>CALCULATES FIXED RADIATIVE RATES</a:t>
            </a:r>
            <a:endParaRPr lang="ja-JP" altLang="en-US" sz="2667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2600" dirty="0" smtClean="0"/>
              <a:t>Fixed </a:t>
            </a:r>
            <a:r>
              <a:rPr lang="en-US" altLang="ja-JP" sz="2600" dirty="0" err="1" smtClean="0"/>
              <a:t>radiative</a:t>
            </a:r>
            <a:r>
              <a:rPr lang="en-US" altLang="ja-JP" sz="2600" dirty="0" smtClean="0"/>
              <a:t> rates at each optical depth</a:t>
            </a:r>
            <a:endParaRPr lang="ja-JP" altLang="en-US" sz="2600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168400" y="2225675"/>
          <a:ext cx="4013200" cy="593725"/>
        </p:xfrm>
        <a:graphic>
          <a:graphicData uri="http://schemas.openxmlformats.org/presentationml/2006/ole">
            <p:oleObj spid="_x0000_s59394" name="数式" r:id="rId3" imgW="1498600" imgH="431800" progId="Equation.3">
              <p:embed/>
            </p:oleObj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81000" y="5334000"/>
            <a:ext cx="30787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err="1" smtClean="0"/>
              <a:t>σ</a:t>
            </a:r>
            <a:r>
              <a:rPr lang="ja-JP" altLang="en-US" sz="2400" dirty="0" smtClean="0"/>
              <a:t>：</a:t>
            </a:r>
            <a:r>
              <a:rPr lang="en-US" altLang="ja-JP" sz="2400" dirty="0" smtClean="0"/>
              <a:t>cross-section at limit</a:t>
            </a:r>
            <a:br>
              <a:rPr lang="en-US" altLang="ja-JP" sz="2400" dirty="0" smtClean="0"/>
            </a:br>
            <a:r>
              <a:rPr lang="en-US" altLang="ja-JP" sz="2400" dirty="0" smtClean="0"/>
              <a:t>   &lt;=‘ATOM’ or ‘QPART’</a:t>
            </a:r>
            <a:endParaRPr kumimoji="1" lang="ja-JP" altLang="en-US" sz="2400" dirty="0"/>
          </a:p>
        </p:txBody>
      </p:sp>
      <p:grpSp>
        <p:nvGrpSpPr>
          <p:cNvPr id="3" name="図形グループ 13"/>
          <p:cNvGrpSpPr/>
          <p:nvPr/>
        </p:nvGrpSpPr>
        <p:grpSpPr>
          <a:xfrm>
            <a:off x="4077702" y="5602069"/>
            <a:ext cx="5066298" cy="1255931"/>
            <a:chOff x="4077702" y="4038600"/>
            <a:chExt cx="5066298" cy="1255931"/>
          </a:xfrm>
        </p:grpSpPr>
        <p:graphicFrame>
          <p:nvGraphicFramePr>
            <p:cNvPr id="24581" name="Object 5"/>
            <p:cNvGraphicFramePr>
              <a:graphicFrameLocks noChangeAspect="1"/>
            </p:cNvGraphicFramePr>
            <p:nvPr/>
          </p:nvGraphicFramePr>
          <p:xfrm>
            <a:off x="4139167" y="4038600"/>
            <a:ext cx="2947433" cy="685800"/>
          </p:xfrm>
          <a:graphic>
            <a:graphicData uri="http://schemas.openxmlformats.org/presentationml/2006/ole">
              <p:oleObj spid="_x0000_s59395" name="数式" r:id="rId4" imgW="952500" imgH="431800" progId="Equation.3">
                <p:embed/>
              </p:oleObj>
            </a:graphicData>
          </a:graphic>
        </p:graphicFrame>
        <p:sp>
          <p:nvSpPr>
            <p:cNvPr id="13" name="テキスト ボックス 12"/>
            <p:cNvSpPr txBox="1"/>
            <p:nvPr/>
          </p:nvSpPr>
          <p:spPr>
            <a:xfrm>
              <a:off x="4077702" y="4648200"/>
              <a:ext cx="50662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dirty="0" smtClean="0"/>
                <a:t>プログラムの中身は理解できなかったが、</a:t>
              </a:r>
              <a:endParaRPr lang="en-US" altLang="ja-JP" dirty="0" smtClean="0"/>
            </a:p>
            <a:p>
              <a:r>
                <a:rPr kumimoji="1" lang="en-US" altLang="ja-JP" dirty="0" smtClean="0"/>
                <a:t>Exponential integral function E1(x)</a:t>
              </a:r>
              <a:r>
                <a:rPr kumimoji="1" lang="ja-JP" altLang="en-US" dirty="0" smtClean="0"/>
                <a:t>と説明されていた</a:t>
              </a:r>
              <a:endParaRPr kumimoji="1" lang="ja-JP" altLang="en-US" dirty="0"/>
            </a:p>
          </p:txBody>
        </p:sp>
      </p:grp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066800" y="2895777"/>
          <a:ext cx="8077200" cy="685623"/>
        </p:xfrm>
        <a:graphic>
          <a:graphicData uri="http://schemas.openxmlformats.org/presentationml/2006/ole">
            <p:oleObj spid="_x0000_s59396" name="数式" r:id="rId5" imgW="3124200" imgH="45720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1066800" y="3810000"/>
          <a:ext cx="5867400" cy="672662"/>
        </p:xfrm>
        <a:graphic>
          <a:graphicData uri="http://schemas.openxmlformats.org/presentationml/2006/ole">
            <p:oleObj spid="_x0000_s59397" name="数式" r:id="rId6" imgW="2108200" imgH="431800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1066800" y="4572000"/>
          <a:ext cx="5867400" cy="623218"/>
        </p:xfrm>
        <a:graphic>
          <a:graphicData uri="http://schemas.openxmlformats.org/presentationml/2006/ole">
            <p:oleObj spid="_x0000_s59398" name="数式" r:id="rId7" imgW="2286000" imgH="4445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FIXRAD③</a:t>
            </a:r>
            <a:br>
              <a:rPr lang="en-US" altLang="ja-JP" dirty="0" smtClean="0"/>
            </a:br>
            <a:r>
              <a:rPr lang="en-US" altLang="ja-JP" sz="2667" dirty="0" smtClean="0"/>
              <a:t>RADIATIVE RATES in retport33 &amp; </a:t>
            </a:r>
            <a:r>
              <a:rPr lang="en-US" altLang="ja-JP" sz="2667" dirty="0" err="1" smtClean="0"/>
              <a:t>Rutten’s</a:t>
            </a:r>
            <a:r>
              <a:rPr lang="en-US" altLang="ja-JP" sz="2667" dirty="0" smtClean="0"/>
              <a:t> text</a:t>
            </a:r>
            <a:endParaRPr lang="ja-JP" altLang="en-US" sz="2667" dirty="0"/>
          </a:p>
        </p:txBody>
      </p:sp>
      <p:pic>
        <p:nvPicPr>
          <p:cNvPr id="14" name="図 13" descr="eq3.17_3.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76400"/>
            <a:ext cx="8556991" cy="4498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6146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RINPUT</a:t>
            </a:r>
            <a:r>
              <a:rPr lang="en-US" altLang="ja-JP" dirty="0" smtClean="0">
                <a:solidFill>
                  <a:srgbClr val="000000"/>
                </a:solidFill>
              </a:rPr>
              <a:t>②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3333" dirty="0" smtClean="0"/>
              <a:t>run-parameters, switch, option</a:t>
            </a:r>
            <a:endParaRPr lang="ja-JP" altLang="en-US" sz="3333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37666" y="1348700"/>
            <a:ext cx="8905750" cy="4525963"/>
          </a:xfrm>
        </p:spPr>
        <p:txBody>
          <a:bodyPr>
            <a:noAutofit/>
          </a:bodyPr>
          <a:lstStyle/>
          <a:p>
            <a:r>
              <a:rPr lang="en-US" altLang="ja-JP" sz="2000" dirty="0" smtClean="0"/>
              <a:t>ISUM		: </a:t>
            </a:r>
            <a:r>
              <a:rPr lang="en-US" altLang="ja-JP" sz="2000" dirty="0" smtClean="0">
                <a:solidFill>
                  <a:srgbClr val="FF0000"/>
                </a:solidFill>
              </a:rPr>
              <a:t>STATEQ</a:t>
            </a:r>
            <a:r>
              <a:rPr lang="ja-JP" altLang="en-US" sz="2000" dirty="0" smtClean="0"/>
              <a:t>内で粒子数保存の式に入れ替える準</a:t>
            </a:r>
            <a:r>
              <a:rPr lang="ja-JP" altLang="en-US" sz="2000" dirty="0" smtClean="0"/>
              <a:t>位</a:t>
            </a:r>
            <a:r>
              <a:rPr lang="ja-JP" altLang="en-US" sz="2000" dirty="0" smtClean="0"/>
              <a:t>を指定</a:t>
            </a:r>
            <a:endParaRPr lang="ja-JP" altLang="en-US" sz="2000" dirty="0" smtClean="0"/>
          </a:p>
          <a:p>
            <a:r>
              <a:rPr lang="en-US" altLang="ja-JP" sz="2000" dirty="0" smtClean="0"/>
              <a:t>IOPAC</a:t>
            </a:r>
            <a:r>
              <a:rPr lang="en-US" altLang="ja-JP" sz="2000" dirty="0" smtClean="0"/>
              <a:t>	: </a:t>
            </a:r>
            <a:r>
              <a:rPr lang="ja-JP" altLang="en-US" sz="2000" dirty="0" smtClean="0"/>
              <a:t>再計算時に</a:t>
            </a:r>
            <a:r>
              <a:rPr lang="en-US" altLang="ja-JP" sz="2000" dirty="0" smtClean="0">
                <a:solidFill>
                  <a:srgbClr val="FF0000"/>
                </a:solidFill>
              </a:rPr>
              <a:t>OPAC</a:t>
            </a:r>
            <a:r>
              <a:rPr lang="ja-JP" altLang="en-US" sz="2000" dirty="0" smtClean="0"/>
              <a:t>をするか</a:t>
            </a:r>
            <a:r>
              <a:rPr lang="ja-JP" altLang="en-US" sz="2000" dirty="0" smtClean="0"/>
              <a:t>どうか</a:t>
            </a:r>
            <a:r>
              <a:rPr lang="ja-JP" altLang="en-US" sz="2000" dirty="0" smtClean="0"/>
              <a:t>のスイッチ</a:t>
            </a:r>
            <a:endParaRPr lang="en-US" altLang="ja-JP" sz="2000" dirty="0" smtClean="0"/>
          </a:p>
          <a:p>
            <a:r>
              <a:rPr lang="en-US" altLang="ja-JP" sz="2000" dirty="0" smtClean="0"/>
              <a:t>ITMAX </a:t>
            </a:r>
            <a:r>
              <a:rPr lang="en-US" altLang="ja-JP" sz="2000" dirty="0" smtClean="0"/>
              <a:t>	: </a:t>
            </a:r>
            <a:r>
              <a:rPr lang="ja-JP" altLang="en-US" sz="2000" dirty="0" smtClean="0"/>
              <a:t>反復計算の最大回数</a:t>
            </a:r>
            <a:endParaRPr lang="en-US" altLang="ja-JP" sz="2000" dirty="0" smtClean="0"/>
          </a:p>
          <a:p>
            <a:r>
              <a:rPr lang="en-US" altLang="ja-JP" sz="2000" dirty="0" smtClean="0"/>
              <a:t>ITRAN</a:t>
            </a:r>
            <a:r>
              <a:rPr lang="en-US" altLang="ja-JP" sz="2000" dirty="0" smtClean="0"/>
              <a:t>	: </a:t>
            </a:r>
            <a:r>
              <a:rPr lang="ja-JP" altLang="en-US" sz="2000" dirty="0" smtClean="0"/>
              <a:t>輻射輸送方程式の解き方を指定する</a:t>
            </a:r>
            <a:endParaRPr lang="en-US" altLang="ja-JP" sz="2000" dirty="0" smtClean="0"/>
          </a:p>
          <a:p>
            <a:pPr lvl="1"/>
            <a:r>
              <a:rPr lang="en-US" altLang="ja-JP" sz="1600" dirty="0" smtClean="0"/>
              <a:t>0 : ordinary </a:t>
            </a:r>
            <a:r>
              <a:rPr lang="en-US" altLang="ja-JP" sz="1600" dirty="0" err="1" smtClean="0"/>
              <a:t>Feautrier</a:t>
            </a:r>
            <a:r>
              <a:rPr lang="en-US" altLang="ja-JP" sz="1600" dirty="0" smtClean="0"/>
              <a:t> method</a:t>
            </a:r>
          </a:p>
          <a:p>
            <a:pPr lvl="1"/>
            <a:r>
              <a:rPr lang="en-US" altLang="ja-JP" sz="1600" dirty="0" smtClean="0"/>
              <a:t>1 : </a:t>
            </a:r>
            <a:r>
              <a:rPr lang="en-US" altLang="ja-JP" sz="1600" dirty="0" err="1" smtClean="0"/>
              <a:t>Feautrier</a:t>
            </a:r>
            <a:r>
              <a:rPr lang="en-US" altLang="ja-JP" sz="1600" dirty="0" smtClean="0"/>
              <a:t> method with cubic </a:t>
            </a:r>
            <a:r>
              <a:rPr lang="en-US" altLang="ja-JP" sz="1600" dirty="0" err="1" smtClean="0"/>
              <a:t>spline</a:t>
            </a:r>
            <a:r>
              <a:rPr lang="en-US" altLang="ja-JP" sz="1600" dirty="0" smtClean="0"/>
              <a:t> accuracy</a:t>
            </a:r>
          </a:p>
          <a:p>
            <a:pPr lvl="1"/>
            <a:r>
              <a:rPr lang="en-US" altLang="ja-JP" sz="1600" dirty="0" smtClean="0"/>
              <a:t>2 : </a:t>
            </a:r>
            <a:r>
              <a:rPr lang="en-US" altLang="ja-JP" sz="1600" dirty="0" err="1" smtClean="0"/>
              <a:t>Feautrier</a:t>
            </a:r>
            <a:r>
              <a:rPr lang="en-US" altLang="ja-JP" sz="1600" dirty="0" smtClean="0"/>
              <a:t> method with </a:t>
            </a:r>
            <a:r>
              <a:rPr lang="en-US" altLang="ja-JP" sz="1600" dirty="0" err="1" smtClean="0"/>
              <a:t>Hermite</a:t>
            </a:r>
            <a:r>
              <a:rPr lang="en-US" altLang="ja-JP" sz="1600" dirty="0" smtClean="0"/>
              <a:t> accuracy</a:t>
            </a:r>
          </a:p>
          <a:p>
            <a:pPr lvl="1"/>
            <a:r>
              <a:rPr lang="en-US" altLang="ja-JP" sz="1600" dirty="0" smtClean="0"/>
              <a:t>3, 4 : integral method based on fitting the source function with a cubic </a:t>
            </a:r>
            <a:r>
              <a:rPr lang="en-US" altLang="ja-JP" sz="1600" dirty="0" err="1" smtClean="0"/>
              <a:t>spline</a:t>
            </a:r>
            <a:endParaRPr lang="en-US" altLang="ja-JP" sz="1600" dirty="0" smtClean="0"/>
          </a:p>
          <a:p>
            <a:r>
              <a:rPr lang="en-US" altLang="ja-JP" sz="2000" dirty="0" smtClean="0"/>
              <a:t>ISCAT		: Scattering ver. of </a:t>
            </a:r>
            <a:r>
              <a:rPr lang="en-US" altLang="ja-JP" sz="2000" dirty="0" err="1" smtClean="0"/>
              <a:t>Feautrier</a:t>
            </a:r>
            <a:r>
              <a:rPr lang="en-US" altLang="ja-JP" sz="2000" dirty="0" smtClean="0"/>
              <a:t> solving, </a:t>
            </a:r>
            <a:r>
              <a:rPr lang="en-US" altLang="ja-JP" sz="2000" dirty="0" err="1" smtClean="0"/>
              <a:t>κ</a:t>
            </a:r>
            <a:r>
              <a:rPr lang="en-US" altLang="ja-JP" sz="2000" baseline="-25000" dirty="0" err="1" smtClean="0"/>
              <a:t>cont</a:t>
            </a:r>
            <a:r>
              <a:rPr lang="ja-JP" altLang="en-US" sz="2000" dirty="0" smtClean="0"/>
              <a:t>に散乱成分が多い時使う</a:t>
            </a:r>
            <a:endParaRPr lang="en-US" altLang="ja-JP" sz="2000" dirty="0" smtClean="0"/>
          </a:p>
          <a:p>
            <a:r>
              <a:rPr lang="en-US" altLang="ja-JP" sz="2000" dirty="0" smtClean="0"/>
              <a:t>INCRAD	: Incident </a:t>
            </a:r>
            <a:r>
              <a:rPr lang="ja-JP" altLang="en-US" sz="2000" dirty="0" smtClean="0"/>
              <a:t>輻射場</a:t>
            </a:r>
            <a:r>
              <a:rPr lang="ja-JP" altLang="en-US" sz="2000" dirty="0" smtClean="0"/>
              <a:t>ありか</a:t>
            </a:r>
            <a:r>
              <a:rPr lang="ja-JP" altLang="en-US" sz="2000" dirty="0" smtClean="0"/>
              <a:t>どうか</a:t>
            </a:r>
            <a:r>
              <a:rPr lang="ja-JP" altLang="en-US" sz="2000" dirty="0" smtClean="0"/>
              <a:t>の</a:t>
            </a:r>
            <a:r>
              <a:rPr lang="en-US" altLang="ja-JP" sz="2000" dirty="0" smtClean="0"/>
              <a:t>switch</a:t>
            </a:r>
            <a:r>
              <a:rPr lang="ja-JP" altLang="ja-JP" sz="2000" dirty="0" smtClean="0"/>
              <a:t>、</a:t>
            </a:r>
            <a:r>
              <a:rPr lang="ja-JP" altLang="en-US" sz="2000" dirty="0" smtClean="0"/>
              <a:t>ファイル</a:t>
            </a:r>
            <a:r>
              <a:rPr lang="en-US" altLang="ja-JP" sz="2000" dirty="0" smtClean="0"/>
              <a:t>IMINUS</a:t>
            </a:r>
            <a:r>
              <a:rPr lang="ja-JP" altLang="en-US" sz="2000" dirty="0" smtClean="0"/>
              <a:t>から</a:t>
            </a:r>
            <a:r>
              <a:rPr lang="ja-JP" altLang="en-US" sz="2000" dirty="0" smtClean="0"/>
              <a:t>読み込む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>				ex) </a:t>
            </a:r>
            <a:r>
              <a:rPr lang="en-US" altLang="ja-JP" sz="2000" dirty="0" smtClean="0"/>
              <a:t>HeII</a:t>
            </a:r>
            <a:r>
              <a:rPr lang="en-US" altLang="ja-JP" sz="2000" dirty="0" smtClean="0"/>
              <a:t>10830A</a:t>
            </a:r>
            <a:r>
              <a:rPr lang="ja-JP" altLang="en-US" sz="2000" dirty="0" smtClean="0"/>
              <a:t>や</a:t>
            </a:r>
            <a:r>
              <a:rPr lang="ja-JP" altLang="en-US" sz="2000" dirty="0" smtClean="0"/>
              <a:t>フレアによる照射とか</a:t>
            </a:r>
            <a:endParaRPr lang="en-US" altLang="ja-JP" sz="2000" dirty="0" smtClean="0"/>
          </a:p>
          <a:p>
            <a:r>
              <a:rPr lang="en-US" altLang="ja-JP" sz="2000" dirty="0" smtClean="0"/>
              <a:t>INGACC 	: </a:t>
            </a:r>
            <a:r>
              <a:rPr lang="ja-JP" altLang="en-US" sz="2000" dirty="0" smtClean="0"/>
              <a:t>反復計算中に</a:t>
            </a:r>
            <a:r>
              <a:rPr lang="en-US" altLang="ja-JP" sz="2000" dirty="0" smtClean="0"/>
              <a:t>Ng acceleration</a:t>
            </a:r>
            <a:r>
              <a:rPr lang="ja-JP" altLang="en-US" sz="2000" dirty="0" smtClean="0"/>
              <a:t>するかどうかの</a:t>
            </a:r>
            <a:r>
              <a:rPr lang="en-US" altLang="ja-JP" sz="2000" dirty="0" smtClean="0"/>
              <a:t>flag</a:t>
            </a:r>
          </a:p>
          <a:p>
            <a:r>
              <a:rPr lang="en-US" altLang="ja-JP" sz="2000" dirty="0" smtClean="0"/>
              <a:t>ICRSW	: </a:t>
            </a:r>
            <a:r>
              <a:rPr lang="en-US" altLang="ja-JP" sz="2000" dirty="0" err="1" smtClean="0"/>
              <a:t>collisional-radiative</a:t>
            </a:r>
            <a:r>
              <a:rPr lang="en-US" altLang="ja-JP" sz="2000" dirty="0" smtClean="0"/>
              <a:t> </a:t>
            </a:r>
            <a:r>
              <a:rPr lang="en-US" altLang="ja-JP" sz="2000" dirty="0" smtClean="0"/>
              <a:t>switching</a:t>
            </a:r>
            <a:r>
              <a:rPr lang="ja-JP" altLang="en-US" sz="2000" dirty="0" smtClean="0"/>
              <a:t>（</a:t>
            </a:r>
            <a:r>
              <a:rPr lang="ja-JP" altLang="en-US" sz="2000" dirty="0" smtClean="0"/>
              <a:t>？）</a:t>
            </a:r>
            <a:endParaRPr lang="en-US" altLang="ja-JP" sz="2000" dirty="0" smtClean="0"/>
          </a:p>
          <a:p>
            <a:r>
              <a:rPr lang="en-US" altLang="ja-JP" sz="2000" dirty="0" smtClean="0"/>
              <a:t>NMU		: The number of angle points </a:t>
            </a:r>
          </a:p>
          <a:p>
            <a:r>
              <a:rPr lang="en-US" altLang="ja-JP" sz="2000" dirty="0" smtClean="0"/>
              <a:t>IOSMET	: Switches on background line opacities read from file ABSMET</a:t>
            </a:r>
            <a:r>
              <a:rPr lang="ja-JP" altLang="en-US" sz="2000" dirty="0" smtClean="0"/>
              <a:t>（？）</a:t>
            </a:r>
            <a:endParaRPr lang="en-US" altLang="ja-JP" sz="2000" dirty="0" smtClean="0"/>
          </a:p>
          <a:p>
            <a:r>
              <a:rPr lang="en-US" altLang="ja-JP" sz="2000" dirty="0" smtClean="0"/>
              <a:t>EOSMET	: approximate fraction of line opacity due to ionized species</a:t>
            </a:r>
            <a:endParaRPr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89345" y="161463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詳細や他のパラメータ</a:t>
            </a:r>
            <a:endParaRPr kumimoji="1" lang="en-US" altLang="ja-JP" dirty="0" smtClean="0"/>
          </a:p>
          <a:p>
            <a:r>
              <a:rPr lang="ja-JP" altLang="en-US" dirty="0" smtClean="0"/>
              <a:t>については</a:t>
            </a:r>
            <a:r>
              <a:rPr lang="en-US" altLang="ja-JP" dirty="0" err="1" smtClean="0"/>
              <a:t>multi</a:t>
            </a:r>
            <a:r>
              <a:rPr kumimoji="1" lang="en-US" altLang="ja-JP" dirty="0" err="1" smtClean="0"/>
              <a:t>_manual.pdf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5482952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ATMOS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980728"/>
            <a:ext cx="8748464" cy="554461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From Atmos.</a:t>
            </a:r>
            <a:r>
              <a:rPr lang="ja-JP" altLang="en-US" dirty="0" smtClean="0"/>
              <a:t>○○○○</a:t>
            </a:r>
            <a:endParaRPr lang="en-US" altLang="ja-JP" dirty="0" smtClean="0"/>
          </a:p>
          <a:p>
            <a:r>
              <a:rPr lang="ja-JP" altLang="en-US" dirty="0" smtClean="0"/>
              <a:t>座標</a:t>
            </a:r>
            <a:r>
              <a:rPr kumimoji="1" lang="ja-JP" altLang="en-US" dirty="0" smtClean="0"/>
              <a:t>タイプ</a:t>
            </a:r>
            <a:r>
              <a:rPr kumimoji="1" lang="en-US" altLang="ja-JP" dirty="0" smtClean="0"/>
              <a:t>(M:,T:,H)</a:t>
            </a:r>
            <a:r>
              <a:rPr kumimoji="1" lang="ja-JP" altLang="en-US" dirty="0" smtClean="0"/>
              <a:t>読み込み</a:t>
            </a:r>
            <a:endParaRPr kumimoji="1" lang="en-US" altLang="ja-JP" dirty="0" smtClean="0"/>
          </a:p>
          <a:p>
            <a:r>
              <a:rPr lang="ja-JP" altLang="en-US" dirty="0" smtClean="0"/>
              <a:t>重力加速度読み込み</a:t>
            </a:r>
            <a:endParaRPr lang="en-US" altLang="ja-JP" dirty="0" smtClean="0"/>
          </a:p>
          <a:p>
            <a:r>
              <a:rPr kumimoji="1" lang="ja-JP" altLang="en-US" dirty="0" smtClean="0"/>
              <a:t>座標</a:t>
            </a:r>
            <a:r>
              <a:rPr kumimoji="1" lang="en-US" altLang="ja-JP" dirty="0" smtClean="0"/>
              <a:t>(DPIN(k))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温度</a:t>
            </a:r>
            <a:r>
              <a:rPr kumimoji="1" lang="en-US" altLang="ja-JP" dirty="0" smtClean="0"/>
              <a:t>(TEIN(k))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電子密度</a:t>
            </a:r>
            <a:r>
              <a:rPr kumimoji="1" lang="en-US" altLang="ja-JP" dirty="0" smtClean="0"/>
              <a:t>(ANEIN(k))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速度</a:t>
            </a:r>
            <a:r>
              <a:rPr kumimoji="1" lang="en-US" altLang="ja-JP" dirty="0" smtClean="0"/>
              <a:t>(VIN(k))</a:t>
            </a:r>
            <a:r>
              <a:rPr kumimoji="1" lang="ja-JP" altLang="en-US" dirty="0" err="1" smtClean="0"/>
              <a:t>、</a:t>
            </a:r>
            <a:r>
              <a:rPr kumimoji="1" lang="ja-JP" altLang="en-US" dirty="0" smtClean="0"/>
              <a:t>乱流速度</a:t>
            </a:r>
            <a:r>
              <a:rPr kumimoji="1" lang="en-US" altLang="ja-JP" dirty="0" smtClean="0"/>
              <a:t>(VTURIN(k))</a:t>
            </a:r>
            <a:r>
              <a:rPr kumimoji="1" lang="ja-JP" altLang="en-US" dirty="0" smtClean="0"/>
              <a:t>読み込み</a:t>
            </a:r>
            <a:endParaRPr kumimoji="1" lang="en-US" altLang="ja-JP" dirty="0" smtClean="0"/>
          </a:p>
          <a:p>
            <a:r>
              <a:rPr lang="ja-JP" altLang="en-US" dirty="0" smtClean="0"/>
              <a:t>（水素準位</a:t>
            </a:r>
            <a:r>
              <a:rPr lang="en-US" altLang="ja-JP" dirty="0" smtClean="0"/>
              <a:t>1~6(ANHIN(</a:t>
            </a:r>
            <a:r>
              <a:rPr lang="en-US" altLang="ja-JP" dirty="0" err="1" smtClean="0"/>
              <a:t>I,k</a:t>
            </a:r>
            <a:r>
              <a:rPr lang="en-US" altLang="ja-JP" dirty="0" smtClean="0"/>
              <a:t>))</a:t>
            </a:r>
            <a:r>
              <a:rPr lang="ja-JP" altLang="en-US" dirty="0" smtClean="0"/>
              <a:t>　読み込み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en-US" altLang="ja-JP" dirty="0" smtClean="0"/>
              <a:t>From </a:t>
            </a:r>
            <a:r>
              <a:rPr lang="en-US" altLang="ja-JP" dirty="0" err="1" smtClean="0"/>
              <a:t>Dscale</a:t>
            </a:r>
            <a:r>
              <a:rPr lang="en-US" altLang="ja-JP" dirty="0" smtClean="0"/>
              <a:t>.</a:t>
            </a:r>
            <a:r>
              <a:rPr lang="ja-JP" altLang="en-US" dirty="0" smtClean="0"/>
              <a:t>○○○○</a:t>
            </a:r>
            <a:endParaRPr lang="en-US" altLang="ja-JP" dirty="0" smtClean="0"/>
          </a:p>
          <a:p>
            <a:r>
              <a:rPr lang="ja-JP" altLang="en-US" dirty="0" smtClean="0"/>
              <a:t>使用グリッド数</a:t>
            </a:r>
            <a:r>
              <a:rPr lang="en-US" altLang="ja-JP" dirty="0" smtClean="0"/>
              <a:t>(NDEP)</a:t>
            </a:r>
            <a:r>
              <a:rPr lang="ja-JP" altLang="en-US" dirty="0" smtClean="0"/>
              <a:t>読み込み</a:t>
            </a:r>
            <a:r>
              <a:rPr lang="en-US" altLang="ja-JP" dirty="0" smtClean="0"/>
              <a:t>,</a:t>
            </a:r>
            <a:r>
              <a:rPr lang="ja-JP" altLang="en-US" dirty="0" smtClean="0"/>
              <a:t>上端における座標</a:t>
            </a:r>
            <a:r>
              <a:rPr lang="en-US" altLang="ja-JP" dirty="0" smtClean="0"/>
              <a:t>?(DPCON1)</a:t>
            </a:r>
            <a:r>
              <a:rPr lang="ja-JP" altLang="en-US" dirty="0" smtClean="0"/>
              <a:t>読み込み</a:t>
            </a:r>
            <a:endParaRPr lang="en-US" altLang="ja-JP" dirty="0" smtClean="0"/>
          </a:p>
          <a:p>
            <a:r>
              <a:rPr lang="en-US" altLang="ja-JP" dirty="0" smtClean="0"/>
              <a:t>(NDEP&lt;0) </a:t>
            </a:r>
            <a:r>
              <a:rPr lang="ja-JP" altLang="en-US" dirty="0" smtClean="0"/>
              <a:t>座標の上端、下端のみを指定</a:t>
            </a:r>
            <a:r>
              <a:rPr lang="ja-JP" altLang="en-US" dirty="0"/>
              <a:t>し</a:t>
            </a:r>
            <a:r>
              <a:rPr lang="ja-JP" altLang="en-US" dirty="0" smtClean="0"/>
              <a:t>、等間隔に座標</a:t>
            </a:r>
            <a:r>
              <a:rPr lang="en-US" altLang="ja-JP" dirty="0" smtClean="0"/>
              <a:t>(DP)</a:t>
            </a:r>
            <a:r>
              <a:rPr lang="ja-JP" altLang="en-US" dirty="0" smtClean="0"/>
              <a:t>を設定</a:t>
            </a:r>
            <a:endParaRPr lang="en-US" altLang="ja-JP" dirty="0" smtClean="0"/>
          </a:p>
          <a:p>
            <a:r>
              <a:rPr lang="en-US" altLang="ja-JP" dirty="0" smtClean="0"/>
              <a:t>(NDEP&gt;0) </a:t>
            </a:r>
            <a:r>
              <a:rPr lang="ja-JP" altLang="en-US" dirty="0" smtClean="0"/>
              <a:t>座標</a:t>
            </a:r>
            <a:r>
              <a:rPr lang="en-US" altLang="ja-JP" dirty="0" smtClean="0"/>
              <a:t>DP</a:t>
            </a:r>
            <a:r>
              <a:rPr lang="ja-JP" altLang="en-US" dirty="0" smtClean="0"/>
              <a:t>読み込み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ファイル</a:t>
            </a:r>
            <a:r>
              <a:rPr lang="en-US" altLang="ja-JP" dirty="0" smtClean="0"/>
              <a:t>Atom.</a:t>
            </a:r>
            <a:r>
              <a:rPr lang="ja-JP" altLang="en-US" dirty="0" smtClean="0"/>
              <a:t>の</a:t>
            </a:r>
            <a:r>
              <a:rPr lang="en-US" altLang="ja-JP" dirty="0" smtClean="0"/>
              <a:t>ABUND&lt;-90</a:t>
            </a:r>
            <a:r>
              <a:rPr lang="ja-JP" altLang="en-US" dirty="0" smtClean="0"/>
              <a:t>のとき、ファイル</a:t>
            </a:r>
            <a:r>
              <a:rPr lang="en-US" altLang="ja-JP" dirty="0" err="1" smtClean="0"/>
              <a:t>Abund</a:t>
            </a:r>
            <a:r>
              <a:rPr lang="ja-JP" altLang="en-US" dirty="0" smtClean="0"/>
              <a:t>からアバンダンス</a:t>
            </a:r>
            <a:r>
              <a:rPr lang="en-US" altLang="ja-JP" dirty="0" smtClean="0"/>
              <a:t>(ABNDIN)</a:t>
            </a:r>
            <a:r>
              <a:rPr lang="ja-JP" altLang="en-US" dirty="0" smtClean="0"/>
              <a:t>読み込み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座標タイプ</a:t>
            </a:r>
            <a:r>
              <a:rPr lang="en-US" altLang="ja-JP" dirty="0" smtClean="0"/>
              <a:t>M(</a:t>
            </a:r>
            <a:r>
              <a:rPr lang="ja-JP" altLang="en-US" dirty="0" smtClean="0"/>
              <a:t>柱質量密度</a:t>
            </a:r>
            <a:r>
              <a:rPr lang="en-US" altLang="ja-JP" dirty="0" smtClean="0"/>
              <a:t>) </a:t>
            </a:r>
            <a:r>
              <a:rPr lang="ja-JP" altLang="en-US" dirty="0" smtClean="0"/>
              <a:t>柱密度</a:t>
            </a:r>
            <a:r>
              <a:rPr lang="en-US" altLang="ja-JP" dirty="0" smtClean="0"/>
              <a:t>CMASS=10^DP</a:t>
            </a:r>
          </a:p>
          <a:p>
            <a:pPr marL="0" indent="0">
              <a:buNone/>
            </a:pPr>
            <a:r>
              <a:rPr lang="ja-JP" altLang="en-US" dirty="0" smtClean="0"/>
              <a:t>座標タイプ </a:t>
            </a:r>
            <a:r>
              <a:rPr lang="en-US" altLang="ja-JP" dirty="0" smtClean="0"/>
              <a:t>T (</a:t>
            </a:r>
            <a:r>
              <a:rPr lang="ja-JP" altLang="en-US" dirty="0" smtClean="0"/>
              <a:t>光学的深さ</a:t>
            </a:r>
            <a:r>
              <a:rPr lang="en-US" altLang="ja-JP" dirty="0" smtClean="0"/>
              <a:t>5000Å)   tau=10^DP</a:t>
            </a:r>
          </a:p>
          <a:p>
            <a:pPr marL="0" indent="0">
              <a:buNone/>
            </a:pPr>
            <a:r>
              <a:rPr lang="ja-JP" altLang="en-US" dirty="0" smtClean="0"/>
              <a:t>座標タイプ</a:t>
            </a:r>
            <a:r>
              <a:rPr lang="en-US" altLang="ja-JP" dirty="0" smtClean="0"/>
              <a:t>H(</a:t>
            </a:r>
            <a:r>
              <a:rPr lang="ja-JP" altLang="en-US" dirty="0" smtClean="0"/>
              <a:t>高さスケール</a:t>
            </a:r>
            <a:r>
              <a:rPr lang="en-US" altLang="ja-JP" dirty="0" smtClean="0"/>
              <a:t>) Height =DP</a:t>
            </a:r>
          </a:p>
          <a:p>
            <a:r>
              <a:rPr lang="ja-JP" altLang="en-US" dirty="0" smtClean="0"/>
              <a:t>入力物理量</a:t>
            </a:r>
            <a:r>
              <a:rPr lang="en-US" altLang="ja-JP" dirty="0" smtClean="0"/>
              <a:t>(</a:t>
            </a:r>
            <a:r>
              <a:rPr lang="ja-JP" altLang="en-US" dirty="0" smtClean="0"/>
              <a:t>○○</a:t>
            </a:r>
            <a:r>
              <a:rPr lang="en-US" altLang="ja-JP" dirty="0" smtClean="0"/>
              <a:t>IN) </a:t>
            </a:r>
            <a:r>
              <a:rPr lang="ja-JP" altLang="en-US" dirty="0" smtClean="0"/>
              <a:t>を線形補完。温度</a:t>
            </a:r>
            <a:r>
              <a:rPr lang="en-US" altLang="ja-JP" dirty="0" smtClean="0"/>
              <a:t>TE,</a:t>
            </a:r>
            <a:r>
              <a:rPr lang="ja-JP" altLang="en-US" dirty="0" smtClean="0"/>
              <a:t>電子密度</a:t>
            </a:r>
            <a:r>
              <a:rPr lang="en-US" altLang="ja-JP" dirty="0" smtClean="0"/>
              <a:t>NE,</a:t>
            </a:r>
            <a:r>
              <a:rPr lang="ja-JP" altLang="en-US" dirty="0" smtClean="0"/>
              <a:t>速度</a:t>
            </a:r>
            <a:r>
              <a:rPr lang="en-US" altLang="ja-JP" dirty="0" smtClean="0"/>
              <a:t>VEL,</a:t>
            </a:r>
            <a:r>
              <a:rPr lang="ja-JP" altLang="en-US" dirty="0" smtClean="0"/>
              <a:t>乱流速度</a:t>
            </a:r>
            <a:r>
              <a:rPr lang="en-US" altLang="ja-JP" dirty="0" smtClean="0"/>
              <a:t>VTUR</a:t>
            </a:r>
            <a:r>
              <a:rPr lang="ja-JP" altLang="en-US" dirty="0" smtClean="0"/>
              <a:t>を得る。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404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5482952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ATOM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748464" cy="655272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altLang="ja-JP" dirty="0" smtClean="0"/>
              <a:t>From Atom.</a:t>
            </a:r>
            <a:r>
              <a:rPr lang="ja-JP" altLang="en-US" dirty="0" smtClean="0"/>
              <a:t>○○○○</a:t>
            </a:r>
            <a:endParaRPr lang="en-US" altLang="ja-JP" dirty="0" smtClean="0"/>
          </a:p>
          <a:p>
            <a:r>
              <a:rPr lang="en-US" altLang="ja-JP" dirty="0" smtClean="0"/>
              <a:t>ABND,AWGT</a:t>
            </a:r>
            <a:r>
              <a:rPr lang="ja-JP" altLang="en-US" dirty="0" smtClean="0"/>
              <a:t>を読み込む</a:t>
            </a:r>
            <a:endParaRPr lang="en-US" altLang="ja-JP" dirty="0" smtClean="0"/>
          </a:p>
          <a:p>
            <a:r>
              <a:rPr lang="en-US" altLang="ja-JP" dirty="0" smtClean="0"/>
              <a:t>NK</a:t>
            </a:r>
            <a:r>
              <a:rPr lang="ja-JP" altLang="en-US" dirty="0" smtClean="0"/>
              <a:t>（準位数</a:t>
            </a:r>
            <a:r>
              <a:rPr lang="en-US" altLang="ja-JP" dirty="0" smtClean="0"/>
              <a:t>),NLINE</a:t>
            </a:r>
            <a:r>
              <a:rPr lang="ja-JP" altLang="en-US" dirty="0" smtClean="0"/>
              <a:t>（線遷移数</a:t>
            </a:r>
            <a:r>
              <a:rPr lang="en-US" altLang="ja-JP" dirty="0" smtClean="0"/>
              <a:t>),NCONT(</a:t>
            </a:r>
            <a:r>
              <a:rPr lang="ja-JP" altLang="en-US" dirty="0" smtClean="0"/>
              <a:t>連続遷移数）</a:t>
            </a:r>
            <a:r>
              <a:rPr lang="en-US" altLang="ja-JP" dirty="0" smtClean="0"/>
              <a:t>,</a:t>
            </a:r>
            <a:r>
              <a:rPr lang="ja-JP" altLang="en-US" dirty="0" smtClean="0"/>
              <a:t>　固定遷移数？</a:t>
            </a:r>
            <a:r>
              <a:rPr lang="en-US" altLang="ja-JP" dirty="0" smtClean="0"/>
              <a:t>(NRFIX)</a:t>
            </a:r>
          </a:p>
          <a:p>
            <a:r>
              <a:rPr lang="ja-JP" altLang="en-US" dirty="0" smtClean="0"/>
              <a:t>各準位に対して、エネルギー準位</a:t>
            </a:r>
            <a:r>
              <a:rPr lang="en-US" altLang="ja-JP" dirty="0" smtClean="0"/>
              <a:t>EV(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), </a:t>
            </a:r>
            <a:r>
              <a:rPr lang="ja-JP" altLang="en-US" dirty="0" smtClean="0"/>
              <a:t>縮退度</a:t>
            </a:r>
            <a:r>
              <a:rPr lang="en-US" altLang="ja-JP" dirty="0" smtClean="0"/>
              <a:t>G(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),</a:t>
            </a:r>
            <a:r>
              <a:rPr lang="ja-JP" altLang="en-US" dirty="0" smtClean="0"/>
              <a:t>名称</a:t>
            </a:r>
            <a:r>
              <a:rPr lang="en-US" altLang="ja-JP" dirty="0" smtClean="0"/>
              <a:t>LABEL(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),</a:t>
            </a:r>
            <a:r>
              <a:rPr lang="ja-JP" altLang="en-US" dirty="0" smtClean="0"/>
              <a:t>イオン</a:t>
            </a:r>
            <a:r>
              <a:rPr lang="en-US" altLang="ja-JP" dirty="0" smtClean="0"/>
              <a:t>?ION(</a:t>
            </a:r>
            <a:r>
              <a:rPr lang="en-US" altLang="ja-JP" dirty="0" err="1" smtClean="0"/>
              <a:t>i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を読み込む。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Bound-bound</a:t>
            </a:r>
          </a:p>
          <a:p>
            <a:r>
              <a:rPr lang="ja-JP" altLang="en-US" dirty="0" smtClean="0"/>
              <a:t>各線遷移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に対して、</a:t>
            </a:r>
            <a:r>
              <a:rPr lang="en-US" altLang="ja-JP" dirty="0" smtClean="0"/>
              <a:t>J(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（上位準位</a:t>
            </a:r>
            <a:r>
              <a:rPr lang="en-US" altLang="ja-JP" dirty="0" smtClean="0"/>
              <a:t>), I(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)(</a:t>
            </a:r>
            <a:r>
              <a:rPr lang="ja-JP" altLang="en-US" dirty="0" smtClean="0"/>
              <a:t>下位準位</a:t>
            </a:r>
            <a:r>
              <a:rPr lang="en-US" altLang="ja-JP" dirty="0" smtClean="0"/>
              <a:t>),  </a:t>
            </a:r>
            <a:r>
              <a:rPr lang="ja-JP" altLang="en-US" dirty="0" smtClean="0"/>
              <a:t>振動強度</a:t>
            </a:r>
            <a:r>
              <a:rPr lang="en-US" altLang="ja-JP" dirty="0"/>
              <a:t> </a:t>
            </a:r>
            <a:r>
              <a:rPr lang="en-US" altLang="ja-JP" dirty="0" smtClean="0"/>
              <a:t>f(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 </a:t>
            </a:r>
            <a:r>
              <a:rPr lang="ja-JP" altLang="en-US" dirty="0" smtClean="0"/>
              <a:t>ライン当たりのグリッド数</a:t>
            </a:r>
            <a:r>
              <a:rPr lang="en-US" altLang="ja-JP" dirty="0"/>
              <a:t> </a:t>
            </a:r>
            <a:r>
              <a:rPr lang="en-US" altLang="ja-JP" dirty="0" smtClean="0"/>
              <a:t>NQ(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</a:t>
            </a:r>
            <a:r>
              <a:rPr lang="ja-JP" altLang="en-US" dirty="0" smtClean="0"/>
              <a:t>ドップラー幅の上限</a:t>
            </a:r>
            <a:r>
              <a:rPr lang="en-US" altLang="ja-JP" dirty="0" err="1" smtClean="0"/>
              <a:t>Qmax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</a:t>
            </a:r>
            <a:r>
              <a:rPr lang="ja-JP" altLang="en-US" dirty="0" smtClean="0"/>
              <a:t>一様グリッド</a:t>
            </a:r>
            <a:r>
              <a:rPr lang="ja-JP" altLang="en-US" dirty="0"/>
              <a:t>である</a:t>
            </a:r>
            <a:r>
              <a:rPr lang="ja-JP" altLang="en-US" dirty="0" smtClean="0"/>
              <a:t>ドップラー幅</a:t>
            </a:r>
            <a:r>
              <a:rPr lang="en-US" altLang="ja-JP" dirty="0" smtClean="0"/>
              <a:t>Q0(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</a:t>
            </a:r>
            <a:r>
              <a:rPr lang="ja-JP" altLang="en-US" dirty="0" smtClean="0"/>
              <a:t>　ライン特性判定</a:t>
            </a:r>
            <a:r>
              <a:rPr lang="en-US" altLang="ja-JP" dirty="0" smtClean="0"/>
              <a:t>IO(NTERM), </a:t>
            </a:r>
            <a:r>
              <a:rPr lang="ja-JP" altLang="en-US" dirty="0" smtClean="0"/>
              <a:t>ファクター</a:t>
            </a:r>
            <a:r>
              <a:rPr lang="en-US" altLang="ja-JP" dirty="0" smtClean="0"/>
              <a:t>GA(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),GW(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),GQ(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 </a:t>
            </a:r>
            <a:r>
              <a:rPr lang="ja-JP" altLang="en-US" dirty="0" smtClean="0"/>
              <a:t>を読み込む</a:t>
            </a:r>
            <a:endParaRPr lang="en-US" altLang="ja-JP" dirty="0" smtClean="0"/>
          </a:p>
          <a:p>
            <a:r>
              <a:rPr lang="en-US" altLang="ja-JP" dirty="0" smtClean="0"/>
              <a:t>IO</a:t>
            </a:r>
            <a:r>
              <a:rPr lang="ja-JP" altLang="en-US" dirty="0" smtClean="0"/>
              <a:t>の値から対称プロファイル、複数成分あるか判定</a:t>
            </a:r>
            <a:r>
              <a:rPr lang="en-US" altLang="ja-JP" dirty="0" smtClean="0"/>
              <a:t>, IND(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を設定。対称なら</a:t>
            </a:r>
            <a:r>
              <a:rPr lang="en-US" altLang="ja-JP" dirty="0" smtClean="0"/>
              <a:t>IO=0</a:t>
            </a:r>
            <a:r>
              <a:rPr lang="ja-JP" altLang="en-US" dirty="0" smtClean="0"/>
              <a:t>   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ja-JP" altLang="en-US" dirty="0" smtClean="0"/>
              <a:t>非対称（</a:t>
            </a:r>
            <a:r>
              <a:rPr lang="en-US" altLang="ja-JP" dirty="0" smtClean="0"/>
              <a:t>I0=1</a:t>
            </a:r>
            <a:r>
              <a:rPr lang="ja-JP" altLang="en-US" dirty="0" smtClean="0"/>
              <a:t>）なら、</a:t>
            </a:r>
            <a:r>
              <a:rPr lang="en-US" altLang="ja-JP" dirty="0" smtClean="0"/>
              <a:t>KT=KT+1,KTRANS(kr)=</a:t>
            </a:r>
            <a:r>
              <a:rPr lang="en-US" altLang="ja-JP" dirty="0" err="1" smtClean="0"/>
              <a:t>kT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IND(kr</a:t>
            </a:r>
            <a:r>
              <a:rPr lang="en-US" altLang="ja-JP" dirty="0" smtClean="0"/>
              <a:t>)=2</a:t>
            </a:r>
            <a:br>
              <a:rPr lang="en-US" altLang="ja-JP" dirty="0" smtClean="0"/>
            </a:br>
            <a:r>
              <a:rPr lang="ja-JP" altLang="en-US" dirty="0" smtClean="0"/>
              <a:t>複数成分（</a:t>
            </a:r>
            <a:r>
              <a:rPr lang="en-US" altLang="ja-JP" dirty="0" smtClean="0"/>
              <a:t>I0&gt;1</a:t>
            </a:r>
            <a:r>
              <a:rPr lang="ja-JP" altLang="en-US" dirty="0" smtClean="0"/>
              <a:t>）なら、</a:t>
            </a:r>
            <a:r>
              <a:rPr lang="en-US" altLang="ja-JP" dirty="0" smtClean="0"/>
              <a:t>KTRM=KTRM+1,KTERM(# </a:t>
            </a:r>
            <a:r>
              <a:rPr lang="en-US" altLang="ja-JP" dirty="0" err="1" smtClean="0"/>
              <a:t>TERM,kr</a:t>
            </a:r>
            <a:r>
              <a:rPr lang="en-US" altLang="ja-JP" dirty="0" smtClean="0"/>
              <a:t>)=</a:t>
            </a:r>
            <a:r>
              <a:rPr lang="en-US" altLang="ja-JP" dirty="0" err="1" smtClean="0"/>
              <a:t>kTRM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IND(kr</a:t>
            </a:r>
            <a:r>
              <a:rPr lang="en-US" altLang="ja-JP" dirty="0" smtClean="0"/>
              <a:t>)=2</a:t>
            </a:r>
          </a:p>
          <a:p>
            <a:r>
              <a:rPr lang="ja-JP" altLang="en-US" dirty="0" smtClean="0"/>
              <a:t>エネルギー差から中心波長</a:t>
            </a:r>
            <a:r>
              <a:rPr lang="en-US" altLang="ja-JP" dirty="0" smtClean="0"/>
              <a:t>ALAMB(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を設定。</a:t>
            </a:r>
            <a:endParaRPr lang="en-US" altLang="ja-JP" dirty="0" smtClean="0"/>
          </a:p>
          <a:p>
            <a:r>
              <a:rPr lang="ja-JP" altLang="en-US" dirty="0" smtClean="0"/>
              <a:t>アインシュタイン係数 </a:t>
            </a:r>
            <a:r>
              <a:rPr lang="en-US" altLang="ja-JP" dirty="0" smtClean="0"/>
              <a:t>A(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</a:t>
            </a:r>
            <a:r>
              <a:rPr lang="en-US" altLang="ja-JP" dirty="0" err="1" smtClean="0"/>
              <a:t>Bij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</a:t>
            </a:r>
            <a:r>
              <a:rPr lang="en-US" altLang="ja-JP" dirty="0" err="1" smtClean="0"/>
              <a:t>Bji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を設定。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Bound-free</a:t>
            </a:r>
          </a:p>
          <a:p>
            <a:r>
              <a:rPr lang="ja-JP" altLang="en-US" dirty="0" smtClean="0"/>
              <a:t>各</a:t>
            </a:r>
            <a:r>
              <a:rPr lang="ja-JP" altLang="en-US" dirty="0"/>
              <a:t>連続</a:t>
            </a:r>
            <a:r>
              <a:rPr lang="ja-JP" altLang="en-US" dirty="0" smtClean="0"/>
              <a:t>遷移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に対して、</a:t>
            </a:r>
            <a:r>
              <a:rPr lang="en-US" altLang="ja-JP" dirty="0" smtClean="0"/>
              <a:t>J(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),I(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 NQ(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</a:t>
            </a:r>
            <a:r>
              <a:rPr lang="en-US" altLang="ja-JP" dirty="0" err="1" smtClean="0"/>
              <a:t>Qmax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を読み込む</a:t>
            </a:r>
            <a:endParaRPr lang="en-US" altLang="ja-JP" dirty="0" smtClean="0"/>
          </a:p>
          <a:p>
            <a:r>
              <a:rPr lang="en-US" altLang="ja-JP" dirty="0" err="1" smtClean="0"/>
              <a:t>KTRANS(kr</a:t>
            </a:r>
            <a:r>
              <a:rPr lang="en-US" altLang="ja-JP" dirty="0" smtClean="0"/>
              <a:t>)=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-NLINE+KT</a:t>
            </a:r>
          </a:p>
          <a:p>
            <a:r>
              <a:rPr lang="en-US" altLang="ja-JP" dirty="0" smtClean="0"/>
              <a:t>GA,GW,GQ=0, IWIDE(KR)=TRUE, IND(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)=1</a:t>
            </a:r>
          </a:p>
          <a:p>
            <a:r>
              <a:rPr lang="ja-JP" altLang="en-US" dirty="0"/>
              <a:t>中心</a:t>
            </a:r>
            <a:r>
              <a:rPr lang="ja-JP" altLang="en-US" dirty="0" smtClean="0"/>
              <a:t>波長</a:t>
            </a:r>
            <a:r>
              <a:rPr lang="en-US" altLang="ja-JP" dirty="0" smtClean="0"/>
              <a:t>ALAMB(KR)</a:t>
            </a:r>
            <a:r>
              <a:rPr lang="ja-JP" altLang="en-US" dirty="0" smtClean="0"/>
              <a:t>を設定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各遷移にたいして</a:t>
            </a:r>
            <a:endParaRPr lang="en-US" altLang="ja-JP" dirty="0" smtClean="0"/>
          </a:p>
          <a:p>
            <a:r>
              <a:rPr lang="ja-JP" altLang="en-US" dirty="0" smtClean="0"/>
              <a:t>中心波長に関するプランク分布</a:t>
            </a:r>
            <a:r>
              <a:rPr lang="en-US" altLang="ja-JP" dirty="0" smtClean="0"/>
              <a:t>BP(</a:t>
            </a:r>
            <a:r>
              <a:rPr lang="en-US" altLang="ja-JP" dirty="0" err="1" smtClean="0"/>
              <a:t>k,KR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を求める。</a:t>
            </a: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NFIX</a:t>
            </a:r>
            <a:r>
              <a:rPr lang="ja-JP" altLang="en-US" dirty="0" smtClean="0"/>
              <a:t>が</a:t>
            </a:r>
            <a:r>
              <a:rPr lang="en-US" altLang="ja-JP" dirty="0" smtClean="0"/>
              <a:t>0</a:t>
            </a:r>
            <a:r>
              <a:rPr lang="ja-JP" altLang="en-US" dirty="0" smtClean="0"/>
              <a:t>でないなら。</a:t>
            </a:r>
            <a:endParaRPr lang="en-US" altLang="ja-JP" dirty="0" smtClean="0"/>
          </a:p>
          <a:p>
            <a:r>
              <a:rPr lang="ja-JP" altLang="en-US" dirty="0"/>
              <a:t>何か</a:t>
            </a:r>
            <a:r>
              <a:rPr lang="ja-JP" altLang="en-US" dirty="0" smtClean="0"/>
              <a:t>する。</a:t>
            </a:r>
            <a:endParaRPr lang="en-US" altLang="ja-JP" dirty="0" smtClean="0"/>
          </a:p>
        </p:txBody>
      </p:sp>
      <p:pic>
        <p:nvPicPr>
          <p:cNvPr id="4" name="図 3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5578464" y="5346148"/>
            <a:ext cx="2862449" cy="387902"/>
          </a:xfrm>
          <a:prstGeom prst="rect">
            <a:avLst/>
          </a:prstGeom>
        </p:spPr>
      </p:pic>
      <p:pic>
        <p:nvPicPr>
          <p:cNvPr id="6" name="図 5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5724700" y="6042025"/>
            <a:ext cx="1371600" cy="330200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324900" y="5610225"/>
            <a:ext cx="179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Einstein relations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324900" y="5965825"/>
            <a:ext cx="179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Einstein relations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638271" y="5012293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Rutten</a:t>
            </a:r>
            <a:r>
              <a:rPr kumimoji="1" lang="en-US" altLang="ja-JP" dirty="0" smtClean="0"/>
              <a:t> eq(2.68)</a:t>
            </a:r>
            <a:r>
              <a:rPr kumimoji="1" lang="ja-JP" altLang="en-US" dirty="0" smtClean="0"/>
              <a:t>と同じ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/>
              <a:t>λ</a:t>
            </a:r>
            <a:r>
              <a:rPr kumimoji="1" lang="ja-JP" altLang="en-US" dirty="0" smtClean="0"/>
              <a:t>の単位は</a:t>
            </a:r>
            <a:r>
              <a:rPr kumimoji="1" lang="en-US" altLang="ja-JP" dirty="0" smtClean="0"/>
              <a:t>Å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rot="10800000" flipV="1">
            <a:off x="8544100" y="5381625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5578464" y="5610225"/>
          <a:ext cx="1746436" cy="393700"/>
        </p:xfrm>
        <a:graphic>
          <a:graphicData uri="http://schemas.openxmlformats.org/presentationml/2006/ole">
            <p:oleObj spid="_x0000_s40963" name="数式" r:id="rId7" imgW="812800" imgH="393700" progId="Equation.3">
              <p:embed/>
            </p:oleObj>
          </a:graphicData>
        </a:graphic>
      </p:graphicFrame>
      <p:sp>
        <p:nvSpPr>
          <p:cNvPr id="14" name="テキスト ボックス 13"/>
          <p:cNvSpPr txBox="1"/>
          <p:nvPr/>
        </p:nvSpPr>
        <p:spPr>
          <a:xfrm>
            <a:off x="6512601" y="3778926"/>
            <a:ext cx="2631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KTRANS</a:t>
            </a:r>
            <a:r>
              <a:rPr lang="ja-JP" altLang="en-US" dirty="0" smtClean="0"/>
              <a:t>：</a:t>
            </a:r>
            <a:r>
              <a:rPr lang="en-US" altLang="ja-JP" dirty="0" smtClean="0"/>
              <a:t>WIDE</a:t>
            </a:r>
            <a:r>
              <a:rPr lang="ja-JP" altLang="en-US" dirty="0" smtClean="0"/>
              <a:t>と連続光を</a:t>
            </a:r>
            <a:endParaRPr lang="en-US" altLang="ja-JP" dirty="0" smtClean="0"/>
          </a:p>
          <a:p>
            <a:r>
              <a:rPr lang="ja-JP" altLang="en-US" dirty="0" smtClean="0"/>
              <a:t>番号付けしたときの番号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59611" y="344572"/>
            <a:ext cx="1284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hν/kT</a:t>
            </a:r>
            <a:r>
              <a:rPr kumimoji="1" lang="en-US" altLang="ja-JP" dirty="0" smtClean="0"/>
              <a:t> =&lt; 80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870622" y="801772"/>
            <a:ext cx="11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hν/kT</a:t>
            </a:r>
            <a:r>
              <a:rPr kumimoji="1" lang="en-US" altLang="ja-JP" dirty="0" smtClean="0"/>
              <a:t> &gt; 80</a:t>
            </a:r>
            <a:endParaRPr kumimoji="1" lang="ja-JP" altLang="en-US" dirty="0"/>
          </a:p>
        </p:txBody>
      </p:sp>
      <p:pic>
        <p:nvPicPr>
          <p:cNvPr id="17" name="図 16" descr="latex-image-1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8"/>
              <a:stretch>
                <a:fillRect/>
              </a:stretch>
            </p:blipFill>
          </mc:Choice>
          <mc:Fallback>
            <p:blipFill>
              <a:blip r:embed="rId9"/>
              <a:stretch>
                <a:fillRect/>
              </a:stretch>
            </p:blipFill>
          </mc:Fallback>
        </mc:AlternateContent>
        <p:spPr>
          <a:xfrm>
            <a:off x="5296325" y="344572"/>
            <a:ext cx="2432551" cy="8128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20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8820472" cy="70609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SUBROUTINE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FREQ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振動数</a:t>
            </a:r>
            <a:r>
              <a:rPr lang="en-US" altLang="ja-JP" dirty="0" smtClean="0"/>
              <a:t>Q, </a:t>
            </a:r>
            <a:r>
              <a:rPr lang="en-US" altLang="ja-JP" dirty="0" err="1" smtClean="0"/>
              <a:t>frq</a:t>
            </a:r>
            <a:r>
              <a:rPr lang="ja-JP" altLang="en-US" dirty="0" smtClean="0"/>
              <a:t>の設定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764704"/>
            <a:ext cx="8748464" cy="619268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dirty="0" smtClean="0"/>
              <a:t>各線遷移</a:t>
            </a:r>
            <a:r>
              <a:rPr lang="en-US" altLang="ja-JP" dirty="0" err="1" smtClean="0"/>
              <a:t>kr</a:t>
            </a:r>
            <a:r>
              <a:rPr lang="ja-JP" altLang="en-US" dirty="0" smtClean="0"/>
              <a:t>に対して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Qmax</a:t>
            </a:r>
            <a:r>
              <a:rPr lang="en-US" altLang="ja-JP" dirty="0" smtClean="0"/>
              <a:t>=Q0</a:t>
            </a:r>
            <a:r>
              <a:rPr lang="ja-JP" altLang="en-US" dirty="0" smtClean="0"/>
              <a:t>のとき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振動数幅</a:t>
            </a:r>
            <a:r>
              <a:rPr lang="en-US" altLang="ja-JP" dirty="0" err="1" smtClean="0"/>
              <a:t>dQ</a:t>
            </a:r>
            <a:r>
              <a:rPr lang="en-US" altLang="ja-JP" dirty="0" smtClean="0"/>
              <a:t>=</a:t>
            </a:r>
            <a:r>
              <a:rPr lang="en-US" altLang="ja-JP" dirty="0" err="1" smtClean="0"/>
              <a:t>Qmax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)*IND(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)/(NQ(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)-1)</a:t>
            </a:r>
          </a:p>
          <a:p>
            <a:pPr lvl="2"/>
            <a:r>
              <a:rPr lang="ja-JP" altLang="en-US" dirty="0" smtClean="0"/>
              <a:t>振動数</a:t>
            </a:r>
            <a:r>
              <a:rPr lang="en-US" altLang="ja-JP" dirty="0" smtClean="0"/>
              <a:t>Q(1,kr)=-</a:t>
            </a:r>
            <a:r>
              <a:rPr lang="en-US" altLang="ja-JP" dirty="0" err="1" smtClean="0"/>
              <a:t>Qmax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)*(IND(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)-1)+</a:t>
            </a:r>
            <a:r>
              <a:rPr lang="en-US" altLang="ja-JP" dirty="0" err="1" smtClean="0"/>
              <a:t>dQ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振動数重み </a:t>
            </a:r>
            <a:r>
              <a:rPr lang="en-US" altLang="ja-JP" dirty="0" smtClean="0"/>
              <a:t>W(</a:t>
            </a:r>
            <a:r>
              <a:rPr lang="en-US" altLang="ja-JP" dirty="0" err="1" smtClean="0"/>
              <a:t>ny,kr</a:t>
            </a:r>
            <a:r>
              <a:rPr lang="en-US" altLang="ja-JP" dirty="0" smtClean="0"/>
              <a:t>)=2dQ/IND(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Qmax≠Q0</a:t>
            </a:r>
            <a:r>
              <a:rPr lang="ja-JP" altLang="en-US" dirty="0" smtClean="0"/>
              <a:t>のとき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非一様グリッドの処理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IWIDE(KR)=true </a:t>
            </a:r>
            <a:r>
              <a:rPr lang="ja-JP" altLang="en-US" dirty="0" smtClean="0"/>
              <a:t>なら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KT=KTRANS(KR)</a:t>
            </a:r>
          </a:p>
          <a:p>
            <a:pPr lvl="2"/>
            <a:r>
              <a:rPr lang="ja-JP" altLang="en-US" dirty="0" smtClean="0"/>
              <a:t>振動数</a:t>
            </a:r>
            <a:r>
              <a:rPr lang="en-US" altLang="ja-JP" dirty="0" smtClean="0"/>
              <a:t>[Hz]</a:t>
            </a:r>
            <a:r>
              <a:rPr lang="ja-JP" altLang="en-US" dirty="0" smtClean="0"/>
              <a:t>を計算する</a:t>
            </a:r>
            <a:endParaRPr lang="en-US" altLang="ja-JP" dirty="0" smtClean="0"/>
          </a:p>
          <a:p>
            <a:r>
              <a:rPr lang="ja-JP" altLang="en-US" dirty="0" smtClean="0"/>
              <a:t>連続遷移に対して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KT=KTRANS(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振動数</a:t>
            </a:r>
            <a:r>
              <a:rPr lang="en-US" altLang="ja-JP" dirty="0" err="1" smtClean="0"/>
              <a:t>frq(NQ(kr),kt)~cc/QMAX(kr</a:t>
            </a:r>
            <a:r>
              <a:rPr lang="en-US" altLang="ja-JP" dirty="0" smtClean="0"/>
              <a:t>)</a:t>
            </a:r>
            <a:r>
              <a:rPr lang="ja-JP" altLang="en-US" dirty="0" smtClean="0"/>
              <a:t>、</a:t>
            </a:r>
            <a:r>
              <a:rPr lang="en-US" altLang="ja-JP" dirty="0" smtClean="0"/>
              <a:t>frq(0,kt)~cc/λ</a:t>
            </a:r>
          </a:p>
          <a:p>
            <a:pPr lvl="1"/>
            <a:r>
              <a:rPr lang="ja-JP" altLang="en-US" dirty="0" smtClean="0"/>
              <a:t>振動数幅</a:t>
            </a:r>
            <a:r>
              <a:rPr lang="en-US" altLang="ja-JP" dirty="0" err="1" smtClean="0"/>
              <a:t>dfrq</a:t>
            </a:r>
            <a:r>
              <a:rPr lang="en-US" altLang="ja-JP" dirty="0" smtClean="0"/>
              <a:t>=(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nq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),</a:t>
            </a:r>
            <a:r>
              <a:rPr lang="en-US" altLang="ja-JP" dirty="0" err="1" smtClean="0"/>
              <a:t>kt</a:t>
            </a:r>
            <a:r>
              <a:rPr lang="en-US" altLang="ja-JP" dirty="0" smtClean="0"/>
              <a:t>)-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(0,kt))/(</a:t>
            </a:r>
            <a:r>
              <a:rPr lang="en-US" altLang="ja-JP" dirty="0" err="1" smtClean="0"/>
              <a:t>nq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)-1)</a:t>
            </a:r>
          </a:p>
          <a:p>
            <a:pPr lvl="1"/>
            <a:r>
              <a:rPr lang="en-US" altLang="ja-JP" dirty="0" smtClean="0"/>
              <a:t>Q(</a:t>
            </a:r>
            <a:r>
              <a:rPr lang="en-US" altLang="ja-JP" dirty="0" err="1" smtClean="0"/>
              <a:t>ny,KR</a:t>
            </a:r>
            <a:r>
              <a:rPr lang="en-US" altLang="ja-JP" dirty="0" smtClean="0"/>
              <a:t>)~(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ny,KT</a:t>
            </a:r>
            <a:r>
              <a:rPr lang="en-US" altLang="ja-JP" dirty="0" smtClean="0"/>
              <a:t>)/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(0,KT)-1)</a:t>
            </a:r>
          </a:p>
          <a:p>
            <a:pPr lvl="1"/>
            <a:r>
              <a:rPr lang="ja-JP" altLang="en-US" dirty="0" smtClean="0"/>
              <a:t>連続吸収係数</a:t>
            </a:r>
            <a:r>
              <a:rPr lang="en-US" altLang="ja-JP" dirty="0" smtClean="0"/>
              <a:t>αc(ν)=F(</a:t>
            </a:r>
            <a:r>
              <a:rPr lang="en-US" altLang="ja-JP" dirty="0" err="1" smtClean="0"/>
              <a:t>kr</a:t>
            </a:r>
            <a:r>
              <a:rPr lang="en-US" altLang="ja-JP" dirty="0" smtClean="0"/>
              <a:t>)*(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(0,KT)/</a:t>
            </a:r>
            <a:r>
              <a:rPr lang="en-US" altLang="ja-JP" dirty="0" err="1" smtClean="0"/>
              <a:t>frq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ny,kT</a:t>
            </a:r>
            <a:r>
              <a:rPr lang="en-US" altLang="ja-JP" dirty="0" smtClean="0"/>
              <a:t>))^3</a:t>
            </a:r>
            <a:r>
              <a:rPr lang="ja-JP" altLang="en-US" dirty="0" smtClean="0"/>
              <a:t>設定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</p:txBody>
      </p:sp>
      <mc:AlternateContent>
        <mc:Choice xmlns:mv="urn:schemas-microsoft-com:mac:vml" xmlns:mc="http://schemas.openxmlformats.org/markup-compatibility/2006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Requires="a14">
          <p:sp>
            <p:nvSpPr>
              <p:cNvPr id="4" name="テキスト ボックス 3"/>
              <p:cNvSpPr txBox="1"/>
              <p:nvPr/>
            </p:nvSpPr>
            <p:spPr>
              <a:xfrm>
                <a:off x="6671905" y="620688"/>
                <a:ext cx="1596271" cy="9835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800" b="0" i="1" smtClean="0">
                          <a:latin typeface="Cambria Math"/>
                        </a:rPr>
                        <m:t>𝑑𝑄</m:t>
                      </m:r>
                      <m:r>
                        <a:rPr kumimoji="1" lang="en-US" altLang="ja-JP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𝑑</m:t>
                          </m:r>
                          <m:r>
                            <a:rPr kumimoji="1" lang="ja-JP" altLang="en-US" sz="2800" b="0" i="1" smtClean="0">
                              <a:latin typeface="Cambria Math"/>
                            </a:rPr>
                            <m:t>𝜈</m:t>
                          </m:r>
                        </m:num>
                        <m:den>
                          <m:sSub>
                            <m:sSubPr>
                              <m:ctrlPr>
                                <a:rPr kumimoji="1" lang="en-US" altLang="ja-JP" sz="2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ja-JP" altLang="en-US" sz="2800" b="0" i="1" smtClean="0">
                                  <a:latin typeface="Cambria Math"/>
                                </a:rPr>
                                <m:t>𝜈</m:t>
                              </m:r>
                            </m:e>
                            <m:sub>
                              <m:r>
                                <a:rPr kumimoji="1" lang="en-US" altLang="ja-JP" sz="2800" b="0" i="1" smtClean="0"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kumimoji="1" lang="ja-JP" altLang="en-US" sz="2800" dirty="0"/>
              </a:p>
            </p:txBody>
          </p:sp>
        </mc:Choice>
        <mc:Fallback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1905" y="620688"/>
                <a:ext cx="1596271" cy="98353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テキスト ボックス 4"/>
          <p:cNvSpPr txBox="1"/>
          <p:nvPr/>
        </p:nvSpPr>
        <p:spPr>
          <a:xfrm>
            <a:off x="6671905" y="2615451"/>
            <a:ext cx="18860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IND 	= 1 : one side</a:t>
            </a:r>
          </a:p>
          <a:p>
            <a:r>
              <a:rPr lang="en-US" altLang="ja-JP" dirty="0" smtClean="0"/>
              <a:t>	= 2 : two side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726581" y="1874659"/>
            <a:ext cx="1541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単位：</a:t>
            </a:r>
            <a:r>
              <a:rPr kumimoji="1" lang="en-US" altLang="ja-JP" dirty="0" smtClean="0"/>
              <a:t>QNORM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607838" y="4011598"/>
            <a:ext cx="1872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Rutten’s</a:t>
            </a:r>
            <a:r>
              <a:rPr kumimoji="1" lang="en-US" altLang="ja-JP" dirty="0" smtClean="0"/>
              <a:t> text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>p25</a:t>
            </a:r>
            <a:endParaRPr kumimoji="1" lang="ja-JP" altLang="en-US" dirty="0"/>
          </a:p>
        </p:txBody>
      </p: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5187950" y="4271963"/>
          <a:ext cx="3503613" cy="565150"/>
        </p:xfrm>
        <a:graphic>
          <a:graphicData uri="http://schemas.openxmlformats.org/presentationml/2006/ole">
            <p:oleObj spid="_x0000_s43010" name="数式" r:id="rId4" imgW="24384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814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OPAC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667" dirty="0" smtClean="0"/>
              <a:t>GIVES STANDARD AND BACKGROUND OPACITIES</a:t>
            </a:r>
            <a:endParaRPr lang="ja-JP" altLang="en-US" sz="2667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>
                <a:solidFill>
                  <a:srgbClr val="FF0000"/>
                </a:solidFill>
              </a:rPr>
              <a:t>DPCONV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2222" dirty="0" smtClean="0"/>
              <a:t>CONVERTS BETWEEN TAU(5000) SCALE AND MASS-SCALE OR VICE VERSA</a:t>
            </a:r>
            <a:endParaRPr lang="ja-JP" altLang="en-US" sz="2222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ja-JP" sz="2000" dirty="0" smtClean="0"/>
              <a:t>Mass scale =&gt; </a:t>
            </a:r>
            <a:r>
              <a:rPr lang="en-US" altLang="ja-JP" sz="2000" dirty="0" err="1" smtClean="0"/>
              <a:t>τ</a:t>
            </a:r>
            <a:r>
              <a:rPr lang="en-US" altLang="ja-JP" sz="2000" dirty="0" smtClean="0"/>
              <a:t> scale</a:t>
            </a:r>
          </a:p>
          <a:p>
            <a:pPr lvl="1"/>
            <a:r>
              <a:rPr lang="en-US" altLang="ja-JP" sz="2000" dirty="0" smtClean="0"/>
              <a:t>τ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= </a:t>
            </a:r>
            <a:r>
              <a:rPr lang="en-US" altLang="ja-JP" sz="2000" dirty="0" err="1" smtClean="0"/>
              <a:t>κ</a:t>
            </a:r>
            <a:r>
              <a:rPr lang="en-US" altLang="ja-JP" sz="2000" dirty="0" smtClean="0"/>
              <a:t> / </a:t>
            </a:r>
            <a:r>
              <a:rPr lang="en-US" altLang="ja-JP" sz="2000" dirty="0" err="1" smtClean="0"/>
              <a:t>ρ</a:t>
            </a:r>
            <a:r>
              <a:rPr lang="en-US" altLang="ja-JP" sz="2000" dirty="0" smtClean="0"/>
              <a:t> * </a:t>
            </a:r>
            <a:r>
              <a:rPr lang="en-US" altLang="ja-JP" sz="2000" dirty="0" err="1" smtClean="0"/>
              <a:t>m</a:t>
            </a:r>
            <a:endParaRPr lang="en-US" altLang="ja-JP" sz="2000" dirty="0" smtClean="0"/>
          </a:p>
          <a:p>
            <a:pPr lvl="1"/>
            <a:r>
              <a:rPr lang="en-US" altLang="ja-JP" sz="2000" dirty="0" err="1" smtClean="0"/>
              <a:t>τ</a:t>
            </a:r>
            <a:r>
              <a:rPr lang="en-US" altLang="ja-JP" sz="2000" baseline="-25000" dirty="0" err="1" smtClean="0"/>
              <a:t>n</a:t>
            </a:r>
            <a:r>
              <a:rPr lang="en-US" altLang="ja-JP" sz="2000" dirty="0" smtClean="0"/>
              <a:t>=τ</a:t>
            </a:r>
            <a:r>
              <a:rPr lang="en-US" altLang="ja-JP" sz="2000" baseline="-25000" dirty="0" smtClean="0"/>
              <a:t>n-1 </a:t>
            </a:r>
            <a:r>
              <a:rPr lang="en-US" altLang="ja-JP" sz="2000" dirty="0" smtClean="0"/>
              <a:t>+ </a:t>
            </a:r>
            <a:r>
              <a:rPr lang="en-US" altLang="ja-JP" sz="2000" dirty="0" err="1" smtClean="0"/>
              <a:t>Δκ</a:t>
            </a:r>
            <a:r>
              <a:rPr lang="en-US" altLang="ja-JP" sz="2000" dirty="0" smtClean="0"/>
              <a:t> / </a:t>
            </a:r>
            <a:r>
              <a:rPr lang="en-US" altLang="ja-JP" sz="2000" dirty="0" err="1" smtClean="0"/>
              <a:t>Δρ</a:t>
            </a:r>
            <a:r>
              <a:rPr lang="en-US" altLang="ja-JP" sz="2000" dirty="0" smtClean="0"/>
              <a:t> * </a:t>
            </a:r>
            <a:r>
              <a:rPr lang="en-US" altLang="ja-JP" sz="2000" dirty="0" err="1" smtClean="0"/>
              <a:t>Δm</a:t>
            </a:r>
            <a:endParaRPr lang="en-US" altLang="ja-JP" sz="2000" dirty="0" smtClean="0"/>
          </a:p>
          <a:p>
            <a:r>
              <a:rPr lang="en-US" altLang="ja-JP" sz="2000" dirty="0" smtClean="0"/>
              <a:t>Height scale =&gt; </a:t>
            </a:r>
            <a:r>
              <a:rPr lang="en-US" altLang="ja-JP" sz="2000" dirty="0" err="1" smtClean="0"/>
              <a:t>τ</a:t>
            </a:r>
            <a:r>
              <a:rPr lang="en-US" altLang="ja-JP" sz="2000" dirty="0" smtClean="0"/>
              <a:t> scale</a:t>
            </a:r>
          </a:p>
          <a:p>
            <a:pPr lvl="1"/>
            <a:r>
              <a:rPr lang="en-US" altLang="ja-JP" sz="2000" dirty="0" smtClean="0"/>
              <a:t>τ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=0</a:t>
            </a:r>
            <a:r>
              <a:rPr lang="ja-JP" altLang="en-US" sz="2000" dirty="0" smtClean="0"/>
              <a:t>で</a:t>
            </a:r>
            <a:r>
              <a:rPr lang="en-US" altLang="ja-JP" sz="2000" dirty="0" smtClean="0"/>
              <a:t>τ</a:t>
            </a:r>
            <a:r>
              <a:rPr lang="en-US" altLang="ja-JP" sz="2000" baseline="-25000" dirty="0" smtClean="0"/>
              <a:t>2</a:t>
            </a:r>
            <a:r>
              <a:rPr lang="ja-JP" altLang="en-US" sz="2000" dirty="0" smtClean="0"/>
              <a:t>と</a:t>
            </a:r>
            <a:r>
              <a:rPr lang="en-US" altLang="ja-JP" sz="2000" dirty="0" smtClean="0"/>
              <a:t>τ</a:t>
            </a:r>
            <a:r>
              <a:rPr lang="en-US" altLang="ja-JP" sz="2000" baseline="-25000" dirty="0" smtClean="0"/>
              <a:t>3</a:t>
            </a:r>
            <a:r>
              <a:rPr lang="ja-JP" altLang="en-US" sz="2000" dirty="0" smtClean="0"/>
              <a:t>を</a:t>
            </a:r>
            <a:r>
              <a:rPr lang="en-US" altLang="ja-JP" sz="2000" dirty="0" err="1" smtClean="0"/>
              <a:t>τ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= τ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 + (</a:t>
            </a:r>
            <a:r>
              <a:rPr lang="en-US" altLang="ja-JP" sz="2000" dirty="0" err="1" smtClean="0"/>
              <a:t>κ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+ κ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)/2 *</a:t>
            </a:r>
            <a:r>
              <a:rPr lang="en-US" altLang="ja-JP" sz="2000" dirty="0" err="1" smtClean="0"/>
              <a:t>Δh</a:t>
            </a:r>
            <a:r>
              <a:rPr lang="ja-JP" altLang="en-US" sz="2000" dirty="0" smtClean="0"/>
              <a:t>で計算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τ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 = exp(2log τ</a:t>
            </a:r>
            <a:r>
              <a:rPr lang="en-US" altLang="ja-JP" sz="2000" baseline="-25000" dirty="0" smtClean="0"/>
              <a:t>2</a:t>
            </a:r>
            <a:r>
              <a:rPr lang="en-US" altLang="ja-JP" sz="2000" dirty="0" smtClean="0"/>
              <a:t> − log τ</a:t>
            </a:r>
            <a:r>
              <a:rPr lang="en-US" altLang="ja-JP" sz="2000" baseline="-25000" dirty="0" smtClean="0"/>
              <a:t>3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en-US" altLang="ja-JP" sz="2000" dirty="0" err="1" smtClean="0"/>
              <a:t>τ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= τ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 + (</a:t>
            </a:r>
            <a:r>
              <a:rPr lang="en-US" altLang="ja-JP" sz="2000" dirty="0" err="1" smtClean="0"/>
              <a:t>κ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+ κ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)/2 *</a:t>
            </a:r>
            <a:r>
              <a:rPr lang="en-US" altLang="ja-JP" sz="2000" dirty="0" err="1" smtClean="0"/>
              <a:t>Δh</a:t>
            </a:r>
            <a:endParaRPr lang="en-US" altLang="ja-JP" sz="2000" dirty="0" smtClean="0"/>
          </a:p>
          <a:p>
            <a:r>
              <a:rPr lang="en-US" altLang="ja-JP" sz="2000" dirty="0" err="1" smtClean="0"/>
              <a:t>τ</a:t>
            </a:r>
            <a:r>
              <a:rPr lang="en-US" altLang="ja-JP" sz="2000" dirty="0" smtClean="0"/>
              <a:t> scale =&gt; mass scale</a:t>
            </a:r>
          </a:p>
          <a:p>
            <a:pPr lvl="1"/>
            <a:r>
              <a:rPr lang="en-US" altLang="ja-JP" sz="2000" dirty="0" smtClean="0"/>
              <a:t>m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=ρ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/κ</a:t>
            </a:r>
            <a:r>
              <a:rPr lang="en-US" altLang="ja-JP" sz="2000" baseline="-25000" dirty="0" smtClean="0"/>
              <a:t>1</a:t>
            </a:r>
            <a:r>
              <a:rPr lang="en-US" altLang="ja-JP" sz="2000" dirty="0" smtClean="0"/>
              <a:t>*τ</a:t>
            </a:r>
            <a:r>
              <a:rPr lang="en-US" altLang="ja-JP" sz="2000" baseline="-25000" dirty="0" smtClean="0"/>
              <a:t>1</a:t>
            </a:r>
          </a:p>
          <a:p>
            <a:pPr lvl="1"/>
            <a:r>
              <a:rPr lang="en-US" altLang="ja-JP" sz="2000" dirty="0" err="1" smtClean="0"/>
              <a:t>m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=m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 + </a:t>
            </a:r>
            <a:r>
              <a:rPr lang="en-US" altLang="ja-JP" sz="2000" dirty="0" err="1" smtClean="0"/>
              <a:t>Δρ</a:t>
            </a:r>
            <a:r>
              <a:rPr lang="en-US" altLang="ja-JP" sz="2000" dirty="0" smtClean="0"/>
              <a:t> / </a:t>
            </a:r>
            <a:r>
              <a:rPr lang="en-US" altLang="ja-JP" sz="2000" dirty="0" err="1" smtClean="0"/>
              <a:t>Δκ</a:t>
            </a:r>
            <a:r>
              <a:rPr lang="en-US" altLang="ja-JP" sz="2000" dirty="0" smtClean="0"/>
              <a:t> * </a:t>
            </a:r>
            <a:r>
              <a:rPr lang="en-US" altLang="ja-JP" sz="2000" dirty="0" err="1" smtClean="0"/>
              <a:t>Δτ</a:t>
            </a:r>
            <a:endParaRPr lang="en-US" altLang="ja-JP" sz="2000" dirty="0" smtClean="0"/>
          </a:p>
          <a:p>
            <a:r>
              <a:rPr lang="en-US" altLang="ja-JP" sz="2000" dirty="0" err="1" smtClean="0"/>
              <a:t>τ</a:t>
            </a:r>
            <a:r>
              <a:rPr lang="en-US" altLang="ja-JP" sz="2000" dirty="0" smtClean="0"/>
              <a:t> scale =&gt; Height scale</a:t>
            </a:r>
          </a:p>
          <a:p>
            <a:pPr lvl="1"/>
            <a:r>
              <a:rPr lang="en-US" altLang="ja-JP" sz="2000" dirty="0" smtClean="0"/>
              <a:t>h1 = 0</a:t>
            </a:r>
          </a:p>
          <a:p>
            <a:pPr lvl="1"/>
            <a:r>
              <a:rPr lang="en-US" altLang="ja-JP" sz="2000" dirty="0" err="1" smtClean="0"/>
              <a:t>h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= h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 − 2*</a:t>
            </a:r>
            <a:r>
              <a:rPr lang="en-US" altLang="ja-JP" sz="2000" dirty="0" err="1" smtClean="0"/>
              <a:t>Δm</a:t>
            </a:r>
            <a:r>
              <a:rPr lang="en-US" altLang="ja-JP" sz="2000" dirty="0" smtClean="0"/>
              <a:t> / (</a:t>
            </a:r>
            <a:r>
              <a:rPr lang="en-US" altLang="ja-JP" sz="2000" dirty="0" err="1" smtClean="0"/>
              <a:t>ρ</a:t>
            </a:r>
            <a:r>
              <a:rPr lang="en-US" altLang="ja-JP" sz="2000" baseline="-25000" dirty="0" err="1" smtClean="0"/>
              <a:t>k</a:t>
            </a:r>
            <a:r>
              <a:rPr lang="en-US" altLang="ja-JP" sz="2000" dirty="0" smtClean="0"/>
              <a:t> + ρ</a:t>
            </a:r>
            <a:r>
              <a:rPr lang="en-US" altLang="ja-JP" sz="2000" baseline="-25000" dirty="0" smtClean="0"/>
              <a:t>k-1</a:t>
            </a:r>
            <a:r>
              <a:rPr lang="en-US" altLang="ja-JP" sz="2000" dirty="0" smtClean="0"/>
              <a:t>)</a:t>
            </a:r>
          </a:p>
          <a:p>
            <a:pPr lvl="1"/>
            <a:r>
              <a:rPr lang="en-US" altLang="ja-JP" sz="2000" dirty="0" err="1" smtClean="0"/>
              <a:t>τ</a:t>
            </a:r>
            <a:r>
              <a:rPr lang="en-US" altLang="ja-JP" sz="2000" dirty="0" smtClean="0"/>
              <a:t> 〜1</a:t>
            </a:r>
            <a:r>
              <a:rPr lang="ja-JP" altLang="en-US" sz="2000" dirty="0" smtClean="0"/>
              <a:t>の</a:t>
            </a:r>
            <a:r>
              <a:rPr lang="en-US" altLang="ja-JP" sz="2000" dirty="0" err="1" smtClean="0"/>
              <a:t>h</a:t>
            </a:r>
            <a:r>
              <a:rPr lang="ja-JP" altLang="en-US" sz="2000" dirty="0" smtClean="0"/>
              <a:t>が</a:t>
            </a:r>
            <a:r>
              <a:rPr lang="en-US" altLang="ja-JP" sz="2000" dirty="0" smtClean="0"/>
              <a:t>0</a:t>
            </a:r>
            <a:r>
              <a:rPr lang="ja-JP" altLang="en-US" sz="2000" dirty="0" smtClean="0"/>
              <a:t>になるようにオフセット</a:t>
            </a:r>
            <a:endParaRPr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324600" y="1524000"/>
            <a:ext cx="2018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κ</a:t>
            </a:r>
            <a:r>
              <a:rPr lang="en-US" altLang="ja-JP" dirty="0" smtClean="0"/>
              <a:t> : standard opacity</a:t>
            </a:r>
          </a:p>
          <a:p>
            <a:r>
              <a:rPr lang="en-US" altLang="ja-JP" dirty="0" err="1" smtClean="0"/>
              <a:t>ρ</a:t>
            </a:r>
            <a:r>
              <a:rPr lang="en-US" altLang="ja-JP" dirty="0" smtClean="0"/>
              <a:t> : density</a:t>
            </a:r>
          </a:p>
          <a:p>
            <a:r>
              <a:rPr lang="en-US" altLang="ja-JP" dirty="0" err="1" smtClean="0"/>
              <a:t>m</a:t>
            </a:r>
            <a:r>
              <a:rPr lang="en-US" altLang="ja-JP" dirty="0" smtClean="0"/>
              <a:t> : column density</a:t>
            </a:r>
          </a:p>
          <a:p>
            <a:r>
              <a:rPr lang="en-US" altLang="ja-JP" dirty="0" err="1" smtClean="0"/>
              <a:t>h</a:t>
            </a:r>
            <a:r>
              <a:rPr lang="en-US" altLang="ja-JP" dirty="0" smtClean="0"/>
              <a:t> : height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5410</TotalTime>
  <Words>3200</Words>
  <Application>Microsoft Macintosh PowerPoint</Application>
  <PresentationFormat>画面に合わせる (4:3)</PresentationFormat>
  <Paragraphs>350</Paragraphs>
  <Slides>33</Slides>
  <Notes>0</Notes>
  <HiddenSlides>0</HiddenSlides>
  <MMClips>0</MMClips>
  <ScaleCrop>false</ScaleCrop>
  <HeadingPairs>
    <vt:vector size="6" baseType="variant">
      <vt:variant>
        <vt:lpstr>デザイン テンプレート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33</vt:i4>
      </vt:variant>
    </vt:vector>
  </HeadingPairs>
  <TitlesOfParts>
    <vt:vector size="35" baseType="lpstr">
      <vt:lpstr>Office テーマ</vt:lpstr>
      <vt:lpstr>数式</vt:lpstr>
      <vt:lpstr>MULTI 2.3</vt:lpstr>
      <vt:lpstr>START</vt:lpstr>
      <vt:lpstr>RINPUT① run-parameters, switch, option</vt:lpstr>
      <vt:lpstr>RINPUT② run-parameters, switch, option</vt:lpstr>
      <vt:lpstr>SUBROUTINE ATMOS</vt:lpstr>
      <vt:lpstr>SUBROUTINE ATOM</vt:lpstr>
      <vt:lpstr>SUBROUTINE FREQ(振動数Q, frqの設定)</vt:lpstr>
      <vt:lpstr>OPAC GIVES STANDARD AND BACKGROUND OPACITIES</vt:lpstr>
      <vt:lpstr>DPCONV CONVERTS BETWEEN TAU(5000) SCALE AND MASS-SCALE OR VICE VERSA</vt:lpstr>
      <vt:lpstr>COLRAT CHOOSES COLLISIONAL ROUTINE</vt:lpstr>
      <vt:lpstr>Collision rates</vt:lpstr>
      <vt:lpstr>LTEPOP CALCULATES LTE POPULATIONS</vt:lpstr>
      <vt:lpstr>DAMP CALCULATES DAMPING PARAMETERS</vt:lpstr>
      <vt:lpstr>GAUSI SUPPLIES QUADRATURE WEIGHTS AND POINTS FOR GAUSSIAN QUADRATURE</vt:lpstr>
      <vt:lpstr>PROFIL CALCULATES VOIGT PROFILE AND WRITES PROFILE TO FILE PHI</vt:lpstr>
      <vt:lpstr>LTEEQW COMPUTES LTE EQUIVALENT WIDTHS</vt:lpstr>
      <vt:lpstr>TRPT① SOLVES THE EQUATION OF RADIATIVE TRANSFER FOR GIVEN POPULATIONS</vt:lpstr>
      <vt:lpstr>TRPT②</vt:lpstr>
      <vt:lpstr>TRCONT SOLVES THE EQUATION OF RADIATIVE TRANSFER FOR THE BACKGROUND</vt:lpstr>
      <vt:lpstr>TRANSP SOLVES THE RADIATIVE TRANSFER EQUATION WITH GIVEN SOURCE FUNCTION.</vt:lpstr>
      <vt:lpstr>TRANF FORMAL SOLVER FOR THE TRANSFER EQUATION USING FEAUTRIER TECHNIQUE</vt:lpstr>
      <vt:lpstr>INITIA CALCULATES A STARTING SOLUTION</vt:lpstr>
      <vt:lpstr>STATEQ SOLVES THE EQUATIONS OF STATISTICAL EQUILIBRIUM FOR GIVEN RATES.</vt:lpstr>
      <vt:lpstr>LINEQ FINDS SOLUTION OF SYSTEM OF LINEAR EQUATIONS WITH GAUSSIAN ELIMINATION WITH PIVOTING</vt:lpstr>
      <vt:lpstr>EQSYST SOLVES THE EQUATION  SYSTEM  A*X=B.</vt:lpstr>
      <vt:lpstr>ESCAPE APPROXIMATE SOLVER OF TRANSFER EQUATION FOR GIVEN POPULATIONS</vt:lpstr>
      <vt:lpstr>PESC ESCAPE PROBABILITITES FOR VOIGT LINES AND CONTINUA</vt:lpstr>
      <vt:lpstr>スライド 28</vt:lpstr>
      <vt:lpstr>主流にないもの</vt:lpstr>
      <vt:lpstr>VALCHK CHECKS INPUT PARAMETER VALIDITY</vt:lpstr>
      <vt:lpstr>FIXRAD① CALCULATES FIXED RADIATIVE RATES</vt:lpstr>
      <vt:lpstr>FIXRAD② CALCULATES FIXED RADIATIVE RATES</vt:lpstr>
      <vt:lpstr>FIXRAD③ RADIATIVE RATES in retport33 &amp; Rutten’s text</vt:lpstr>
    </vt:vector>
  </TitlesOfParts>
  <Company>京都大学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阿南 徹</dc:creator>
  <cp:lastModifiedBy>阿南 徹</cp:lastModifiedBy>
  <cp:revision>162</cp:revision>
  <dcterms:created xsi:type="dcterms:W3CDTF">2012-07-23T01:16:51Z</dcterms:created>
  <dcterms:modified xsi:type="dcterms:W3CDTF">2012-07-23T05:54:56Z</dcterms:modified>
</cp:coreProperties>
</file>