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6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7A1E-D2A2-4977-A401-BB853111C587}" type="datetimeFigureOut">
              <a:rPr kumimoji="1" lang="ja-JP" altLang="en-US" smtClean="0"/>
              <a:t>2011/5/13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A9B7-966A-46DC-8AE5-8A8E99C46B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96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7A1E-D2A2-4977-A401-BB853111C587}" type="datetimeFigureOut">
              <a:rPr kumimoji="1" lang="ja-JP" altLang="en-US" smtClean="0"/>
              <a:t>2011/5/13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A9B7-966A-46DC-8AE5-8A8E99C46B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3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7A1E-D2A2-4977-A401-BB853111C587}" type="datetimeFigureOut">
              <a:rPr kumimoji="1" lang="ja-JP" altLang="en-US" smtClean="0"/>
              <a:t>2011/5/13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A9B7-966A-46DC-8AE5-8A8E99C46B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14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7A1E-D2A2-4977-A401-BB853111C587}" type="datetimeFigureOut">
              <a:rPr kumimoji="1" lang="ja-JP" altLang="en-US" smtClean="0"/>
              <a:t>2011/5/13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A9B7-966A-46DC-8AE5-8A8E99C46B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95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7A1E-D2A2-4977-A401-BB853111C587}" type="datetimeFigureOut">
              <a:rPr kumimoji="1" lang="ja-JP" altLang="en-US" smtClean="0"/>
              <a:t>2011/5/13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A9B7-966A-46DC-8AE5-8A8E99C46B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004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7A1E-D2A2-4977-A401-BB853111C587}" type="datetimeFigureOut">
              <a:rPr kumimoji="1" lang="ja-JP" altLang="en-US" smtClean="0"/>
              <a:t>2011/5/13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A9B7-966A-46DC-8AE5-8A8E99C46B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91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7A1E-D2A2-4977-A401-BB853111C587}" type="datetimeFigureOut">
              <a:rPr kumimoji="1" lang="ja-JP" altLang="en-US" smtClean="0"/>
              <a:t>2011/5/13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A9B7-966A-46DC-8AE5-8A8E99C46B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49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7A1E-D2A2-4977-A401-BB853111C587}" type="datetimeFigureOut">
              <a:rPr kumimoji="1" lang="ja-JP" altLang="en-US" smtClean="0"/>
              <a:t>2011/5/13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A9B7-966A-46DC-8AE5-8A8E99C46B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55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7A1E-D2A2-4977-A401-BB853111C587}" type="datetimeFigureOut">
              <a:rPr kumimoji="1" lang="ja-JP" altLang="en-US" smtClean="0"/>
              <a:t>2011/5/13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A9B7-966A-46DC-8AE5-8A8E99C46B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79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7A1E-D2A2-4977-A401-BB853111C587}" type="datetimeFigureOut">
              <a:rPr kumimoji="1" lang="ja-JP" altLang="en-US" smtClean="0"/>
              <a:t>2011/5/13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A9B7-966A-46DC-8AE5-8A8E99C46B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075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7A1E-D2A2-4977-A401-BB853111C587}" type="datetimeFigureOut">
              <a:rPr kumimoji="1" lang="ja-JP" altLang="en-US" smtClean="0"/>
              <a:t>2011/5/13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A9B7-966A-46DC-8AE5-8A8E99C46B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060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A7A1E-D2A2-4977-A401-BB853111C587}" type="datetimeFigureOut">
              <a:rPr kumimoji="1" lang="ja-JP" altLang="en-US" smtClean="0"/>
              <a:t>2011/5/13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EA9B7-966A-46DC-8AE5-8A8E99C46B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59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2.3 </a:t>
            </a:r>
            <a:r>
              <a:rPr kumimoji="1" lang="ja-JP" altLang="en-US" dirty="0" smtClean="0"/>
              <a:t>線遷移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2800" dirty="0" smtClean="0"/>
              <a:t>束縛状態にある離散的なエネルギー準位</a:t>
            </a:r>
            <a:r>
              <a:rPr lang="ja-JP" altLang="en-US" sz="2800" dirty="0" smtClean="0"/>
              <a:t>間の遷移</a:t>
            </a:r>
            <a:endParaRPr kumimoji="1" lang="en-US" altLang="ja-JP" sz="2800" dirty="0" smtClean="0"/>
          </a:p>
          <a:p>
            <a:pPr marL="0" indent="0">
              <a:buNone/>
            </a:pPr>
            <a:endParaRPr kumimoji="1" lang="en-US" altLang="ja-JP" sz="2800" dirty="0" smtClean="0"/>
          </a:p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放射励起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r>
              <a:rPr lang="ja-JP" altLang="en-US" sz="2800" dirty="0" smtClean="0">
                <a:solidFill>
                  <a:srgbClr val="FF0000"/>
                </a:solidFill>
              </a:rPr>
              <a:t>自発放射脱励起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誘導放射脱励起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r>
              <a:rPr lang="ja-JP" altLang="en-US" sz="2800" dirty="0" smtClean="0">
                <a:solidFill>
                  <a:srgbClr val="FF0000"/>
                </a:solidFill>
              </a:rPr>
              <a:t>衝突励起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衝突脱励起</a:t>
            </a:r>
            <a:endParaRPr lang="en-US" altLang="ja-JP" sz="2800" dirty="0">
              <a:solidFill>
                <a:srgbClr val="FF0000"/>
              </a:solidFill>
            </a:endParaRPr>
          </a:p>
          <a:p>
            <a:endParaRPr lang="en-US" altLang="ja-JP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800" dirty="0"/>
              <a:t>それぞれの</a:t>
            </a:r>
            <a:r>
              <a:rPr lang="ja-JP" altLang="en-US" sz="2800" dirty="0" smtClean="0"/>
              <a:t>遷移確率を表す係数</a:t>
            </a:r>
            <a:r>
              <a:rPr lang="en-US" altLang="ja-JP" sz="2800" dirty="0" smtClean="0"/>
              <a:t>=</a:t>
            </a:r>
            <a:r>
              <a:rPr lang="ja-JP" altLang="en-US" sz="2800" dirty="0" smtClean="0"/>
              <a:t>アインシュタイン係数</a:t>
            </a:r>
            <a:endParaRPr lang="en-US" altLang="ja-JP" sz="2800" dirty="0"/>
          </a:p>
          <a:p>
            <a:pPr marL="0" indent="0">
              <a:buNone/>
            </a:pPr>
            <a:endParaRPr kumimoji="1" lang="ja-JP" altLang="en-US" sz="2800" dirty="0">
              <a:solidFill>
                <a:srgbClr val="FF0000"/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4299400" y="2348880"/>
            <a:ext cx="4310075" cy="3240360"/>
            <a:chOff x="5215167" y="3626977"/>
            <a:chExt cx="2955776" cy="1901825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5215167" y="3626977"/>
              <a:ext cx="2955776" cy="1901825"/>
              <a:chOff x="5936704" y="1469975"/>
              <a:chExt cx="2955776" cy="1901825"/>
            </a:xfrm>
          </p:grpSpPr>
          <p:cxnSp>
            <p:nvCxnSpPr>
              <p:cNvPr id="5" name="直線コネクタ 4"/>
              <p:cNvCxnSpPr/>
              <p:nvPr/>
            </p:nvCxnSpPr>
            <p:spPr>
              <a:xfrm>
                <a:off x="6300192" y="1700808"/>
                <a:ext cx="259228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コネクタ 5"/>
              <p:cNvCxnSpPr/>
              <p:nvPr/>
            </p:nvCxnSpPr>
            <p:spPr>
              <a:xfrm>
                <a:off x="6300192" y="3140968"/>
                <a:ext cx="259228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テキスト ボックス 6"/>
              <p:cNvSpPr txBox="1"/>
              <p:nvPr/>
            </p:nvSpPr>
            <p:spPr>
              <a:xfrm>
                <a:off x="5936704" y="1469975"/>
                <a:ext cx="1326175" cy="270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u</a:t>
                </a:r>
                <a:r>
                  <a:rPr kumimoji="1" lang="ja-JP" altLang="en-US" sz="2400" dirty="0" smtClean="0"/>
                  <a:t>　　</a:t>
                </a:r>
                <a:endParaRPr kumimoji="1" lang="ja-JP" altLang="en-US" sz="2400" dirty="0"/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5940152" y="2910135"/>
                <a:ext cx="288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/>
                  <a:t>l</a:t>
                </a:r>
                <a:endParaRPr kumimoji="1" lang="ja-JP" altLang="en-US" sz="2400" dirty="0"/>
              </a:p>
            </p:txBody>
          </p:sp>
        </p:grpSp>
        <p:cxnSp>
          <p:nvCxnSpPr>
            <p:cNvPr id="9" name="直線矢印コネクタ 8"/>
            <p:cNvCxnSpPr/>
            <p:nvPr/>
          </p:nvCxnSpPr>
          <p:spPr>
            <a:xfrm>
              <a:off x="7164288" y="3857811"/>
              <a:ext cx="0" cy="1440159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7308303" y="4349509"/>
                  <a:ext cx="65247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1" lang="en-US" altLang="ja-JP" sz="240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𝑢𝑙</m:t>
                                </m:r>
                              </m:sub>
                            </m:sSub>
                            <m:r>
                              <a:rPr kumimoji="1" lang="en-US" altLang="ja-JP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kumimoji="1" lang="en-US" altLang="ja-JP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kumimoji="1" lang="ja-JP" altLang="en-US" sz="24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8303" y="4349509"/>
                  <a:ext cx="652473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804" r="-117757" b="-2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871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２．３．２　体積係数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ja-JP" altLang="en-US" sz="2800" dirty="0" smtClean="0"/>
                  <a:t>振動数</a:t>
                </a:r>
                <a14:m>
                  <m:oMath xmlns:m="http://schemas.openxmlformats.org/officeDocument/2006/math">
                    <m:r>
                      <a:rPr lang="ja-JP" altLang="en-US" sz="2800" i="1" smtClean="0">
                        <a:latin typeface="Cambria Math"/>
                      </a:rPr>
                      <m:t>𝜈</m:t>
                    </m:r>
                  </m:oMath>
                </a14:m>
                <a:r>
                  <a:rPr lang="ja-JP" altLang="en-US" sz="2800" dirty="0" smtClean="0"/>
                  <a:t>の放射の単位長さあたりの吸収係数は</a:t>
                </a:r>
                <a:endParaRPr lang="en-US" altLang="ja-JP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8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ja-JP" altLang="en-US" sz="280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kumimoji="1" lang="ja-JP" altLang="en-US" sz="2800" i="1" smtClean="0">
                              <a:latin typeface="Cambria Math"/>
                            </a:rPr>
                            <m:t>𝜈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𝑙</m:t>
                          </m:r>
                        </m:sup>
                      </m:sSubSup>
                      <m:r>
                        <a:rPr kumimoji="1" lang="en-US" altLang="ja-JP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h</m:t>
                          </m:r>
                          <m:r>
                            <a:rPr kumimoji="1" lang="ja-JP" altLang="en-US" sz="2800" b="0" i="1" smtClean="0">
                              <a:latin typeface="Cambria Math"/>
                            </a:rPr>
                            <m:t>𝜈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4</m:t>
                          </m:r>
                          <m:r>
                            <a:rPr kumimoji="1" lang="ja-JP" altLang="en-US" sz="2800" b="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𝑙𝑢</m:t>
                              </m:r>
                            </m:sub>
                          </m:sSub>
                          <m:r>
                            <a:rPr kumimoji="1" lang="ja-JP" altLang="en-US" sz="2800" b="0" i="1" smtClean="0">
                              <a:latin typeface="Cambria Math"/>
                            </a:rPr>
                            <m:t>𝜑</m:t>
                          </m:r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ja-JP" altLang="en-US" sz="2800" b="0" i="1" smtClean="0">
                                  <a:latin typeface="Cambria Math"/>
                                </a:rPr>
                                <m:t>𝜈</m:t>
                              </m:r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800" b="0" i="1" smtClean="0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𝑢𝑙</m:t>
                              </m:r>
                            </m:sub>
                          </m:sSub>
                          <m:r>
                            <a:rPr kumimoji="1" lang="ja-JP" altLang="en-US" sz="2800" b="0" i="1" smtClean="0">
                              <a:latin typeface="Cambria Math"/>
                            </a:rPr>
                            <m:t>𝜒</m:t>
                          </m:r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ja-JP" altLang="en-US" sz="2800" b="0" i="1" smtClean="0">
                                  <a:latin typeface="Cambria Math"/>
                                </a:rPr>
                                <m:t>𝜈</m:t>
                              </m:r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800" b="0" i="1" smtClean="0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1" lang="en-US" altLang="ja-JP" sz="2800" b="0" dirty="0" smtClean="0"/>
              </a:p>
              <a:p>
                <a:pPr marL="0" indent="0">
                  <a:buNone/>
                </a:pPr>
                <a:r>
                  <a:rPr lang="en-US" altLang="ja-JP" sz="2800" dirty="0"/>
                  <a:t>	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ja-JP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/>
                          </a:rPr>
                          <m:t>h</m:t>
                        </m:r>
                        <m:r>
                          <a:rPr lang="ja-JP" altLang="en-US" sz="2800" i="1">
                            <a:latin typeface="Cambria Math"/>
                          </a:rPr>
                          <m:t>𝜈</m:t>
                        </m:r>
                      </m:num>
                      <m:den>
                        <m:r>
                          <a:rPr lang="en-US" altLang="ja-JP" sz="2800" i="1">
                            <a:latin typeface="Cambria Math"/>
                          </a:rPr>
                          <m:t>4</m:t>
                        </m:r>
                        <m:r>
                          <a:rPr lang="ja-JP" altLang="en-US" sz="2800" i="1">
                            <a:latin typeface="Cambria Math"/>
                          </a:rPr>
                          <m:t>𝜋</m:t>
                        </m:r>
                      </m:den>
                    </m:f>
                    <m:sSub>
                      <m:sSubPr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sSub>
                      <m:sSubPr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𝑙𝑢</m:t>
                        </m:r>
                      </m:sub>
                    </m:sSub>
                    <m:r>
                      <a:rPr lang="ja-JP" altLang="en-US" sz="2800" i="1" smtClean="0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ja-JP" altLang="en-US" sz="2800" b="0" i="1" smtClean="0">
                            <a:latin typeface="Cambria Math"/>
                          </a:rPr>
                          <m:t>𝜈</m:t>
                        </m:r>
                        <m:r>
                          <a:rPr lang="en-US" altLang="ja-JP" sz="28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ja-JP" altLang="en-US" sz="2800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ja-JP" sz="2800" b="0" i="1" smtClean="0">
                        <a:latin typeface="Cambria Math"/>
                      </a:rPr>
                      <m:t>[1−</m:t>
                    </m:r>
                    <m:f>
                      <m:f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ja-JP" altLang="en-US" sz="2800" b="0" i="1" smtClean="0">
                            <a:latin typeface="Cambria Math"/>
                          </a:rPr>
                          <m:t>𝜒</m:t>
                        </m:r>
                        <m:d>
                          <m:dPr>
                            <m:ctrlPr>
                              <a:rPr lang="en-US" altLang="ja-JP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ja-JP" altLang="en-US" sz="2800" b="0" i="1" smtClean="0">
                                <a:latin typeface="Cambria Math"/>
                              </a:rPr>
                              <m:t>𝜈</m:t>
                            </m:r>
                            <m:r>
                              <a:rPr lang="en-US" altLang="ja-JP" sz="28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800" b="0" i="1" smtClean="0">
                                    <a:latin typeface="Cambria Math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  <m:r>
                          <a:rPr lang="ja-JP" altLang="en-US" sz="2800" i="1" smtClean="0">
                            <a:latin typeface="Cambria Math"/>
                          </a:rPr>
                          <m:t>𝜑</m:t>
                        </m:r>
                        <m:d>
                          <m:dPr>
                            <m:ctrlPr>
                              <a:rPr lang="en-US" altLang="ja-JP" sz="28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ja-JP" altLang="en-US" sz="2800" i="1">
                                <a:latin typeface="Cambria Math"/>
                              </a:rPr>
                              <m:t>𝜈</m:t>
                            </m:r>
                            <m:r>
                              <a:rPr lang="en-US" altLang="ja-JP" sz="28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800" b="0" i="1" smtClean="0">
                                    <a:latin typeface="Cambria Math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altLang="ja-JP" sz="2800" b="0" i="1" smtClean="0">
                        <a:latin typeface="Cambria Math"/>
                      </a:rPr>
                      <m:t>]</m:t>
                    </m:r>
                  </m:oMath>
                </a14:m>
                <a:endParaRPr kumimoji="1" lang="en-US" altLang="ja-JP" sz="2800" b="0" dirty="0" smtClean="0"/>
              </a:p>
              <a:p>
                <a:pPr marL="0" indent="0">
                  <a:buNone/>
                </a:pPr>
                <a:r>
                  <a:rPr lang="ja-JP" altLang="en-US" sz="2800" dirty="0"/>
                  <a:t>となり</a:t>
                </a:r>
                <a:r>
                  <a:rPr lang="ja-JP" altLang="en-US" sz="2800" dirty="0" smtClean="0"/>
                  <a:t>、十分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sz="2800" i="1" smtClean="0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sz="2800" b="0" dirty="0" smtClean="0"/>
                  <a:t>のまわりに局在した分布</a:t>
                </a:r>
                <a:endParaRPr kumimoji="1" lang="en-US" altLang="ja-JP" sz="2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(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h</m:t>
                          </m:r>
                          <m:r>
                            <a:rPr kumimoji="1" lang="ja-JP" altLang="en-US" sz="2800" b="0" i="1" smtClean="0">
                              <a:latin typeface="Cambria Math"/>
                            </a:rPr>
                            <m:t>𝜈𝜑</m:t>
                          </m:r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ja-JP" altLang="en-US" sz="2800" b="0" i="1" smtClean="0">
                                  <a:latin typeface="Cambria Math"/>
                                </a:rPr>
                                <m:t>𝜈</m:t>
                              </m:r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800" b="0" i="1" smtClean="0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𝑑</m:t>
                          </m:r>
                          <m:r>
                            <a:rPr kumimoji="1" lang="ja-JP" altLang="en-US" sz="2800" b="0" i="1" smtClean="0">
                              <a:latin typeface="Cambria Math"/>
                            </a:rPr>
                            <m:t>𝜈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ja-JP" sz="280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ja-JP" altLang="en-US" sz="2800" i="1">
                                  <a:latin typeface="Cambria Math"/>
                                </a:rPr>
                                <m:t>𝜈</m:t>
                              </m:r>
                              <m:r>
                                <a:rPr lang="ja-JP" altLang="en-US" sz="2800" i="1" smtClean="0">
                                  <a:latin typeface="Cambria Math"/>
                                </a:rPr>
                                <m:t>𝜒</m:t>
                              </m:r>
                              <m:d>
                                <m:dPr>
                                  <m:ctrlPr>
                                    <a:rPr lang="en-US" altLang="ja-JP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n-US" sz="2800" i="1">
                                      <a:latin typeface="Cambria Math"/>
                                    </a:rPr>
                                    <m:t>𝜈</m:t>
                                  </m:r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2800" i="1">
                                          <a:latin typeface="Cambria Math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altLang="ja-JP" sz="28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ja-JP" sz="2800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ja-JP" altLang="en-US" sz="2800" i="1">
                                  <a:latin typeface="Cambria Math"/>
                                </a:rPr>
                                <m:t>𝜈</m:t>
                              </m:r>
                            </m:e>
                          </m:nary>
                        </m:e>
                      </m:nary>
                      <m:r>
                        <a:rPr kumimoji="1" lang="en-US" altLang="ja-JP" sz="2800" b="0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h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ja-JP" altLang="en-US" sz="2800" b="0" i="1" smtClean="0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en-US" altLang="ja-JP" sz="2800" b="0" dirty="0" smtClean="0"/>
              </a:p>
              <a:p>
                <a:pPr marL="0" indent="0">
                  <a:buNone/>
                </a:pPr>
                <a:r>
                  <a:rPr kumimoji="1" lang="ja-JP" altLang="en-US" sz="2800" b="0" dirty="0" smtClean="0"/>
                  <a:t>を</a:t>
                </a:r>
                <a:r>
                  <a:rPr lang="ja-JP" altLang="en-US" sz="2800" dirty="0" smtClean="0"/>
                  <a:t>仮定する</a:t>
                </a:r>
                <a:r>
                  <a:rPr lang="ja-JP" altLang="en-US" sz="2800" dirty="0" smtClean="0"/>
                  <a:t>と全吸収係数は</a:t>
                </a:r>
                <a:endParaRPr kumimoji="1" lang="en-US" altLang="ja-JP" sz="28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ja-JP" altLang="en-US" sz="2800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ja-JP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ja-JP" altLang="en-US" sz="2800" i="1" smtClean="0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altLang="ja-JP" sz="2800" i="1">
                              <a:latin typeface="Cambria Math"/>
                            </a:rPr>
                            <m:t>𝑙</m:t>
                          </m:r>
                        </m:sup>
                      </m:sSubSup>
                      <m:r>
                        <a:rPr lang="en-US" altLang="ja-JP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/>
                            </a:rPr>
                            <m:t>h</m:t>
                          </m:r>
                          <m:sSub>
                            <m:sSubPr>
                              <m:ctrlPr>
                                <a:rPr lang="en-US" altLang="ja-JP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ja-JP" altLang="en-US" sz="2800" i="1" smtClean="0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800" i="1">
                              <a:latin typeface="Cambria Math"/>
                            </a:rPr>
                            <m:t>4</m:t>
                          </m:r>
                          <m:r>
                            <a:rPr lang="ja-JP" altLang="en-US" sz="2800" i="1">
                              <a:latin typeface="Cambria Math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ja-JP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/>
                                </a:rPr>
                                <m:t>𝑙𝑢</m:t>
                              </m:r>
                            </m:sub>
                          </m:sSub>
                          <m:r>
                            <a:rPr lang="en-US" altLang="ja-JP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/>
                                </a:rPr>
                                <m:t>𝑢𝑙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ja-JP" sz="2800" b="0" dirty="0" smtClean="0"/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33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3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ja-JP" altLang="en-US" dirty="0" smtClean="0"/>
                  <a:t>誘導脱励起を無視すると粒子一個当たりの吸収断面積は</a:t>
                </a:r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ja-JP" altLang="en-US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ja-JP" altLang="en-US" i="1" smtClean="0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/>
                            </a:rPr>
                            <m:t>h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ja-JP" altLang="en-US" b="0" i="1" smtClean="0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b="0" i="1" smtClean="0">
                              <a:latin typeface="Cambria Math"/>
                            </a:rPr>
                            <m:t>4</m:t>
                          </m:r>
                          <m:r>
                            <a:rPr kumimoji="1" lang="ja-JP" altLang="en-US" b="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𝑙𝑢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=0.02654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𝑙𝑢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/>
                        </a:rPr>
                        <m:t>𝐻𝑧</m:t>
                      </m:r>
                    </m:oMath>
                  </m:oMathPara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𝑙𝑢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は古典的な振動子強度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lang="ja-JP" altLang="en-US" dirty="0" smtClean="0"/>
                  <a:t>アインシュタインの関係を用いると</a:t>
                </a:r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𝑢𝑙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=6.67</m:t>
                      </m:r>
                      <m:r>
                        <a:rPr kumimoji="1" lang="en-US" altLang="ja-JP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sup>
                      </m:sSup>
                      <m:f>
                        <m:fPr>
                          <m:ctrlP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𝑙𝑢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kumimoji="1" lang="ja-JP" altLang="en-US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8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放射係数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ja-JP" altLang="en-US" sz="2800" dirty="0" smtClean="0"/>
                  <a:t>放射係数は</a:t>
                </a:r>
                <a:r>
                  <a:rPr lang="ja-JP" altLang="en-US" sz="2800" dirty="0"/>
                  <a:t>誘導</a:t>
                </a:r>
                <a:r>
                  <a:rPr lang="ja-JP" altLang="en-US" sz="2800" dirty="0" smtClean="0"/>
                  <a:t>放射を無視すると</a:t>
                </a:r>
                <a:endParaRPr kumimoji="1" lang="en-US" altLang="ja-JP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8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kumimoji="1" lang="ja-JP" altLang="en-US" sz="2800" i="1" smtClean="0">
                              <a:latin typeface="Cambria Math"/>
                            </a:rPr>
                            <m:t>𝜈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𝑙</m:t>
                          </m:r>
                        </m:sup>
                      </m:sSubSup>
                      <m:r>
                        <a:rPr kumimoji="1" lang="en-US" altLang="ja-JP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h</m:t>
                          </m:r>
                          <m:r>
                            <a:rPr kumimoji="1" lang="ja-JP" altLang="en-US" sz="2800" b="0" i="1" smtClean="0">
                              <a:latin typeface="Cambria Math"/>
                            </a:rPr>
                            <m:t>𝜈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4</m:t>
                          </m:r>
                          <m:r>
                            <a:rPr kumimoji="1" lang="ja-JP" altLang="en-US" sz="2800" b="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𝑢𝑙</m:t>
                          </m:r>
                        </m:sub>
                      </m:sSub>
                      <m:r>
                        <a:rPr kumimoji="1" lang="ja-JP" altLang="en-US" sz="2800" b="0" i="1" smtClean="0">
                          <a:latin typeface="Cambria Math"/>
                        </a:rPr>
                        <m:t>𝜓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(</m:t>
                      </m:r>
                      <m:r>
                        <a:rPr kumimoji="1" lang="ja-JP" altLang="en-US" sz="2800" b="0" i="1" smtClean="0">
                          <a:latin typeface="Cambria Math"/>
                        </a:rPr>
                        <m:t>𝜈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ja-JP" altLang="en-US" sz="2800" b="0" i="1" smtClean="0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en-US" altLang="ja-JP" sz="2800" dirty="0" smtClean="0"/>
              </a:p>
              <a:p>
                <a:pPr marL="0" indent="0">
                  <a:buNone/>
                </a:pPr>
                <a:r>
                  <a:rPr kumimoji="1" lang="ja-JP" altLang="en-US" sz="2800" dirty="0" smtClean="0"/>
                  <a:t>となり全振動数にわたる</a:t>
                </a:r>
                <a:r>
                  <a:rPr kumimoji="1" lang="ja-JP" altLang="en-US" sz="2800" dirty="0" smtClean="0"/>
                  <a:t>放射係数は</a:t>
                </a:r>
                <a:endParaRPr kumimoji="1" lang="en-US" altLang="ja-JP" sz="2800" dirty="0" smtClean="0"/>
              </a:p>
              <a:p>
                <a:pPr marL="0" indent="0">
                  <a:buNone/>
                </a:pPr>
                <a:r>
                  <a:rPr lang="en-US" altLang="ja-JP" sz="2800" dirty="0"/>
                  <a:t>	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/>
                          </a:rPr>
                          <m:t>𝑗</m:t>
                        </m:r>
                      </m:e>
                      <m:sub>
                        <m:sSub>
                          <m:sSubPr>
                            <m:ctrlPr>
                              <a:rPr lang="en-US" altLang="ja-JP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ja-JP" altLang="en-US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altLang="ja-JP" i="1">
                            <a:latin typeface="Cambria Math"/>
                          </a:rPr>
                          <m:t>𝑙</m:t>
                        </m:r>
                      </m:sup>
                    </m:sSubSup>
                    <m:r>
                      <a:rPr lang="en-US" altLang="ja-JP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ja-JP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bSup>
                          <m:sSubSupPr>
                            <m:ctrlPr>
                              <a:rPr lang="en-US" altLang="ja-JP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ja-JP" altLang="en-US" i="1" smtClean="0">
                                <a:latin typeface="Cambria Math"/>
                              </a:rPr>
                              <m:t>𝜈</m:t>
                            </m:r>
                          </m:sub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𝑙</m:t>
                            </m:r>
                          </m:sup>
                        </m:sSubSup>
                      </m:e>
                    </m:nary>
                    <m:r>
                      <a:rPr lang="en-US" altLang="ja-JP" b="0" i="1" smtClean="0">
                        <a:latin typeface="Cambria Math"/>
                      </a:rPr>
                      <m:t>𝑑</m:t>
                    </m:r>
                    <m:r>
                      <a:rPr lang="ja-JP" altLang="en-US" b="0" i="1" smtClean="0">
                        <a:latin typeface="Cambria Math"/>
                      </a:rPr>
                      <m:t>𝜈</m:t>
                    </m:r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/>
                          </a:rPr>
                          <m:t>h</m:t>
                        </m:r>
                        <m:sSub>
                          <m:sSubPr>
                            <m:ctrlPr>
                              <a:rPr lang="en-US" altLang="ja-JP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ja-JP" altLang="en-US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ja-JP" i="1">
                            <a:latin typeface="Cambria Math"/>
                          </a:rPr>
                          <m:t>4</m:t>
                        </m:r>
                        <m:r>
                          <a:rPr lang="ja-JP" altLang="en-US" i="1">
                            <a:latin typeface="Cambria Math"/>
                          </a:rPr>
                          <m:t>𝜋</m:t>
                        </m:r>
                      </m:den>
                    </m:f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𝑢𝑙</m:t>
                        </m:r>
                      </m:sub>
                    </m:sSub>
                  </m:oMath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lang="ja-JP" altLang="en-US" sz="2800" dirty="0"/>
                  <a:t>ここ</a:t>
                </a:r>
                <a:r>
                  <a:rPr lang="ja-JP" altLang="en-US" sz="2800" dirty="0" smtClean="0"/>
                  <a:t>で</a:t>
                </a:r>
                <a14:m>
                  <m:oMath xmlns:m="http://schemas.openxmlformats.org/officeDocument/2006/math">
                    <m:r>
                      <a:rPr lang="ja-JP" altLang="en-US" sz="2800" i="1" smtClean="0">
                        <a:latin typeface="Cambria Math"/>
                      </a:rPr>
                      <m:t>𝜓</m:t>
                    </m:r>
                    <m:d>
                      <m:d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ja-JP" altLang="en-US" sz="2800" b="0" i="1" smtClean="0">
                            <a:latin typeface="Cambria Math"/>
                          </a:rPr>
                          <m:t>𝜈</m:t>
                        </m:r>
                        <m:r>
                          <a:rPr lang="en-US" altLang="ja-JP" sz="28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ja-JP" altLang="en-US" sz="2800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ja-JP" altLang="en-US" sz="2800" b="0" i="1" smtClean="0">
                        <a:latin typeface="Cambria Math"/>
                      </a:rPr>
                      <m:t>の</m:t>
                    </m:r>
                    <m:sSub>
                      <m:sSubPr>
                        <m:ctrlPr>
                          <a:rPr lang="en-US" altLang="ja-JP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sz="2800" i="1" dirty="0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ja-JP" sz="2800" i="1" dirty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sz="2800" dirty="0" smtClean="0"/>
                  <a:t>　に対する対称性を用いた</a:t>
                </a:r>
                <a:r>
                  <a:rPr lang="en-US" altLang="ja-JP" sz="2800" dirty="0" smtClean="0"/>
                  <a:t>	(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1" lang="ja-JP" altLang="en-US" sz="2800" i="1" dirty="0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kumimoji="1" lang="en-US" altLang="ja-JP" sz="2800" b="0" i="1" dirty="0" smtClean="0">
                            <a:latin typeface="Cambria Math"/>
                          </a:rPr>
                          <m:t>h</m:t>
                        </m:r>
                        <m:r>
                          <a:rPr kumimoji="1" lang="ja-JP" altLang="en-US" sz="2800" b="0" i="1" dirty="0" smtClean="0">
                            <a:latin typeface="Cambria Math"/>
                          </a:rPr>
                          <m:t>𝜈𝜓</m:t>
                        </m:r>
                        <m:d>
                          <m:dPr>
                            <m:ctrlPr>
                              <a:rPr kumimoji="1" lang="en-US" altLang="ja-JP" sz="28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kumimoji="1" lang="ja-JP" altLang="en-US" sz="2800" b="0" i="1" dirty="0" smtClean="0">
                                <a:latin typeface="Cambria Math"/>
                              </a:rPr>
                              <m:t>𝜈</m:t>
                            </m:r>
                            <m:r>
                              <a:rPr kumimoji="1" lang="en-US" altLang="ja-JP" sz="2800" b="0" i="1" dirty="0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2800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800" b="0" i="1" dirty="0" smtClean="0">
                                    <a:latin typeface="Cambria Math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kumimoji="1" lang="en-US" altLang="ja-JP" sz="2800" b="0" i="1" dirty="0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2800" b="0" i="1" dirty="0" smtClean="0">
                            <a:latin typeface="Cambria Math"/>
                          </a:rPr>
                          <m:t>𝑑</m:t>
                        </m:r>
                        <m:r>
                          <a:rPr kumimoji="1" lang="ja-JP" altLang="en-US" sz="2800" b="0" i="1" dirty="0" smtClean="0">
                            <a:latin typeface="Cambria Math"/>
                          </a:rPr>
                          <m:t>𝜈</m:t>
                        </m:r>
                      </m:e>
                    </m:nary>
                    <m:r>
                      <a:rPr kumimoji="1" lang="en-US" altLang="ja-JP" sz="2800" b="0" i="1" dirty="0" smtClean="0">
                        <a:latin typeface="Cambria Math"/>
                      </a:rPr>
                      <m:t>=</m:t>
                    </m:r>
                    <m:r>
                      <a:rPr kumimoji="1" lang="en-US" altLang="ja-JP" sz="2800" b="0" i="1" dirty="0" smtClean="0">
                        <a:latin typeface="Cambria Math"/>
                      </a:rPr>
                      <m:t>h</m:t>
                    </m:r>
                    <m:sSub>
                      <m:sSubPr>
                        <m:ctrlPr>
                          <a:rPr kumimoji="1" lang="en-US" altLang="ja-JP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sz="2800" b="0" i="1" dirty="0" smtClean="0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kumimoji="1" lang="en-US" altLang="ja-JP" sz="2800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800" dirty="0" smtClean="0"/>
                  <a:t>)</a:t>
                </a:r>
                <a:endParaRPr kumimoji="1" lang="en-US" altLang="ja-JP" sz="2800" dirty="0" smtClean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8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4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源泉関数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kumimoji="1" lang="ja-JP" altLang="en-US" sz="2800" dirty="0" smtClean="0">
                    <a:latin typeface="Cambria Math"/>
                  </a:rPr>
                  <a:t>波長</a:t>
                </a:r>
                <a:r>
                  <a:rPr kumimoji="1" lang="en-US" altLang="ja-JP" sz="2800" dirty="0" smtClean="0">
                    <a:latin typeface="Cambria Math"/>
                  </a:rPr>
                  <a:t>ν</a:t>
                </a:r>
                <a:r>
                  <a:rPr kumimoji="1" lang="ja-JP" altLang="en-US" sz="2800" dirty="0" smtClean="0">
                    <a:latin typeface="Cambria Math"/>
                  </a:rPr>
                  <a:t>に関する源泉関数は</a:t>
                </a:r>
                <a:endParaRPr kumimoji="1" lang="en-US" altLang="ja-JP" sz="280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8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kumimoji="1" lang="ja-JP" altLang="en-US" sz="2800" i="1" smtClean="0">
                              <a:latin typeface="Cambria Math"/>
                            </a:rPr>
                            <m:t>𝜈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𝑙</m:t>
                          </m:r>
                        </m:sup>
                      </m:sSubSup>
                      <m:r>
                        <a:rPr kumimoji="1" lang="en-US" altLang="ja-JP" sz="2800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type m:val="skw"/>
                          <m:ctrlPr>
                            <a:rPr kumimoji="1" lang="en-US" altLang="ja-JP" sz="28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ja-JP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kumimoji="1" lang="ja-JP" altLang="en-US" sz="280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sub>
                            <m:sup>
                              <m: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kumimoji="1" lang="en-US" altLang="ja-JP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kumimoji="1" lang="ja-JP" altLang="en-US" sz="280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1" lang="ja-JP" altLang="en-US" sz="280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sub>
                            <m:sup>
                              <m: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sup>
                          </m:sSubSup>
                        </m:den>
                      </m:f>
                      <m:r>
                        <a:rPr kumimoji="1" lang="en-US" altLang="ja-JP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kumimoji="1" lang="ja-JP" altLang="en-US" sz="2800" b="0" i="1" smtClean="0">
                              <a:latin typeface="Cambria Math"/>
                              <a:ea typeface="Cambria Math"/>
                            </a:rPr>
                            <m:t>𝜓</m:t>
                          </m:r>
                          <m: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kumimoji="1" lang="ja-JP" altLang="en-US" sz="28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  <m: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8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  <m:t>𝑙𝑢</m:t>
                              </m:r>
                            </m:sub>
                          </m:sSub>
                          <m:r>
                            <a:rPr kumimoji="1" lang="ja-JP" altLang="en-US" sz="28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kumimoji="1" lang="ja-JP" altLang="en-US" sz="28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  <m: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  <m:t>𝑢𝑙</m:t>
                              </m:r>
                            </m:sub>
                          </m:sSub>
                          <m:r>
                            <a:rPr kumimoji="1" lang="ja-JP" altLang="en-US" sz="2800" b="0" i="1" smtClean="0">
                              <a:latin typeface="Cambria Math"/>
                              <a:ea typeface="Cambria Math"/>
                            </a:rPr>
                            <m:t>𝜒</m:t>
                          </m:r>
                          <m: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kumimoji="1" lang="ja-JP" altLang="en-US" sz="28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  <m: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8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1" lang="en-US" altLang="ja-JP" sz="2800" dirty="0" smtClean="0"/>
              </a:p>
              <a:p>
                <a:pPr marL="0" indent="0">
                  <a:buNone/>
                </a:pPr>
                <a:r>
                  <a:rPr lang="ja-JP" altLang="en-US" sz="2800" dirty="0" smtClean="0"/>
                  <a:t>アインシュタインの関係</a:t>
                </a:r>
                <a:r>
                  <a:rPr lang="ja-JP" altLang="en-US" sz="2800" dirty="0"/>
                  <a:t>より</a:t>
                </a:r>
                <a:endParaRPr lang="en-US" altLang="ja-JP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8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ja-JP" altLang="en-US" sz="2800" i="1" smtClean="0">
                              <a:latin typeface="Cambria Math"/>
                            </a:rPr>
                            <m:t>𝜈</m:t>
                          </m:r>
                        </m:sub>
                        <m:sup>
                          <m:r>
                            <a:rPr lang="en-US" altLang="ja-JP" sz="2800" b="0" i="1" smtClean="0">
                              <a:latin typeface="Cambria Math"/>
                            </a:rPr>
                            <m:t>𝑙</m:t>
                          </m:r>
                        </m:sup>
                      </m:sSubSup>
                      <m:r>
                        <a:rPr lang="en-US" altLang="ja-JP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ja-JP" sz="2800" b="0" i="1" smtClean="0">
                              <a:latin typeface="Cambria Math"/>
                            </a:rPr>
                            <m:t>h</m:t>
                          </m:r>
                          <m:sSup>
                            <m:sSupPr>
                              <m:ctrlPr>
                                <a:rPr lang="en-US" altLang="ja-JP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ja-JP" altLang="en-US" sz="2800" b="0" i="1" smtClean="0">
                                  <a:latin typeface="Cambria Math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ja-JP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ja-JP" sz="2800" b="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en-US" altLang="ja-JP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ja-JP" altLang="en-US" sz="2800" b="0" i="1" smtClean="0">
                                  <a:latin typeface="Cambria Math"/>
                                </a:rPr>
                                <m:t>𝜓</m:t>
                              </m:r>
                            </m:num>
                            <m:den>
                              <m:r>
                                <a:rPr lang="ja-JP" altLang="en-US" sz="2800" b="0" i="1" smtClean="0">
                                  <a:latin typeface="Cambria Math"/>
                                </a:rPr>
                                <m:t>𝜑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altLang="ja-JP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ja-JP" sz="2800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ja-JP" sz="2800" b="0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ja-JP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ja-JP" sz="2800" b="0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ja-JP" sz="2800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ja-JP" sz="28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ja-JP" altLang="en-US" sz="2800" b="0" i="1" smtClean="0">
                                  <a:latin typeface="Cambria Math"/>
                                </a:rPr>
                                <m:t>𝜒</m:t>
                              </m:r>
                            </m:num>
                            <m:den>
                              <m:r>
                                <a:rPr lang="ja-JP" altLang="en-US" sz="2800" b="0" i="1" smtClean="0">
                                  <a:latin typeface="Cambria Math"/>
                                </a:rPr>
                                <m:t>𝜑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altLang="ja-JP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ja-JP" altLang="en-US" sz="2800" i="1" smtClean="0">
                        <a:latin typeface="Cambria Math"/>
                      </a:rPr>
                      <m:t>𝜓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=</m:t>
                    </m:r>
                    <m:r>
                      <a:rPr kumimoji="1" lang="ja-JP" altLang="en-US" sz="2800" b="0" i="1" smtClean="0">
                        <a:latin typeface="Cambria Math"/>
                      </a:rPr>
                      <m:t>𝜙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=</m:t>
                    </m:r>
                    <m:r>
                      <a:rPr kumimoji="1" lang="ja-JP" altLang="en-US" sz="2800" b="0" i="1" smtClean="0">
                        <a:latin typeface="Cambria Math"/>
                      </a:rPr>
                      <m:t>𝜒</m:t>
                    </m:r>
                  </m:oMath>
                </a14:m>
                <a:r>
                  <a:rPr kumimoji="1" lang="ja-JP" altLang="en-US" sz="2800" dirty="0" smtClean="0"/>
                  <a:t>のとき</a:t>
                </a:r>
                <a:r>
                  <a:rPr lang="ja-JP" altLang="en-US" sz="2800" dirty="0" smtClean="0"/>
                  <a:t>源泉関数</a:t>
                </a:r>
                <a:r>
                  <a:rPr kumimoji="1" lang="ja-JP" altLang="en-US" sz="2800" dirty="0" smtClean="0"/>
                  <a:t>は</a:t>
                </a:r>
                <a:endParaRPr kumimoji="1" lang="en-US" altLang="ja-JP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8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altLang="ja-JP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ja-JP" altLang="en-US" sz="2800" i="1" smtClean="0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altLang="ja-JP" sz="2800" b="0" i="1" smtClean="0">
                              <a:latin typeface="Cambria Math"/>
                            </a:rPr>
                            <m:t>𝑙</m:t>
                          </m:r>
                        </m:sup>
                      </m:sSubSup>
                      <m:r>
                        <a:rPr lang="en-US" altLang="ja-JP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/>
                                </a:rPr>
                                <m:t>𝑢𝑙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/>
                                </a:rPr>
                                <m:t>𝑙𝑢</m:t>
                              </m:r>
                            </m:sub>
                          </m:sSub>
                          <m:r>
                            <a:rPr lang="en-US" altLang="ja-JP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/>
                                </a:rPr>
                                <m:t>𝑢𝑙</m:t>
                              </m:r>
                            </m:sub>
                          </m:sSub>
                        </m:den>
                      </m:f>
                      <m:r>
                        <a:rPr lang="en-US" altLang="ja-JP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ja-JP" sz="2800" b="0" i="1" smtClean="0">
                              <a:latin typeface="Cambria Math"/>
                            </a:rPr>
                            <m:t>h</m:t>
                          </m:r>
                          <m:sSup>
                            <m:sSupPr>
                              <m:ctrlPr>
                                <a:rPr lang="en-US" altLang="ja-JP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800" b="0" i="1" smtClean="0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altLang="ja-JP" sz="28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sz="28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ja-JP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ja-JP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altLang="ja-JP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ja-JP" sz="2800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ja-JP" sz="2800" b="0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ja-JP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ja-JP" sz="2800" b="0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ja-JP" sz="2800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ja-JP" sz="28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altLang="ja-JP" sz="2800" dirty="0"/>
              </a:p>
              <a:p>
                <a:pPr marL="0" indent="0">
                  <a:buNone/>
                </a:pPr>
                <a:r>
                  <a:rPr kumimoji="1" lang="ja-JP" altLang="en-US" sz="2800" dirty="0" smtClean="0"/>
                  <a:t>（ボルツマン分布が満たされていればプランク関数）</a:t>
                </a:r>
                <a:endParaRPr kumimoji="1" lang="en-US" altLang="ja-JP" sz="2800" dirty="0" smtClean="0"/>
              </a:p>
              <a:p>
                <a:pPr marL="0" indent="0">
                  <a:buNone/>
                </a:pPr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3100" b="-13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031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2.3.1 </a:t>
            </a:r>
            <a:r>
              <a:rPr kumimoji="1" lang="ja-JP" altLang="en-US" dirty="0" smtClean="0"/>
              <a:t>アインシュタイン係数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29600" cy="456937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kumimoji="1" lang="en-US" altLang="ja-JP" sz="2800" b="1" dirty="0" smtClean="0">
                    <a:solidFill>
                      <a:srgbClr val="FF0000"/>
                    </a:solidFill>
                  </a:rPr>
                  <a:t>[</a:t>
                </a:r>
                <a:r>
                  <a:rPr kumimoji="1" lang="ja-JP" altLang="en-US" sz="2800" b="1" dirty="0" smtClean="0">
                    <a:solidFill>
                      <a:srgbClr val="FF0000"/>
                    </a:solidFill>
                  </a:rPr>
                  <a:t>自発脱励起</a:t>
                </a:r>
                <a:r>
                  <a:rPr kumimoji="1" lang="en-US" altLang="ja-JP" sz="2800" b="1" dirty="0" smtClean="0">
                    <a:solidFill>
                      <a:srgbClr val="FF0000"/>
                    </a:solidFill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altLang="ja-JP" sz="2800" b="1" dirty="0" smtClean="0"/>
                  <a:t> </a:t>
                </a:r>
                <a:r>
                  <a:rPr lang="ja-JP" altLang="en-US" sz="2800" dirty="0" smtClean="0"/>
                  <a:t>高準位から自発的に低準位に遷移</a:t>
                </a:r>
                <a:endParaRPr lang="en-US" altLang="ja-JP" sz="2800" dirty="0"/>
              </a:p>
              <a:p>
                <a:pPr marL="0" indent="0">
                  <a:buNone/>
                </a:pPr>
                <a:endParaRPr kumimoji="1" lang="en-US" altLang="ja-JP" sz="28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kumimoji="1" lang="en-US" altLang="ja-JP" sz="2800" b="1" dirty="0" smtClean="0"/>
              </a:p>
              <a:p>
                <a:pPr marL="0" indent="0">
                  <a:buNone/>
                </a:pPr>
                <a:r>
                  <a:rPr kumimoji="1" lang="en-US" altLang="ja-JP" sz="2800" b="1" dirty="0" smtClean="0"/>
                  <a:t>[</a:t>
                </a:r>
                <a:r>
                  <a:rPr kumimoji="1" lang="ja-JP" altLang="en-US" sz="2800" b="1" dirty="0" smtClean="0"/>
                  <a:t>アインシュタイン係数</a:t>
                </a:r>
                <a:r>
                  <a:rPr kumimoji="1" lang="en-US" altLang="ja-JP" sz="2800" b="1" dirty="0" smtClean="0"/>
                  <a:t>]</a:t>
                </a:r>
                <a:r>
                  <a:rPr kumimoji="1" lang="ja-JP" altLang="en-US" sz="2800" dirty="0" smtClean="0"/>
                  <a:t>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/>
                          </a:rPr>
                          <m:t>𝑢𝑙</m:t>
                        </m:r>
                      </m:sub>
                    </m:sSub>
                  </m:oMath>
                </a14:m>
                <a:endParaRPr kumimoji="1" lang="en-US" altLang="ja-JP" sz="2800" dirty="0" smtClean="0"/>
              </a:p>
              <a:p>
                <a:pPr marL="0" indent="0">
                  <a:buNone/>
                </a:pPr>
                <a:r>
                  <a:rPr lang="ja-JP" altLang="en-US" sz="2800" dirty="0"/>
                  <a:t>　</a:t>
                </a:r>
                <a:r>
                  <a:rPr lang="ja-JP" altLang="en-US" sz="2800" dirty="0" smtClean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sz="28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𝑢𝑙</m:t>
                        </m:r>
                      </m:sub>
                    </m:sSub>
                    <m:r>
                      <a:rPr lang="en-US" altLang="ja-JP" sz="2800" b="0" i="0" smtClean="0">
                        <a:latin typeface="Cambria Math"/>
                      </a:rPr>
                      <m:t>:</m:t>
                    </m:r>
                  </m:oMath>
                </a14:m>
                <a:r>
                  <a:rPr kumimoji="1" lang="ja-JP" altLang="en-US" sz="2800" dirty="0" smtClean="0"/>
                  <a:t>自発脱励起により</a:t>
                </a:r>
                <a:r>
                  <a:rPr lang="ja-JP" altLang="en-US" sz="2800" dirty="0" smtClean="0"/>
                  <a:t>単位時間内に</a:t>
                </a:r>
                <a:r>
                  <a:rPr lang="en-US" altLang="ja-JP" sz="2800" dirty="0"/>
                  <a:t> </a:t>
                </a:r>
                <a:r>
                  <a:rPr lang="en-US" altLang="ja-JP" sz="2800" dirty="0" smtClean="0"/>
                  <a:t> </a:t>
                </a:r>
                <a:r>
                  <a:rPr kumimoji="1" lang="en-US" altLang="ja-JP" sz="2800" dirty="0" smtClean="0"/>
                  <a:t>u </a:t>
                </a:r>
                <a:r>
                  <a:rPr kumimoji="1" lang="ja-JP" altLang="en-US" sz="2800" dirty="0" smtClean="0"/>
                  <a:t>→ </a:t>
                </a:r>
                <a:r>
                  <a:rPr kumimoji="1" lang="en-US" altLang="ja-JP" sz="2800" dirty="0" smtClean="0"/>
                  <a:t>l</a:t>
                </a:r>
                <a:r>
                  <a:rPr kumimoji="1" lang="ja-JP" altLang="en-US" sz="2800" dirty="0" smtClean="0"/>
                  <a:t>　遷移する確率</a:t>
                </a:r>
                <a:endParaRPr kumimoji="1" lang="en-US" altLang="ja-JP" sz="2800" dirty="0" smtClean="0"/>
              </a:p>
              <a:p>
                <a:pPr marL="0" indent="0">
                  <a:buNone/>
                </a:pPr>
                <a:r>
                  <a:rPr kumimoji="1" lang="en-US" altLang="ja-JP" sz="2800" dirty="0" smtClean="0"/>
                  <a:t>	</a:t>
                </a:r>
                <a:r>
                  <a:rPr kumimoji="1" lang="en-US" altLang="ja-JP" sz="2800" dirty="0" smtClean="0"/>
                  <a:t>u</a:t>
                </a:r>
                <a:r>
                  <a:rPr kumimoji="1" lang="ja-JP" altLang="en-US" sz="2800" dirty="0" smtClean="0"/>
                  <a:t>状態</a:t>
                </a:r>
                <a:r>
                  <a:rPr kumimoji="1" lang="ja-JP" altLang="en-US" sz="2800" dirty="0" smtClean="0"/>
                  <a:t>の寿命 </a:t>
                </a:r>
                <a:r>
                  <a:rPr kumimoji="1" lang="en-US" altLang="ja-JP" sz="2800" dirty="0" smtClean="0"/>
                  <a:t>:</a:t>
                </a:r>
                <a:r>
                  <a:rPr kumimoji="1" lang="ja-JP" altLang="en-US" sz="2800" dirty="0" smtClean="0"/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800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altLang="ja-JP" sz="28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ja-JP" sz="2800" b="0" i="1" smtClean="0">
                        <a:latin typeface="Cambria Math"/>
                        <a:ea typeface="Cambria Math"/>
                      </a:rPr>
                      <m:t>~1/</m:t>
                    </m:r>
                    <m:sSub>
                      <m:sSubPr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sz="28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𝑢𝑙</m:t>
                        </m:r>
                      </m:sub>
                    </m:sSub>
                  </m:oMath>
                </a14:m>
                <a:endParaRPr kumimoji="1" lang="en-US" altLang="ja-JP" sz="2800" dirty="0" smtClean="0"/>
              </a:p>
              <a:p>
                <a:pPr marL="0" indent="0">
                  <a:buNone/>
                </a:pPr>
                <a:endParaRPr kumimoji="1" lang="en-US" altLang="ja-JP" sz="2800" dirty="0" smtClean="0"/>
              </a:p>
              <a:p>
                <a:pPr marL="0" indent="0">
                  <a:buNone/>
                </a:pPr>
                <a:r>
                  <a:rPr lang="en-US" altLang="ja-JP" sz="2800" dirty="0" smtClean="0"/>
                  <a:t>	</a:t>
                </a:r>
                <a:r>
                  <a:rPr lang="ja-JP" altLang="en-US" sz="2800" dirty="0"/>
                  <a:t>　</a:t>
                </a:r>
                <a:r>
                  <a:rPr lang="ja-JP" altLang="en-US" sz="2800" dirty="0" smtClean="0"/>
                  <a:t>　　　　　　　　　　　</a:t>
                </a:r>
                <a:endParaRPr lang="en-US" altLang="ja-JP" sz="2800" dirty="0"/>
              </a:p>
              <a:p>
                <a:pPr marL="0" indent="0">
                  <a:buNone/>
                </a:pPr>
                <a:endParaRPr lang="en-US" altLang="ja-JP" sz="2800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29600" cy="4569371"/>
              </a:xfrm>
              <a:blipFill rotWithShape="1">
                <a:blip r:embed="rId2"/>
                <a:stretch>
                  <a:fillRect l="-1481" t="-18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グループ化 10"/>
          <p:cNvGrpSpPr/>
          <p:nvPr/>
        </p:nvGrpSpPr>
        <p:grpSpPr>
          <a:xfrm>
            <a:off x="5584451" y="1450529"/>
            <a:ext cx="3379680" cy="2123210"/>
            <a:chOff x="5936704" y="1469975"/>
            <a:chExt cx="2960176" cy="1901825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5936704" y="1469975"/>
              <a:ext cx="2955776" cy="1901825"/>
              <a:chOff x="5936704" y="1469975"/>
              <a:chExt cx="2955776" cy="1901825"/>
            </a:xfrm>
          </p:grpSpPr>
          <p:grpSp>
            <p:nvGrpSpPr>
              <p:cNvPr id="9" name="グループ化 8"/>
              <p:cNvGrpSpPr/>
              <p:nvPr/>
            </p:nvGrpSpPr>
            <p:grpSpPr>
              <a:xfrm>
                <a:off x="5936704" y="1469975"/>
                <a:ext cx="2955776" cy="1901825"/>
                <a:chOff x="5936704" y="1469975"/>
                <a:chExt cx="2955776" cy="1901825"/>
              </a:xfrm>
            </p:grpSpPr>
            <p:cxnSp>
              <p:nvCxnSpPr>
                <p:cNvPr id="5" name="直線コネクタ 4"/>
                <p:cNvCxnSpPr/>
                <p:nvPr/>
              </p:nvCxnSpPr>
              <p:spPr>
                <a:xfrm>
                  <a:off x="6300192" y="1700808"/>
                  <a:ext cx="259228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直線コネクタ 5"/>
                <p:cNvCxnSpPr/>
                <p:nvPr/>
              </p:nvCxnSpPr>
              <p:spPr>
                <a:xfrm>
                  <a:off x="6300192" y="3140968"/>
                  <a:ext cx="259228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5936704" y="1469975"/>
                  <a:ext cx="2880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400" dirty="0" smtClean="0"/>
                    <a:t>u</a:t>
                  </a:r>
                  <a:endParaRPr kumimoji="1" lang="ja-JP" altLang="en-US" sz="2400" dirty="0"/>
                </a:p>
              </p:txBody>
            </p:sp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5940152" y="2910135"/>
                  <a:ext cx="2880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400" dirty="0"/>
                    <a:t>l</a:t>
                  </a:r>
                  <a:endParaRPr kumimoji="1" lang="ja-JP" altLang="en-US" sz="2400" dirty="0"/>
                </a:p>
              </p:txBody>
            </p:sp>
          </p:grpSp>
          <p:sp>
            <p:nvSpPr>
              <p:cNvPr id="10" name="円/楕円 9"/>
              <p:cNvSpPr/>
              <p:nvPr/>
            </p:nvSpPr>
            <p:spPr>
              <a:xfrm>
                <a:off x="7596336" y="1469975"/>
                <a:ext cx="216024" cy="2308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" name="直線矢印コネクタ 11"/>
              <p:cNvCxnSpPr>
                <a:stCxn id="10" idx="4"/>
              </p:cNvCxnSpPr>
              <p:nvPr/>
            </p:nvCxnSpPr>
            <p:spPr>
              <a:xfrm>
                <a:off x="7704348" y="1700807"/>
                <a:ext cx="0" cy="144016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曲線コネクタ 13"/>
              <p:cNvCxnSpPr/>
              <p:nvPr/>
            </p:nvCxnSpPr>
            <p:spPr>
              <a:xfrm rot="10800000" flipV="1">
                <a:off x="6080720" y="2420886"/>
                <a:ext cx="1515616" cy="288033"/>
              </a:xfrm>
              <a:prstGeom prst="curvedConnector3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直線矢印コネクタ 12"/>
            <p:cNvCxnSpPr/>
            <p:nvPr/>
          </p:nvCxnSpPr>
          <p:spPr>
            <a:xfrm>
              <a:off x="8100392" y="1700806"/>
              <a:ext cx="0" cy="1440159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8244407" y="2192504"/>
                  <a:ext cx="65247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400" dirty="0" smtClean="0">
                      <a:solidFill>
                        <a:srgbClr val="0070C0"/>
                      </a:solidFill>
                    </a:rPr>
                    <a:t>h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ja-JP" altLang="en-US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a14:m>
                  <a:endParaRPr kumimoji="1" lang="ja-JP" altLang="en-US" sz="2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テキスト ボックス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4407" y="2192504"/>
                  <a:ext cx="652473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4019" t="-10667" b="-30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テキスト ボックス 3"/>
            <p:cNvSpPr txBox="1"/>
            <p:nvPr/>
          </p:nvSpPr>
          <p:spPr>
            <a:xfrm>
              <a:off x="6461348" y="2060848"/>
              <a:ext cx="754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rgbClr val="FF0000"/>
                  </a:solidFill>
                </a:rPr>
                <a:t>放射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588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55576"/>
                <a:ext cx="8229600" cy="477058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altLang="ja-JP" sz="2400" dirty="0" smtClean="0"/>
                  <a:t>[</a:t>
                </a:r>
                <a:r>
                  <a:rPr lang="ja-JP" altLang="en-US" sz="2400" dirty="0" smtClean="0"/>
                  <a:t>ハイゼンベルグの不確定性関係</a:t>
                </a:r>
                <a:r>
                  <a:rPr lang="en-US" altLang="ja-JP" sz="2400" dirty="0" smtClean="0"/>
                  <a:t>]</a:t>
                </a:r>
                <a:endParaRPr lang="en-US" altLang="ja-JP" sz="2400" dirty="0"/>
              </a:p>
              <a:p>
                <a:pPr marL="0" indent="0">
                  <a:buNone/>
                </a:pPr>
                <a:r>
                  <a:rPr lang="en-US" altLang="ja-JP" sz="2400" dirty="0"/>
                  <a:t> </a:t>
                </a:r>
                <a:r>
                  <a:rPr lang="en-US" altLang="ja-JP" sz="2400" dirty="0" smtClean="0"/>
                  <a:t>         </a:t>
                </a:r>
                <a:r>
                  <a:rPr lang="ja-JP" altLang="en-US" sz="2400" dirty="0" smtClean="0"/>
                  <a:t>エネルギー</a:t>
                </a:r>
                <a:r>
                  <a:rPr lang="ja-JP" altLang="en-US" sz="2400" dirty="0"/>
                  <a:t>の不確定幅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/>
                      </a:rPr>
                      <m:t>∆</m:t>
                    </m:r>
                    <m:r>
                      <a:rPr lang="en-US" altLang="ja-JP" sz="2400" i="1">
                        <a:latin typeface="Cambria Math"/>
                      </a:rPr>
                      <m:t>𝐸</m:t>
                    </m:r>
                    <m:r>
                      <a:rPr lang="en-US" altLang="ja-JP" sz="2400" i="1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altLang="ja-JP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altLang="ja-JP" sz="2400" i="1">
                            <a:latin typeface="Cambria Math"/>
                          </a:rPr>
                          <m:t>2</m:t>
                        </m:r>
                        <m:r>
                          <a:rPr lang="ja-JP" altLang="en-US" sz="2400" i="1">
                            <a:latin typeface="Cambria Math"/>
                          </a:rPr>
                          <m:t>𝜋</m:t>
                        </m:r>
                        <m:r>
                          <a:rPr lang="ja-JP" altLang="en-US" sz="2400" i="1">
                            <a:latin typeface="Cambria Math"/>
                          </a:rPr>
                          <m:t>∆</m:t>
                        </m:r>
                        <m:r>
                          <a:rPr lang="en-US" altLang="ja-JP" sz="2400" i="1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US" altLang="ja-JP" sz="2400" dirty="0"/>
              </a:p>
              <a:p>
                <a:pPr marL="0" indent="0">
                  <a:buNone/>
                </a:pPr>
                <a:r>
                  <a:rPr lang="en-US" altLang="ja-JP" sz="2400" dirty="0"/>
                  <a:t>  </a:t>
                </a:r>
                <a:r>
                  <a:rPr lang="en-US" altLang="ja-JP" sz="2400" dirty="0" smtClean="0"/>
                  <a:t>          </a:t>
                </a:r>
                <a:r>
                  <a:rPr lang="ja-JP" altLang="en-US" sz="2400" dirty="0" smtClean="0"/>
                  <a:t>振動数</a:t>
                </a:r>
                <a:r>
                  <a:rPr lang="ja-JP" altLang="en-US" sz="2400" dirty="0"/>
                  <a:t>の不確定幅　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/>
                      </a:rPr>
                      <m:t>∆</m:t>
                    </m:r>
                    <m:r>
                      <a:rPr lang="ja-JP" altLang="en-US" sz="2400" i="1">
                        <a:latin typeface="Cambria Math"/>
                      </a:rPr>
                      <m:t>𝜈</m:t>
                    </m:r>
                    <m:r>
                      <a:rPr lang="en-US" altLang="ja-JP" sz="2400" i="1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altLang="ja-JP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ja-JP" altLang="en-US" sz="2400" i="1">
                                <a:latin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/>
                              </a:rPr>
                              <m:t>𝑟𝑎𝑑</m:t>
                            </m:r>
                          </m:sup>
                        </m:sSup>
                      </m:num>
                      <m:den>
                        <m:r>
                          <a:rPr lang="en-US" altLang="ja-JP" sz="2400" i="1">
                            <a:latin typeface="Cambria Math"/>
                          </a:rPr>
                          <m:t>2</m:t>
                        </m:r>
                        <m:r>
                          <a:rPr lang="ja-JP" altLang="en-US" sz="2400" i="1">
                            <a:latin typeface="Cambria Math"/>
                          </a:rPr>
                          <m:t>𝜋</m:t>
                        </m:r>
                      </m:den>
                    </m:f>
                    <m:r>
                      <a:rPr lang="en-US" altLang="ja-JP" sz="2400" i="1">
                        <a:latin typeface="Cambria Math"/>
                      </a:rPr>
                      <m:t> (</m:t>
                    </m:r>
                    <m:sSup>
                      <m:sSup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i="1"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altLang="ja-JP" sz="2400" i="1">
                            <a:latin typeface="Cambria Math"/>
                          </a:rPr>
                          <m:t>𝑟𝑎𝑑</m:t>
                        </m:r>
                      </m:sup>
                    </m:sSup>
                    <m:r>
                      <a:rPr lang="en-US" altLang="ja-JP" sz="2400" i="1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altLang="ja-JP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altLang="ja-JP" sz="2400" i="1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  <m:r>
                      <a:rPr lang="en-US" altLang="ja-JP" sz="2400" i="1">
                        <a:latin typeface="Cambria Math"/>
                      </a:rPr>
                      <m:t>)</m:t>
                    </m:r>
                  </m:oMath>
                </a14:m>
                <a:endParaRPr lang="en-US" altLang="ja-JP" sz="2400" dirty="0"/>
              </a:p>
              <a:p>
                <a:pPr marL="0" indent="0">
                  <a:buNone/>
                </a:pPr>
                <a:endParaRPr lang="en-US" altLang="ja-JP" sz="2400" dirty="0" smtClean="0"/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pPr marL="0" indent="0">
                  <a:buNone/>
                </a:pPr>
                <a:r>
                  <a:rPr lang="en-US" altLang="ja-JP" sz="2400" dirty="0" smtClean="0"/>
                  <a:t>	</a:t>
                </a:r>
                <a:r>
                  <a:rPr lang="ja-JP" altLang="en-US" sz="2400" dirty="0" smtClean="0"/>
                  <a:t>遷移に伴う放射にも不確定性</a:t>
                </a:r>
                <a:r>
                  <a:rPr lang="en-US" altLang="ja-JP" sz="2400" dirty="0"/>
                  <a:t>(</a:t>
                </a:r>
                <a:r>
                  <a:rPr lang="ja-JP" altLang="en-US" sz="2400" dirty="0"/>
                  <a:t>自然幅</a:t>
                </a:r>
                <a:r>
                  <a:rPr lang="en-US" altLang="ja-JP" sz="2400" dirty="0"/>
                  <a:t>)</a:t>
                </a:r>
                <a:r>
                  <a:rPr lang="ja-JP" altLang="en-US" sz="2400" dirty="0"/>
                  <a:t>が存在</a:t>
                </a:r>
                <a:endParaRPr lang="en-US" altLang="ja-JP" sz="2400" dirty="0"/>
              </a:p>
              <a:p>
                <a:pPr marL="0" indent="0">
                  <a:buNone/>
                </a:pP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ja-JP" altLang="en-US" sz="2400" dirty="0" smtClean="0"/>
                  <a:t>自然幅による振動数の確率分布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kumimoji="1" lang="en-US" altLang="ja-JP" sz="2400" dirty="0" smtClean="0"/>
                  <a:t>	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/>
                      </a:rPr>
                      <m:t>𝜓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ja-JP" altLang="en-US" sz="2400" b="0" i="1" smtClean="0">
                            <a:latin typeface="Cambria Math"/>
                          </a:rPr>
                          <m:t>𝜈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kumimoji="1" lang="en-US" altLang="ja-JP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1" lang="en-US" altLang="ja-JP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kumimoji="1" lang="ja-JP" altLang="en-US" sz="2400" b="0" i="1" smtClean="0">
                                    <a:latin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kumimoji="1" lang="en-US" altLang="ja-JP" sz="2400" b="0" i="1" smtClean="0">
                                    <a:latin typeface="Cambria Math"/>
                                  </a:rPr>
                                  <m:t>𝑟𝑎𝑑</m:t>
                                </m:r>
                              </m:sup>
                            </m:sSup>
                          </m:num>
                          <m:den>
                            <m:r>
                              <a:rPr kumimoji="1" lang="en-US" altLang="ja-JP" sz="2400" b="0" i="1" smtClean="0">
                                <a:latin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kumimoji="1" lang="en-US" altLang="ja-JP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kumimoji="1" lang="ja-JP" altLang="en-US" sz="2400" b="0" i="1" smtClean="0">
                                    <a:latin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1" lang="en-US" altLang="ja-JP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ja-JP" altLang="en-US" sz="2400" i="1">
                                <a:latin typeface="Cambria Math"/>
                              </a:rPr>
                              <m:t>𝜈</m:t>
                            </m:r>
                            <m:r>
                              <a:rPr lang="en-US" altLang="ja-JP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400" i="1">
                                    <a:latin typeface="Cambria Math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ja-JP" sz="24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ja-JP" sz="24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/>
                              </a:rPr>
                              <m:t>(</m:t>
                            </m:r>
                            <m:f>
                              <m:fPr>
                                <m:type m:val="skw"/>
                                <m:ctrlPr>
                                  <a:rPr kumimoji="1" lang="en-US" altLang="ja-JP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ja-JP" altLang="en-US" sz="2400" i="1">
                                        <a:latin typeface="Cambria Math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𝑟𝑎𝑑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24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kumimoji="1" lang="ja-JP" altLang="en-US" sz="2400" b="0" i="1" smtClean="0">
                                    <a:latin typeface="Cambria Math"/>
                                  </a:rPr>
                                  <m:t>𝜋</m:t>
                                </m:r>
                              </m:den>
                            </m:f>
                            <m:r>
                              <a:rPr lang="en-US" altLang="ja-JP" sz="24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1" lang="ja-JP" altLang="en-US" sz="2400" dirty="0" smtClean="0"/>
                  <a:t>　</a:t>
                </a:r>
                <a:r>
                  <a:rPr kumimoji="1" lang="en-US" altLang="ja-JP" sz="2400" dirty="0" smtClean="0"/>
                  <a:t>(Lorentz </a:t>
                </a:r>
                <a:r>
                  <a:rPr kumimoji="1" lang="ja-JP" altLang="en-US" sz="2400" dirty="0" smtClean="0"/>
                  <a:t>分布</a:t>
                </a:r>
                <a:r>
                  <a:rPr kumimoji="1" lang="en-US" altLang="ja-JP" sz="2400" dirty="0" smtClean="0"/>
                  <a:t>)</a:t>
                </a:r>
              </a:p>
              <a:p>
                <a:pPr marL="0" indent="0">
                  <a:buNone/>
                  <a:tabLst>
                    <a:tab pos="5832475" algn="l"/>
                  </a:tabLst>
                </a:pPr>
                <a:endParaRPr lang="en-US" altLang="ja-JP" sz="2400" dirty="0"/>
              </a:p>
              <a:p>
                <a:pPr marL="0" indent="0">
                  <a:buNone/>
                  <a:tabLst>
                    <a:tab pos="5832475" algn="l"/>
                  </a:tabLst>
                </a:pPr>
                <a:r>
                  <a:rPr lang="ja-JP" altLang="en-US" sz="2400" dirty="0" smtClean="0"/>
                  <a:t>単位振動数あたりの遷移確率は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𝑢𝑙</m:t>
                        </m:r>
                      </m:sub>
                    </m:sSub>
                    <m:r>
                      <a:rPr lang="ja-JP" altLang="en-US" sz="2400" i="1">
                        <a:latin typeface="Cambria Math"/>
                      </a:rPr>
                      <m:t>𝜓</m:t>
                    </m:r>
                    <m:d>
                      <m:dPr>
                        <m:ctrlPr>
                          <a:rPr lang="en-US" altLang="ja-JP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ja-JP" altLang="en-US" sz="2400" i="1">
                            <a:latin typeface="Cambria Math"/>
                          </a:rPr>
                          <m:t>𝜈</m:t>
                        </m:r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ja-JP" altLang="en-US" sz="2400" i="1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2400" dirty="0" smtClean="0"/>
              </a:p>
              <a:p>
                <a:pPr marL="0" indent="0">
                  <a:buNone/>
                  <a:tabLst>
                    <a:tab pos="5832475" algn="l"/>
                  </a:tabLst>
                </a:pPr>
                <a:r>
                  <a:rPr lang="ja-JP" altLang="en-US" sz="2400" dirty="0" smtClean="0"/>
                  <a:t>単位体積あたりの遷移確率は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𝑢𝑙</m:t>
                        </m:r>
                      </m:sub>
                    </m:sSub>
                    <m:r>
                      <a:rPr lang="en-US" altLang="ja-JP" sz="24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ja-JP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ja-JP" altLang="en-US" sz="2400" dirty="0" smtClean="0"/>
                  <a:t>　</a:t>
                </a:r>
                <a:endParaRPr kumimoji="1" lang="en-US" altLang="ja-JP" sz="2400" dirty="0" smtClean="0"/>
              </a:p>
            </p:txBody>
          </p:sp>
        </mc:Choice>
        <mc:Fallback xmlns="">
          <p:sp>
            <p:nvSpPr>
              <p:cNvPr id="6" name="コンテンツ プレースホルダー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55576"/>
                <a:ext cx="8229600" cy="4770588"/>
              </a:xfrm>
              <a:blipFill rotWithShape="1">
                <a:blip r:embed="rId2"/>
                <a:stretch>
                  <a:fillRect l="-889" t="-51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/>
          <p:cNvGrpSpPr/>
          <p:nvPr/>
        </p:nvGrpSpPr>
        <p:grpSpPr>
          <a:xfrm>
            <a:off x="5994562" y="190555"/>
            <a:ext cx="2955776" cy="1901825"/>
            <a:chOff x="5994563" y="1124743"/>
            <a:chExt cx="2955776" cy="19018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正方形/長方形 1"/>
                <p:cNvSpPr/>
                <p:nvPr/>
              </p:nvSpPr>
              <p:spPr>
                <a:xfrm>
                  <a:off x="6021738" y="1723048"/>
                  <a:ext cx="125784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𝝍</m:t>
                        </m:r>
                        <m:d>
                          <m:d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ja-JP" alt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𝝂</m:t>
                            </m:r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ja-JP" alt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𝝂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ja-JP" alt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正方形/長方形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1738" y="1723048"/>
                  <a:ext cx="1257845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グループ化 27"/>
            <p:cNvGrpSpPr/>
            <p:nvPr/>
          </p:nvGrpSpPr>
          <p:grpSpPr>
            <a:xfrm>
              <a:off x="5994563" y="1124743"/>
              <a:ext cx="2955776" cy="1901825"/>
              <a:chOff x="5941105" y="404664"/>
              <a:chExt cx="2955776" cy="1901825"/>
            </a:xfrm>
          </p:grpSpPr>
          <p:grpSp>
            <p:nvGrpSpPr>
              <p:cNvPr id="27" name="グループ化 26"/>
              <p:cNvGrpSpPr/>
              <p:nvPr/>
            </p:nvGrpSpPr>
            <p:grpSpPr>
              <a:xfrm>
                <a:off x="5941105" y="404664"/>
                <a:ext cx="2955776" cy="1901825"/>
                <a:chOff x="5941105" y="404664"/>
                <a:chExt cx="2955776" cy="1901825"/>
              </a:xfrm>
            </p:grpSpPr>
            <p:grpSp>
              <p:nvGrpSpPr>
                <p:cNvPr id="16" name="グループ化 15"/>
                <p:cNvGrpSpPr/>
                <p:nvPr/>
              </p:nvGrpSpPr>
              <p:grpSpPr>
                <a:xfrm>
                  <a:off x="5941105" y="404664"/>
                  <a:ext cx="2955776" cy="1901825"/>
                  <a:chOff x="5936704" y="1469975"/>
                  <a:chExt cx="2955776" cy="1901825"/>
                </a:xfrm>
              </p:grpSpPr>
              <p:grpSp>
                <p:nvGrpSpPr>
                  <p:cNvPr id="17" name="グループ化 16"/>
                  <p:cNvGrpSpPr/>
                  <p:nvPr/>
                </p:nvGrpSpPr>
                <p:grpSpPr>
                  <a:xfrm>
                    <a:off x="5936704" y="1469975"/>
                    <a:ext cx="2955776" cy="1901825"/>
                    <a:chOff x="5936704" y="1469975"/>
                    <a:chExt cx="2955776" cy="1901825"/>
                  </a:xfrm>
                </p:grpSpPr>
                <p:cxnSp>
                  <p:nvCxnSpPr>
                    <p:cNvPr id="21" name="直線コネクタ 20"/>
                    <p:cNvCxnSpPr/>
                    <p:nvPr/>
                  </p:nvCxnSpPr>
                  <p:spPr>
                    <a:xfrm>
                      <a:off x="6300192" y="1700808"/>
                      <a:ext cx="2592288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直線コネクタ 21"/>
                    <p:cNvCxnSpPr/>
                    <p:nvPr/>
                  </p:nvCxnSpPr>
                  <p:spPr>
                    <a:xfrm>
                      <a:off x="6300192" y="3140968"/>
                      <a:ext cx="2592288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3" name="テキスト ボックス 22"/>
                    <p:cNvSpPr txBox="1"/>
                    <p:nvPr/>
                  </p:nvSpPr>
                  <p:spPr>
                    <a:xfrm>
                      <a:off x="5936704" y="1469975"/>
                      <a:ext cx="28803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2400" dirty="0" smtClean="0"/>
                        <a:t>u</a:t>
                      </a:r>
                      <a:endParaRPr kumimoji="1" lang="ja-JP" altLang="en-US" sz="2400" dirty="0"/>
                    </a:p>
                  </p:txBody>
                </p:sp>
                <p:sp>
                  <p:nvSpPr>
                    <p:cNvPr id="24" name="テキスト ボックス 23"/>
                    <p:cNvSpPr txBox="1"/>
                    <p:nvPr/>
                  </p:nvSpPr>
                  <p:spPr>
                    <a:xfrm>
                      <a:off x="5940152" y="2910135"/>
                      <a:ext cx="28803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ja-JP" sz="2400" dirty="0"/>
                        <a:t>l</a:t>
                      </a:r>
                      <a:endParaRPr kumimoji="1" lang="ja-JP" altLang="en-US" sz="2400" dirty="0"/>
                    </a:p>
                  </p:txBody>
                </p:sp>
              </p:grpSp>
              <p:sp>
                <p:nvSpPr>
                  <p:cNvPr id="18" name="円/楕円 17"/>
                  <p:cNvSpPr/>
                  <p:nvPr/>
                </p:nvSpPr>
                <p:spPr>
                  <a:xfrm>
                    <a:off x="7596336" y="1469975"/>
                    <a:ext cx="216024" cy="23083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9" name="直線矢印コネクタ 18"/>
                  <p:cNvCxnSpPr>
                    <a:stCxn id="18" idx="4"/>
                  </p:cNvCxnSpPr>
                  <p:nvPr/>
                </p:nvCxnSpPr>
                <p:spPr>
                  <a:xfrm>
                    <a:off x="7704348" y="1700807"/>
                    <a:ext cx="0" cy="144016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曲線コネクタ 19"/>
                  <p:cNvCxnSpPr/>
                  <p:nvPr/>
                </p:nvCxnSpPr>
                <p:spPr>
                  <a:xfrm rot="10800000" flipV="1">
                    <a:off x="6080720" y="2420886"/>
                    <a:ext cx="1515616" cy="288033"/>
                  </a:xfrm>
                  <a:prstGeom prst="curvedConnector3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5" name="直線矢印コネクタ 24"/>
                <p:cNvCxnSpPr/>
                <p:nvPr/>
              </p:nvCxnSpPr>
              <p:spPr>
                <a:xfrm>
                  <a:off x="8100392" y="635497"/>
                  <a:ext cx="0" cy="1440159"/>
                </a:xfrm>
                <a:prstGeom prst="straightConnector1">
                  <a:avLst/>
                </a:prstGeom>
                <a:ln w="25400"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テキスト ボックス 25"/>
                  <p:cNvSpPr txBox="1"/>
                  <p:nvPr/>
                </p:nvSpPr>
                <p:spPr>
                  <a:xfrm>
                    <a:off x="8244407" y="1127195"/>
                    <a:ext cx="65247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2400" dirty="0" smtClean="0">
                        <a:solidFill>
                          <a:srgbClr val="0070C0"/>
                        </a:solidFill>
                      </a:rPr>
                      <a:t>h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ja-JP" altLang="en-US" sz="24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a14:m>
                    <a:endParaRPr kumimoji="1" lang="ja-JP" altLang="en-US" sz="24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テキスト ボックス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44407" y="1127195"/>
                    <a:ext cx="652473" cy="46166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14019" t="-10526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" name="テキスト ボックス 3"/>
          <p:cNvSpPr txBox="1"/>
          <p:nvPr/>
        </p:nvSpPr>
        <p:spPr>
          <a:xfrm>
            <a:off x="2051720" y="37330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自然幅</a:t>
            </a:r>
            <a:endParaRPr kumimoji="1" lang="ja-JP" altLang="en-US" sz="3200" dirty="0"/>
          </a:p>
        </p:txBody>
      </p:sp>
      <p:sp>
        <p:nvSpPr>
          <p:cNvPr id="7" name="下矢印 6"/>
          <p:cNvSpPr/>
          <p:nvPr/>
        </p:nvSpPr>
        <p:spPr>
          <a:xfrm>
            <a:off x="3785217" y="2492896"/>
            <a:ext cx="46805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50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404664"/>
                <a:ext cx="7704856" cy="576064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ja-JP" altLang="en-US" sz="2800" dirty="0" smtClean="0"/>
                  <a:t>静的な大気中で脱励起過程が励起過程と独立の場合</a:t>
                </a:r>
                <a:endParaRPr lang="en-US" altLang="ja-JP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800" i="1" smtClean="0">
                          <a:latin typeface="Cambria Math"/>
                        </a:rPr>
                        <m:t>𝜓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ja-JP" altLang="en-US" sz="2800" b="0" i="1" smtClean="0">
                              <a:latin typeface="Cambria Math"/>
                            </a:rPr>
                            <m:t>𝜈</m:t>
                          </m:r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800" b="0" i="1" smtClean="0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𝐻</m:t>
                          </m:r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𝑎</m:t>
                          </m:r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𝑣</m:t>
                          </m:r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ja-JP" sz="28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ja-JP" altLang="en-US" sz="28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  <m:r>
                            <m:rPr>
                              <m:sty m:val="p"/>
                            </m:rPr>
                            <a:rPr kumimoji="1" lang="el-GR" altLang="ja-JP" sz="28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sSub>
                            <m:sSubPr>
                              <m:ctrlPr>
                                <a:rPr kumimoji="1" lang="el-GR" altLang="ja-JP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ja-JP" altLang="el-GR" sz="28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800" b="0" i="0" smtClean="0">
                          <a:latin typeface="Cambria Math"/>
                        </a:rPr>
                        <m:t>      </m:t>
                      </m:r>
                    </m:oMath>
                  </m:oMathPara>
                </a14:m>
                <a:endParaRPr kumimoji="1" lang="en-US" altLang="ja-JP" sz="2800" b="0" i="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kumimoji="1" lang="en-US" altLang="ja-JP" sz="2800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2800" b="0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kumimoji="1" lang="ja-JP" altLang="en-US" sz="2800" b="0" i="1" smtClean="0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kumimoji="1" lang="en-US" altLang="ja-JP" sz="2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kumimoji="1" lang="ja-JP" altLang="en-US" sz="2800" b="0" i="1" smtClean="0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kumimoji="1" lang="en-US" altLang="ja-JP" sz="28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  <m:rad>
                      <m:radPr>
                        <m:degHide m:val="on"/>
                        <m:ctrlPr>
                          <a:rPr kumimoji="1" lang="en-US" altLang="ja-JP" sz="28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1" lang="en-US" altLang="ja-JP" sz="28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kumimoji="1" lang="en-US" altLang="ja-JP" sz="2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kumimoji="1" lang="en-US" altLang="ja-JP" sz="2800" b="0" i="1" smtClean="0">
                                <a:latin typeface="Cambria Math"/>
                                <a:ea typeface="Cambria Math"/>
                              </a:rPr>
                              <m:t>𝑘𝑇</m:t>
                            </m:r>
                          </m:num>
                          <m:den>
                            <m:r>
                              <a:rPr kumimoji="1" lang="en-US" altLang="ja-JP" sz="2800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den>
                        </m:f>
                      </m:e>
                    </m:rad>
                    <m:r>
                      <a:rPr kumimoji="1" lang="en-US" altLang="ja-JP" sz="2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kumimoji="1" lang="en-US" altLang="ja-JP" sz="2800" dirty="0" smtClean="0"/>
                  <a:t>…</a:t>
                </a:r>
                <a:r>
                  <a:rPr kumimoji="1" lang="ja-JP" altLang="en-US" sz="2800" dirty="0" smtClean="0"/>
                  <a:t>熱運動によるドップラー幅</a:t>
                </a:r>
                <a:endParaRPr kumimoji="1" lang="en-US" altLang="ja-JP" sz="2800" dirty="0" smtClean="0"/>
              </a:p>
              <a:p>
                <a:pPr marL="0" indent="0">
                  <a:buNone/>
                </a:pPr>
                <a:r>
                  <a:rPr lang="en-US" altLang="ja-JP" sz="2800" dirty="0"/>
                  <a:t>	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/>
                      </a:rPr>
                      <m:t>𝑣</m:t>
                    </m:r>
                    <m:r>
                      <a:rPr lang="en-US" altLang="ja-JP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ja-JP" altLang="en-US" sz="2800" b="0" i="1" smtClean="0">
                            <a:latin typeface="Cambria Math"/>
                          </a:rPr>
                          <m:t>𝜈</m:t>
                        </m:r>
                        <m:r>
                          <a:rPr lang="en-US" altLang="ja-JP" sz="28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ja-JP" altLang="en-US" sz="2800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altLang="ja-JP" sz="2800" b="0" i="1" smtClean="0">
                            <a:latin typeface="Cambria Math"/>
                            <a:ea typeface="Cambria Math"/>
                          </a:rPr>
                          <m:t>Δ</m:t>
                        </m:r>
                        <m:sSub>
                          <m:sSubPr>
                            <m:ctrlPr>
                              <a:rPr lang="el-GR" altLang="ja-JP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ja-JP" altLang="el-GR" sz="2800" b="0" i="1" smtClean="0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ja-JP" sz="2800" dirty="0" smtClean="0"/>
                  <a:t> ,   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/>
                      </a:rPr>
                      <m:t>𝑎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kumimoji="1" lang="ja-JP" altLang="en-US" sz="2800" b="0" i="1" smtClean="0">
                            <a:latin typeface="Cambria Math"/>
                          </a:rPr>
                          <m:t>𝛾</m:t>
                        </m:r>
                      </m:num>
                      <m:den>
                        <m:r>
                          <a:rPr kumimoji="1" lang="en-US" altLang="ja-JP" sz="2800" b="0" i="1" smtClean="0">
                            <a:latin typeface="Cambria Math"/>
                          </a:rPr>
                          <m:t>4</m:t>
                        </m:r>
                        <m:r>
                          <a:rPr kumimoji="1" lang="ja-JP" altLang="en-US" sz="2800" b="0" i="1" smtClean="0">
                            <a:latin typeface="Cambria Math"/>
                          </a:rPr>
                          <m:t>𝜋</m:t>
                        </m:r>
                        <m:r>
                          <m:rPr>
                            <m:sty m:val="p"/>
                          </m:rPr>
                          <a:rPr kumimoji="1" lang="el-GR" altLang="ja-JP" sz="2800" b="0" i="1" smtClean="0">
                            <a:latin typeface="Cambria Math"/>
                            <a:ea typeface="Cambria Math"/>
                          </a:rPr>
                          <m:t>Δ</m:t>
                        </m:r>
                        <m:sSub>
                          <m:sSubPr>
                            <m:ctrlPr>
                              <a:rPr kumimoji="1" lang="el-GR" altLang="ja-JP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kumimoji="1" lang="ja-JP" altLang="el-GR" sz="2800" b="0" i="1" smtClean="0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</m:sub>
                        </m:sSub>
                      </m:den>
                    </m:f>
                  </m:oMath>
                </a14:m>
                <a:endParaRPr kumimoji="1" lang="en-US" altLang="ja-JP" sz="2800" dirty="0" smtClean="0"/>
              </a:p>
              <a:p>
                <a:pPr marL="0" indent="0">
                  <a:buNone/>
                </a:pPr>
                <a:r>
                  <a:rPr lang="en-US" altLang="ja-JP" sz="2800" dirty="0" smtClean="0"/>
                  <a:t>H(</a:t>
                </a:r>
                <a:r>
                  <a:rPr lang="en-US" altLang="ja-JP" sz="2800" dirty="0" err="1" smtClean="0"/>
                  <a:t>a,v</a:t>
                </a:r>
                <a:r>
                  <a:rPr lang="en-US" altLang="ja-JP" sz="2800" dirty="0" smtClean="0"/>
                  <a:t>)</a:t>
                </a:r>
                <a:r>
                  <a:rPr lang="ja-JP" altLang="en-US" sz="2800" dirty="0" smtClean="0"/>
                  <a:t>は線中心でガウス分布</a:t>
                </a:r>
                <a:endParaRPr lang="en-US" altLang="ja-JP" sz="2800" dirty="0" smtClean="0"/>
              </a:p>
              <a:p>
                <a:pPr marL="0" indent="0">
                  <a:buNone/>
                </a:pPr>
                <a:r>
                  <a:rPr lang="en-US" altLang="ja-JP" sz="2800" dirty="0" smtClean="0"/>
                  <a:t>(</a:t>
                </a:r>
                <a:r>
                  <a:rPr lang="ja-JP" altLang="en-US" sz="2800" dirty="0" smtClean="0"/>
                  <a:t>熱運動）、線翼でローレンツ分布</a:t>
                </a:r>
                <a:endParaRPr lang="en-US" altLang="ja-JP" sz="2800" dirty="0" smtClean="0"/>
              </a:p>
              <a:p>
                <a:pPr marL="0" indent="0">
                  <a:buNone/>
                </a:pPr>
                <a:r>
                  <a:rPr lang="ja-JP" altLang="en-US" sz="2800" dirty="0" smtClean="0"/>
                  <a:t>（衝突）の性質をもつヴォイト関数</a:t>
                </a:r>
                <a:endParaRPr lang="en-US" altLang="ja-JP" sz="2800" dirty="0" smtClean="0"/>
              </a:p>
              <a:p>
                <a:pPr marL="0" indent="0">
                  <a:buNone/>
                </a:pPr>
                <a:endParaRPr lang="en-US" altLang="ja-JP" sz="2800" dirty="0"/>
              </a:p>
              <a:p>
                <a:pPr marL="0" indent="0">
                  <a:buNone/>
                </a:pPr>
                <a:r>
                  <a:rPr lang="en-US" altLang="ja-JP" sz="2800" dirty="0" smtClean="0"/>
                  <a:t>※</a:t>
                </a:r>
                <a:r>
                  <a:rPr lang="ja-JP" altLang="en-US" sz="2800" dirty="0" smtClean="0"/>
                  <a:t>脱励起過程が励起過程による</a:t>
                </a:r>
                <a:endParaRPr lang="en-US" altLang="ja-JP" sz="2800" dirty="0" smtClean="0"/>
              </a:p>
              <a:p>
                <a:pPr marL="0" indent="0">
                  <a:buNone/>
                </a:pPr>
                <a:r>
                  <a:rPr lang="ja-JP" altLang="en-US" sz="2800" dirty="0" smtClean="0"/>
                  <a:t>場合分布はより</a:t>
                </a:r>
                <a:r>
                  <a:rPr lang="ja-JP" altLang="en-US" sz="2800" dirty="0"/>
                  <a:t>複雑化</a:t>
                </a:r>
                <a:endParaRPr lang="en-US" altLang="ja-JP" sz="2800" dirty="0" smtClean="0"/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404664"/>
                <a:ext cx="7704856" cy="5760640"/>
              </a:xfrm>
              <a:blipFill rotWithShape="1">
                <a:blip r:embed="rId2"/>
                <a:stretch>
                  <a:fillRect l="-1345" t="-2011" r="-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68530"/>
            <a:ext cx="4104456" cy="3376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291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258513" y="715167"/>
                <a:ext cx="8291264" cy="557748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[</a:t>
                </a:r>
                <a:r>
                  <a:rPr lang="ja-JP" altLang="en-US" sz="2800" b="1" dirty="0" smtClean="0">
                    <a:solidFill>
                      <a:srgbClr val="FF0000"/>
                    </a:solidFill>
                  </a:rPr>
                  <a:t>放射</a:t>
                </a:r>
                <a:r>
                  <a:rPr kumimoji="1" lang="ja-JP" altLang="en-US" sz="2800" b="1" dirty="0" smtClean="0">
                    <a:solidFill>
                      <a:srgbClr val="FF0000"/>
                    </a:solidFill>
                  </a:rPr>
                  <a:t>励起</a:t>
                </a:r>
                <a:r>
                  <a:rPr kumimoji="1" lang="en-US" altLang="ja-JP" sz="2800" b="1" dirty="0" smtClean="0">
                    <a:solidFill>
                      <a:srgbClr val="FF0000"/>
                    </a:solidFill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800" dirty="0" smtClean="0"/>
                  <a:t>外部からの放射によって</a:t>
                </a:r>
                <a:r>
                  <a:rPr kumimoji="1" lang="ja-JP" altLang="en-US" sz="2800" dirty="0" smtClean="0"/>
                  <a:t>高準位に遷移</a:t>
                </a:r>
                <a:endParaRPr kumimoji="1" lang="en-US" altLang="ja-JP" sz="2800" dirty="0" smtClean="0"/>
              </a:p>
              <a:p>
                <a:pPr marL="0" indent="0">
                  <a:buNone/>
                </a:pPr>
                <a:endParaRPr kumimoji="1" lang="en-US" altLang="ja-JP" sz="2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kumimoji="1" lang="en-US" altLang="ja-JP" sz="2800" dirty="0" smtClean="0"/>
              </a:p>
              <a:p>
                <a:pPr marL="0" indent="0">
                  <a:buNone/>
                </a:pPr>
                <a:r>
                  <a:rPr kumimoji="1" lang="en-US" altLang="ja-JP" sz="2800" dirty="0" smtClean="0"/>
                  <a:t>[</a:t>
                </a:r>
                <a:r>
                  <a:rPr kumimoji="1" lang="ja-JP" altLang="en-US" sz="2800" dirty="0" smtClean="0"/>
                  <a:t>アインシュタイン係数</a:t>
                </a:r>
                <a:r>
                  <a:rPr kumimoji="1" lang="en-US" altLang="ja-JP" sz="2800" dirty="0" smtClean="0"/>
                  <a:t>]</a:t>
                </a:r>
                <a:r>
                  <a:rPr kumimoji="1" lang="ja-JP" altLang="en-US" sz="28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/>
                          </a:rPr>
                          <m:t>𝑙𝑢</m:t>
                        </m:r>
                      </m:sub>
                    </m:sSub>
                  </m:oMath>
                </a14:m>
                <a:endParaRPr kumimoji="1" lang="en-US" altLang="ja-JP" sz="2800" dirty="0" smtClean="0"/>
              </a:p>
              <a:p>
                <a:pPr marL="0" indent="0">
                  <a:buNone/>
                </a:pPr>
                <a:r>
                  <a:rPr lang="ja-JP" altLang="en-US" sz="2400" dirty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/>
                          </a:rPr>
                          <m:t>𝑙𝑢</m:t>
                        </m:r>
                      </m:sub>
                    </m:sSub>
                    <m:r>
                      <a:rPr lang="en-US" altLang="ja-JP" sz="2400" b="0" i="1" smtClean="0">
                        <a:latin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ja-JP" sz="2400" i="1" smtClean="0">
                            <a:latin typeface="Cambria Math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altLang="ja-JP" sz="2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2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400" i="1" smtClean="0">
                                    <a:latin typeface="Cambria Math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  <m:sup>
                            <m:r>
                              <a:rPr lang="ja-JP" altLang="en-US" sz="2400" i="1" smtClean="0">
                                <a:latin typeface="Cambria Math"/>
                              </a:rPr>
                              <m:t>𝜑</m:t>
                            </m:r>
                          </m:sup>
                        </m:sSubSup>
                      </m:e>
                    </m:acc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kumimoji="1" lang="en-US" altLang="ja-JP" sz="2400" dirty="0" smtClean="0"/>
                  <a:t>: </a:t>
                </a:r>
                <a:r>
                  <a:rPr kumimoji="1" lang="ja-JP" altLang="en-US" sz="2400" dirty="0" smtClean="0"/>
                  <a:t>放射励起により</a:t>
                </a:r>
                <a:r>
                  <a:rPr lang="ja-JP" altLang="en-US" sz="2400" dirty="0" smtClean="0"/>
                  <a:t>単位時間内に</a:t>
                </a:r>
                <a:r>
                  <a:rPr lang="en-US" altLang="ja-JP" sz="2400" dirty="0" smtClean="0"/>
                  <a:t>l</a:t>
                </a:r>
                <a:r>
                  <a:rPr kumimoji="1" lang="en-US" altLang="ja-JP" sz="2400" dirty="0" smtClean="0"/>
                  <a:t> </a:t>
                </a:r>
                <a:r>
                  <a:rPr kumimoji="1" lang="ja-JP" altLang="en-US" sz="2400" dirty="0" smtClean="0"/>
                  <a:t>→ </a:t>
                </a:r>
                <a:r>
                  <a:rPr lang="en-US" altLang="ja-JP" sz="2400" dirty="0" smtClean="0"/>
                  <a:t>u</a:t>
                </a:r>
                <a:r>
                  <a:rPr kumimoji="1" lang="ja-JP" altLang="en-US" sz="2400" dirty="0" smtClean="0"/>
                  <a:t>　遷移をする確率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ja-JP" altLang="en-US" sz="2400" dirty="0" smtClean="0"/>
                  <a:t>ここで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en-US" altLang="ja-JP" sz="24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2400" i="1" smtClean="0">
                            <a:latin typeface="Cambria Math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altLang="ja-JP" sz="2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2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400" i="1" smtClean="0">
                                    <a:latin typeface="Cambria Math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  <m:sup>
                            <m:r>
                              <a:rPr lang="ja-JP" altLang="en-US" sz="2400" i="1" smtClean="0">
                                <a:latin typeface="Cambria Math"/>
                              </a:rPr>
                              <m:t>𝜑</m:t>
                            </m:r>
                          </m:sup>
                        </m:sSubSup>
                      </m:e>
                    </m:acc>
                    <m:r>
                      <a:rPr lang="en-US" altLang="ja-JP" sz="2400" i="1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US" altLang="ja-JP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lang="en-US" altLang="ja-JP" sz="240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en-US" altLang="ja-JP" sz="240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nary>
                          <m:naryPr>
                            <m:ctrlPr>
                              <a:rPr lang="en-US" altLang="ja-JP" sz="2400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ja-JP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ja-JP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ja-JP" sz="24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ja-JP" altLang="en-US" sz="2400" i="1" smtClean="0">
                                    <a:latin typeface="Cambria Math"/>
                                    <a:ea typeface="Cambria Math"/>
                                  </a:rPr>
                                  <m:t>𝜈</m:t>
                                </m:r>
                              </m:sub>
                            </m:sSub>
                            <m:r>
                              <a:rPr lang="ja-JP" altLang="en-US" sz="2400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  <m:d>
                              <m:dPr>
                                <m:ctrlPr>
                                  <a:rPr lang="en-US" altLang="ja-JP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ja-JP" altLang="en-US" sz="2400" b="0" i="1" smtClean="0">
                                    <a:latin typeface="Cambria Math"/>
                                    <a:ea typeface="Cambria Math"/>
                                  </a:rPr>
                                  <m:t>𝜈</m:t>
                                </m:r>
                                <m:r>
                                  <a:rPr lang="en-US" altLang="ja-JP" sz="24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ja-JP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ja-JP" sz="2400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ja-JP" sz="24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ja-JP" altLang="en-US" sz="24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altLang="ja-JP" sz="24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ja-JP" altLang="en-US" sz="2400" b="0" i="1" smtClean="0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</m:nary>
                      </m:e>
                    </m:nary>
                  </m:oMath>
                </a14:m>
                <a:endParaRPr lang="en-US" altLang="ja-JP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ja-JP" altLang="en-US" sz="2400" i="1" smtClean="0">
                        <a:latin typeface="Cambria Math"/>
                      </a:rPr>
                      <m:t>𝜑</m:t>
                    </m:r>
                  </m:oMath>
                </a14:m>
                <a:r>
                  <a:rPr lang="ja-JP" altLang="en-US" sz="2400" dirty="0" smtClean="0"/>
                  <a:t>は遷移に</a:t>
                </a:r>
                <a:r>
                  <a:rPr lang="ja-JP" altLang="en-US" sz="2400" dirty="0"/>
                  <a:t>対応</a:t>
                </a:r>
                <a:r>
                  <a:rPr lang="ja-JP" altLang="en-US" sz="2400" dirty="0" smtClean="0"/>
                  <a:t>する</a:t>
                </a:r>
                <a:r>
                  <a:rPr lang="ja-JP" altLang="en-US" sz="2400" dirty="0"/>
                  <a:t>減衰</a:t>
                </a:r>
                <a:r>
                  <a:rPr lang="ja-JP" altLang="en-US" sz="2400" dirty="0" smtClean="0"/>
                  <a:t>分布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:endParaRPr lang="en-US" altLang="ja-JP" sz="2400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513" y="715167"/>
                <a:ext cx="8291264" cy="5577483"/>
              </a:xfrm>
              <a:blipFill rotWithShape="1">
                <a:blip r:embed="rId2"/>
                <a:stretch>
                  <a:fillRect l="-1470" t="-15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/>
          <p:cNvGrpSpPr/>
          <p:nvPr/>
        </p:nvGrpSpPr>
        <p:grpSpPr>
          <a:xfrm>
            <a:off x="5897611" y="404664"/>
            <a:ext cx="2955776" cy="2086491"/>
            <a:chOff x="5624740" y="350748"/>
            <a:chExt cx="2955776" cy="2086491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5624740" y="535414"/>
              <a:ext cx="2955776" cy="1901825"/>
              <a:chOff x="5941105" y="404664"/>
              <a:chExt cx="2955776" cy="1901825"/>
            </a:xfrm>
          </p:grpSpPr>
          <p:grpSp>
            <p:nvGrpSpPr>
              <p:cNvPr id="14" name="グループ化 13"/>
              <p:cNvGrpSpPr/>
              <p:nvPr/>
            </p:nvGrpSpPr>
            <p:grpSpPr>
              <a:xfrm>
                <a:off x="5941105" y="404664"/>
                <a:ext cx="2955776" cy="1901825"/>
                <a:chOff x="5936704" y="1469975"/>
                <a:chExt cx="2955776" cy="1901825"/>
              </a:xfrm>
            </p:grpSpPr>
            <p:grpSp>
              <p:nvGrpSpPr>
                <p:cNvPr id="16" name="グループ化 15"/>
                <p:cNvGrpSpPr/>
                <p:nvPr/>
              </p:nvGrpSpPr>
              <p:grpSpPr>
                <a:xfrm>
                  <a:off x="5936704" y="1469975"/>
                  <a:ext cx="2955776" cy="1901825"/>
                  <a:chOff x="5936704" y="1469975"/>
                  <a:chExt cx="2955776" cy="1901825"/>
                </a:xfrm>
              </p:grpSpPr>
              <p:cxnSp>
                <p:nvCxnSpPr>
                  <p:cNvPr id="20" name="直線コネクタ 19"/>
                  <p:cNvCxnSpPr/>
                  <p:nvPr/>
                </p:nvCxnSpPr>
                <p:spPr>
                  <a:xfrm>
                    <a:off x="6300192" y="1700808"/>
                    <a:ext cx="2592288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線コネクタ 20"/>
                  <p:cNvCxnSpPr/>
                  <p:nvPr/>
                </p:nvCxnSpPr>
                <p:spPr>
                  <a:xfrm>
                    <a:off x="6300192" y="3140968"/>
                    <a:ext cx="2592288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テキスト ボックス 21"/>
                  <p:cNvSpPr txBox="1"/>
                  <p:nvPr/>
                </p:nvSpPr>
                <p:spPr>
                  <a:xfrm>
                    <a:off x="5936704" y="1469975"/>
                    <a:ext cx="2880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2400" dirty="0" smtClean="0"/>
                      <a:t>u</a:t>
                    </a:r>
                    <a:endParaRPr kumimoji="1" lang="ja-JP" altLang="en-US" sz="2400" dirty="0"/>
                  </a:p>
                </p:txBody>
              </p:sp>
              <p:sp>
                <p:nvSpPr>
                  <p:cNvPr id="23" name="テキスト ボックス 22"/>
                  <p:cNvSpPr txBox="1"/>
                  <p:nvPr/>
                </p:nvSpPr>
                <p:spPr>
                  <a:xfrm>
                    <a:off x="5940152" y="2910135"/>
                    <a:ext cx="2880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2400" dirty="0"/>
                      <a:t>l</a:t>
                    </a:r>
                    <a:endParaRPr kumimoji="1" lang="ja-JP" altLang="en-US" sz="2400" dirty="0"/>
                  </a:p>
                </p:txBody>
              </p:sp>
            </p:grpSp>
            <p:sp>
              <p:nvSpPr>
                <p:cNvPr id="17" name="円/楕円 16"/>
                <p:cNvSpPr/>
                <p:nvPr/>
              </p:nvSpPr>
              <p:spPr>
                <a:xfrm>
                  <a:off x="7596336" y="2910135"/>
                  <a:ext cx="216024" cy="2308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直線矢印コネクタ 17"/>
                <p:cNvCxnSpPr/>
                <p:nvPr/>
              </p:nvCxnSpPr>
              <p:spPr>
                <a:xfrm flipV="1">
                  <a:off x="7704348" y="1700806"/>
                  <a:ext cx="0" cy="144016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曲線コネクタ 18"/>
                <p:cNvCxnSpPr/>
                <p:nvPr/>
              </p:nvCxnSpPr>
              <p:spPr>
                <a:xfrm>
                  <a:off x="5940152" y="1931640"/>
                  <a:ext cx="1656184" cy="753101"/>
                </a:xfrm>
                <a:prstGeom prst="curvedConnector3">
                  <a:avLst>
                    <a:gd name="adj1" fmla="val 57529"/>
                  </a:avLst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直線矢印コネクタ 14"/>
              <p:cNvCxnSpPr/>
              <p:nvPr/>
            </p:nvCxnSpPr>
            <p:spPr>
              <a:xfrm>
                <a:off x="8100392" y="635497"/>
                <a:ext cx="0" cy="1440159"/>
              </a:xfrm>
              <a:prstGeom prst="straightConnector1">
                <a:avLst/>
              </a:prstGeom>
              <a:ln w="2540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7928043" y="1255492"/>
                  <a:ext cx="65247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400" dirty="0" smtClean="0">
                      <a:solidFill>
                        <a:srgbClr val="0070C0"/>
                      </a:solidFill>
                    </a:rPr>
                    <a:t>h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ja-JP" altLang="en-US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a14:m>
                  <a:endParaRPr kumimoji="1" lang="ja-JP" altLang="en-US" sz="2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テキスト ボックス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8043" y="1255492"/>
                  <a:ext cx="652473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4953" t="-10526" b="-289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正方形/長方形 30"/>
                <p:cNvSpPr/>
                <p:nvPr/>
              </p:nvSpPr>
              <p:spPr>
                <a:xfrm>
                  <a:off x="6675008" y="350748"/>
                  <a:ext cx="12530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  <m:d>
                          <m:d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ja-JP" altLang="en-US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𝝂</m:t>
                            </m:r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ja-JP" alt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𝝂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ja-JP" alt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正方形/長方形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5008" y="350748"/>
                  <a:ext cx="1253035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692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229600" cy="543346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ja-JP" altLang="en-US" sz="2800" dirty="0" smtClean="0"/>
                  <a:t>静的な大気中では自発脱励起の場合と同様</a:t>
                </a:r>
                <a:endParaRPr lang="en-US" altLang="ja-JP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800" b="0" i="1" smtClean="0">
                          <a:latin typeface="Cambria Math"/>
                        </a:rPr>
                        <m:t>𝜑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ja-JP" altLang="en-US" sz="2800" b="0" i="1" smtClean="0">
                              <a:latin typeface="Cambria Math"/>
                            </a:rPr>
                            <m:t>𝜈</m:t>
                          </m:r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800" b="0" i="1" smtClean="0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𝐻</m:t>
                          </m:r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𝑎</m:t>
                          </m:r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𝑣</m:t>
                          </m:r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ja-JP" sz="28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ja-JP" altLang="en-US" sz="28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  <m:r>
                            <m:rPr>
                              <m:sty m:val="p"/>
                            </m:rPr>
                            <a:rPr kumimoji="1" lang="el-GR" altLang="ja-JP" sz="28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sSub>
                            <m:sSubPr>
                              <m:ctrlPr>
                                <a:rPr kumimoji="1" lang="el-GR" altLang="ja-JP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ja-JP" altLang="el-GR" sz="28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800" b="0" i="0" smtClean="0">
                          <a:latin typeface="Cambria Math"/>
                        </a:rPr>
                        <m:t>      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ja-JP" sz="2800" b="0" i="1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kumimoji="1" lang="ja-JP" altLang="en-US" sz="2800" b="0" i="1" smtClean="0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  <m:t>≡</m:t>
                          </m:r>
                          <m:f>
                            <m:fPr>
                              <m:ctrlP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kumimoji="1" lang="en-US" altLang="ja-JP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kumimoji="1" lang="en-US" altLang="ja-JP" sz="2800" b="0" i="1" smtClean="0">
                                      <a:latin typeface="Cambria Math"/>
                                      <a:ea typeface="Cambria Math"/>
                                    </a:rPr>
                                    <m:t>𝑘𝑇</m:t>
                                  </m:r>
                                </m:num>
                                <m:den>
                                  <m:r>
                                    <a:rPr kumimoji="1" lang="en-US" altLang="ja-JP" sz="28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      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𝑣</m:t>
                    </m:r>
                    <m:r>
                      <a:rPr lang="en-US" altLang="ja-JP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latin typeface="Cambria Math"/>
                          </a:rPr>
                        </m:ctrlPr>
                      </m:fPr>
                      <m:num>
                        <m:r>
                          <a:rPr lang="ja-JP" altLang="en-US" i="1">
                            <a:latin typeface="Cambria Math"/>
                          </a:rPr>
                          <m:t>𝜈</m:t>
                        </m:r>
                        <m:r>
                          <a:rPr lang="en-US" altLang="ja-JP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altLang="ja-JP" i="1">
                            <a:latin typeface="Cambria Math"/>
                            <a:ea typeface="Cambria Math"/>
                          </a:rPr>
                          <m:t>Δ</m:t>
                        </m:r>
                        <m:sSub>
                          <m:sSubPr>
                            <m:ctrlPr>
                              <a:rPr lang="el-GR" altLang="ja-JP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ja-JP" altLang="el-GR" i="1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ja-JP" dirty="0"/>
                  <a:t> ,   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𝑎</m:t>
                    </m:r>
                    <m:r>
                      <a:rPr lang="en-US" altLang="ja-JP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latin typeface="Cambria Math"/>
                          </a:rPr>
                        </m:ctrlPr>
                      </m:fPr>
                      <m:num>
                        <m:r>
                          <a:rPr lang="ja-JP" altLang="en-US" i="1">
                            <a:latin typeface="Cambria Math"/>
                          </a:rPr>
                          <m:t>𝛾</m:t>
                        </m:r>
                      </m:num>
                      <m:den>
                        <m:r>
                          <a:rPr lang="en-US" altLang="ja-JP" i="1">
                            <a:latin typeface="Cambria Math"/>
                          </a:rPr>
                          <m:t>4</m:t>
                        </m:r>
                        <m:r>
                          <a:rPr lang="ja-JP" altLang="en-US" i="1">
                            <a:latin typeface="Cambria Math"/>
                          </a:rPr>
                          <m:t>𝜋</m:t>
                        </m:r>
                        <m:r>
                          <m:rPr>
                            <m:sty m:val="p"/>
                          </m:rPr>
                          <a:rPr lang="el-GR" altLang="ja-JP" i="1">
                            <a:latin typeface="Cambria Math"/>
                            <a:ea typeface="Cambria Math"/>
                          </a:rPr>
                          <m:t>Δ</m:t>
                        </m:r>
                        <m:sSub>
                          <m:sSubPr>
                            <m:ctrlPr>
                              <a:rPr lang="el-GR" altLang="ja-JP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ja-JP" altLang="el-GR" i="1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</m:sub>
                        </m:sSub>
                      </m:den>
                    </m:f>
                  </m:oMath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ja-JP" altLang="en-US" dirty="0" smtClean="0"/>
                  <a:t>減衰が小さいとき</a:t>
                </a:r>
                <a:r>
                  <a:rPr lang="en-US" altLang="ja-JP" dirty="0" smtClean="0"/>
                  <a:t>(a&lt;1)</a:t>
                </a:r>
                <a:endParaRPr kumimoji="1"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/>
                        </a:rPr>
                        <m:t>𝜑</m:t>
                      </m:r>
                      <m:d>
                        <m:d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ja-JP" altLang="en-US" i="1">
                              <a:latin typeface="Cambria Math"/>
                            </a:rPr>
                            <m:t>𝜈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ja-JP" altLang="en-US" i="1" smtClean="0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  <m:r>
                            <m:rPr>
                              <m:sty m:val="p"/>
                            </m:rPr>
                            <a:rPr lang="el-GR" altLang="ja-JP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altLang="ja-JP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ja-JP" altLang="el-GR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ja-JP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kumimoji="1" lang="en-US" altLang="ja-JP" dirty="0" smtClean="0"/>
                  <a:t>a=0</a:t>
                </a:r>
                <a:r>
                  <a:rPr kumimoji="1" lang="ja-JP" altLang="en-US" dirty="0" smtClean="0"/>
                  <a:t>で純粋なガウス分布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229600" cy="5433467"/>
              </a:xfrm>
              <a:blipFill rotWithShape="1">
                <a:blip r:embed="rId2"/>
                <a:stretch>
                  <a:fillRect l="-1852" t="-2357" b="-8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8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521536" y="476673"/>
                <a:ext cx="8229600" cy="56632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[</a:t>
                </a:r>
                <a:r>
                  <a:rPr lang="ja-JP" altLang="en-US" sz="2800" b="1" dirty="0" smtClean="0">
                    <a:solidFill>
                      <a:srgbClr val="FF0000"/>
                    </a:solidFill>
                  </a:rPr>
                  <a:t>誘導脱</a:t>
                </a:r>
                <a:r>
                  <a:rPr kumimoji="1" lang="ja-JP" altLang="en-US" sz="2800" b="1" dirty="0" smtClean="0">
                    <a:solidFill>
                      <a:srgbClr val="FF0000"/>
                    </a:solidFill>
                  </a:rPr>
                  <a:t>励起</a:t>
                </a:r>
                <a:r>
                  <a:rPr kumimoji="1" lang="en-US" altLang="ja-JP" sz="2800" b="1" dirty="0" smtClean="0">
                    <a:solidFill>
                      <a:srgbClr val="FF0000"/>
                    </a:solidFill>
                  </a:rPr>
                  <a:t>]</a:t>
                </a:r>
              </a:p>
              <a:p>
                <a:pPr marL="0" indent="0">
                  <a:buNone/>
                </a:pPr>
                <a:r>
                  <a:rPr lang="ja-JP" altLang="en-US" sz="2800" dirty="0" smtClean="0"/>
                  <a:t>外部</a:t>
                </a:r>
                <a:r>
                  <a:rPr lang="ja-JP" altLang="en-US" sz="2800" dirty="0" smtClean="0"/>
                  <a:t>放射</a:t>
                </a:r>
                <a:r>
                  <a:rPr lang="ja-JP" altLang="en-US" sz="2800" dirty="0"/>
                  <a:t>からの</a:t>
                </a:r>
                <a:r>
                  <a:rPr lang="ja-JP" altLang="en-US" sz="2800" dirty="0" smtClean="0"/>
                  <a:t>刺激による</a:t>
                </a:r>
                <a:endParaRPr lang="en-US" altLang="ja-JP" sz="2800" dirty="0"/>
              </a:p>
              <a:p>
                <a:pPr marL="0" indent="0">
                  <a:buNone/>
                </a:pPr>
                <a:r>
                  <a:rPr kumimoji="1" lang="ja-JP" altLang="en-US" sz="2800" dirty="0" smtClean="0"/>
                  <a:t>高準位から低準位</a:t>
                </a:r>
                <a:r>
                  <a:rPr lang="ja-JP" altLang="en-US" sz="2800" dirty="0" smtClean="0"/>
                  <a:t>への遷移</a:t>
                </a:r>
                <a:endParaRPr lang="en-US" altLang="ja-JP" sz="2800" dirty="0" smtClean="0"/>
              </a:p>
              <a:p>
                <a:pPr marL="0" indent="0">
                  <a:buNone/>
                </a:pPr>
                <a:endParaRPr kumimoji="1" lang="en-US" altLang="ja-JP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kumimoji="1" lang="en-US" altLang="ja-JP" sz="2800" dirty="0" smtClean="0"/>
                  <a:t>[</a:t>
                </a:r>
                <a:r>
                  <a:rPr kumimoji="1" lang="ja-JP" altLang="en-US" sz="2800" dirty="0" smtClean="0"/>
                  <a:t>アインシュタイン係数</a:t>
                </a:r>
                <a:r>
                  <a:rPr kumimoji="1" lang="en-US" altLang="ja-JP" sz="2800" dirty="0" smtClean="0"/>
                  <a:t>]</a:t>
                </a:r>
                <a:r>
                  <a:rPr kumimoji="1" lang="ja-JP" altLang="en-US" sz="2800" dirty="0" smtClean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/>
                          </a:rPr>
                          <m:t>𝑢𝑙</m:t>
                        </m:r>
                      </m:sub>
                    </m:sSub>
                  </m:oMath>
                </a14:m>
                <a:endParaRPr kumimoji="1" lang="en-US" altLang="ja-JP" sz="2800" dirty="0" smtClean="0"/>
              </a:p>
              <a:p>
                <a:pPr marL="0" indent="0">
                  <a:buNone/>
                </a:pPr>
                <a:r>
                  <a:rPr lang="ja-JP" altLang="en-US" sz="2400" dirty="0" smtClean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/>
                          </a:rPr>
                          <m:t>𝑢𝑙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altLang="ja-JP" sz="2400" i="1" smtClean="0">
                            <a:latin typeface="Cambria Math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altLang="ja-JP" sz="2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2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400" i="1" smtClean="0">
                                    <a:latin typeface="Cambria Math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  <m:sup>
                            <m:r>
                              <a:rPr lang="ja-JP" altLang="en-US" sz="2400" b="0" i="1" smtClean="0">
                                <a:latin typeface="Cambria Math"/>
                              </a:rPr>
                              <m:t>𝜒</m:t>
                            </m:r>
                          </m:sup>
                        </m:sSubSup>
                      </m:e>
                    </m:acc>
                  </m:oMath>
                </a14:m>
                <a:r>
                  <a:rPr kumimoji="1" lang="en-US" altLang="ja-JP" sz="2400" dirty="0" smtClean="0"/>
                  <a:t> :  </a:t>
                </a:r>
                <a:r>
                  <a:rPr kumimoji="1" lang="ja-JP" altLang="en-US" sz="2400" dirty="0" smtClean="0"/>
                  <a:t>放射励起により</a:t>
                </a:r>
                <a:r>
                  <a:rPr lang="ja-JP" altLang="en-US" sz="2400" dirty="0" smtClean="0"/>
                  <a:t>単位時間内</a:t>
                </a:r>
                <a:r>
                  <a:rPr lang="ja-JP" altLang="en-US" sz="2400" dirty="0" smtClean="0"/>
                  <a:t>に</a:t>
                </a:r>
                <a:r>
                  <a:rPr lang="en-US" altLang="ja-JP" sz="2400" dirty="0" smtClean="0"/>
                  <a:t>l</a:t>
                </a:r>
                <a:r>
                  <a:rPr kumimoji="1" lang="en-US" altLang="ja-JP" sz="2400" dirty="0" smtClean="0"/>
                  <a:t> </a:t>
                </a:r>
                <a:r>
                  <a:rPr kumimoji="1" lang="ja-JP" altLang="en-US" sz="2400" dirty="0" smtClean="0"/>
                  <a:t>→ </a:t>
                </a:r>
                <a:r>
                  <a:rPr lang="en-US" altLang="ja-JP" sz="2400" dirty="0"/>
                  <a:t>u</a:t>
                </a:r>
                <a:r>
                  <a:rPr kumimoji="1" lang="ja-JP" altLang="en-US" sz="2400" dirty="0" smtClean="0"/>
                  <a:t>　遷移をする確率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ja-JP" altLang="en-US" sz="2400" dirty="0" smtClean="0"/>
                  <a:t>ここ</a:t>
                </a:r>
                <a:r>
                  <a:rPr lang="ja-JP" altLang="en-US" sz="2400" dirty="0" smtClean="0"/>
                  <a:t>で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en-US" altLang="ja-JP" sz="24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2400" i="1" smtClean="0">
                            <a:latin typeface="Cambria Math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altLang="ja-JP" sz="2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2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400" i="1" smtClean="0">
                                    <a:latin typeface="Cambria Math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  <m:sup>
                            <m:r>
                              <a:rPr lang="ja-JP" altLang="en-US" sz="2400" i="1" smtClean="0">
                                <a:latin typeface="Cambria Math"/>
                              </a:rPr>
                              <m:t>𝜒</m:t>
                            </m:r>
                          </m:sup>
                        </m:sSubSup>
                      </m:e>
                    </m:acc>
                    <m:r>
                      <a:rPr lang="en-US" altLang="ja-JP" sz="2400" i="1">
                        <a:latin typeface="Cambria Math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US" altLang="ja-JP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lang="en-US" altLang="ja-JP" sz="240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en-US" altLang="ja-JP" sz="240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nary>
                          <m:naryPr>
                            <m:ctrlPr>
                              <a:rPr lang="en-US" altLang="ja-JP" sz="2400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ja-JP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ja-JP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ja-JP" sz="24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ja-JP" altLang="en-US" sz="2400" i="1" smtClean="0">
                                    <a:latin typeface="Cambria Math"/>
                                    <a:ea typeface="Cambria Math"/>
                                  </a:rPr>
                                  <m:t>𝜈</m:t>
                                </m:r>
                              </m:sub>
                            </m:sSub>
                            <m:r>
                              <a:rPr lang="ja-JP" altLang="en-US" sz="2400" i="1" smtClean="0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  <m:d>
                              <m:dPr>
                                <m:ctrlPr>
                                  <a:rPr lang="en-US" altLang="ja-JP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ja-JP" altLang="en-US" sz="2400" b="0" i="1" smtClean="0">
                                    <a:latin typeface="Cambria Math"/>
                                    <a:ea typeface="Cambria Math"/>
                                  </a:rPr>
                                  <m:t>𝜈</m:t>
                                </m:r>
                                <m:r>
                                  <a:rPr lang="en-US" altLang="ja-JP" sz="24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ja-JP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ja-JP" sz="2400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ja-JP" sz="24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ja-JP" altLang="en-US" sz="24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altLang="ja-JP" sz="24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ja-JP" altLang="en-US" sz="2400" b="0" i="1" smtClean="0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</m:nary>
                      </m:e>
                    </m:nary>
                  </m:oMath>
                </a14:m>
                <a:endParaRPr lang="en-US" altLang="ja-JP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ja-JP" altLang="en-US" sz="2400" i="1" smtClean="0">
                        <a:latin typeface="Cambria Math"/>
                      </a:rPr>
                      <m:t>𝜒</m:t>
                    </m:r>
                    <m:r>
                      <a:rPr lang="en-US" altLang="ja-JP" sz="2400" b="0" i="1" smtClean="0">
                        <a:latin typeface="Cambria Math"/>
                      </a:rPr>
                      <m:t>(</m:t>
                    </m:r>
                    <m:r>
                      <a:rPr lang="ja-JP" altLang="en-US" sz="2400" b="0" i="1" smtClean="0">
                        <a:latin typeface="Cambria Math"/>
                      </a:rPr>
                      <m:t>𝜈</m:t>
                    </m:r>
                    <m:r>
                      <a:rPr lang="en-US" altLang="ja-JP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sz="2400" b="0" i="1" smtClean="0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ja-JP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ja-JP" altLang="en-US" sz="2400" dirty="0" smtClean="0"/>
                  <a:t>は遷移に対応する誘導</a:t>
                </a:r>
                <a:r>
                  <a:rPr lang="ja-JP" altLang="en-US" sz="2400" dirty="0"/>
                  <a:t>放射</a:t>
                </a:r>
                <a:r>
                  <a:rPr lang="ja-JP" altLang="en-US" sz="2400" dirty="0" smtClean="0"/>
                  <a:t>分布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:endParaRPr lang="en-US" altLang="ja-JP" sz="2400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1536" y="476673"/>
                <a:ext cx="8229600" cy="5663272"/>
              </a:xfrm>
              <a:blipFill rotWithShape="1">
                <a:blip r:embed="rId2"/>
                <a:stretch>
                  <a:fillRect l="-1556" t="-1507" r="-1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グループ化 16"/>
          <p:cNvGrpSpPr/>
          <p:nvPr/>
        </p:nvGrpSpPr>
        <p:grpSpPr>
          <a:xfrm>
            <a:off x="5383460" y="254535"/>
            <a:ext cx="3750196" cy="2296276"/>
            <a:chOff x="5400342" y="988697"/>
            <a:chExt cx="3750196" cy="2296276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5796136" y="988697"/>
              <a:ext cx="2955776" cy="2296276"/>
              <a:chOff x="5941105" y="10213"/>
              <a:chExt cx="2955776" cy="2296276"/>
            </a:xfrm>
          </p:grpSpPr>
          <p:grpSp>
            <p:nvGrpSpPr>
              <p:cNvPr id="5" name="グループ化 4"/>
              <p:cNvGrpSpPr/>
              <p:nvPr/>
            </p:nvGrpSpPr>
            <p:grpSpPr>
              <a:xfrm>
                <a:off x="5941105" y="10213"/>
                <a:ext cx="2955776" cy="2296276"/>
                <a:chOff x="5941105" y="10213"/>
                <a:chExt cx="2955776" cy="2296276"/>
              </a:xfrm>
            </p:grpSpPr>
            <p:grpSp>
              <p:nvGrpSpPr>
                <p:cNvPr id="7" name="グループ化 6"/>
                <p:cNvGrpSpPr/>
                <p:nvPr/>
              </p:nvGrpSpPr>
              <p:grpSpPr>
                <a:xfrm>
                  <a:off x="5941105" y="10213"/>
                  <a:ext cx="2955776" cy="2296276"/>
                  <a:chOff x="5936704" y="1075524"/>
                  <a:chExt cx="2955776" cy="2296276"/>
                </a:xfrm>
              </p:grpSpPr>
              <p:grpSp>
                <p:nvGrpSpPr>
                  <p:cNvPr id="9" name="グループ化 8"/>
                  <p:cNvGrpSpPr/>
                  <p:nvPr/>
                </p:nvGrpSpPr>
                <p:grpSpPr>
                  <a:xfrm>
                    <a:off x="5936704" y="1469975"/>
                    <a:ext cx="2955776" cy="1901825"/>
                    <a:chOff x="5936704" y="1469975"/>
                    <a:chExt cx="2955776" cy="1901825"/>
                  </a:xfrm>
                </p:grpSpPr>
                <p:cxnSp>
                  <p:nvCxnSpPr>
                    <p:cNvPr id="13" name="直線コネクタ 12"/>
                    <p:cNvCxnSpPr/>
                    <p:nvPr/>
                  </p:nvCxnSpPr>
                  <p:spPr>
                    <a:xfrm>
                      <a:off x="6300192" y="1700808"/>
                      <a:ext cx="2592288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直線コネクタ 13"/>
                    <p:cNvCxnSpPr/>
                    <p:nvPr/>
                  </p:nvCxnSpPr>
                  <p:spPr>
                    <a:xfrm>
                      <a:off x="6300192" y="3140968"/>
                      <a:ext cx="2592288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" name="テキスト ボックス 14"/>
                    <p:cNvSpPr txBox="1"/>
                    <p:nvPr/>
                  </p:nvSpPr>
                  <p:spPr>
                    <a:xfrm>
                      <a:off x="5936704" y="1469975"/>
                      <a:ext cx="28803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2400" dirty="0" smtClean="0"/>
                        <a:t>u</a:t>
                      </a:r>
                      <a:endParaRPr kumimoji="1" lang="ja-JP" altLang="en-US" sz="2400" dirty="0"/>
                    </a:p>
                  </p:txBody>
                </p:sp>
                <p:sp>
                  <p:nvSpPr>
                    <p:cNvPr id="16" name="テキスト ボックス 15"/>
                    <p:cNvSpPr txBox="1"/>
                    <p:nvPr/>
                  </p:nvSpPr>
                  <p:spPr>
                    <a:xfrm>
                      <a:off x="5940152" y="2910135"/>
                      <a:ext cx="28803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ja-JP" sz="2400" dirty="0"/>
                        <a:t>l</a:t>
                      </a:r>
                      <a:endParaRPr kumimoji="1" lang="ja-JP" altLang="en-US" sz="2400" dirty="0"/>
                    </a:p>
                  </p:txBody>
                </p:sp>
              </p:grpSp>
              <p:sp>
                <p:nvSpPr>
                  <p:cNvPr id="10" name="円/楕円 9"/>
                  <p:cNvSpPr/>
                  <p:nvPr/>
                </p:nvSpPr>
                <p:spPr>
                  <a:xfrm>
                    <a:off x="7596336" y="1469975"/>
                    <a:ext cx="216024" cy="23083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1" name="直線矢印コネクタ 10"/>
                  <p:cNvCxnSpPr>
                    <a:stCxn id="10" idx="4"/>
                  </p:cNvCxnSpPr>
                  <p:nvPr/>
                </p:nvCxnSpPr>
                <p:spPr>
                  <a:xfrm>
                    <a:off x="7704348" y="1700807"/>
                    <a:ext cx="0" cy="144016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曲線コネクタ 11"/>
                  <p:cNvCxnSpPr/>
                  <p:nvPr/>
                </p:nvCxnSpPr>
                <p:spPr>
                  <a:xfrm>
                    <a:off x="6300192" y="1075524"/>
                    <a:ext cx="1292696" cy="489235"/>
                  </a:xfrm>
                  <a:prstGeom prst="curvedConnector3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" name="直線矢印コネクタ 7"/>
                <p:cNvCxnSpPr/>
                <p:nvPr/>
              </p:nvCxnSpPr>
              <p:spPr>
                <a:xfrm>
                  <a:off x="8100392" y="635497"/>
                  <a:ext cx="0" cy="1440159"/>
                </a:xfrm>
                <a:prstGeom prst="straightConnector1">
                  <a:avLst/>
                </a:prstGeom>
                <a:ln w="25400"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テキスト ボックス 5"/>
                  <p:cNvSpPr txBox="1"/>
                  <p:nvPr/>
                </p:nvSpPr>
                <p:spPr>
                  <a:xfrm>
                    <a:off x="8244407" y="1127195"/>
                    <a:ext cx="65247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2400" dirty="0" smtClean="0">
                        <a:solidFill>
                          <a:srgbClr val="0070C0"/>
                        </a:solidFill>
                      </a:rPr>
                      <a:t>h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ja-JP" altLang="en-US" sz="24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a14:m>
                    <a:endParaRPr kumimoji="1" lang="ja-JP" altLang="en-US" sz="24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テキスト ボックス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44407" y="1127195"/>
                    <a:ext cx="652473" cy="46166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14953" t="-10526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9" name="曲線コネクタ 18"/>
            <p:cNvCxnSpPr/>
            <p:nvPr/>
          </p:nvCxnSpPr>
          <p:spPr>
            <a:xfrm>
              <a:off x="7700810" y="1477932"/>
              <a:ext cx="1449728" cy="486796"/>
            </a:xfrm>
            <a:prstGeom prst="curved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曲線コネクタ 20"/>
            <p:cNvCxnSpPr/>
            <p:nvPr/>
          </p:nvCxnSpPr>
          <p:spPr>
            <a:xfrm rot="10800000" flipV="1">
              <a:off x="5966196" y="2112212"/>
              <a:ext cx="1399372" cy="738830"/>
            </a:xfrm>
            <a:prstGeom prst="curved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正方形/長方形 22"/>
                <p:cNvSpPr/>
                <p:nvPr/>
              </p:nvSpPr>
              <p:spPr>
                <a:xfrm>
                  <a:off x="5400342" y="1964728"/>
                  <a:ext cx="123136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𝝌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𝝂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ja-JP" alt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𝝂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ja-JP" alt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正方形/長方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0342" y="1964728"/>
                  <a:ext cx="123136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335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衝突励起と</a:t>
            </a:r>
            <a:r>
              <a:rPr lang="ja-JP" altLang="en-US" dirty="0" smtClean="0"/>
              <a:t>衝突脱励起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ja-JP" altLang="en-US" sz="2400" dirty="0" smtClean="0"/>
                  <a:t>　</a:t>
                </a:r>
                <a:r>
                  <a:rPr lang="ja-JP" altLang="en-US" sz="2000" dirty="0" smtClean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𝑙𝑢</m:t>
                        </m:r>
                      </m:sub>
                    </m:sSub>
                    <m:r>
                      <a:rPr lang="en-US" altLang="ja-JP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kumimoji="1" lang="en-US" altLang="ja-JP" sz="2000" dirty="0" smtClean="0"/>
                  <a:t>:</a:t>
                </a:r>
                <a:r>
                  <a:rPr lang="ja-JP" altLang="en-US" sz="2000" dirty="0"/>
                  <a:t>衝突</a:t>
                </a:r>
                <a:r>
                  <a:rPr kumimoji="1" lang="ja-JP" altLang="en-US" sz="2000" dirty="0" smtClean="0"/>
                  <a:t>励起により</a:t>
                </a:r>
                <a:r>
                  <a:rPr lang="ja-JP" altLang="en-US" sz="2000" dirty="0" smtClean="0"/>
                  <a:t>単位時間内に</a:t>
                </a:r>
                <a:endParaRPr lang="en-US" altLang="ja-JP" sz="2000" dirty="0" smtClean="0"/>
              </a:p>
              <a:p>
                <a:pPr marL="0" indent="0">
                  <a:buNone/>
                </a:pPr>
                <a:r>
                  <a:rPr kumimoji="1" lang="en-US" altLang="ja-JP" sz="2000" dirty="0"/>
                  <a:t>	</a:t>
                </a:r>
                <a:r>
                  <a:rPr kumimoji="1" lang="ja-JP" altLang="en-US" sz="2000" dirty="0" smtClean="0"/>
                  <a:t>　</a:t>
                </a:r>
                <a:r>
                  <a:rPr lang="en-US" altLang="ja-JP" sz="2000" dirty="0"/>
                  <a:t>l</a:t>
                </a:r>
                <a:r>
                  <a:rPr kumimoji="1" lang="en-US" altLang="ja-JP" sz="2000" dirty="0" smtClean="0"/>
                  <a:t> </a:t>
                </a:r>
                <a:r>
                  <a:rPr kumimoji="1" lang="ja-JP" altLang="en-US" sz="2000" dirty="0" smtClean="0"/>
                  <a:t>→ </a:t>
                </a:r>
                <a:r>
                  <a:rPr lang="en-US" altLang="ja-JP" sz="2000" dirty="0"/>
                  <a:t>u</a:t>
                </a:r>
                <a:r>
                  <a:rPr kumimoji="1" lang="ja-JP" altLang="en-US" sz="2000" dirty="0" smtClean="0"/>
                  <a:t>　遷移をする確率</a:t>
                </a:r>
                <a:endParaRPr kumimoji="1" lang="en-US" altLang="ja-JP" sz="2000" dirty="0" smtClean="0"/>
              </a:p>
              <a:p>
                <a:pPr marL="0" indent="0">
                  <a:buNone/>
                </a:pPr>
                <a:r>
                  <a:rPr lang="ja-JP" altLang="en-US" sz="2000" dirty="0" smtClean="0"/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𝑢𝑙</m:t>
                        </m:r>
                      </m:sub>
                    </m:sSub>
                  </m:oMath>
                </a14:m>
                <a:r>
                  <a:rPr lang="en-US" altLang="ja-JP" sz="2000" dirty="0" smtClean="0"/>
                  <a:t> :</a:t>
                </a:r>
                <a:r>
                  <a:rPr lang="ja-JP" altLang="en-US" sz="2000" dirty="0" smtClean="0"/>
                  <a:t>衝突</a:t>
                </a:r>
                <a:r>
                  <a:rPr lang="ja-JP" altLang="en-US" sz="2000" dirty="0"/>
                  <a:t>脱</a:t>
                </a:r>
                <a:r>
                  <a:rPr lang="ja-JP" altLang="en-US" sz="2000" dirty="0" smtClean="0"/>
                  <a:t>励起</a:t>
                </a:r>
                <a:r>
                  <a:rPr lang="ja-JP" altLang="en-US" sz="2000" dirty="0"/>
                  <a:t>により単位時間内に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en-US" altLang="ja-JP" sz="2000" dirty="0"/>
                  <a:t>	</a:t>
                </a:r>
                <a:r>
                  <a:rPr lang="ja-JP" altLang="en-US" sz="2000" dirty="0"/>
                  <a:t>　</a:t>
                </a:r>
                <a:r>
                  <a:rPr lang="en-US" altLang="ja-JP" sz="2000" dirty="0"/>
                  <a:t>u</a:t>
                </a:r>
                <a:r>
                  <a:rPr lang="ja-JP" altLang="en-US" sz="2000" dirty="0" smtClean="0"/>
                  <a:t>→ </a:t>
                </a:r>
                <a:r>
                  <a:rPr lang="en-US" altLang="ja-JP" sz="2000" dirty="0"/>
                  <a:t>l</a:t>
                </a:r>
                <a:r>
                  <a:rPr lang="ja-JP" altLang="en-US" sz="2000" dirty="0"/>
                  <a:t>　遷移をする確率</a:t>
                </a:r>
                <a:endParaRPr lang="en-US" altLang="ja-JP" sz="2000" dirty="0"/>
              </a:p>
              <a:p>
                <a:pPr marL="0" indent="0">
                  <a:buNone/>
                </a:pPr>
                <a:endParaRPr lang="en-US" altLang="ja-JP" sz="2000" dirty="0" smtClean="0"/>
              </a:p>
              <a:p>
                <a:pPr marL="0" indent="0">
                  <a:buNone/>
                </a:pPr>
                <a:r>
                  <a:rPr lang="ja-JP" altLang="en-US" sz="2000" dirty="0" smtClean="0"/>
                  <a:t>電子衝突により</a:t>
                </a:r>
                <a:r>
                  <a:rPr lang="en-US" altLang="ja-JP" sz="2000" dirty="0" smtClean="0"/>
                  <a:t>i</a:t>
                </a:r>
                <a:r>
                  <a:rPr lang="ja-JP" altLang="en-US" sz="2000" dirty="0" smtClean="0"/>
                  <a:t>→</a:t>
                </a:r>
                <a:r>
                  <a:rPr lang="en-US" altLang="ja-JP" sz="2000" dirty="0" smtClean="0"/>
                  <a:t>j </a:t>
                </a:r>
                <a:r>
                  <a:rPr lang="ja-JP" altLang="en-US" sz="2000" dirty="0" smtClean="0"/>
                  <a:t>の遷移が起こる確率</a:t>
                </a:r>
                <a:endParaRPr lang="en-US" altLang="ja-JP" sz="2000" dirty="0" smtClean="0"/>
              </a:p>
              <a:p>
                <a:pPr marL="0" indent="0">
                  <a:buNone/>
                </a:pPr>
                <a:r>
                  <a:rPr lang="en-US" altLang="ja-JP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ja-JP" sz="2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  <a:ea typeface="Cambria Math"/>
                          </a:rPr>
                          <m:t>𝑖𝑗</m:t>
                        </m:r>
                      </m:sub>
                    </m:sSub>
                    <m:r>
                      <a:rPr lang="en-US" altLang="ja-JP" sz="2800" i="1">
                        <a:latin typeface="Cambria Math"/>
                        <a:ea typeface="Cambria Math"/>
                      </a:rPr>
                      <m:t>≡</m:t>
                    </m:r>
                    <m:sSub>
                      <m:sSubPr>
                        <m:ctrlPr>
                          <a:rPr lang="en-US" altLang="ja-JP" sz="2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ja-JP" sz="2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nary>
                      <m:naryPr>
                        <m:ctrlPr>
                          <a:rPr lang="en-US" altLang="ja-JP" sz="280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sz="2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altLang="ja-JP" sz="280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ja-JP" sz="2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ja-JP" altLang="en-US" sz="28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/>
                                <a:ea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ja-JP" sz="28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ja-JP" sz="2800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  <m:r>
                          <a:rPr lang="en-US" altLang="ja-JP" sz="28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a:rPr lang="en-US" altLang="ja-JP" sz="2800" b="0" i="1" smtClean="0">
                            <a:latin typeface="Cambria Math"/>
                            <a:ea typeface="Cambria Math"/>
                          </a:rPr>
                          <m:t>𝑣𝑓</m:t>
                        </m:r>
                        <m:d>
                          <m:dPr>
                            <m:ctrlPr>
                              <a:rPr lang="en-US" altLang="ja-JP" sz="28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altLang="ja-JP" sz="2800" b="0" i="1" smtClean="0">
                            <a:latin typeface="Cambria Math"/>
                            <a:ea typeface="Cambria Math"/>
                          </a:rPr>
                          <m:t>𝑑𝑣</m:t>
                        </m:r>
                      </m:e>
                    </m:nary>
                  </m:oMath>
                </a14:m>
                <a:endParaRPr lang="en-US" altLang="ja-JP" sz="2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ja-JP" altLang="en-US" sz="2000" dirty="0" smtClean="0"/>
                  <a:t>は電子密度、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sz="200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altLang="ja-JP" sz="2000" b="0" i="1" smtClean="0">
                        <a:latin typeface="Cambria Math"/>
                      </a:rPr>
                      <m:t>(</m:t>
                    </m:r>
                    <m:r>
                      <a:rPr lang="en-US" altLang="ja-JP" sz="2000" b="0" i="1" smtClean="0">
                        <a:latin typeface="Cambria Math"/>
                      </a:rPr>
                      <m:t>𝑣</m:t>
                    </m:r>
                    <m:r>
                      <a:rPr lang="en-US" altLang="ja-JP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ja-JP" altLang="en-US" sz="2000" dirty="0" smtClean="0"/>
                  <a:t>は電子の衝突断面積、</a:t>
                </a:r>
                <a:r>
                  <a:rPr lang="en-US" altLang="ja-JP" sz="2000" dirty="0" smtClean="0"/>
                  <a:t>f(v)</a:t>
                </a:r>
                <a:r>
                  <a:rPr lang="ja-JP" altLang="en-US" sz="2000" dirty="0" smtClean="0"/>
                  <a:t>は規格化された速度分布</a:t>
                </a:r>
                <a14:m>
                  <m:oMath xmlns:m="http://schemas.openxmlformats.org/officeDocument/2006/math">
                    <m:r>
                      <a:rPr lang="ja-JP" altLang="en-US" sz="2000" b="0" i="1" smtClean="0">
                        <a:latin typeface="Cambria Math"/>
                      </a:rPr>
                      <m:t>　</m:t>
                    </m:r>
                    <m:sSub>
                      <m:sSubPr>
                        <m:ctrlPr>
                          <a:rPr lang="en-US" altLang="ja-JP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ja-JP" altLang="en-US" sz="2000" b="0" i="1" smtClean="0">
                        <a:latin typeface="Cambria Math"/>
                      </a:rPr>
                      <m:t>　</m:t>
                    </m:r>
                  </m:oMath>
                </a14:m>
                <a:r>
                  <a:rPr lang="ja-JP" altLang="en-US" sz="2000" dirty="0" smtClean="0"/>
                  <a:t>は励起に必要な速度の閾値</a:t>
                </a:r>
                <a:r>
                  <a:rPr lang="en-US" altLang="ja-JP" sz="20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ja-JP" alt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ja-JP" sz="2000" b="0" i="1" smtClean="0">
                        <a:latin typeface="Cambria Math"/>
                      </a:rPr>
                      <m:t>𝑚</m:t>
                    </m:r>
                    <m:sSubSup>
                      <m:sSubSup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ja-JP" sz="2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ja-JP" sz="2000" b="0" i="1" smtClean="0">
                        <a:latin typeface="Cambria Math"/>
                      </a:rPr>
                      <m:t>=</m:t>
                    </m:r>
                    <m:r>
                      <a:rPr lang="en-US" altLang="ja-JP" sz="2000" b="0" i="1" smtClean="0">
                        <a:latin typeface="Cambria Math"/>
                      </a:rPr>
                      <m:t>h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sz="2000" b="0" i="1" smtClean="0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2000" dirty="0" smtClean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altLang="ja-JP" sz="2000" i="1">
                        <a:latin typeface="Cambria Math"/>
                      </a:rPr>
                      <m:t>(</m:t>
                    </m:r>
                    <m:r>
                      <a:rPr lang="en-US" altLang="ja-JP" sz="2000" i="1">
                        <a:latin typeface="Cambria Math"/>
                      </a:rPr>
                      <m:t>𝑣</m:t>
                    </m:r>
                    <m:r>
                      <a:rPr lang="en-US" altLang="ja-JP" sz="2000" i="1">
                        <a:latin typeface="Cambria Math"/>
                      </a:rPr>
                      <m:t>)</m:t>
                    </m:r>
                  </m:oMath>
                </a14:m>
                <a:r>
                  <a:rPr lang="ja-JP" altLang="en-US" sz="2000" dirty="0" smtClean="0"/>
                  <a:t>はそれぞれの遷移の物質特性</a:t>
                </a:r>
                <a:r>
                  <a:rPr lang="ja-JP" altLang="en-US" sz="2000" dirty="0"/>
                  <a:t>のみ</a:t>
                </a:r>
                <a:r>
                  <a:rPr lang="ja-JP" altLang="en-US" sz="2000" dirty="0" smtClean="0"/>
                  <a:t>に依存、</a:t>
                </a:r>
                <a:endParaRPr lang="en-US" altLang="ja-JP" sz="2000" dirty="0" smtClean="0"/>
              </a:p>
              <a:p>
                <a:pPr marL="0" indent="0">
                  <a:buNone/>
                </a:pPr>
                <a:r>
                  <a:rPr lang="ja-JP" altLang="en-US" sz="2000" dirty="0" smtClean="0"/>
                  <a:t>速度</a:t>
                </a:r>
                <a:r>
                  <a:rPr lang="en-US" altLang="ja-JP" sz="2000" dirty="0" smtClean="0"/>
                  <a:t>v</a:t>
                </a:r>
                <a:r>
                  <a:rPr lang="ja-JP" altLang="en-US" sz="2000" dirty="0" smtClean="0"/>
                  <a:t>以外の外部パラメータから独立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b="-21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/>
          <p:cNvGrpSpPr/>
          <p:nvPr/>
        </p:nvGrpSpPr>
        <p:grpSpPr>
          <a:xfrm>
            <a:off x="5936704" y="1469975"/>
            <a:ext cx="2955776" cy="1901825"/>
            <a:chOff x="5936704" y="1469975"/>
            <a:chExt cx="2955776" cy="1901825"/>
          </a:xfrm>
        </p:grpSpPr>
        <p:cxnSp>
          <p:nvCxnSpPr>
            <p:cNvPr id="5" name="直線コネクタ 4"/>
            <p:cNvCxnSpPr/>
            <p:nvPr/>
          </p:nvCxnSpPr>
          <p:spPr>
            <a:xfrm>
              <a:off x="6300192" y="1700808"/>
              <a:ext cx="25922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>
              <a:off x="6300192" y="3140968"/>
              <a:ext cx="25922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/>
            <p:cNvSpPr txBox="1"/>
            <p:nvPr/>
          </p:nvSpPr>
          <p:spPr>
            <a:xfrm>
              <a:off x="5936704" y="1469975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u</a:t>
              </a:r>
              <a:endParaRPr kumimoji="1" lang="ja-JP" altLang="en-US" sz="24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940152" y="2910135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/>
                <a:t>l</a:t>
              </a:r>
              <a:endParaRPr kumimoji="1" lang="ja-JP" altLang="en-US" sz="2400" dirty="0"/>
            </a:p>
          </p:txBody>
        </p:sp>
      </p:grpSp>
      <p:sp>
        <p:nvSpPr>
          <p:cNvPr id="9" name="円/楕円 8"/>
          <p:cNvSpPr/>
          <p:nvPr/>
        </p:nvSpPr>
        <p:spPr>
          <a:xfrm>
            <a:off x="8028384" y="1469975"/>
            <a:ext cx="216024" cy="2308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6876256" y="2910136"/>
            <a:ext cx="216024" cy="2308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8638670" y="548680"/>
            <a:ext cx="216024" cy="2308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5972708" y="2420888"/>
            <a:ext cx="216024" cy="2308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1866759">
            <a:off x="6341062" y="2692703"/>
            <a:ext cx="360040" cy="258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 rot="7224872">
            <a:off x="8296184" y="949990"/>
            <a:ext cx="360040" cy="264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>
            <a:stCxn id="10" idx="0"/>
          </p:cNvCxnSpPr>
          <p:nvPr/>
        </p:nvCxnSpPr>
        <p:spPr>
          <a:xfrm flipV="1">
            <a:off x="6984268" y="1700808"/>
            <a:ext cx="0" cy="12093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9" idx="4"/>
          </p:cNvCxnSpPr>
          <p:nvPr/>
        </p:nvCxnSpPr>
        <p:spPr>
          <a:xfrm>
            <a:off x="8136396" y="1700807"/>
            <a:ext cx="0" cy="14401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24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アインシュタインの</a:t>
            </a:r>
            <a:r>
              <a:rPr kumimoji="1" lang="ja-JP" altLang="en-US" dirty="0" smtClean="0"/>
              <a:t>関係</a:t>
            </a:r>
            <a:r>
              <a:rPr lang="ja-JP" altLang="en-US" dirty="0"/>
              <a:t>式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35280" cy="463711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kumimoji="1" lang="ja-JP" altLang="en-US" sz="2800" dirty="0" smtClean="0">
                    <a:latin typeface="Cambria Math"/>
                  </a:rPr>
                  <a:t>平衡を仮定</a:t>
                </a:r>
                <a:endParaRPr lang="en-US" altLang="ja-JP" sz="2800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kumimoji="1" lang="en-US" altLang="ja-JP" sz="2800" dirty="0" smtClean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kumimoji="1" lang="en-US" altLang="ja-JP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/>
                          </a:rPr>
                          <m:t>𝑢𝑙</m:t>
                        </m:r>
                      </m:sub>
                    </m:sSub>
                    <m:sSubSup>
                      <m:sSubSupPr>
                        <m:ctrlPr>
                          <a:rPr kumimoji="1" lang="en-US" altLang="ja-JP" sz="28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sSub>
                          <m:sSubPr>
                            <m:ctrlPr>
                              <a:rPr kumimoji="1" lang="en-US" altLang="ja-JP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ja-JP" altLang="en-US" sz="280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kumimoji="1" lang="ja-JP" altLang="en-US" sz="2800" i="1" smtClean="0">
                            <a:latin typeface="Cambria Math"/>
                          </a:rPr>
                          <m:t>𝜒</m:t>
                        </m:r>
                      </m:sup>
                    </m:sSubSup>
                    <m:r>
                      <a:rPr kumimoji="1" lang="en-US" altLang="ja-JP" sz="2800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/>
                          </a:rPr>
                          <m:t>𝑢𝑙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sSub>
                      <m:sSubPr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/>
                          </a:rPr>
                          <m:t>𝑙𝑢</m:t>
                        </m:r>
                      </m:sub>
                    </m:sSub>
                    <m:sSubSup>
                      <m:sSubSupPr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ja-JP" altLang="en-US" sz="2800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kumimoji="1" lang="ja-JP" altLang="en-US" sz="2800" b="0" i="1" smtClean="0">
                            <a:latin typeface="Cambria Math"/>
                          </a:rPr>
                          <m:t>𝜑</m:t>
                        </m:r>
                      </m:sup>
                    </m:sSubSup>
                  </m:oMath>
                </a14:m>
                <a:r>
                  <a:rPr kumimoji="1" lang="en-US" altLang="ja-JP" sz="2800" dirty="0" smtClean="0">
                    <a:latin typeface="Cambria Math"/>
                  </a:rPr>
                  <a:t>   	  (</a:t>
                </a:r>
                <a:r>
                  <a:rPr kumimoji="1" lang="ja-JP" altLang="en-US" sz="2800" dirty="0" smtClean="0">
                    <a:latin typeface="Cambria Math"/>
                  </a:rPr>
                  <a:t>放射遷移</a:t>
                </a:r>
                <a:r>
                  <a:rPr kumimoji="1" lang="en-US" altLang="ja-JP" sz="2800" dirty="0" smtClean="0">
                    <a:latin typeface="Cambria Math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altLang="ja-JP" sz="2800" dirty="0" smtClean="0">
                    <a:latin typeface="Cambria Math"/>
                  </a:rPr>
                  <a:t>	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𝑢𝑙</m:t>
                        </m:r>
                      </m:sub>
                    </m:sSub>
                    <m:r>
                      <a:rPr lang="en-US" altLang="ja-JP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sSub>
                      <m:sSub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𝑙𝑢</m:t>
                        </m:r>
                      </m:sub>
                    </m:sSub>
                  </m:oMath>
                </a14:m>
                <a:r>
                  <a:rPr lang="en-US" altLang="ja-JP" sz="2800" dirty="0" smtClean="0">
                    <a:latin typeface="Cambria Math"/>
                  </a:rPr>
                  <a:t>                 (</a:t>
                </a:r>
                <a:r>
                  <a:rPr lang="ja-JP" altLang="en-US" sz="2800" dirty="0" smtClean="0">
                    <a:latin typeface="Cambria Math"/>
                  </a:rPr>
                  <a:t>衝突遷移</a:t>
                </a:r>
                <a:r>
                  <a:rPr lang="en-US" altLang="ja-JP" sz="2800" dirty="0" smtClean="0">
                    <a:latin typeface="Cambria Math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altLang="ja-JP" sz="2800" dirty="0" smtClean="0">
                    <a:latin typeface="Cambria Math"/>
                  </a:rPr>
                  <a:t> </a:t>
                </a:r>
                <a:endParaRPr lang="en-US" altLang="ja-JP" sz="2800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sSub>
                          <m:sSubPr>
                            <m:ctrlPr>
                              <a:rPr lang="en-US" altLang="ja-JP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ja-JP" altLang="en-US" sz="280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ja-JP" altLang="en-US" sz="2800" i="1" smtClean="0">
                            <a:latin typeface="Cambria Math"/>
                          </a:rPr>
                          <m:t>𝜒</m:t>
                        </m:r>
                      </m:sup>
                    </m:sSubSup>
                    <m:r>
                      <a:rPr lang="en-US" altLang="ja-JP" sz="28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sSub>
                          <m:sSubPr>
                            <m:ctrlPr>
                              <a:rPr lang="en-US" altLang="ja-JP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ja-JP" altLang="en-US" sz="2800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ja-JP" altLang="en-US" sz="2800" b="0" i="1" smtClean="0">
                            <a:latin typeface="Cambria Math"/>
                          </a:rPr>
                          <m:t>𝜑</m:t>
                        </m:r>
                      </m:sup>
                    </m:sSubSup>
                    <m:r>
                      <a:rPr lang="en-US" altLang="ja-JP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lang="en-US" altLang="ja-JP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ja-JP" altLang="en-US" sz="2800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ja-JP" sz="2800" dirty="0" smtClean="0">
                    <a:latin typeface="Cambria Math"/>
                  </a:rPr>
                  <a:t>(</a:t>
                </a:r>
                <a:r>
                  <a:rPr lang="ja-JP" altLang="en-US" sz="2800" dirty="0" smtClean="0">
                    <a:latin typeface="Cambria Math"/>
                  </a:rPr>
                  <a:t>プランク関数</a:t>
                </a:r>
                <a:r>
                  <a:rPr lang="en-US" altLang="ja-JP" sz="2800" dirty="0" smtClean="0">
                    <a:latin typeface="Cambria Math"/>
                  </a:rPr>
                  <a:t>),</a:t>
                </a:r>
                <a:r>
                  <a:rPr lang="ja-JP" altLang="en-US" sz="2800" dirty="0" smtClean="0">
                    <a:latin typeface="Cambria Math"/>
                  </a:rPr>
                  <a:t>ボルツマン分布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den>
                    </m:f>
                    <m:r>
                      <a:rPr lang="en-US" altLang="ja-JP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altLang="ja-JP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latin typeface="Cambria Math"/>
                                  </a:rPr>
                                  <m:t>𝑢𝑙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ja-JP" sz="2800" b="0" i="1" smtClean="0">
                                <a:latin typeface="Cambria Math"/>
                              </a:rPr>
                              <m:t>𝑘𝑇</m:t>
                            </m:r>
                          </m:den>
                        </m:f>
                      </m:sup>
                    </m:sSup>
                  </m:oMath>
                </a14:m>
                <a:endParaRPr lang="en-US" altLang="ja-JP" sz="28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altLang="ja-JP" sz="2800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kumimoji="1" lang="en-US" altLang="ja-JP" sz="2800" dirty="0" smtClean="0">
                    <a:latin typeface="Cambria Math"/>
                  </a:rPr>
                  <a:t>[</a:t>
                </a:r>
                <a:r>
                  <a:rPr kumimoji="1" lang="ja-JP" altLang="en-US" sz="2800" dirty="0" smtClean="0">
                    <a:latin typeface="Cambria Math"/>
                  </a:rPr>
                  <a:t>アインシュタインの関係式</a:t>
                </a:r>
                <a:r>
                  <a:rPr kumimoji="1" lang="en-US" altLang="ja-JP" sz="2800" dirty="0" smtClean="0">
                    <a:latin typeface="Cambria Math"/>
                  </a:rPr>
                  <a:t>]</a:t>
                </a:r>
                <a:endParaRPr kumimoji="1" lang="en-US" altLang="ja-JP" sz="280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6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3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𝑙𝑢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3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𝑢𝑙</m:t>
                            </m:r>
                          </m:sub>
                        </m:sSub>
                      </m:den>
                    </m:f>
                    <m:r>
                      <a:rPr kumimoji="1" lang="en-US" altLang="ja-JP" sz="3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kumimoji="1" lang="en-US" altLang="ja-JP" sz="36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3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3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ja-JP" altLang="en-US" sz="3600" dirty="0" smtClean="0"/>
                  <a:t> </a:t>
                </a:r>
                <a:r>
                  <a:rPr kumimoji="1" lang="en-US" altLang="ja-JP" sz="3600" dirty="0" smtClean="0"/>
                  <a:t>,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6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3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𝑢𝑙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3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𝑢𝑙</m:t>
                            </m:r>
                          </m:sub>
                        </m:sSub>
                      </m:den>
                    </m:f>
                    <m:r>
                      <a:rPr kumimoji="1" lang="en-US" altLang="ja-JP" sz="3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kumimoji="1" lang="en-US" altLang="ja-JP" sz="3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3600" b="0" i="1" smtClean="0">
                            <a:latin typeface="Cambria Math"/>
                          </a:rPr>
                          <m:t>2</m:t>
                        </m:r>
                        <m:r>
                          <a:rPr kumimoji="1" lang="en-US" altLang="ja-JP" sz="3600" b="0" i="1" smtClean="0">
                            <a:latin typeface="Cambria Math"/>
                          </a:rPr>
                          <m:t>h</m:t>
                        </m:r>
                        <m:sSup>
                          <m:sSupPr>
                            <m:ctrlPr>
                              <a:rPr kumimoji="1" lang="en-US" altLang="ja-JP" sz="3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ja-JP" altLang="en-US" sz="3600" b="0" i="1" smtClean="0">
                                <a:latin typeface="Cambria Math"/>
                              </a:rPr>
                              <m:t>𝜈</m:t>
                            </m:r>
                          </m:e>
                          <m:sup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1" lang="en-US" altLang="ja-JP" sz="3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kumimoji="1" lang="en-US" altLang="ja-JP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1" lang="en-US" altLang="ja-JP" sz="3600" dirty="0" smtClean="0"/>
                  <a:t>,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600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36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dirty="0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kumimoji="1" lang="en-US" altLang="ja-JP" sz="3600" b="0" i="1" dirty="0" smtClean="0">
                                <a:latin typeface="Cambria Math"/>
                              </a:rPr>
                              <m:t>𝑢𝑙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36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dirty="0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kumimoji="1" lang="en-US" altLang="ja-JP" sz="3600" b="0" i="1" dirty="0" smtClean="0">
                                <a:latin typeface="Cambria Math"/>
                              </a:rPr>
                              <m:t>𝑙𝑢</m:t>
                            </m:r>
                          </m:sub>
                        </m:sSub>
                      </m:den>
                    </m:f>
                    <m:r>
                      <a:rPr kumimoji="1" lang="en-US" altLang="ja-JP" sz="36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kumimoji="1" lang="en-US" altLang="ja-JP" sz="3600" b="0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3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dirty="0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kumimoji="1" lang="en-US" altLang="ja-JP" sz="3600" b="0" i="1" dirty="0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3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dirty="0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kumimoji="1" lang="en-US" altLang="ja-JP" sz="3600" b="0" i="1" dirty="0" smtClean="0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kumimoji="1" lang="en-US" altLang="ja-JP" sz="36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sz="3600" b="0" i="1" dirty="0" smtClean="0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kumimoji="1" lang="en-US" altLang="ja-JP" sz="36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ja-JP" sz="3600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3600" b="0" i="1" dirty="0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3600" b="0" i="1" dirty="0" smtClean="0">
                                    <a:latin typeface="Cambria Math"/>
                                  </a:rPr>
                                  <m:t>𝑢𝑙</m:t>
                                </m:r>
                              </m:sub>
                            </m:sSub>
                          </m:num>
                          <m:den>
                            <m:r>
                              <a:rPr kumimoji="1" lang="en-US" altLang="ja-JP" sz="3600" b="0" i="1" dirty="0" smtClean="0">
                                <a:latin typeface="Cambria Math"/>
                              </a:rPr>
                              <m:t>𝑘𝑇</m:t>
                            </m:r>
                          </m:den>
                        </m:f>
                      </m:sup>
                    </m:sSup>
                  </m:oMath>
                </a14:m>
                <a:endParaRPr kumimoji="1" lang="en-US" altLang="ja-JP" sz="3600" dirty="0" smtClean="0"/>
              </a:p>
              <a:p>
                <a:pPr marL="0" indent="0">
                  <a:buNone/>
                </a:pPr>
                <a:endParaRPr lang="en-US" altLang="ja-JP" sz="28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𝑢𝑙</m:t>
                        </m:r>
                      </m:sub>
                    </m:sSub>
                  </m:oMath>
                </a14:m>
                <a:r>
                  <a:rPr kumimoji="1" lang="ja-JP" altLang="en-US" sz="2800" dirty="0" smtClean="0"/>
                  <a:t>は遷移エネルギー、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800" dirty="0" smtClean="0"/>
                  <a:t> (i=</a:t>
                </a:r>
                <a:r>
                  <a:rPr kumimoji="1" lang="en-US" altLang="ja-JP" sz="2800" dirty="0" err="1" smtClean="0"/>
                  <a:t>u,l</a:t>
                </a:r>
                <a:r>
                  <a:rPr kumimoji="1" lang="en-US" altLang="ja-JP" sz="2800" dirty="0" smtClean="0"/>
                  <a:t>)</a:t>
                </a:r>
                <a:r>
                  <a:rPr kumimoji="1" lang="ja-JP" altLang="en-US" sz="2800" dirty="0" smtClean="0"/>
                  <a:t>　は各準位の</a:t>
                </a:r>
                <a:r>
                  <a:rPr kumimoji="1" lang="ja-JP" altLang="en-US" sz="2800" dirty="0" smtClean="0"/>
                  <a:t>縮退度</a:t>
                </a:r>
                <a:r>
                  <a:rPr kumimoji="1" lang="en-US" altLang="ja-JP" sz="2800" dirty="0" smtClean="0"/>
                  <a:t>,</a:t>
                </a:r>
                <a:endParaRPr kumimoji="1" lang="en-US" altLang="ja-JP" sz="2800" dirty="0" smtClean="0"/>
              </a:p>
              <a:p>
                <a:pPr marL="0" indent="0">
                  <a:buNone/>
                </a:pPr>
                <a:r>
                  <a:rPr lang="ja-JP" altLang="en-US" sz="2800" dirty="0" smtClean="0"/>
                  <a:t>物質の種類に無関係</a:t>
                </a:r>
                <a:endParaRPr lang="en-US" altLang="ja-JP" sz="2800" dirty="0" smtClean="0"/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35280" cy="4637112"/>
              </a:xfrm>
              <a:blipFill rotWithShape="1">
                <a:blip r:embed="rId2"/>
                <a:stretch>
                  <a:fillRect l="-867" t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0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618</Words>
  <Application>Microsoft Office PowerPoint</Application>
  <PresentationFormat>画面に合わせる (4:3)</PresentationFormat>
  <Paragraphs>140</Paragraphs>
  <Slides>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​​テーマ</vt:lpstr>
      <vt:lpstr>2.3 線遷移</vt:lpstr>
      <vt:lpstr>2.3.1 アインシュタイン係数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衝突励起と衝突脱励起</vt:lpstr>
      <vt:lpstr>アインシュタインの関係式</vt:lpstr>
      <vt:lpstr>２．３．２　体積係数</vt:lpstr>
      <vt:lpstr>PowerPoint プレゼンテーション</vt:lpstr>
      <vt:lpstr>放射係数</vt:lpstr>
      <vt:lpstr>源泉関数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naoki</dc:creator>
  <cp:lastModifiedBy>naoki</cp:lastModifiedBy>
  <cp:revision>59</cp:revision>
  <dcterms:created xsi:type="dcterms:W3CDTF">2011-05-02T05:03:02Z</dcterms:created>
  <dcterms:modified xsi:type="dcterms:W3CDTF">2011-05-13T05:03:05Z</dcterms:modified>
</cp:coreProperties>
</file>