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embeddings/Microsoft___23.bin" ContentType="application/vnd.openxmlformats-officedocument.oleObject"/>
  <Override PartName="/ppt/embeddings/Microsoft___12.bin" ContentType="application/vnd.openxmlformats-officedocument.oleObject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embeddings/Microsoft___15.bin" ContentType="application/vnd.openxmlformats-officedocument.oleObject"/>
  <Override PartName="/ppt/embeddings/Microsoft___9.bin" ContentType="application/vnd.openxmlformats-officedocument.oleObject"/>
  <Override PartName="/ppt/slides/slide11.xml" ContentType="application/vnd.openxmlformats-officedocument.presentationml.slide+xml"/>
  <Override PartName="/ppt/embeddings/Microsoft___2.bin" ContentType="application/vnd.openxmlformats-officedocument.oleObject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embeddings/Microsoft___6.bin" ContentType="application/vnd.openxmlformats-officedocument.oleObject"/>
  <Override PartName="/ppt/embeddings/Microsoft___22.bin" ContentType="application/vnd.openxmlformats-officedocument.oleObject"/>
  <Override PartName="/ppt/embeddings/Microsoft___25.bin" ContentType="application/vnd.openxmlformats-officedocument.oleObject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embeddings/Microsoft___18.bin" ContentType="application/vnd.openxmlformats-officedocument.oleObject"/>
  <Override PartName="/ppt/embeddings/Microsoft___19.bin" ContentType="application/vnd.openxmlformats-officedocument.oleObject"/>
  <Override PartName="/ppt/embeddings/Microsoft___10.bin" ContentType="application/vnd.openxmlformats-officedocument.oleObject"/>
  <Override PartName="/ppt/slides/slide13.xml" ContentType="application/vnd.openxmlformats-officedocument.presentationml.slide+xml"/>
  <Override PartName="/ppt/embeddings/Microsoft___5.bin" ContentType="application/vnd.openxmlformats-officedocument.oleObject"/>
  <Override PartName="/ppt/embeddings/Microsoft___1.bin" ContentType="application/vnd.openxmlformats-officedocument.oleObject"/>
  <Override PartName="/ppt/embeddings/Microsoft___14.bin" ContentType="application/vnd.openxmlformats-officedocument.oleObject"/>
  <Override PartName="/ppt/embeddings/Microsoft___20.bin" ContentType="application/vnd.openxmlformats-officedocument.oleObject"/>
  <Override PartName="/ppt/embeddings/Microsoft___21.bin" ContentType="application/vnd.openxmlformats-officedocument.oleObject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embeddings/Microsoft___13.bin" ContentType="application/vnd.openxmlformats-officedocument.oleObject"/>
  <Override PartName="/ppt/embeddings/Microsoft___26.bin" ContentType="application/vnd.openxmlformats-officedocument.oleObject"/>
  <Override PartName="/ppt/slideLayouts/slideLayout1.xml" ContentType="application/vnd.openxmlformats-officedocument.presentationml.slideLayout+xml"/>
  <Override PartName="/ppt/embeddings/Microsoft___4.bin" ContentType="application/vnd.openxmlformats-officedocument.oleObject"/>
  <Override PartName="/ppt/theme/theme1.xml" ContentType="application/vnd.openxmlformats-officedocument.theme+xml"/>
  <Override PartName="/ppt/slideLayouts/slideLayout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embeddings/Microsoft___17.bin" ContentType="application/vnd.openxmlformats-officedocument.oleObject"/>
  <Override PartName="/ppt/embeddings/Microsoft___16.bin" ContentType="application/vnd.openxmlformats-officedocument.oleObject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embeddings/Microsoft___3.bin" ContentType="application/vnd.openxmlformats-officedocument.oleObject"/>
  <Override PartName="/ppt/presProps.xml" ContentType="application/vnd.openxmlformats-officedocument.presentationml.presProps+xml"/>
  <Default Extension="vml" ContentType="application/vnd.openxmlformats-officedocument.vmlDrawing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__7.bin" ContentType="application/vnd.openxmlformats-officedocument.oleObject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embeddings/Microsoft___24.bin" ContentType="application/vnd.openxmlformats-officedocument.oleObject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embeddings/Microsoft___8.bin" ContentType="application/vnd.openxmlformats-officedocument.oleObject"/>
  <Override PartName="/ppt/slides/slide6.xml" ContentType="application/vnd.openxmlformats-officedocument.presentationml.slide+xml"/>
  <Override PartName="/ppt/embeddings/Microsoft___11.bin" ContentType="application/vnd.openxmlformats-officedocument.oleObject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304" y="-6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19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3" Type="http://schemas.openxmlformats.org/officeDocument/2006/relationships/image" Target="../media/image3.emf"/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3" Type="http://schemas.openxmlformats.org/officeDocument/2006/relationships/image" Target="../media/image6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4" Type="http://schemas.openxmlformats.org/officeDocument/2006/relationships/image" Target="../media/image10.emf"/><Relationship Id="rId1" Type="http://schemas.openxmlformats.org/officeDocument/2006/relationships/image" Target="../media/image7.emf"/><Relationship Id="rId2" Type="http://schemas.openxmlformats.org/officeDocument/2006/relationships/image" Target="../media/image8.emf"/><Relationship Id="rId3" Type="http://schemas.openxmlformats.org/officeDocument/2006/relationships/image" Target="../media/image9.emf"/><Relationship Id="rId5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3" Type="http://schemas.openxmlformats.org/officeDocument/2006/relationships/image" Target="../media/image21.emf"/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A9B1-6A37-9746-A465-19A9C559DB4B}" type="datetimeFigureOut">
              <a:rPr kumimoji="1" lang="ja-JP" altLang="en-US" smtClean="0"/>
              <a:pPr/>
              <a:t>11.5.20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C1CD-69F2-5C45-817A-793D810874A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08205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A9B1-6A37-9746-A465-19A9C559DB4B}" type="datetimeFigureOut">
              <a:rPr kumimoji="1" lang="ja-JP" altLang="en-US" smtClean="0"/>
              <a:pPr/>
              <a:t>11.5.20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C1CD-69F2-5C45-817A-793D810874A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0989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A9B1-6A37-9746-A465-19A9C559DB4B}" type="datetimeFigureOut">
              <a:rPr kumimoji="1" lang="ja-JP" altLang="en-US" smtClean="0"/>
              <a:pPr/>
              <a:t>11.5.20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C1CD-69F2-5C45-817A-793D810874A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40523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A9B1-6A37-9746-A465-19A9C559DB4B}" type="datetimeFigureOut">
              <a:rPr kumimoji="1" lang="ja-JP" altLang="en-US" smtClean="0"/>
              <a:pPr/>
              <a:t>11.5.20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C1CD-69F2-5C45-817A-793D810874A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42075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A9B1-6A37-9746-A465-19A9C559DB4B}" type="datetimeFigureOut">
              <a:rPr kumimoji="1" lang="ja-JP" altLang="en-US" smtClean="0"/>
              <a:pPr/>
              <a:t>11.5.20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C1CD-69F2-5C45-817A-793D810874A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15822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A9B1-6A37-9746-A465-19A9C559DB4B}" type="datetimeFigureOut">
              <a:rPr kumimoji="1" lang="ja-JP" altLang="en-US" smtClean="0"/>
              <a:pPr/>
              <a:t>11.5.20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C1CD-69F2-5C45-817A-793D810874A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64674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A9B1-6A37-9746-A465-19A9C559DB4B}" type="datetimeFigureOut">
              <a:rPr kumimoji="1" lang="ja-JP" altLang="en-US" smtClean="0"/>
              <a:pPr/>
              <a:t>11.5.20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C1CD-69F2-5C45-817A-793D810874A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15304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A9B1-6A37-9746-A465-19A9C559DB4B}" type="datetimeFigureOut">
              <a:rPr kumimoji="1" lang="ja-JP" altLang="en-US" smtClean="0"/>
              <a:pPr/>
              <a:t>11.5.20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C1CD-69F2-5C45-817A-793D810874A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71429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A9B1-6A37-9746-A465-19A9C559DB4B}" type="datetimeFigureOut">
              <a:rPr kumimoji="1" lang="ja-JP" altLang="en-US" smtClean="0"/>
              <a:pPr/>
              <a:t>11.5.20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C1CD-69F2-5C45-817A-793D810874A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62748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A9B1-6A37-9746-A465-19A9C559DB4B}" type="datetimeFigureOut">
              <a:rPr kumimoji="1" lang="ja-JP" altLang="en-US" smtClean="0"/>
              <a:pPr/>
              <a:t>11.5.20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C1CD-69F2-5C45-817A-793D810874A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83880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A9B1-6A37-9746-A465-19A9C559DB4B}" type="datetimeFigureOut">
              <a:rPr kumimoji="1" lang="ja-JP" altLang="en-US" smtClean="0"/>
              <a:pPr/>
              <a:t>11.5.20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C1CD-69F2-5C45-817A-793D810874A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84097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3A9B1-6A37-9746-A465-19A9C559DB4B}" type="datetimeFigureOut">
              <a:rPr kumimoji="1" lang="ja-JP" altLang="en-US" smtClean="0"/>
              <a:pPr/>
              <a:t>11.5.20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0C1CD-69F2-5C45-817A-793D810874A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4637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__23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__2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__24.bin"/><Relationship Id="rId1" Type="http://schemas.openxmlformats.org/officeDocument/2006/relationships/vmlDrawing" Target="../drawings/vmlDrawing10.v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__26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__25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__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__1.bin"/><Relationship Id="rId5" Type="http://schemas.openxmlformats.org/officeDocument/2006/relationships/oleObject" Target="../embeddings/Microsoft___3.bin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__5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__4.bin"/><Relationship Id="rId5" Type="http://schemas.openxmlformats.org/officeDocument/2006/relationships/oleObject" Target="../embeddings/Microsoft___6.bin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__8.bin"/><Relationship Id="rId5" Type="http://schemas.openxmlformats.org/officeDocument/2006/relationships/oleObject" Target="../embeddings/Microsoft___9.bin"/><Relationship Id="rId7" Type="http://schemas.openxmlformats.org/officeDocument/2006/relationships/oleObject" Target="../embeddings/Microsoft___11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__7.bin"/><Relationship Id="rId6" Type="http://schemas.openxmlformats.org/officeDocument/2006/relationships/oleObject" Target="../embeddings/Microsoft___10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__12.bin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__14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__13.bin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__16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__15.bin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__18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__17.bin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__20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__19.bin"/><Relationship Id="rId5" Type="http://schemas.openxmlformats.org/officeDocument/2006/relationships/oleObject" Target="../embeddings/Microsoft___21.bin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2.5LTE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局所的熱平衡</a:t>
            </a:r>
            <a:r>
              <a:rPr lang="en-US" altLang="ja-JP" dirty="0" smtClean="0"/>
              <a:t> (local thermodynamic equilibrium ; LTE)</a:t>
            </a:r>
            <a:r>
              <a:rPr lang="ja-JP" altLang="en-US" dirty="0" smtClean="0"/>
              <a:t>中では全てのエネルギーの分布は</a:t>
            </a:r>
            <a:r>
              <a:rPr lang="en-US" altLang="ja-JP" dirty="0" err="1" smtClean="0"/>
              <a:t>Saha</a:t>
            </a:r>
            <a:r>
              <a:rPr lang="en-US" altLang="ja-JP" dirty="0" smtClean="0"/>
              <a:t>-Boltzmann</a:t>
            </a:r>
            <a:r>
              <a:rPr lang="ja-JP" altLang="en-US" dirty="0" smtClean="0"/>
              <a:t>統計によって与えられる。</a:t>
            </a:r>
            <a:endParaRPr lang="en-US" altLang="ja-JP" dirty="0" smtClean="0"/>
          </a:p>
          <a:p>
            <a:r>
              <a:rPr lang="en-US" altLang="ja-JP" dirty="0" err="1"/>
              <a:t>Saha</a:t>
            </a:r>
            <a:r>
              <a:rPr lang="en-US" altLang="ja-JP" dirty="0"/>
              <a:t>-Boltzmann</a:t>
            </a:r>
            <a:r>
              <a:rPr lang="ja-JP" altLang="en-US" dirty="0" smtClean="0"/>
              <a:t>統計は、熱平衡な場所の局所熱によって定義される</a:t>
            </a:r>
            <a:endParaRPr lang="en-US" altLang="ja-JP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23452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Stefan-Boltzmann</a:t>
            </a:r>
            <a:r>
              <a:rPr lang="ja-JP" altLang="en-US" dirty="0" smtClean="0"/>
              <a:t>の法則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スペクトルを</a:t>
            </a:r>
            <a:r>
              <a:rPr lang="ja-JP" altLang="en-US" dirty="0" smtClean="0"/>
              <a:t>積分すると</a:t>
            </a:r>
            <a:r>
              <a:rPr lang="en-US" altLang="ja-JP" dirty="0"/>
              <a:t>Stefan-Boltzmann</a:t>
            </a:r>
            <a:r>
              <a:rPr lang="ja-JP" altLang="en-US" dirty="0"/>
              <a:t>の</a:t>
            </a:r>
            <a:r>
              <a:rPr lang="ja-JP" altLang="en-US" dirty="0" smtClean="0"/>
              <a:t>法則が得られ、</a:t>
            </a:r>
            <a:endParaRPr kumimoji="1" lang="ja-JP" altLang="en-US" dirty="0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86586960"/>
              </p:ext>
            </p:extLst>
          </p:nvPr>
        </p:nvGraphicFramePr>
        <p:xfrm>
          <a:off x="2048933" y="2487923"/>
          <a:ext cx="3175307" cy="1011602"/>
        </p:xfrm>
        <a:graphic>
          <a:graphicData uri="http://schemas.openxmlformats.org/presentationml/2006/ole">
            <p:oleObj spid="_x0000_s9230" name="数式" r:id="rId3" imgW="1435100" imgH="457200" progId="Equation.3">
              <p:embed/>
            </p:oleObj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6096000" y="2721802"/>
            <a:ext cx="916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(2.95)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66585" y="3708401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ここで</a:t>
            </a:r>
            <a:endParaRPr kumimoji="1" lang="ja-JP" altLang="en-US" sz="2800" dirty="0"/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93103620"/>
              </p:ext>
            </p:extLst>
          </p:nvPr>
        </p:nvGraphicFramePr>
        <p:xfrm>
          <a:off x="1780115" y="4273953"/>
          <a:ext cx="2758017" cy="754329"/>
        </p:xfrm>
        <a:graphic>
          <a:graphicData uri="http://schemas.openxmlformats.org/presentationml/2006/ole">
            <p:oleObj spid="_x0000_s9231" name="数式" r:id="rId4" imgW="1485900" imgH="406400" progId="Equation.3">
              <p:embed/>
            </p:oleObj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4538132" y="4428923"/>
            <a:ext cx="2250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erg cm</a:t>
            </a:r>
            <a:r>
              <a:rPr kumimoji="1" lang="en-US" altLang="ja-JP" sz="2800" baseline="30000" dirty="0" smtClean="0"/>
              <a:t>-2 </a:t>
            </a:r>
            <a:r>
              <a:rPr kumimoji="1" lang="en-US" altLang="ja-JP" sz="2800" dirty="0" smtClean="0"/>
              <a:t>K</a:t>
            </a:r>
            <a:r>
              <a:rPr kumimoji="1" lang="en-US" altLang="ja-JP" sz="2800" baseline="30000" dirty="0" smtClean="0"/>
              <a:t>-4 </a:t>
            </a:r>
            <a:r>
              <a:rPr kumimoji="1" lang="en-US" altLang="ja-JP" sz="2800" dirty="0" smtClean="0"/>
              <a:t>s</a:t>
            </a:r>
            <a:r>
              <a:rPr kumimoji="1" lang="en-US" altLang="ja-JP" sz="2800" baseline="30000" dirty="0" smtClean="0"/>
              <a:t> -1</a:t>
            </a:r>
            <a:endParaRPr kumimoji="1" lang="ja-JP" altLang="en-US" sz="2800" baseline="30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012988" y="4605867"/>
            <a:ext cx="916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(2.96)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92376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誘導放出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bound-bound</a:t>
            </a:r>
            <a:r>
              <a:rPr kumimoji="1" lang="ja-JP" altLang="en-US" dirty="0" smtClean="0"/>
              <a:t>誘導放出の</a:t>
            </a:r>
            <a:r>
              <a:rPr kumimoji="1" lang="en-US" altLang="ja-JP" dirty="0" smtClean="0"/>
              <a:t>LTE</a:t>
            </a:r>
            <a:r>
              <a:rPr kumimoji="1" lang="ja-JP" altLang="en-US" dirty="0" smtClean="0"/>
              <a:t>での補正</a:t>
            </a:r>
            <a:r>
              <a:rPr kumimoji="1" lang="en-US" altLang="ja-JP" dirty="0" smtClean="0"/>
              <a:t>factor</a:t>
            </a:r>
            <a:endParaRPr kumimoji="1" lang="ja-JP" altLang="en-US" dirty="0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98161151"/>
              </p:ext>
            </p:extLst>
          </p:nvPr>
        </p:nvGraphicFramePr>
        <p:xfrm>
          <a:off x="651727" y="2472267"/>
          <a:ext cx="5620215" cy="1371600"/>
        </p:xfrm>
        <a:graphic>
          <a:graphicData uri="http://schemas.openxmlformats.org/presentationml/2006/ole">
            <p:oleObj spid="_x0000_s10248" name="数式" r:id="rId3" imgW="2133600" imgH="520700" progId="Equation.3">
              <p:embed/>
            </p:oleObj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651727" y="4216400"/>
            <a:ext cx="65211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プロファイル関数</a:t>
            </a:r>
            <a:r>
              <a:rPr kumimoji="1" lang="en-US" altLang="ja-JP" sz="2400" i="1" dirty="0" err="1" smtClean="0"/>
              <a:t>φ</a:t>
            </a:r>
            <a:r>
              <a:rPr kumimoji="1" lang="ja-JP" altLang="en-US" sz="2400" dirty="0" smtClean="0"/>
              <a:t>と</a:t>
            </a:r>
            <a:r>
              <a:rPr kumimoji="1" lang="en-US" altLang="ja-JP" sz="2400" i="1" dirty="0" err="1" smtClean="0"/>
              <a:t>χ</a:t>
            </a:r>
            <a:r>
              <a:rPr kumimoji="1" lang="ja-JP" altLang="en-US" sz="2400" dirty="0" smtClean="0"/>
              <a:t>は、波長毎の細かい平衡が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熱平衡中で崩れるので同じになる</a:t>
            </a:r>
            <a:endParaRPr kumimoji="1" lang="en-US" altLang="ja-JP" sz="24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74934" y="2980266"/>
            <a:ext cx="916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(2.97)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30718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線吸収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LTE</a:t>
            </a:r>
            <a:r>
              <a:rPr kumimoji="1" lang="ja-JP" altLang="en-US" dirty="0" smtClean="0"/>
              <a:t>の線吸収係数は</a:t>
            </a:r>
            <a:endParaRPr kumimoji="1" lang="en-US" altLang="ja-JP" dirty="0" smtClean="0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12594746"/>
              </p:ext>
            </p:extLst>
          </p:nvPr>
        </p:nvGraphicFramePr>
        <p:xfrm>
          <a:off x="1071880" y="2136775"/>
          <a:ext cx="5855970" cy="1009650"/>
        </p:xfrm>
        <a:graphic>
          <a:graphicData uri="http://schemas.openxmlformats.org/presentationml/2006/ole">
            <p:oleObj spid="_x0000_s11278" name="数式" r:id="rId3" imgW="2578100" imgH="444500" progId="Equation.3">
              <p:embed/>
            </p:oleObj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7450667" y="2366202"/>
            <a:ext cx="916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(2.98)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71880" y="3312580"/>
            <a:ext cx="796194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　　　　　　　　　は局所的運動エネルギーにおける</a:t>
            </a:r>
            <a:endParaRPr lang="en-US" altLang="ja-JP" sz="2800" dirty="0" smtClean="0"/>
          </a:p>
          <a:p>
            <a:r>
              <a:rPr lang="en-US" altLang="ja-JP" sz="2800" dirty="0" err="1" smtClean="0"/>
              <a:t>Saha</a:t>
            </a:r>
            <a:r>
              <a:rPr lang="en-US" altLang="ja-JP" sz="2800" dirty="0" smtClean="0"/>
              <a:t>-Boltzmann</a:t>
            </a:r>
            <a:r>
              <a:rPr lang="ja-JP" altLang="en-US" sz="2800" dirty="0" smtClean="0"/>
              <a:t>分布により与えられ、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古典的な振動数である</a:t>
            </a:r>
            <a:r>
              <a:rPr kumimoji="1" lang="en-US" altLang="ja-JP" sz="2800" i="1" dirty="0" smtClean="0"/>
              <a:t>f</a:t>
            </a:r>
            <a:r>
              <a:rPr kumimoji="1" lang="en-US" altLang="ja-JP" sz="2800" i="1" baseline="-25000" dirty="0" smtClean="0"/>
              <a:t>lu</a:t>
            </a:r>
            <a:r>
              <a:rPr kumimoji="1" lang="ja-JP" altLang="en-US" sz="2800" dirty="0" smtClean="0"/>
              <a:t>は</a:t>
            </a:r>
            <a:r>
              <a:rPr kumimoji="1" lang="en-US" altLang="ja-JP" sz="2800" dirty="0" smtClean="0"/>
              <a:t>(2.66)</a:t>
            </a:r>
            <a:r>
              <a:rPr kumimoji="1" lang="ja-JP" altLang="en-US" sz="2800" dirty="0" smtClean="0"/>
              <a:t>により定義され、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低準位側の静止質量</a:t>
            </a:r>
            <a:r>
              <a:rPr lang="en-US" altLang="ja-JP" sz="2800" i="1" dirty="0" err="1" smtClean="0"/>
              <a:t>g</a:t>
            </a:r>
            <a:r>
              <a:rPr lang="en-US" altLang="ja-JP" sz="2800" i="1" baseline="-25000" dirty="0" err="1" smtClean="0"/>
              <a:t>l</a:t>
            </a:r>
            <a:r>
              <a:rPr lang="ja-JP" altLang="en-US" sz="2800" dirty="0" smtClean="0"/>
              <a:t>と関連づけられ、遷移確率を</a:t>
            </a:r>
            <a:endParaRPr lang="en-US" altLang="ja-JP" sz="2800" dirty="0" smtClean="0"/>
          </a:p>
          <a:p>
            <a:r>
              <a:rPr lang="ja-JP" altLang="en-US" sz="2800" dirty="0" smtClean="0"/>
              <a:t>示すいわゆる</a:t>
            </a:r>
            <a:r>
              <a:rPr lang="en-US" altLang="ja-JP" sz="2800" i="1" dirty="0" err="1" smtClean="0"/>
              <a:t>gf</a:t>
            </a:r>
            <a:r>
              <a:rPr lang="en-US" altLang="ja-JP" sz="2800" dirty="0" smtClean="0"/>
              <a:t>-value</a:t>
            </a:r>
            <a:r>
              <a:rPr lang="ja-JP" altLang="en-US" sz="2800" dirty="0" smtClean="0"/>
              <a:t>になる</a:t>
            </a:r>
            <a:endParaRPr lang="en-US" altLang="ja-JP" sz="2800" dirty="0" smtClean="0"/>
          </a:p>
          <a:p>
            <a:endParaRPr kumimoji="1" lang="ja-JP" altLang="en-US" sz="2800" dirty="0"/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83157742"/>
              </p:ext>
            </p:extLst>
          </p:nvPr>
        </p:nvGraphicFramePr>
        <p:xfrm>
          <a:off x="1417741" y="3298822"/>
          <a:ext cx="1815254" cy="541867"/>
        </p:xfrm>
        <a:graphic>
          <a:graphicData uri="http://schemas.openxmlformats.org/presentationml/2006/ole">
            <p:oleObj spid="_x0000_s11279" name="数式" r:id="rId4" imgW="850900" imgH="241300" progId="Equation.3">
              <p:embed/>
            </p:oleObj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02605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議論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重要な</a:t>
            </a:r>
            <a:r>
              <a:rPr kumimoji="1" lang="en-US" altLang="ja-JP" dirty="0" smtClean="0"/>
              <a:t>LTE</a:t>
            </a:r>
            <a:r>
              <a:rPr kumimoji="1" lang="ja-JP" altLang="en-US" dirty="0" smtClean="0"/>
              <a:t>の前提は衝突による</a:t>
            </a:r>
            <a:r>
              <a:rPr lang="ja-JP" altLang="en-US" dirty="0" smtClean="0"/>
              <a:t>エネルギー分布が、放射中より物質中の方が厳密であるということ</a:t>
            </a:r>
            <a:endParaRPr lang="en-US" altLang="ja-JP" dirty="0" smtClean="0"/>
          </a:p>
          <a:p>
            <a:r>
              <a:rPr kumimoji="1" lang="ja-JP" altLang="en-US" dirty="0" smtClean="0"/>
              <a:t>全ての物質のエネルギー分布は局所運動エネルギーによって</a:t>
            </a:r>
            <a:r>
              <a:rPr lang="ja-JP" altLang="en-US" dirty="0" smtClean="0"/>
              <a:t>決められる</a:t>
            </a:r>
            <a:endParaRPr lang="en-US" altLang="ja-JP" dirty="0" smtClean="0"/>
          </a:p>
          <a:p>
            <a:r>
              <a:rPr kumimoji="1" lang="ja-JP" altLang="en-US" dirty="0" smtClean="0"/>
              <a:t>放射のエネルギー分布はわずかに局所的熱平衡の値からずれる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衝突によって源泉関数が支配的なとき、</a:t>
            </a:r>
            <a:r>
              <a:rPr kumimoji="1" lang="en-US" altLang="ja-JP" i="1" dirty="0" err="1" smtClean="0"/>
              <a:t>S</a:t>
            </a:r>
            <a:r>
              <a:rPr kumimoji="1" lang="en-US" altLang="ja-JP" i="1" baseline="-25000" dirty="0" err="1" smtClean="0"/>
              <a:t>ν</a:t>
            </a:r>
            <a:r>
              <a:rPr lang="en-US" altLang="ja-JP" dirty="0" smtClean="0"/>
              <a:t>=</a:t>
            </a:r>
            <a:r>
              <a:rPr lang="en-US" altLang="ja-JP" i="1" dirty="0" err="1" smtClean="0"/>
              <a:t>B</a:t>
            </a:r>
            <a:r>
              <a:rPr lang="en-US" altLang="ja-JP" i="1" baseline="-25000" dirty="0" err="1" smtClean="0"/>
              <a:t>ν</a:t>
            </a:r>
            <a:r>
              <a:rPr lang="ja-JP" altLang="en-US" dirty="0" smtClean="0"/>
              <a:t>が成り立つ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52705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2.5.1 LTE</a:t>
            </a:r>
            <a:r>
              <a:rPr kumimoji="1" lang="ja-JP" altLang="en-US" dirty="0" smtClean="0"/>
              <a:t>中の物質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質量</a:t>
            </a:r>
            <a:r>
              <a:rPr lang="en-US" altLang="ja-JP" dirty="0" smtClean="0"/>
              <a:t>m</a:t>
            </a:r>
            <a:r>
              <a:rPr lang="ja-JP" altLang="en-US" dirty="0" smtClean="0"/>
              <a:t>を持つ粒子の、</a:t>
            </a:r>
            <a:r>
              <a:rPr lang="en-US" altLang="ja-JP" dirty="0" smtClean="0"/>
              <a:t>x</a:t>
            </a:r>
            <a:r>
              <a:rPr lang="ja-JP" altLang="en-US" dirty="0" smtClean="0"/>
              <a:t>方向速度成分についての</a:t>
            </a:r>
            <a:r>
              <a:rPr lang="en-US" altLang="ja-JP" dirty="0" err="1" smtClean="0"/>
              <a:t>Maxwall</a:t>
            </a:r>
            <a:r>
              <a:rPr lang="ja-JP" altLang="en-US" dirty="0" smtClean="0"/>
              <a:t>分布は</a:t>
            </a:r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45133" y="4156986"/>
            <a:ext cx="76570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/>
              <a:t>N</a:t>
            </a:r>
            <a:r>
              <a:rPr lang="ja-JP" altLang="en-US" sz="2400" i="1" dirty="0" smtClean="0"/>
              <a:t>　</a:t>
            </a:r>
            <a:r>
              <a:rPr lang="en-US" altLang="ja-JP" sz="2400" dirty="0" smtClean="0"/>
              <a:t> : </a:t>
            </a:r>
            <a:r>
              <a:rPr lang="ja-JP" altLang="en-US" sz="2400" dirty="0" smtClean="0"/>
              <a:t>１</a:t>
            </a:r>
            <a:r>
              <a:rPr lang="en-US" altLang="ja-JP" sz="2400" dirty="0" smtClean="0"/>
              <a:t>cm</a:t>
            </a:r>
            <a:r>
              <a:rPr lang="en-US" altLang="ja-JP" sz="2400" baseline="30000" dirty="0" smtClean="0"/>
              <a:t>−</a:t>
            </a:r>
            <a:r>
              <a:rPr lang="ja-JP" altLang="en-US" sz="2400" baseline="30000" dirty="0" smtClean="0"/>
              <a:t>３</a:t>
            </a:r>
            <a:r>
              <a:rPr lang="ja-JP" altLang="en-US" sz="2400" dirty="0" smtClean="0"/>
              <a:t>あたり質量</a:t>
            </a:r>
            <a:r>
              <a:rPr lang="en-US" altLang="ja-JP" sz="2400" i="1" dirty="0" smtClean="0">
                <a:latin typeface="Times"/>
                <a:cs typeface="Times"/>
              </a:rPr>
              <a:t>m</a:t>
            </a:r>
            <a:r>
              <a:rPr lang="ja-JP" altLang="en-US" sz="2400" dirty="0" smtClean="0"/>
              <a:t>を持つ全粒子数</a:t>
            </a:r>
            <a:endParaRPr lang="en-US" altLang="ja-JP" sz="2400" dirty="0" smtClean="0"/>
          </a:p>
          <a:p>
            <a:r>
              <a:rPr lang="en-US" altLang="ja-JP" sz="2400" dirty="0" smtClean="0"/>
              <a:t>   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 : </a:t>
            </a:r>
            <a:r>
              <a:rPr lang="ja-JP" altLang="en-US" sz="2400" dirty="0" smtClean="0"/>
              <a:t>電子の運動エネルギー</a:t>
            </a:r>
            <a:r>
              <a:rPr lang="en-US" altLang="ja-JP" sz="2400" i="1" dirty="0" err="1" smtClean="0"/>
              <a:t>T</a:t>
            </a:r>
            <a:r>
              <a:rPr lang="en-US" altLang="ja-JP" sz="2400" baseline="-25000" dirty="0" err="1" smtClean="0"/>
              <a:t>e</a:t>
            </a:r>
            <a:r>
              <a:rPr lang="ja-JP" altLang="en-US" sz="2400" dirty="0"/>
              <a:t>における</a:t>
            </a:r>
            <a:r>
              <a:rPr lang="ja-JP" altLang="en-US" sz="2400" dirty="0" smtClean="0"/>
              <a:t>熱平衡分布での値</a:t>
            </a:r>
            <a:endParaRPr lang="en-US" altLang="ja-JP" sz="24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51494" y="5278557"/>
            <a:ext cx="4942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LTE</a:t>
            </a:r>
            <a:r>
              <a:rPr kumimoji="1" lang="ja-JP" altLang="en-US" sz="2400" dirty="0" smtClean="0"/>
              <a:t>中では全ての物質の温度は同じ</a:t>
            </a:r>
            <a:r>
              <a:rPr kumimoji="1" lang="en-US" altLang="ja-JP" sz="2400" dirty="0" smtClean="0"/>
              <a:t> : </a:t>
            </a:r>
            <a:endParaRPr kumimoji="1" lang="ja-JP" altLang="en-US" sz="2400" dirty="0"/>
          </a:p>
        </p:txBody>
      </p:sp>
      <p:sp>
        <p:nvSpPr>
          <p:cNvPr id="11" name="正方形/長方形 10"/>
          <p:cNvSpPr/>
          <p:nvPr/>
        </p:nvSpPr>
        <p:spPr>
          <a:xfrm>
            <a:off x="2644264" y="861536"/>
            <a:ext cx="29830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400" dirty="0" err="1"/>
              <a:t>Mxwell</a:t>
            </a:r>
            <a:r>
              <a:rPr lang="ja-JP" altLang="en-US" sz="4400" dirty="0"/>
              <a:t>分布</a:t>
            </a:r>
            <a:endParaRPr lang="en-US" altLang="ja-JP" sz="4400" dirty="0"/>
          </a:p>
        </p:txBody>
      </p:sp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69163874"/>
              </p:ext>
            </p:extLst>
          </p:nvPr>
        </p:nvGraphicFramePr>
        <p:xfrm>
          <a:off x="854075" y="2565400"/>
          <a:ext cx="6669088" cy="1644650"/>
        </p:xfrm>
        <a:graphic>
          <a:graphicData uri="http://schemas.openxmlformats.org/presentationml/2006/ole">
            <p:oleObj spid="_x0000_s1064" name="数式" r:id="rId3" imgW="2781300" imgH="685800" progId="Equation.3">
              <p:embed/>
            </p:oleObj>
          </a:graphicData>
        </a:graphic>
      </p:graphicFrame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7467922"/>
              </p:ext>
            </p:extLst>
          </p:nvPr>
        </p:nvGraphicFramePr>
        <p:xfrm>
          <a:off x="748282" y="4552755"/>
          <a:ext cx="710109" cy="435228"/>
        </p:xfrm>
        <a:graphic>
          <a:graphicData uri="http://schemas.openxmlformats.org/presentationml/2006/ole">
            <p:oleObj spid="_x0000_s1065" name="数式" r:id="rId4" imgW="393700" imgH="241300" progId="Equation.3">
              <p:embed/>
            </p:oleObj>
          </a:graphicData>
        </a:graphic>
      </p:graphicFrame>
      <p:graphicFrame>
        <p:nvGraphicFramePr>
          <p:cNvPr id="14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25533810"/>
              </p:ext>
            </p:extLst>
          </p:nvPr>
        </p:nvGraphicFramePr>
        <p:xfrm>
          <a:off x="6410868" y="5328042"/>
          <a:ext cx="869016" cy="461665"/>
        </p:xfrm>
        <a:graphic>
          <a:graphicData uri="http://schemas.openxmlformats.org/presentationml/2006/ole">
            <p:oleObj spid="_x0000_s1066" name="数式" r:id="rId5" imgW="406400" imgH="215900" progId="Equation.3">
              <p:embed/>
            </p:oleObj>
          </a:graphicData>
        </a:graphic>
      </p:graphicFrame>
      <p:sp>
        <p:nvSpPr>
          <p:cNvPr id="15" name="テキスト ボックス 14"/>
          <p:cNvSpPr txBox="1"/>
          <p:nvPr/>
        </p:nvSpPr>
        <p:spPr>
          <a:xfrm>
            <a:off x="7595377" y="3053984"/>
            <a:ext cx="1039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(2.84)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88743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粒子の速度方向を無視すると</a:t>
            </a:r>
            <a:r>
              <a:rPr kumimoji="1" lang="en-US" altLang="ja-JP" dirty="0" smtClean="0"/>
              <a:t>Maxwell</a:t>
            </a:r>
            <a:r>
              <a:rPr kumimoji="1" lang="ja-JP" altLang="en-US" dirty="0" smtClean="0"/>
              <a:t>分布は</a:t>
            </a:r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(2.84)</a:t>
            </a:r>
            <a:r>
              <a:rPr kumimoji="1" lang="ja-JP" altLang="en-US" dirty="0" smtClean="0"/>
              <a:t>は</a:t>
            </a:r>
            <a:r>
              <a:rPr kumimoji="1" lang="en-US" altLang="ja-JP" dirty="0" smtClean="0"/>
              <a:t>Gaussian</a:t>
            </a:r>
            <a:r>
              <a:rPr kumimoji="1" lang="ja-JP" altLang="en-US" dirty="0" smtClean="0"/>
              <a:t>だが</a:t>
            </a:r>
            <a:r>
              <a:rPr kumimoji="1" lang="en-US" altLang="ja-JP" dirty="0" smtClean="0"/>
              <a:t>(2.85)</a:t>
            </a:r>
            <a:r>
              <a:rPr kumimoji="1" lang="ja-JP" altLang="en-US" dirty="0" smtClean="0"/>
              <a:t>は</a:t>
            </a:r>
            <a:r>
              <a:rPr kumimoji="1" lang="en-US" altLang="ja-JP" i="1" dirty="0" smtClean="0"/>
              <a:t>v</a:t>
            </a:r>
            <a:r>
              <a:rPr kumimoji="1" lang="en-US" altLang="ja-JP" baseline="30000" dirty="0" smtClean="0"/>
              <a:t>2</a:t>
            </a:r>
            <a:r>
              <a:rPr lang="ja-JP" altLang="en-US" dirty="0" smtClean="0"/>
              <a:t>によって高い</a:t>
            </a:r>
            <a:r>
              <a:rPr kumimoji="1" lang="ja-JP" altLang="en-US" dirty="0" smtClean="0"/>
              <a:t>速度を持つ</a:t>
            </a:r>
            <a:r>
              <a:rPr lang="ja-JP" altLang="en-US" dirty="0" smtClean="0"/>
              <a:t>尾を持った形になる</a:t>
            </a:r>
            <a:endParaRPr lang="en-US" altLang="ja-JP" dirty="0" smtClean="0"/>
          </a:p>
          <a:p>
            <a:r>
              <a:rPr kumimoji="1" lang="ja-JP" altLang="en-US" dirty="0" smtClean="0"/>
              <a:t>ピークの位置は</a:t>
            </a:r>
            <a:endParaRPr kumimoji="1" lang="en-US" altLang="ja-JP" dirty="0" smtClean="0"/>
          </a:p>
          <a:p>
            <a:r>
              <a:rPr lang="en-US" altLang="ja-JP" dirty="0"/>
              <a:t> </a:t>
            </a:r>
            <a:r>
              <a:rPr lang="ja-JP" altLang="en-US" dirty="0" smtClean="0"/>
              <a:t>平均速度は</a:t>
            </a:r>
            <a:endParaRPr kumimoji="1" lang="ja-JP" altLang="en-US" dirty="0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01657807"/>
              </p:ext>
            </p:extLst>
          </p:nvPr>
        </p:nvGraphicFramePr>
        <p:xfrm>
          <a:off x="3793681" y="4471643"/>
          <a:ext cx="2014146" cy="622016"/>
        </p:xfrm>
        <a:graphic>
          <a:graphicData uri="http://schemas.openxmlformats.org/presentationml/2006/ole">
            <p:oleObj spid="_x0000_s2073" name="数式" r:id="rId3" imgW="863600" imgH="266700" progId="Equation.3">
              <p:embed/>
            </p:oleObj>
          </a:graphicData>
        </a:graphic>
      </p:graphicFrame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25690356"/>
              </p:ext>
            </p:extLst>
          </p:nvPr>
        </p:nvGraphicFramePr>
        <p:xfrm>
          <a:off x="3628745" y="4994693"/>
          <a:ext cx="2354019" cy="696259"/>
        </p:xfrm>
        <a:graphic>
          <a:graphicData uri="http://schemas.openxmlformats.org/presentationml/2006/ole">
            <p:oleObj spid="_x0000_s2074" name="数式" r:id="rId4" imgW="901700" imgH="266700" progId="Equation.3">
              <p:embed/>
            </p:oleObj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10870635"/>
              </p:ext>
            </p:extLst>
          </p:nvPr>
        </p:nvGraphicFramePr>
        <p:xfrm>
          <a:off x="782429" y="2193900"/>
          <a:ext cx="6493333" cy="1235317"/>
        </p:xfrm>
        <a:graphic>
          <a:graphicData uri="http://schemas.openxmlformats.org/presentationml/2006/ole">
            <p:oleObj spid="_x0000_s2075" name="数式" r:id="rId5" imgW="2590800" imgH="495300" progId="Equation.3">
              <p:embed/>
            </p:oleObj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7471895" y="2396479"/>
            <a:ext cx="1039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(2.85)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00499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Boltzmann</a:t>
            </a:r>
            <a:r>
              <a:rPr kumimoji="1" lang="ja-JP" altLang="en-US" dirty="0" smtClean="0"/>
              <a:t>分布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 </a:t>
            </a:r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grpSp>
        <p:nvGrpSpPr>
          <p:cNvPr id="10" name="図形グループ 9"/>
          <p:cNvGrpSpPr/>
          <p:nvPr/>
        </p:nvGrpSpPr>
        <p:grpSpPr>
          <a:xfrm>
            <a:off x="98640" y="2677009"/>
            <a:ext cx="8227082" cy="1057201"/>
            <a:chOff x="494496" y="2677009"/>
            <a:chExt cx="8227082" cy="1057201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494496" y="2718547"/>
              <a:ext cx="822708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200" dirty="0" smtClean="0"/>
                <a:t>　　</a:t>
              </a:r>
              <a:r>
                <a:rPr lang="ja-JP" altLang="en-US" sz="2800" dirty="0" smtClean="0"/>
                <a:t>　、　　</a:t>
              </a:r>
              <a:r>
                <a:rPr lang="en-US" altLang="ja-JP" sz="2800" dirty="0"/>
                <a:t> </a:t>
              </a:r>
              <a:r>
                <a:rPr lang="en-US" altLang="ja-JP" sz="2800" dirty="0" smtClean="0"/>
                <a:t> </a:t>
              </a:r>
              <a:r>
                <a:rPr lang="ja-JP" altLang="en-US" sz="2800" dirty="0" smtClean="0"/>
                <a:t>、　　　はそれぞれ</a:t>
              </a:r>
              <a:r>
                <a:rPr lang="en-US" altLang="ja-JP" sz="2800" dirty="0" smtClean="0"/>
                <a:t>r</a:t>
              </a:r>
              <a:r>
                <a:rPr lang="ja-JP" altLang="en-US" sz="2800" dirty="0" smtClean="0"/>
                <a:t>回電離の、</a:t>
              </a:r>
              <a:r>
                <a:rPr lang="en-US" altLang="ja-JP" sz="2800" dirty="0" smtClean="0"/>
                <a:t>s</a:t>
              </a:r>
              <a:r>
                <a:rPr lang="ja-JP" altLang="en-US" sz="2800" dirty="0" smtClean="0"/>
                <a:t>準位にいる</a:t>
              </a:r>
              <a:endParaRPr lang="en-US" altLang="ja-JP" sz="2800" dirty="0" smtClean="0"/>
            </a:p>
            <a:p>
              <a:r>
                <a:rPr lang="ja-JP" altLang="en-US" sz="2800" dirty="0" smtClean="0"/>
                <a:t>　　　粒子数、静止質量、励起エネルギー</a:t>
              </a:r>
              <a:endParaRPr kumimoji="1" lang="ja-JP" altLang="en-US" sz="2800" dirty="0"/>
            </a:p>
          </p:txBody>
        </p:sp>
        <p:graphicFrame>
          <p:nvGraphicFramePr>
            <p:cNvPr id="6" name="オブジェクト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16893204"/>
                </p:ext>
              </p:extLst>
            </p:nvPr>
          </p:nvGraphicFramePr>
          <p:xfrm>
            <a:off x="758736" y="2726494"/>
            <a:ext cx="666011" cy="629011"/>
          </p:xfrm>
          <a:graphic>
            <a:graphicData uri="http://schemas.openxmlformats.org/presentationml/2006/ole">
              <p:oleObj spid="_x0000_s3126" name="数式" r:id="rId3" imgW="228600" imgH="215900" progId="Equation.3">
                <p:embed/>
              </p:oleObj>
            </a:graphicData>
          </a:graphic>
        </p:graphicFrame>
        <p:graphicFrame>
          <p:nvGraphicFramePr>
            <p:cNvPr id="7" name="オブジェクト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20513308"/>
                </p:ext>
              </p:extLst>
            </p:nvPr>
          </p:nvGraphicFramePr>
          <p:xfrm>
            <a:off x="1616873" y="2677009"/>
            <a:ext cx="661265" cy="624527"/>
          </p:xfrm>
          <a:graphic>
            <a:graphicData uri="http://schemas.openxmlformats.org/presentationml/2006/ole">
              <p:oleObj spid="_x0000_s3127" name="数式" r:id="rId4" imgW="228600" imgH="215900" progId="Equation.3">
                <p:embed/>
              </p:oleObj>
            </a:graphicData>
          </a:graphic>
        </p:graphicFrame>
        <p:graphicFrame>
          <p:nvGraphicFramePr>
            <p:cNvPr id="9" name="オブジェクト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35175663"/>
                </p:ext>
              </p:extLst>
            </p:nvPr>
          </p:nvGraphicFramePr>
          <p:xfrm>
            <a:off x="2507491" y="2709999"/>
            <a:ext cx="692387" cy="588529"/>
          </p:xfrm>
          <a:graphic>
            <a:graphicData uri="http://schemas.openxmlformats.org/presentationml/2006/ole">
              <p:oleObj spid="_x0000_s3128" name="数式" r:id="rId5" imgW="241300" imgH="215900" progId="Equation.3">
                <p:embed/>
              </p:oleObj>
            </a:graphicData>
          </a:graphic>
        </p:graphicFrame>
      </p:grpSp>
      <p:sp>
        <p:nvSpPr>
          <p:cNvPr id="12" name="テキスト ボックス 11"/>
          <p:cNvSpPr txBox="1"/>
          <p:nvPr/>
        </p:nvSpPr>
        <p:spPr>
          <a:xfrm>
            <a:off x="6581206" y="1814509"/>
            <a:ext cx="116109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(2.86)</a:t>
            </a:r>
            <a:endParaRPr kumimoji="1" lang="ja-JP" altLang="en-US" sz="3200" dirty="0"/>
          </a:p>
        </p:txBody>
      </p:sp>
      <p:graphicFrame>
        <p:nvGraphicFramePr>
          <p:cNvPr id="14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57435307"/>
              </p:ext>
            </p:extLst>
          </p:nvPr>
        </p:nvGraphicFramePr>
        <p:xfrm>
          <a:off x="1377596" y="4249263"/>
          <a:ext cx="2493328" cy="623332"/>
        </p:xfrm>
        <a:graphic>
          <a:graphicData uri="http://schemas.openxmlformats.org/presentationml/2006/ole">
            <p:oleObj spid="_x0000_s3129" name="数式" r:id="rId6" imgW="1016000" imgH="241300" progId="Equation.3">
              <p:embed/>
            </p:oleObj>
          </a:graphicData>
        </a:graphic>
      </p:graphicFrame>
      <p:sp>
        <p:nvSpPr>
          <p:cNvPr id="15" name="テキスト ボックス 14"/>
          <p:cNvSpPr txBox="1"/>
          <p:nvPr/>
        </p:nvSpPr>
        <p:spPr>
          <a:xfrm>
            <a:off x="457200" y="4321818"/>
            <a:ext cx="7802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また、　　　　　　　　　　　で準位</a:t>
            </a:r>
            <a:r>
              <a:rPr lang="en-US" altLang="ja-JP" sz="2800" i="1" dirty="0" smtClean="0"/>
              <a:t>s</a:t>
            </a:r>
            <a:r>
              <a:rPr lang="ja-JP" altLang="en-US" sz="2800" dirty="0" smtClean="0"/>
              <a:t>から</a:t>
            </a:r>
            <a:r>
              <a:rPr lang="en-US" altLang="ja-JP" sz="2800" i="1" dirty="0" smtClean="0"/>
              <a:t>t</a:t>
            </a:r>
            <a:r>
              <a:rPr lang="ja-JP" altLang="en-US" sz="2800" dirty="0" smtClean="0"/>
              <a:t>への放射遷移</a:t>
            </a:r>
            <a:endParaRPr kumimoji="1" lang="ja-JP" altLang="en-US" sz="2800" dirty="0"/>
          </a:p>
        </p:txBody>
      </p:sp>
      <p:graphicFrame>
        <p:nvGraphicFramePr>
          <p:cNvPr id="16" name="オブジェクト 15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82676486"/>
              </p:ext>
            </p:extLst>
          </p:nvPr>
        </p:nvGraphicFramePr>
        <p:xfrm>
          <a:off x="984910" y="1508916"/>
          <a:ext cx="3638223" cy="1153583"/>
        </p:xfrm>
        <a:graphic>
          <a:graphicData uri="http://schemas.openxmlformats.org/presentationml/2006/ole">
            <p:oleObj spid="_x0000_s3130" name="数式" r:id="rId7" imgW="1562100" imgH="495300" progId="Equation.3">
              <p:embed/>
            </p:oleObj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25576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Saha</a:t>
            </a:r>
            <a:r>
              <a:rPr kumimoji="1" lang="ja-JP" altLang="en-US" dirty="0" smtClean="0"/>
              <a:t>分布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1949" y="1237299"/>
            <a:ext cx="8862051" cy="4525963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 </a:t>
            </a:r>
            <a:r>
              <a:rPr kumimoji="1" lang="ja-JP" altLang="en-US" dirty="0" smtClean="0"/>
              <a:t>基底状態の連続した電離状態間の占有比は</a:t>
            </a:r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endParaRPr kumimoji="1" lang="ja-JP" altLang="en-US" dirty="0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56328994"/>
              </p:ext>
            </p:extLst>
          </p:nvPr>
        </p:nvGraphicFramePr>
        <p:xfrm>
          <a:off x="863293" y="1862456"/>
          <a:ext cx="6254175" cy="1238136"/>
        </p:xfrm>
        <a:graphic>
          <a:graphicData uri="http://schemas.openxmlformats.org/presentationml/2006/ole">
            <p:oleObj spid="_x0000_s4113" name="数式" r:id="rId3" imgW="2501900" imgH="495300" progId="Equation.3">
              <p:embed/>
            </p:oleObj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292259" y="3288612"/>
            <a:ext cx="66801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i="1" dirty="0" smtClean="0"/>
              <a:t>N</a:t>
            </a:r>
            <a:r>
              <a:rPr lang="en-US" altLang="ja-JP" sz="2800" baseline="-25000" dirty="0" smtClean="0"/>
              <a:t>e  </a:t>
            </a:r>
            <a:r>
              <a:rPr lang="en-US" altLang="ja-JP" sz="2800" dirty="0" smtClean="0"/>
              <a:t>: </a:t>
            </a:r>
            <a:r>
              <a:rPr lang="ja-JP" altLang="en-US" sz="2800" dirty="0" smtClean="0"/>
              <a:t>電子密度</a:t>
            </a:r>
            <a:endParaRPr lang="en-US" altLang="ja-JP" sz="2800" dirty="0" smtClean="0"/>
          </a:p>
          <a:p>
            <a:r>
              <a:rPr kumimoji="1" lang="en-US" altLang="ja-JP" sz="2800" i="1" dirty="0" smtClean="0"/>
              <a:t>m</a:t>
            </a:r>
            <a:r>
              <a:rPr kumimoji="1" lang="en-US" altLang="ja-JP" sz="2800" baseline="-25000" dirty="0" smtClean="0"/>
              <a:t>e </a:t>
            </a:r>
            <a:r>
              <a:rPr kumimoji="1" lang="en-US" altLang="ja-JP" sz="2800" dirty="0" smtClean="0"/>
              <a:t>: </a:t>
            </a:r>
            <a:r>
              <a:rPr kumimoji="1" lang="ja-JP" altLang="en-US" sz="2800" dirty="0" smtClean="0"/>
              <a:t>電子質量</a:t>
            </a:r>
            <a:endParaRPr kumimoji="1" lang="en-US" altLang="ja-JP" sz="2800" dirty="0" smtClean="0"/>
          </a:p>
          <a:p>
            <a:r>
              <a:rPr lang="en-US" altLang="ja-JP" sz="2800" i="1" dirty="0" err="1" smtClean="0"/>
              <a:t>χ</a:t>
            </a:r>
            <a:r>
              <a:rPr lang="en-US" altLang="ja-JP" sz="2800" baseline="-25000" dirty="0" err="1" smtClean="0"/>
              <a:t>r</a:t>
            </a:r>
            <a:r>
              <a:rPr lang="en-US" altLang="ja-JP" sz="2800" baseline="-25000" dirty="0" smtClean="0"/>
              <a:t>    </a:t>
            </a:r>
            <a:r>
              <a:rPr lang="en-US" altLang="ja-JP" sz="2800" dirty="0" smtClean="0"/>
              <a:t>: </a:t>
            </a:r>
            <a:r>
              <a:rPr lang="ja-JP" altLang="en-US" sz="2800" dirty="0" smtClean="0"/>
              <a:t>イオン化エネルギー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455401" y="1998272"/>
            <a:ext cx="1180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（</a:t>
            </a:r>
            <a:r>
              <a:rPr kumimoji="1" lang="en-US" altLang="ja-JP" sz="2800" dirty="0" smtClean="0"/>
              <a:t>2.87</a:t>
            </a:r>
            <a:r>
              <a:rPr kumimoji="1" lang="ja-JP" altLang="en-US" sz="2800" dirty="0" smtClean="0"/>
              <a:t>）</a:t>
            </a:r>
            <a:endParaRPr kumimoji="1" lang="ja-JP" altLang="en-US" sz="28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39711" y="4993274"/>
            <a:ext cx="8604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自由電子はスピンの自由度により</a:t>
            </a:r>
            <a:r>
              <a:rPr lang="en-US" altLang="ja-JP" sz="2800" dirty="0" smtClean="0"/>
              <a:t>2</a:t>
            </a:r>
            <a:r>
              <a:rPr lang="ja-JP" altLang="en-US" sz="2800" dirty="0" smtClean="0"/>
              <a:t>つの静止質量を持つ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667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423334"/>
            <a:ext cx="8229600" cy="5702830"/>
          </a:xfrm>
        </p:spPr>
        <p:txBody>
          <a:bodyPr/>
          <a:lstStyle/>
          <a:p>
            <a:r>
              <a:rPr lang="en-US" altLang="en-US" dirty="0"/>
              <a:t>二つの</a:t>
            </a:r>
            <a:r>
              <a:rPr lang="ja-JP" altLang="en-US" dirty="0"/>
              <a:t>連続した</a:t>
            </a:r>
            <a:r>
              <a:rPr lang="en-US" altLang="en-US" dirty="0"/>
              <a:t>電離状態に存在する全粒子数</a:t>
            </a:r>
            <a:r>
              <a:rPr lang="en-US" altLang="en-US" dirty="0" smtClean="0"/>
              <a:t>は</a:t>
            </a:r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/>
          </a:p>
          <a:p>
            <a:endParaRPr kumimoji="1" lang="ja-JP" altLang="en-US" dirty="0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49928365"/>
              </p:ext>
            </p:extLst>
          </p:nvPr>
        </p:nvGraphicFramePr>
        <p:xfrm>
          <a:off x="1368151" y="4128760"/>
          <a:ext cx="2948699" cy="982899"/>
        </p:xfrm>
        <a:graphic>
          <a:graphicData uri="http://schemas.openxmlformats.org/presentationml/2006/ole">
            <p:oleObj spid="_x0000_s5136" name="数式" r:id="rId3" imgW="1104900" imgH="368300" progId="Equation.3">
              <p:embed/>
            </p:oleObj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7769812" y="1648767"/>
            <a:ext cx="916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(2.88)</a:t>
            </a:r>
            <a:endParaRPr kumimoji="1" lang="ja-JP" altLang="en-US" sz="2400" dirty="0"/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38312849"/>
              </p:ext>
            </p:extLst>
          </p:nvPr>
        </p:nvGraphicFramePr>
        <p:xfrm>
          <a:off x="1601067" y="1405466"/>
          <a:ext cx="5563850" cy="1068917"/>
        </p:xfrm>
        <a:graphic>
          <a:graphicData uri="http://schemas.openxmlformats.org/presentationml/2006/ole">
            <p:oleObj spid="_x0000_s5137" name="数式" r:id="rId4" imgW="2578100" imgH="495300" progId="Equation.3">
              <p:embed/>
            </p:oleObj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1089641" y="2474383"/>
            <a:ext cx="6680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i="1" dirty="0" smtClean="0"/>
              <a:t>N</a:t>
            </a:r>
            <a:r>
              <a:rPr lang="en-US" altLang="ja-JP" sz="2400" baseline="-25000" dirty="0" smtClean="0"/>
              <a:t>r,1</a:t>
            </a:r>
            <a:r>
              <a:rPr lang="en-US" altLang="ja-JP" sz="2400" dirty="0" smtClean="0"/>
              <a:t>: </a:t>
            </a:r>
            <a:r>
              <a:rPr lang="ja-JP" altLang="en-US" sz="2400" dirty="0" smtClean="0"/>
              <a:t>連続した電離状態間の占有数密度</a:t>
            </a:r>
            <a:endParaRPr lang="en-US" altLang="ja-JP" sz="2400" dirty="0" smtClean="0"/>
          </a:p>
          <a:p>
            <a:r>
              <a:rPr lang="en-US" altLang="ja-JP" sz="2400" i="1" dirty="0" err="1" smtClean="0"/>
              <a:t>χ</a:t>
            </a:r>
            <a:r>
              <a:rPr lang="en-US" altLang="ja-JP" sz="2400" baseline="-25000" dirty="0" err="1" smtClean="0"/>
              <a:t>r</a:t>
            </a:r>
            <a:r>
              <a:rPr lang="en-US" altLang="ja-JP" sz="2400" baseline="-25000" dirty="0" smtClean="0"/>
              <a:t>    </a:t>
            </a:r>
            <a:r>
              <a:rPr lang="en-US" altLang="ja-JP" sz="2400" dirty="0" smtClean="0"/>
              <a:t>: </a:t>
            </a:r>
            <a:r>
              <a:rPr lang="ja-JP" altLang="en-US" sz="2400" dirty="0" smtClean="0"/>
              <a:t>イオン化エネルギー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7200" y="3514523"/>
            <a:ext cx="5769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電離状態</a:t>
            </a:r>
            <a:r>
              <a:rPr lang="en-US" altLang="ja-JP" sz="2800" dirty="0" smtClean="0"/>
              <a:t>r</a:t>
            </a:r>
            <a:r>
              <a:rPr lang="ja-JP" altLang="en-US" sz="2800" dirty="0" smtClean="0"/>
              <a:t>における</a:t>
            </a:r>
            <a:r>
              <a:rPr lang="en-US" altLang="ja-JP" sz="2800" dirty="0" smtClean="0"/>
              <a:t>partition</a:t>
            </a:r>
            <a:r>
              <a:rPr lang="ja-JP" altLang="en-US" sz="2800" dirty="0" smtClean="0"/>
              <a:t>関数</a:t>
            </a:r>
            <a:r>
              <a:rPr lang="en-US" altLang="ja-JP" sz="2800" i="1" dirty="0" smtClean="0"/>
              <a:t>U</a:t>
            </a:r>
            <a:r>
              <a:rPr lang="en-US" altLang="ja-JP" sz="2800" baseline="-25000" dirty="0" smtClean="0"/>
              <a:t>r</a:t>
            </a:r>
            <a:r>
              <a:rPr lang="ja-JP" altLang="en-US" sz="2800" dirty="0" smtClean="0"/>
              <a:t>は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47929" y="4239567"/>
            <a:ext cx="916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(2.89</a:t>
            </a:r>
            <a:r>
              <a:rPr lang="en-US" altLang="ja-JP" sz="2400" dirty="0" smtClean="0"/>
              <a:t>)</a:t>
            </a:r>
            <a:endParaRPr kumimoji="1" lang="en-US" altLang="ja-JP" sz="2400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92222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Saha</a:t>
            </a:r>
            <a:r>
              <a:rPr lang="en-US" altLang="ja-JP" dirty="0" smtClean="0"/>
              <a:t>-Boltzmann</a:t>
            </a:r>
            <a:r>
              <a:rPr lang="ja-JP" altLang="en-US" dirty="0" smtClean="0"/>
              <a:t>分布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二つの分布を合わせると、準位</a:t>
            </a:r>
            <a:r>
              <a:rPr lang="en-US" altLang="ja-JP" dirty="0" err="1" smtClean="0"/>
              <a:t>i</a:t>
            </a:r>
            <a:r>
              <a:rPr lang="ja-JP" altLang="en-US" dirty="0" smtClean="0"/>
              <a:t>と電離状態</a:t>
            </a:r>
            <a:r>
              <a:rPr lang="en-US" altLang="ja-JP" dirty="0" smtClean="0"/>
              <a:t>c</a:t>
            </a:r>
            <a:r>
              <a:rPr lang="ja-JP" altLang="en-US" dirty="0" smtClean="0"/>
              <a:t>間の粒子の存在比が与えられ、</a:t>
            </a:r>
            <a:endParaRPr kumimoji="1" lang="ja-JP" altLang="en-US" dirty="0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74123131"/>
              </p:ext>
            </p:extLst>
          </p:nvPr>
        </p:nvGraphicFramePr>
        <p:xfrm>
          <a:off x="895350" y="2587092"/>
          <a:ext cx="5202238" cy="1666875"/>
        </p:xfrm>
        <a:graphic>
          <a:graphicData uri="http://schemas.openxmlformats.org/presentationml/2006/ole">
            <p:oleObj spid="_x0000_s6162" name="数式" r:id="rId3" imgW="2260600" imgH="723900" progId="Equation.3">
              <p:embed/>
            </p:oleObj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6772039" y="2823402"/>
            <a:ext cx="916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(2.90)</a:t>
            </a:r>
            <a:endParaRPr kumimoji="1" lang="ja-JP" altLang="en-US" sz="2400" dirty="0"/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01714151"/>
              </p:ext>
            </p:extLst>
          </p:nvPr>
        </p:nvGraphicFramePr>
        <p:xfrm>
          <a:off x="1189567" y="5620280"/>
          <a:ext cx="4433916" cy="505883"/>
        </p:xfrm>
        <a:graphic>
          <a:graphicData uri="http://schemas.openxmlformats.org/presentationml/2006/ole">
            <p:oleObj spid="_x0000_s6163" name="数式" r:id="rId4" imgW="1892300" imgH="215900" progId="Equation.3">
              <p:embed/>
            </p:oleObj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639749" y="4489437"/>
            <a:ext cx="47051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err="1" smtClean="0"/>
              <a:t>n</a:t>
            </a:r>
            <a:r>
              <a:rPr kumimoji="1" lang="en-US" altLang="ja-JP" sz="2400" i="1" baseline="-25000" dirty="0" err="1" smtClean="0"/>
              <a:t>i</a:t>
            </a:r>
            <a:r>
              <a:rPr kumimoji="1" lang="ja-JP" altLang="en-US" sz="2400" dirty="0" smtClean="0"/>
              <a:t>は準位</a:t>
            </a:r>
            <a:r>
              <a:rPr kumimoji="1" lang="en-US" altLang="ja-JP" sz="2400" i="1" dirty="0" err="1" smtClean="0"/>
              <a:t>i</a:t>
            </a:r>
            <a:r>
              <a:rPr kumimoji="1" lang="ja-JP" altLang="en-US" sz="2400" dirty="0" smtClean="0"/>
              <a:t>における全数密度、</a:t>
            </a:r>
            <a:endParaRPr kumimoji="1" lang="en-US" altLang="ja-JP" sz="2400" dirty="0" smtClean="0"/>
          </a:p>
          <a:p>
            <a:r>
              <a:rPr kumimoji="1" lang="en-US" altLang="ja-JP" sz="2400" i="1" dirty="0" err="1" smtClean="0"/>
              <a:t>n</a:t>
            </a:r>
            <a:r>
              <a:rPr kumimoji="1" lang="en-US" altLang="ja-JP" sz="2400" i="1" baseline="-25000" dirty="0" err="1" smtClean="0"/>
              <a:t>c</a:t>
            </a:r>
            <a:r>
              <a:rPr kumimoji="1" lang="ja-JP" altLang="en-US" sz="2400" dirty="0" smtClean="0"/>
              <a:t>は電離状態</a:t>
            </a:r>
            <a:r>
              <a:rPr kumimoji="1" lang="en-US" altLang="ja-JP" sz="2400" i="1" dirty="0" smtClean="0"/>
              <a:t>c</a:t>
            </a:r>
            <a:r>
              <a:rPr lang="ja-JP" altLang="en-US" sz="2400" dirty="0" smtClean="0"/>
              <a:t>におけるイオンの数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617931" y="5664498"/>
            <a:ext cx="3068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はイオン化エネルギー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8913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Planck</a:t>
            </a:r>
            <a:r>
              <a:rPr lang="ja-JP" altLang="en-US" dirty="0" smtClean="0"/>
              <a:t>関数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LTE</a:t>
            </a:r>
            <a:r>
              <a:rPr kumimoji="1" lang="ja-JP" altLang="en-US" dirty="0" smtClean="0"/>
              <a:t>中では</a:t>
            </a:r>
            <a:r>
              <a:rPr kumimoji="1" lang="en-US" altLang="ja-JP" dirty="0" smtClean="0"/>
              <a:t>Boltzmann</a:t>
            </a:r>
            <a:r>
              <a:rPr kumimoji="1" lang="ja-JP" altLang="en-US" dirty="0" smtClean="0"/>
              <a:t>分布なので</a:t>
            </a:r>
            <a:r>
              <a:rPr lang="ja-JP" altLang="en-US" dirty="0" smtClean="0"/>
              <a:t>線源泉関数は</a:t>
            </a:r>
            <a:r>
              <a:rPr lang="en-US" altLang="ja-JP" dirty="0" smtClean="0"/>
              <a:t>(2.72)</a:t>
            </a:r>
            <a:r>
              <a:rPr lang="ja-JP" altLang="en-US" dirty="0" smtClean="0"/>
              <a:t>より</a:t>
            </a:r>
            <a:endParaRPr kumimoji="1" lang="ja-JP" altLang="en-US" dirty="0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/>
              <a:t>2.5.2 LTE</a:t>
            </a:r>
            <a:r>
              <a:rPr lang="ja-JP" altLang="en-US" dirty="0" smtClean="0"/>
              <a:t>中の放射</a:t>
            </a:r>
            <a:endParaRPr lang="ja-JP" altLang="en-US" dirty="0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91604564"/>
              </p:ext>
            </p:extLst>
          </p:nvPr>
        </p:nvGraphicFramePr>
        <p:xfrm>
          <a:off x="1524000" y="2601035"/>
          <a:ext cx="3646312" cy="1469409"/>
        </p:xfrm>
        <a:graphic>
          <a:graphicData uri="http://schemas.openxmlformats.org/presentationml/2006/ole">
            <p:oleObj spid="_x0000_s7183" name="数式" r:id="rId3" imgW="1701800" imgH="685800" progId="Equation.3">
              <p:embed/>
            </p:oleObj>
          </a:graphicData>
        </a:graphic>
      </p:graphicFrame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05261160"/>
              </p:ext>
            </p:extLst>
          </p:nvPr>
        </p:nvGraphicFramePr>
        <p:xfrm>
          <a:off x="2451099" y="4070444"/>
          <a:ext cx="4003977" cy="1058903"/>
        </p:xfrm>
        <a:graphic>
          <a:graphicData uri="http://schemas.openxmlformats.org/presentationml/2006/ole">
            <p:oleObj spid="_x0000_s7184" name="数式" r:id="rId4" imgW="1536700" imgH="406400" progId="Equation.3">
              <p:embed/>
            </p:oleObj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6455076" y="2772602"/>
            <a:ext cx="916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(2.91)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90540" y="4402667"/>
            <a:ext cx="916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(2.92)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42779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Wien</a:t>
            </a:r>
            <a:r>
              <a:rPr lang="en-US" altLang="en-US" dirty="0" err="1" smtClean="0"/>
              <a:t>近似とRayleigh</a:t>
            </a:r>
            <a:r>
              <a:rPr lang="en-US" altLang="en-US" dirty="0" smtClean="0"/>
              <a:t>-Jeans</a:t>
            </a:r>
            <a:r>
              <a:rPr lang="ja-JP" altLang="en-US" dirty="0" smtClean="0"/>
              <a:t>近似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altLang="ja-JP" i="1" dirty="0" err="1" smtClean="0"/>
              <a:t>hν</a:t>
            </a:r>
            <a:r>
              <a:rPr lang="en-US" altLang="ja-JP" dirty="0" smtClean="0"/>
              <a:t>/</a:t>
            </a:r>
            <a:r>
              <a:rPr lang="en-US" altLang="ja-JP" i="1" dirty="0" err="1" smtClean="0"/>
              <a:t>kT</a:t>
            </a:r>
            <a:r>
              <a:rPr lang="ja-JP" altLang="en-US" dirty="0" smtClean="0"/>
              <a:t>が十分大きい</a:t>
            </a:r>
            <a:r>
              <a:rPr kumimoji="1" lang="ja-JP" altLang="en-US" dirty="0" smtClean="0"/>
              <a:t>時、</a:t>
            </a:r>
            <a:r>
              <a:rPr kumimoji="1" lang="en-US" altLang="ja-JP" dirty="0" err="1" smtClean="0"/>
              <a:t>exp</a:t>
            </a:r>
            <a:r>
              <a:rPr kumimoji="1" lang="en-US" altLang="ja-JP" dirty="0" smtClean="0"/>
              <a:t>(</a:t>
            </a:r>
            <a:r>
              <a:rPr lang="en-US" altLang="ja-JP" i="1" dirty="0" err="1"/>
              <a:t>hν</a:t>
            </a:r>
            <a:r>
              <a:rPr lang="en-US" altLang="ja-JP" dirty="0"/>
              <a:t>/</a:t>
            </a:r>
            <a:r>
              <a:rPr lang="en-US" altLang="ja-JP" i="1" dirty="0" err="1"/>
              <a:t>kT</a:t>
            </a:r>
            <a:r>
              <a:rPr kumimoji="1" lang="en-US" altLang="ja-JP" dirty="0" smtClean="0"/>
              <a:t>)</a:t>
            </a:r>
            <a:r>
              <a:rPr lang="en-US" altLang="ja-JP" dirty="0"/>
              <a:t> ≫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となり、</a:t>
            </a:r>
            <a:r>
              <a:rPr kumimoji="1" lang="en-US" altLang="ja-JP" dirty="0" smtClean="0"/>
              <a:t>Wien</a:t>
            </a:r>
            <a:r>
              <a:rPr kumimoji="1" lang="ja-JP" altLang="en-US" dirty="0" smtClean="0"/>
              <a:t>近似より</a:t>
            </a:r>
            <a:endParaRPr lang="en-US" altLang="ja-JP" dirty="0"/>
          </a:p>
          <a:p>
            <a:pPr lvl="2"/>
            <a:endParaRPr kumimoji="1" lang="en-US" altLang="ja-JP" dirty="0" smtClean="0"/>
          </a:p>
          <a:p>
            <a:pPr lvl="2"/>
            <a:r>
              <a:rPr kumimoji="1" lang="en-US" altLang="ja-JP" dirty="0" err="1" smtClean="0"/>
              <a:t>Boltsmann</a:t>
            </a:r>
            <a:r>
              <a:rPr kumimoji="1" lang="ja-JP" altLang="en-US" dirty="0" smtClean="0"/>
              <a:t>分布に似た、粒子のような振る舞いを示す</a:t>
            </a:r>
            <a:endParaRPr kumimoji="1" lang="en-US" altLang="ja-JP" dirty="0" smtClean="0"/>
          </a:p>
          <a:p>
            <a:r>
              <a:rPr lang="en-US" altLang="ja-JP" i="1" dirty="0" err="1"/>
              <a:t>hν</a:t>
            </a:r>
            <a:r>
              <a:rPr lang="en-US" altLang="ja-JP" dirty="0"/>
              <a:t>/</a:t>
            </a:r>
            <a:r>
              <a:rPr lang="en-US" altLang="ja-JP" i="1" dirty="0" err="1"/>
              <a:t>kT</a:t>
            </a:r>
            <a:r>
              <a:rPr kumimoji="1" lang="ja-JP" altLang="en-US" dirty="0" smtClean="0"/>
              <a:t>が十分小さいとき、</a:t>
            </a:r>
            <a:r>
              <a:rPr lang="en-US" altLang="ja-JP" dirty="0" err="1"/>
              <a:t>exp</a:t>
            </a:r>
            <a:r>
              <a:rPr lang="en-US" altLang="ja-JP" dirty="0"/>
              <a:t>(</a:t>
            </a:r>
            <a:r>
              <a:rPr lang="en-US" altLang="ja-JP" i="1" dirty="0" err="1"/>
              <a:t>hν</a:t>
            </a:r>
            <a:r>
              <a:rPr lang="en-US" altLang="ja-JP" dirty="0"/>
              <a:t>/</a:t>
            </a:r>
            <a:r>
              <a:rPr lang="en-US" altLang="ja-JP" i="1" dirty="0" err="1"/>
              <a:t>kT</a:t>
            </a:r>
            <a:r>
              <a:rPr lang="en-US" altLang="ja-JP" dirty="0" smtClean="0"/>
              <a:t>)-1</a:t>
            </a:r>
            <a:r>
              <a:rPr lang="en-US" altLang="ja-JP" dirty="0"/>
              <a:t> </a:t>
            </a:r>
            <a:r>
              <a:rPr lang="en-US" altLang="ja-JP" dirty="0" smtClean="0"/>
              <a:t>  </a:t>
            </a:r>
            <a:r>
              <a:rPr lang="en-US" altLang="ja-JP" i="1" dirty="0" err="1" smtClean="0"/>
              <a:t>hν</a:t>
            </a:r>
            <a:r>
              <a:rPr lang="en-US" altLang="ja-JP" dirty="0"/>
              <a:t>/</a:t>
            </a:r>
            <a:r>
              <a:rPr lang="en-US" altLang="ja-JP" i="1" dirty="0" err="1" smtClean="0"/>
              <a:t>kT</a:t>
            </a:r>
            <a:r>
              <a:rPr lang="ja-JP" altLang="en-US" dirty="0" smtClean="0"/>
              <a:t>となり、</a:t>
            </a:r>
            <a:r>
              <a:rPr lang="en-US" altLang="en-US" dirty="0"/>
              <a:t>Rayleigh-Jeans</a:t>
            </a:r>
            <a:r>
              <a:rPr lang="ja-JP" altLang="en-US" dirty="0" smtClean="0"/>
              <a:t>近似より、</a:t>
            </a:r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pPr lvl="2"/>
            <a:r>
              <a:rPr kumimoji="1" lang="ja-JP" altLang="en-US" dirty="0" smtClean="0"/>
              <a:t>波のような性質を示す</a:t>
            </a:r>
            <a:endParaRPr kumimoji="1" lang="ja-JP" altLang="en-US" dirty="0"/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1352835"/>
              </p:ext>
            </p:extLst>
          </p:nvPr>
        </p:nvGraphicFramePr>
        <p:xfrm>
          <a:off x="3344242" y="2210039"/>
          <a:ext cx="2523247" cy="815595"/>
        </p:xfrm>
        <a:graphic>
          <a:graphicData uri="http://schemas.openxmlformats.org/presentationml/2006/ole">
            <p:oleObj spid="_x0000_s8220" name="数式" r:id="rId3" imgW="1257300" imgH="406400" progId="Equation.3">
              <p:embed/>
            </p:oleObj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9823068"/>
              </p:ext>
            </p:extLst>
          </p:nvPr>
        </p:nvGraphicFramePr>
        <p:xfrm>
          <a:off x="3111500" y="4545013"/>
          <a:ext cx="1987550" cy="1169987"/>
        </p:xfrm>
        <a:graphic>
          <a:graphicData uri="http://schemas.openxmlformats.org/presentationml/2006/ole">
            <p:oleObj spid="_x0000_s8221" name="数式" r:id="rId4" imgW="990600" imgH="584200" progId="Equation.3">
              <p:embed/>
            </p:oleObj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6112933" y="2438401"/>
            <a:ext cx="916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(2.93)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867489" y="4944533"/>
            <a:ext cx="916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(2.94)</a:t>
            </a:r>
            <a:endParaRPr kumimoji="1" lang="ja-JP" altLang="en-US" sz="2400" dirty="0"/>
          </a:p>
        </p:txBody>
      </p:sp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59805852"/>
              </p:ext>
            </p:extLst>
          </p:nvPr>
        </p:nvGraphicFramePr>
        <p:xfrm>
          <a:off x="7134109" y="3695932"/>
          <a:ext cx="385144" cy="364751"/>
        </p:xfrm>
        <a:graphic>
          <a:graphicData uri="http://schemas.openxmlformats.org/presentationml/2006/ole">
            <p:oleObj spid="_x0000_s8222" name="数式" r:id="rId5" imgW="139700" imgH="114300" progId="Equation.3">
              <p:embed/>
            </p:oleObj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73514423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</TotalTime>
  <Words>680</Words>
  <Application>Microsoft Macintosh PowerPoint</Application>
  <PresentationFormat>画面に合わせる (4:3)</PresentationFormat>
  <Paragraphs>91</Paragraphs>
  <Slides>13</Slides>
  <Notes>0</Notes>
  <HiddenSlides>0</HiddenSlides>
  <MMClips>0</MMClips>
  <ScaleCrop>false</ScaleCrop>
  <HeadingPairs>
    <vt:vector size="6" baseType="variant">
      <vt:variant>
        <vt:lpstr>デザイン テンプレート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5" baseType="lpstr">
      <vt:lpstr>ホワイト</vt:lpstr>
      <vt:lpstr>数式</vt:lpstr>
      <vt:lpstr>2.5LTE</vt:lpstr>
      <vt:lpstr>2.5.1 LTE中の物質</vt:lpstr>
      <vt:lpstr>スライド 3</vt:lpstr>
      <vt:lpstr>Boltzmann分布</vt:lpstr>
      <vt:lpstr>Saha分布</vt:lpstr>
      <vt:lpstr>スライド 6</vt:lpstr>
      <vt:lpstr>Saha-Boltzmann分布</vt:lpstr>
      <vt:lpstr>Planck関数</vt:lpstr>
      <vt:lpstr>Wien近似とRayleigh-Jeans近似</vt:lpstr>
      <vt:lpstr>Stefan-Boltzmannの法則</vt:lpstr>
      <vt:lpstr>誘導放出</vt:lpstr>
      <vt:lpstr>線吸収</vt:lpstr>
      <vt:lpstr>議論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2.5 LTE</dc:title>
  <dc:creator>山口 雅史</dc:creator>
  <cp:lastModifiedBy>阿南 徹</cp:lastModifiedBy>
  <cp:revision>36</cp:revision>
  <dcterms:created xsi:type="dcterms:W3CDTF">2011-05-20T11:58:06Z</dcterms:created>
  <dcterms:modified xsi:type="dcterms:W3CDTF">2011-05-20T11:58:43Z</dcterms:modified>
</cp:coreProperties>
</file>