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66" r:id="rId4"/>
    <p:sldId id="264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000" dirty="0" smtClean="0"/>
              <a:t>non-LTE</a:t>
            </a:r>
            <a:r>
              <a:rPr kumimoji="1" lang="ja-JP" altLang="en-US" sz="3000" dirty="0" smtClean="0"/>
              <a:t>ゼミ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3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Bound-Bound and Bound-Free Transitions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3.1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Photonic transitions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20111021</a:t>
            </a:r>
          </a:p>
          <a:p>
            <a:r>
              <a:rPr lang="en-US" altLang="ja-JP" dirty="0" smtClean="0"/>
              <a:t>T. Anan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600" y="5334000"/>
            <a:ext cx="54692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3.1.1 Automatic transitions</a:t>
            </a:r>
          </a:p>
          <a:p>
            <a:r>
              <a:rPr kumimoji="1" lang="en-US" altLang="ja-JP" dirty="0" smtClean="0"/>
              <a:t>3.1.2 Molecular transitions</a:t>
            </a:r>
          </a:p>
          <a:p>
            <a:r>
              <a:rPr lang="en-US" altLang="ja-JP" dirty="0" smtClean="0"/>
              <a:t>3.1.4 Charge-transfer transitions</a:t>
            </a:r>
            <a:r>
              <a:rPr lang="ja-JP" altLang="en-US" dirty="0" smtClean="0"/>
              <a:t>は教科書</a:t>
            </a:r>
            <a:r>
              <a:rPr lang="ja-JP" altLang="en-US" smtClean="0"/>
              <a:t>がまだ準備中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transitions</a:t>
            </a:r>
            <a:br>
              <a:rPr lang="en-US" altLang="ja-JP" dirty="0"/>
            </a:br>
            <a:r>
              <a:rPr lang="en-US" altLang="ja-JP" dirty="0"/>
              <a:t>Dielectronic recombination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Collisional</a:t>
            </a:r>
            <a:r>
              <a:rPr kumimoji="1" lang="en-US" altLang="ja-JP" dirty="0" smtClean="0"/>
              <a:t> recombination</a:t>
            </a:r>
            <a:r>
              <a:rPr kumimoji="1" lang="ja-JP" altLang="en-US" dirty="0" smtClean="0"/>
              <a:t>保留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C</a:t>
            </a:r>
            <a:r>
              <a:rPr lang="en-US" altLang="ja-JP" baseline="-25000" dirty="0" err="1" smtClean="0"/>
              <a:t>ci</a:t>
            </a:r>
            <a:r>
              <a:rPr lang="en-US" altLang="ja-JP" dirty="0" smtClean="0"/>
              <a:t> 〜 1/T	</a:t>
            </a:r>
            <a:r>
              <a:rPr lang="ja-JP" altLang="en-US" sz="2000" dirty="0" smtClean="0"/>
              <a:t>式</a:t>
            </a:r>
            <a:r>
              <a:rPr lang="en-US" altLang="ja-JP" sz="2000" dirty="0" smtClean="0"/>
              <a:t>(3.37)</a:t>
            </a:r>
            <a:r>
              <a:rPr lang="ja-JP" altLang="en-US" sz="2000" dirty="0" smtClean="0"/>
              <a:t>より</a:t>
            </a:r>
            <a:endParaRPr lang="en-US" altLang="ja-JP" sz="2000" dirty="0" smtClean="0"/>
          </a:p>
          <a:p>
            <a:pPr lvl="1"/>
            <a:r>
              <a:rPr lang="ja-JP" altLang="en-US" dirty="0" smtClean="0"/>
              <a:t>遅い自由電子の方が捕まりやすい</a:t>
            </a:r>
            <a:endParaRPr lang="en-US" altLang="ja-JP" dirty="0" smtClean="0"/>
          </a:p>
          <a:p>
            <a:r>
              <a:rPr kumimoji="1" lang="en-US" altLang="ja-JP" dirty="0" err="1" smtClean="0"/>
              <a:t>Radiative</a:t>
            </a:r>
            <a:r>
              <a:rPr kumimoji="1" lang="en-US" altLang="ja-JP" dirty="0" smtClean="0"/>
              <a:t> recombination</a:t>
            </a:r>
          </a:p>
          <a:p>
            <a:pPr lvl="1"/>
            <a:r>
              <a:rPr lang="ja-JP" altLang="en-US" dirty="0" smtClean="0"/>
              <a:t>原子核が水素のとき</a:t>
            </a:r>
            <a:r>
              <a:rPr lang="en-US" altLang="ja-JP" dirty="0" smtClean="0"/>
              <a:t>Kramer’s law</a:t>
            </a:r>
            <a:r>
              <a:rPr kumimoji="1" lang="en-US" altLang="ja-JP" dirty="0" smtClean="0"/>
              <a:t> </a:t>
            </a:r>
          </a:p>
        </p:txBody>
      </p:sp>
      <p:sp>
        <p:nvSpPr>
          <p:cNvPr id="4" name="円/楕円 3"/>
          <p:cNvSpPr/>
          <p:nvPr/>
        </p:nvSpPr>
        <p:spPr>
          <a:xfrm>
            <a:off x="5867400" y="24384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257800" y="2146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5495528" y="2362200"/>
            <a:ext cx="371872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>
            <a:off x="7010400" y="2590800"/>
            <a:ext cx="3810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543800" y="24384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8153400" y="21336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7963677" y="2216567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6019800" y="46482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7162800" y="4800600"/>
            <a:ext cx="3810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696200" y="46482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8305800" y="43434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8116077" y="4426367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曲線コネクタ 28"/>
          <p:cNvCxnSpPr/>
          <p:nvPr/>
        </p:nvCxnSpPr>
        <p:spPr>
          <a:xfrm>
            <a:off x="8534400" y="4267200"/>
            <a:ext cx="609600" cy="533400"/>
          </a:xfrm>
          <a:prstGeom prst="curvedConnector3">
            <a:avLst>
              <a:gd name="adj1" fmla="val 50000"/>
            </a:avLst>
          </a:prstGeom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8305800" y="3810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hν</a:t>
            </a:r>
            <a:endParaRPr kumimoji="1" lang="ja-JP" altLang="en-US" dirty="0"/>
          </a:p>
        </p:txBody>
      </p:sp>
      <p:pic>
        <p:nvPicPr>
          <p:cNvPr id="35" name="図 34" descr="eq2.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867400"/>
            <a:ext cx="5892801" cy="635000"/>
          </a:xfrm>
          <a:prstGeom prst="rect">
            <a:avLst/>
          </a:prstGeom>
        </p:spPr>
      </p:pic>
      <p:sp>
        <p:nvSpPr>
          <p:cNvPr id="28" name="円/楕円 27"/>
          <p:cNvSpPr/>
          <p:nvPr/>
        </p:nvSpPr>
        <p:spPr>
          <a:xfrm>
            <a:off x="6184776" y="20574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172200" y="42797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8305800" y="32129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/>
          <p:nvPr/>
        </p:nvCxnSpPr>
        <p:spPr>
          <a:xfrm rot="16200000" flipH="1">
            <a:off x="8594694" y="3400518"/>
            <a:ext cx="520824" cy="5777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transitions</a:t>
            </a:r>
            <a:br>
              <a:rPr lang="en-US" altLang="ja-JP" dirty="0"/>
            </a:br>
            <a:r>
              <a:rPr lang="en-US" altLang="ja-JP" dirty="0"/>
              <a:t>Dielectronic recombination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2 electron process</a:t>
            </a:r>
          </a:p>
          <a:p>
            <a:r>
              <a:rPr kumimoji="1" lang="ja-JP" altLang="en-US" dirty="0" smtClean="0"/>
              <a:t>コロナ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低密度なコロナでは、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続いて自然放射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低密度で光学的に薄く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他の輻射がないコロナ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からは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線スペクトル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の輝線が多くなる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867400" y="24384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257800" y="1905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 rot="16200000" flipH="1">
            <a:off x="5490964" y="2138164"/>
            <a:ext cx="381000" cy="3718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>
            <a:off x="7010400" y="2590800"/>
            <a:ext cx="3810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696200" y="24384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8458200" y="1905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8116077" y="2216567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曲線コネクタ 28"/>
          <p:cNvCxnSpPr/>
          <p:nvPr/>
        </p:nvCxnSpPr>
        <p:spPr>
          <a:xfrm rot="16200000" flipV="1">
            <a:off x="7239000" y="1752600"/>
            <a:ext cx="609600" cy="152400"/>
          </a:xfrm>
          <a:prstGeom prst="curvedConnector3">
            <a:avLst>
              <a:gd name="adj1" fmla="val 50000"/>
            </a:avLst>
          </a:prstGeom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6438123" y="212683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6248400" y="2209800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 rot="16002431">
            <a:off x="7538421" y="223917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 rot="16704110">
            <a:off x="7475572" y="2284910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8229600" y="1981200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5029200" y="5181600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5638800" y="48768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5449077" y="4959767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曲線コネクタ 38"/>
          <p:cNvCxnSpPr/>
          <p:nvPr/>
        </p:nvCxnSpPr>
        <p:spPr>
          <a:xfrm flipV="1">
            <a:off x="5791200" y="4419600"/>
            <a:ext cx="533400" cy="381000"/>
          </a:xfrm>
          <a:prstGeom prst="curvedConnector3">
            <a:avLst>
              <a:gd name="adj1" fmla="val 30564"/>
            </a:avLst>
          </a:prstGeom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 rot="16002431">
            <a:off x="4871421" y="498237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 rot="16704110">
            <a:off x="4808572" y="5028110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5562600" y="4724400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696200" y="1524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b</a:t>
            </a:r>
            <a:r>
              <a:rPr kumimoji="1" lang="en-US" altLang="ja-JP" dirty="0" err="1" smtClean="0"/>
              <a:t>-f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638800" y="4038600"/>
            <a:ext cx="49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b</a:t>
            </a:r>
            <a:r>
              <a:rPr kumimoji="1" lang="en-US" altLang="ja-JP" dirty="0" err="1" smtClean="0"/>
              <a:t>-b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15200" y="6096000"/>
            <a:ext cx="40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あ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transitions</a:t>
            </a:r>
            <a:br>
              <a:rPr lang="en-US" altLang="ja-JP" dirty="0"/>
            </a:br>
            <a:r>
              <a:rPr lang="en-US" altLang="ja-JP" dirty="0" err="1"/>
              <a:t>Autoionization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Dielectric recombination</a:t>
            </a:r>
            <a:r>
              <a:rPr lang="ja-JP" altLang="en-US" sz="2800" dirty="0" smtClean="0"/>
              <a:t>の逆</a:t>
            </a:r>
            <a:endParaRPr lang="en-US" altLang="ja-JP" sz="2800" dirty="0" smtClean="0"/>
          </a:p>
          <a:p>
            <a:r>
              <a:rPr lang="ja-JP" altLang="en-US" sz="2800" dirty="0" smtClean="0"/>
              <a:t>「自由電子のエネルギー</a:t>
            </a:r>
            <a:r>
              <a:rPr lang="en-US" altLang="ja-JP" sz="2800" dirty="0" smtClean="0"/>
              <a:t> &lt;&lt; </a:t>
            </a:r>
            <a:r>
              <a:rPr lang="ja-JP" altLang="en-US" sz="2800" dirty="0" smtClean="0"/>
              <a:t>輻射場のエネルギー」のとき</a:t>
            </a:r>
            <a:r>
              <a:rPr lang="en-US" altLang="ja-JP" sz="2800" dirty="0" smtClean="0"/>
              <a:t>dominant</a:t>
            </a:r>
          </a:p>
          <a:p>
            <a:pPr lvl="1"/>
            <a:r>
              <a:rPr lang="ja-JP" altLang="en-US" sz="2400" dirty="0" smtClean="0"/>
              <a:t>低温物質が熱い輻射場の中にあるとき</a:t>
            </a:r>
            <a:endParaRPr kumimoji="1" lang="en-US" altLang="ja-JP" sz="2400" dirty="0" smtClean="0"/>
          </a:p>
        </p:txBody>
      </p:sp>
      <p:sp>
        <p:nvSpPr>
          <p:cNvPr id="21" name="円/楕円 20"/>
          <p:cNvSpPr/>
          <p:nvPr/>
        </p:nvSpPr>
        <p:spPr>
          <a:xfrm>
            <a:off x="5638800" y="5003304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638800" y="43937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5867400" y="3860304"/>
            <a:ext cx="5334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右矢印 23"/>
          <p:cNvSpPr/>
          <p:nvPr/>
        </p:nvSpPr>
        <p:spPr>
          <a:xfrm>
            <a:off x="4648200" y="5155704"/>
            <a:ext cx="3810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3200400" y="5003304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原子核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3835918" y="473737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620277" y="4781471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曲線コネクタ 27"/>
          <p:cNvCxnSpPr/>
          <p:nvPr/>
        </p:nvCxnSpPr>
        <p:spPr>
          <a:xfrm rot="16200000" flipH="1">
            <a:off x="2209800" y="3784104"/>
            <a:ext cx="762000" cy="762000"/>
          </a:xfrm>
          <a:prstGeom prst="curvedConnector3">
            <a:avLst>
              <a:gd name="adj1" fmla="val 21091"/>
            </a:avLst>
          </a:prstGeom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6400800" y="43937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6019800" y="4774704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 rot="16002431">
            <a:off x="3042621" y="480407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 rot="16704110">
            <a:off x="2979772" y="4849814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6172200" y="4469904"/>
            <a:ext cx="544267" cy="323949"/>
          </a:xfrm>
          <a:custGeom>
            <a:avLst/>
            <a:gdLst>
              <a:gd name="connsiteX0" fmla="*/ 0 w 544267"/>
              <a:gd name="connsiteY0" fmla="*/ 12958 h 323949"/>
              <a:gd name="connsiteX1" fmla="*/ 362845 w 544267"/>
              <a:gd name="connsiteY1" fmla="*/ 51832 h 323949"/>
              <a:gd name="connsiteX2" fmla="*/ 544267 w 544267"/>
              <a:gd name="connsiteY2" fmla="*/ 323949 h 3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67" h="323949">
                <a:moveTo>
                  <a:pt x="0" y="12958"/>
                </a:moveTo>
                <a:cubicBezTo>
                  <a:pt x="136067" y="6479"/>
                  <a:pt x="272134" y="0"/>
                  <a:pt x="362845" y="51832"/>
                </a:cubicBezTo>
                <a:cubicBezTo>
                  <a:pt x="453556" y="103664"/>
                  <a:pt x="544267" y="323949"/>
                  <a:pt x="544267" y="3239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46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</a:t>
            </a:r>
            <a:r>
              <a:rPr lang="en-US" altLang="ja-JP" dirty="0" smtClean="0"/>
              <a:t>transitions</a:t>
            </a:r>
            <a:br>
              <a:rPr lang="en-US" altLang="ja-JP" dirty="0" smtClean="0"/>
            </a:br>
            <a:r>
              <a:rPr lang="en-US" altLang="ja-JP" dirty="0" smtClean="0"/>
              <a:t>Bound-free resonances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共鳴によって、</a:t>
            </a:r>
            <a:r>
              <a:rPr kumimoji="1" lang="en-US" altLang="ja-JP" dirty="0" smtClean="0"/>
              <a:t>bound-free </a:t>
            </a:r>
            <a:r>
              <a:rPr kumimoji="1" lang="en-US" altLang="ja-JP" dirty="0" err="1" smtClean="0"/>
              <a:t>radiative</a:t>
            </a:r>
            <a:r>
              <a:rPr kumimoji="1" lang="en-US" altLang="ja-JP" dirty="0" smtClean="0"/>
              <a:t> cross-section</a:t>
            </a:r>
            <a:r>
              <a:rPr kumimoji="1" lang="ja-JP" altLang="en-US" dirty="0" smtClean="0"/>
              <a:t>は、</a:t>
            </a:r>
            <a:r>
              <a:rPr kumimoji="1" lang="en-US" altLang="ja-JP" dirty="0" smtClean="0"/>
              <a:t>Cutoff </a:t>
            </a:r>
            <a:r>
              <a:rPr kumimoji="1" lang="ja-JP" altLang="en-US" dirty="0" smtClean="0"/>
              <a:t>振動数（イオン化エネルギーに対応する振動数）より少し高い振動数で</a:t>
            </a:r>
            <a:r>
              <a:rPr kumimoji="1" lang="en-US" altLang="ja-JP" dirty="0" smtClean="0"/>
              <a:t>hump</a:t>
            </a:r>
            <a:r>
              <a:rPr kumimoji="1" lang="ja-JP" altLang="en-US" dirty="0" smtClean="0"/>
              <a:t>をもつ</a:t>
            </a:r>
            <a:endParaRPr kumimoji="1" lang="en-US" altLang="ja-JP" dirty="0" smtClean="0"/>
          </a:p>
          <a:p>
            <a:r>
              <a:rPr lang="ja-JP" altLang="en-US" dirty="0" smtClean="0"/>
              <a:t>外殻に多くの電子や空孔を持つ原子（</a:t>
            </a:r>
            <a:r>
              <a:rPr lang="en-US" altLang="ja-JP" dirty="0" err="1" smtClean="0"/>
              <a:t>FeI</a:t>
            </a:r>
            <a:r>
              <a:rPr lang="ja-JP" altLang="en-US" dirty="0" smtClean="0"/>
              <a:t>や</a:t>
            </a:r>
            <a:r>
              <a:rPr lang="en-US" altLang="ja-JP" dirty="0" err="1" smtClean="0"/>
              <a:t>FeII</a:t>
            </a:r>
            <a:r>
              <a:rPr lang="ja-JP" altLang="en-US" dirty="0" smtClean="0"/>
              <a:t>など）は多くの共鳴線を持つ</a:t>
            </a:r>
            <a:endParaRPr lang="en-US" altLang="ja-JP" dirty="0" smtClean="0"/>
          </a:p>
          <a:p>
            <a:r>
              <a:rPr kumimoji="1" lang="ja-JP" altLang="en-US" dirty="0" smtClean="0"/>
              <a:t>いくつ</a:t>
            </a:r>
            <a:r>
              <a:rPr kumimoji="1" lang="ja-JP" altLang="en-US"/>
              <a:t>か</a:t>
            </a:r>
            <a:r>
              <a:rPr kumimoji="1" lang="ja-JP" altLang="en-US" smtClean="0"/>
              <a:t>の</a:t>
            </a:r>
            <a:r>
              <a:rPr lang="ja-JP" altLang="en-US" smtClean="0"/>
              <a:t>原子（</a:t>
            </a:r>
            <a:r>
              <a:rPr lang="en-US" altLang="ja-JP" dirty="0" err="1" smtClean="0"/>
              <a:t>AlI</a:t>
            </a:r>
            <a:r>
              <a:rPr lang="ja-JP" altLang="en-US" dirty="0" smtClean="0"/>
              <a:t>など）</a:t>
            </a:r>
            <a:r>
              <a:rPr kumimoji="1" lang="ja-JP" altLang="en-US" dirty="0" smtClean="0"/>
              <a:t>では基底状態とイオン化間の遷移に近い共鳴線を持つ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98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265</Words>
  <Application>Microsoft Macintosh PowerPoint</Application>
  <PresentationFormat>画面に合わせる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non-LTEゼミ 3章　Bound-Bound and Bound-Free Transitions 3.1章　Photonic transitions</vt:lpstr>
      <vt:lpstr>3.1.3 two-electron transitions Dielectronic recombination</vt:lpstr>
      <vt:lpstr>3.1.3 two-electron transitions Dielectronic recombination</vt:lpstr>
      <vt:lpstr>3.1.3 two-electron transitions Autoionization</vt:lpstr>
      <vt:lpstr>3.1.3 two-electron transitions Bound-free resonances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30</cp:revision>
  <dcterms:created xsi:type="dcterms:W3CDTF">2011-10-21T04:38:25Z</dcterms:created>
  <dcterms:modified xsi:type="dcterms:W3CDTF">2011-10-21T04:40:03Z</dcterms:modified>
</cp:coreProperties>
</file>