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11.10.21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5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000" dirty="0" smtClean="0"/>
              <a:t>non-LTE</a:t>
            </a:r>
            <a:r>
              <a:rPr kumimoji="1" lang="ja-JP" altLang="en-US" sz="3000" dirty="0" smtClean="0"/>
              <a:t>ゼミ</a:t>
            </a:r>
            <a:r>
              <a:rPr kumimoji="1" lang="en-US" altLang="ja-JP" sz="3000" dirty="0" smtClean="0"/>
              <a:t/>
            </a:r>
            <a:br>
              <a:rPr kumimoji="1" lang="en-US" altLang="ja-JP" sz="3000" dirty="0" smtClean="0"/>
            </a:br>
            <a:r>
              <a:rPr lang="en-US" altLang="ja-JP" sz="3000" dirty="0" smtClean="0"/>
              <a:t>3</a:t>
            </a:r>
            <a:r>
              <a:rPr lang="ja-JP" altLang="en-US" sz="3000" dirty="0" smtClean="0"/>
              <a:t>章　</a:t>
            </a:r>
            <a:r>
              <a:rPr lang="en-US" altLang="ja-JP" sz="3000" dirty="0" smtClean="0"/>
              <a:t>Bound-Bound and Bound-Free Transitions</a:t>
            </a:r>
            <a:r>
              <a:rPr kumimoji="1" lang="en-US" altLang="ja-JP" sz="3000" dirty="0" smtClean="0"/>
              <a:t/>
            </a:r>
            <a:br>
              <a:rPr kumimoji="1" lang="en-US" altLang="ja-JP" sz="3000" dirty="0" smtClean="0"/>
            </a:br>
            <a:r>
              <a:rPr lang="en-US" altLang="ja-JP" sz="3000" dirty="0" smtClean="0"/>
              <a:t>3.2</a:t>
            </a:r>
            <a:r>
              <a:rPr lang="ja-JP" altLang="en-US" sz="3000" dirty="0" smtClean="0"/>
              <a:t>章　</a:t>
            </a:r>
            <a:r>
              <a:rPr lang="en-US" altLang="ja-JP" sz="3000" dirty="0" smtClean="0"/>
              <a:t>Transition Rates</a:t>
            </a:r>
            <a:endParaRPr kumimoji="1" lang="ja-JP" altLang="en-US" sz="3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20111021</a:t>
            </a:r>
          </a:p>
          <a:p>
            <a:r>
              <a:rPr lang="en-US" altLang="ja-JP" dirty="0" smtClean="0"/>
              <a:t>T. Anan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31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3.2.2 Bound-free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br>
              <a:rPr lang="en-US" altLang="ja-JP" dirty="0" smtClean="0"/>
            </a:br>
            <a:r>
              <a:rPr lang="en-US" altLang="ja-JP" dirty="0" smtClean="0"/>
              <a:t>Total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recombination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recombination rate</a:t>
            </a:r>
          </a:p>
          <a:p>
            <a:pPr lvl="1"/>
            <a:r>
              <a:rPr lang="en-US" altLang="ja-JP" dirty="0" smtClean="0"/>
              <a:t>actual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pic>
        <p:nvPicPr>
          <p:cNvPr id="8" name="図 7" descr="eq3.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95600"/>
            <a:ext cx="8356600" cy="85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3.2.3 Unified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pic>
        <p:nvPicPr>
          <p:cNvPr id="6" name="図 5" descr="eq3.17_3.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4806951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507887" y="2209800"/>
            <a:ext cx="99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isotropic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4600" y="3593068"/>
            <a:ext cx="99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isotropic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71800" y="6324600"/>
            <a:ext cx="13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複雑な関数</a:t>
            </a:r>
            <a:endParaRPr kumimoji="1" lang="ja-JP" altLang="en-US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6019800" y="5562600"/>
            <a:ext cx="914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638800" y="6477000"/>
            <a:ext cx="914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3.2.3 Net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br>
              <a:rPr lang="en-US" altLang="ja-JP" dirty="0" smtClean="0"/>
            </a:br>
            <a:r>
              <a:rPr lang="en-US" altLang="ja-JP" dirty="0" smtClean="0"/>
              <a:t>Net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recombination</a:t>
            </a:r>
            <a:endParaRPr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600" dirty="0" smtClean="0"/>
              <a:t>Net </a:t>
            </a:r>
            <a:r>
              <a:rPr lang="en-US" altLang="ja-JP" sz="2600" dirty="0" err="1" smtClean="0"/>
              <a:t>radiative</a:t>
            </a:r>
            <a:r>
              <a:rPr lang="en-US" altLang="ja-JP" sz="2600" dirty="0" smtClean="0"/>
              <a:t> recombination/cm</a:t>
            </a:r>
            <a:r>
              <a:rPr lang="en-US" altLang="ja-JP" sz="2600" baseline="30000" dirty="0" smtClean="0"/>
              <a:t>3</a:t>
            </a:r>
            <a:r>
              <a:rPr lang="en-US" altLang="ja-JP" sz="2600" dirty="0" smtClean="0"/>
              <a:t> </a:t>
            </a:r>
            <a:br>
              <a:rPr lang="en-US" altLang="ja-JP" sz="2600" dirty="0" smtClean="0"/>
            </a:br>
            <a:r>
              <a:rPr lang="en-US" altLang="ja-JP" sz="2600" dirty="0" smtClean="0"/>
              <a:t>	= total </a:t>
            </a:r>
            <a:r>
              <a:rPr lang="en-US" altLang="ja-JP" sz="2600" dirty="0" err="1" smtClean="0"/>
              <a:t>radiative</a:t>
            </a:r>
            <a:r>
              <a:rPr lang="en-US" altLang="ja-JP" sz="2600" dirty="0" smtClean="0"/>
              <a:t> recombination − </a:t>
            </a:r>
            <a:r>
              <a:rPr lang="en-US" altLang="ja-JP" sz="2600" dirty="0" err="1" smtClean="0"/>
              <a:t>photoionization</a:t>
            </a:r>
            <a:endParaRPr lang="en-US" altLang="ja-JP" sz="2600" dirty="0" smtClean="0"/>
          </a:p>
          <a:p>
            <a:endParaRPr lang="en-US" altLang="ja-JP" sz="2600" dirty="0" smtClean="0"/>
          </a:p>
          <a:p>
            <a:endParaRPr lang="en-US" altLang="ja-JP" sz="2600" dirty="0" smtClean="0"/>
          </a:p>
          <a:p>
            <a:endParaRPr lang="en-US" altLang="ja-JP" sz="2600" dirty="0" smtClean="0"/>
          </a:p>
          <a:p>
            <a:endParaRPr lang="en-US" altLang="ja-JP" sz="2600" dirty="0" smtClean="0"/>
          </a:p>
          <a:p>
            <a:pPr lvl="1"/>
            <a:r>
              <a:rPr lang="en-US" altLang="ja-JP" sz="2200" dirty="0" smtClean="0"/>
              <a:t>Wien limit (</a:t>
            </a:r>
            <a:r>
              <a:rPr lang="en-US" altLang="ja-JP" sz="2200" dirty="0" err="1" smtClean="0"/>
              <a:t>hν</a:t>
            </a:r>
            <a:r>
              <a:rPr lang="en-US" altLang="ja-JP" sz="2200" dirty="0" smtClean="0"/>
              <a:t>&gt;&gt;</a:t>
            </a:r>
            <a:r>
              <a:rPr lang="en-US" altLang="ja-JP" sz="2200" dirty="0" err="1" smtClean="0"/>
              <a:t>kT</a:t>
            </a:r>
            <a:r>
              <a:rPr lang="en-US" altLang="ja-JP" sz="2200" dirty="0" smtClean="0"/>
              <a:t>)</a:t>
            </a:r>
            <a:endParaRPr lang="ja-JP" altLang="en-US" sz="2200" dirty="0"/>
          </a:p>
        </p:txBody>
      </p:sp>
      <p:pic>
        <p:nvPicPr>
          <p:cNvPr id="14" name="図 13" descr="eq3.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4600"/>
            <a:ext cx="9144000" cy="1720850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6400800" y="4191000"/>
            <a:ext cx="2443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</a:t>
            </a:r>
            <a:r>
              <a:rPr kumimoji="1" lang="en-US" altLang="ja-JP" baseline="-25000" dirty="0" smtClean="0"/>
              <a:t>i</a:t>
            </a:r>
            <a:r>
              <a:rPr kumimoji="1" lang="en-US" altLang="ja-JP" dirty="0" smtClean="0"/>
              <a:t> = </a:t>
            </a:r>
            <a:r>
              <a:rPr kumimoji="1" lang="en-US" altLang="ja-JP" dirty="0" err="1" smtClean="0"/>
              <a:t>n</a:t>
            </a:r>
            <a:r>
              <a:rPr kumimoji="1" lang="en-US" altLang="ja-JP" baseline="-25000" dirty="0" err="1" smtClean="0"/>
              <a:t>i</a:t>
            </a:r>
            <a:r>
              <a:rPr kumimoji="1" lang="en-US" altLang="ja-JP" dirty="0" err="1" smtClean="0"/>
              <a:t>/n</a:t>
            </a:r>
            <a:r>
              <a:rPr kumimoji="1" lang="en-US" altLang="ja-JP" baseline="-25000" dirty="0" err="1" smtClean="0"/>
              <a:t>i</a:t>
            </a:r>
            <a:r>
              <a:rPr kumimoji="1" lang="en-US" altLang="ja-JP" baseline="30000" dirty="0" err="1" smtClean="0"/>
              <a:t>LTE</a:t>
            </a:r>
            <a:r>
              <a:rPr kumimoji="1" lang="ja-JP" altLang="en-US" dirty="0" smtClean="0"/>
              <a:t>、</a:t>
            </a:r>
            <a:r>
              <a:rPr lang="en-US" altLang="ja-JP" dirty="0" err="1" smtClean="0"/>
              <a:t>b</a:t>
            </a:r>
            <a:r>
              <a:rPr lang="en-US" altLang="ja-JP" baseline="-25000" dirty="0" err="1" smtClean="0"/>
              <a:t>c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c</a:t>
            </a:r>
            <a:r>
              <a:rPr lang="en-US" altLang="ja-JP" dirty="0" err="1" smtClean="0"/>
              <a:t>/n</a:t>
            </a:r>
            <a:r>
              <a:rPr lang="en-US" altLang="ja-JP" baseline="-25000" dirty="0" err="1" smtClean="0"/>
              <a:t>c</a:t>
            </a:r>
            <a:r>
              <a:rPr lang="en-US" altLang="ja-JP" baseline="30000" dirty="0" err="1" smtClean="0"/>
              <a:t>LTE</a:t>
            </a:r>
            <a:endParaRPr kumimoji="1" lang="ja-JP" altLang="en-US" baseline="30000" dirty="0"/>
          </a:p>
        </p:txBody>
      </p:sp>
      <p:pic>
        <p:nvPicPr>
          <p:cNvPr id="16" name="図 15" descr="eq3.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410200"/>
            <a:ext cx="8051801" cy="66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3.2.3 Net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br>
              <a:rPr lang="en-US" altLang="ja-JP" dirty="0" smtClean="0"/>
            </a:br>
            <a:r>
              <a:rPr lang="en-US" altLang="ja-JP" dirty="0" smtClean="0"/>
              <a:t>Net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deexcitation</a:t>
            </a:r>
            <a:endParaRPr lang="ja-JP" altLang="en-US" dirty="0"/>
          </a:p>
        </p:txBody>
      </p:sp>
      <p:pic>
        <p:nvPicPr>
          <p:cNvPr id="7" name="図 6" descr="eq3.25_3.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1752600"/>
            <a:ext cx="9004300" cy="3251200"/>
          </a:xfrm>
          <a:prstGeom prst="rect">
            <a:avLst/>
          </a:prstGeom>
        </p:spPr>
      </p:pic>
      <p:sp>
        <p:nvSpPr>
          <p:cNvPr id="8" name="左カーブ矢印 7"/>
          <p:cNvSpPr/>
          <p:nvPr/>
        </p:nvSpPr>
        <p:spPr>
          <a:xfrm>
            <a:off x="5638800" y="2286000"/>
            <a:ext cx="731520" cy="6858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00800" y="2362200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(2.73)</a:t>
            </a:r>
            <a:endParaRPr kumimoji="1" lang="ja-JP" altLang="en-US" dirty="0"/>
          </a:p>
        </p:txBody>
      </p:sp>
      <p:sp>
        <p:nvSpPr>
          <p:cNvPr id="10" name="左カーブ矢印 9"/>
          <p:cNvSpPr/>
          <p:nvPr/>
        </p:nvSpPr>
        <p:spPr>
          <a:xfrm>
            <a:off x="7391400" y="3276600"/>
            <a:ext cx="731520" cy="6858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07327" y="2895600"/>
            <a:ext cx="183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Einstein’s relation</a:t>
            </a:r>
            <a:endParaRPr kumimoji="1" lang="ja-JP" altLang="en-US" dirty="0"/>
          </a:p>
        </p:txBody>
      </p:sp>
      <p:sp>
        <p:nvSpPr>
          <p:cNvPr id="17" name="右カーブ矢印 16"/>
          <p:cNvSpPr/>
          <p:nvPr/>
        </p:nvSpPr>
        <p:spPr>
          <a:xfrm>
            <a:off x="76200" y="3810000"/>
            <a:ext cx="350520" cy="68580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0" name="図 19" descr="eq3.26のあと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334000"/>
            <a:ext cx="7391400" cy="1247299"/>
          </a:xfrm>
          <a:prstGeom prst="rect">
            <a:avLst/>
          </a:prstGeom>
        </p:spPr>
      </p:pic>
      <p:cxnSp>
        <p:nvCxnSpPr>
          <p:cNvPr id="22" name="直線矢印コネクタ 21"/>
          <p:cNvCxnSpPr/>
          <p:nvPr/>
        </p:nvCxnSpPr>
        <p:spPr>
          <a:xfrm rot="16200000" flipV="1">
            <a:off x="-38100" y="47625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057400" y="5105400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(2.73)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3.2.3 Net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br>
              <a:rPr lang="en-US" altLang="ja-JP" dirty="0" smtClean="0"/>
            </a:br>
            <a:r>
              <a:rPr lang="en-US" altLang="ja-JP" dirty="0" smtClean="0"/>
              <a:t>Net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deexcitation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ja-JP" sz="2200" dirty="0" smtClean="0"/>
              <a:t>Wien limit (</a:t>
            </a:r>
            <a:r>
              <a:rPr lang="en-US" altLang="ja-JP" sz="2200" dirty="0" err="1" smtClean="0"/>
              <a:t>hν</a:t>
            </a:r>
            <a:r>
              <a:rPr lang="en-US" altLang="ja-JP" sz="2200" dirty="0" smtClean="0"/>
              <a:t>&gt;&gt;</a:t>
            </a:r>
            <a:r>
              <a:rPr lang="en-US" altLang="ja-JP" sz="2200" dirty="0" err="1" smtClean="0"/>
              <a:t>kT</a:t>
            </a:r>
            <a:r>
              <a:rPr lang="en-US" altLang="ja-JP" sz="2200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altLang="ja-JP" sz="2200" dirty="0" smtClean="0"/>
          </a:p>
          <a:p>
            <a:pPr marL="342900" lvl="1" indent="-342900">
              <a:buNone/>
            </a:pPr>
            <a:endParaRPr lang="en-US" altLang="ja-JP" sz="2200" dirty="0" smtClean="0"/>
          </a:p>
          <a:p>
            <a:pPr marL="742950" lvl="2" indent="-342900"/>
            <a:r>
              <a:rPr lang="ja-JP" altLang="en-US" sz="1800" dirty="0" smtClean="0"/>
              <a:t>別の導出方法</a:t>
            </a:r>
          </a:p>
          <a:p>
            <a:endParaRPr lang="ja-JP" altLang="en-US" dirty="0"/>
          </a:p>
        </p:txBody>
      </p:sp>
      <p:pic>
        <p:nvPicPr>
          <p:cNvPr id="5" name="図 4" descr="eq3.2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1200"/>
            <a:ext cx="7886701" cy="889000"/>
          </a:xfrm>
          <a:prstGeom prst="rect">
            <a:avLst/>
          </a:prstGeom>
        </p:spPr>
      </p:pic>
      <p:pic>
        <p:nvPicPr>
          <p:cNvPr id="6" name="図 5" descr="eq3.28_3.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00400"/>
            <a:ext cx="7950200" cy="23876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600200" y="5562600"/>
            <a:ext cx="209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Wien approximation</a:t>
            </a:r>
            <a:endParaRPr kumimoji="1" lang="ja-JP" altLang="en-US" dirty="0"/>
          </a:p>
        </p:txBody>
      </p:sp>
      <p:pic>
        <p:nvPicPr>
          <p:cNvPr id="9" name="図 8" descr="eq3.30のあと１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5943600"/>
            <a:ext cx="2171700" cy="533400"/>
          </a:xfrm>
          <a:prstGeom prst="rect">
            <a:avLst/>
          </a:prstGeom>
        </p:spPr>
      </p:pic>
      <p:pic>
        <p:nvPicPr>
          <p:cNvPr id="10" name="図 9" descr="eq3.30のあと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5943600"/>
            <a:ext cx="1422400" cy="508000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648200" y="6096000"/>
            <a:ext cx="1622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</a:t>
            </a:r>
            <a:r>
              <a:rPr lang="en-US" altLang="ja-JP" baseline="-25000" dirty="0" err="1" smtClean="0"/>
              <a:t>νo</a:t>
            </a:r>
            <a:r>
              <a:rPr lang="en-US" altLang="ja-JP" baseline="30000" dirty="0" err="1" smtClean="0"/>
              <a:t>l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〜(b</a:t>
            </a:r>
            <a:r>
              <a:rPr lang="en-US" altLang="ja-JP" baseline="-25000" dirty="0" err="1" smtClean="0"/>
              <a:t>u</a:t>
            </a:r>
            <a:r>
              <a:rPr lang="en-US" altLang="ja-JP" dirty="0" err="1" smtClean="0"/>
              <a:t>/b</a:t>
            </a:r>
            <a:r>
              <a:rPr lang="en-US" altLang="ja-JP" baseline="-25000" dirty="0" err="1" smtClean="0"/>
              <a:t>l</a:t>
            </a:r>
            <a:r>
              <a:rPr lang="en-US" altLang="ja-JP" dirty="0" err="1" smtClean="0"/>
              <a:t>)B</a:t>
            </a:r>
            <a:r>
              <a:rPr lang="en-US" altLang="ja-JP" baseline="30000" dirty="0" err="1" smtClean="0"/>
              <a:t>νo</a:t>
            </a:r>
            <a:endParaRPr kumimoji="1" lang="ja-JP" alt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3.2.3 Net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Pure resonance scattering (</a:t>
            </a:r>
            <a:r>
              <a:rPr lang="en-US" altLang="ja-JP" dirty="0" err="1" smtClean="0"/>
              <a:t>S</a:t>
            </a:r>
            <a:r>
              <a:rPr lang="en-US" altLang="ja-JP" baseline="-25000" dirty="0" err="1" smtClean="0"/>
              <a:t>νo</a:t>
            </a:r>
            <a:r>
              <a:rPr lang="en-US" altLang="ja-JP" baseline="30000" dirty="0" err="1" smtClean="0"/>
              <a:t>l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J</a:t>
            </a:r>
            <a:r>
              <a:rPr lang="en-US" altLang="ja-JP" baseline="-25000" dirty="0" err="1" smtClean="0"/>
              <a:t>νo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ja-JP" altLang="en-US" dirty="0" smtClean="0">
                <a:sym typeface="Wingdings"/>
              </a:rPr>
              <a:t></a:t>
            </a:r>
            <a:r>
              <a:rPr lang="en-US" altLang="ja-JP" dirty="0" smtClean="0">
                <a:sym typeface="Wingdings"/>
              </a:rPr>
              <a:t> net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deexcitation</a:t>
            </a:r>
            <a:r>
              <a:rPr lang="en-US" altLang="ja-JP" dirty="0" smtClean="0"/>
              <a:t> = 0</a:t>
            </a:r>
          </a:p>
          <a:p>
            <a:r>
              <a:rPr lang="ja-JP" altLang="en-US" dirty="0" smtClean="0"/>
              <a:t>「</a:t>
            </a:r>
            <a:r>
              <a:rPr lang="en-US" altLang="ja-JP" dirty="0" err="1" smtClean="0"/>
              <a:t>b</a:t>
            </a:r>
            <a:r>
              <a:rPr lang="en-US" altLang="ja-JP" baseline="-25000" dirty="0" err="1" smtClean="0"/>
              <a:t>l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b</a:t>
            </a:r>
            <a:r>
              <a:rPr lang="en-US" altLang="ja-JP" baseline="-25000" dirty="0" err="1" smtClean="0"/>
              <a:t>u</a:t>
            </a:r>
            <a:r>
              <a:rPr lang="ja-JP" altLang="en-US" dirty="0" smtClean="0"/>
              <a:t>」</a:t>
            </a:r>
            <a:r>
              <a:rPr lang="en-US" altLang="ja-JP" dirty="0" smtClean="0"/>
              <a:t> </a:t>
            </a:r>
            <a:r>
              <a:rPr lang="ja-JP" altLang="en-US" dirty="0" smtClean="0">
                <a:sym typeface="Wingdings"/>
              </a:rPr>
              <a:t></a:t>
            </a:r>
            <a:r>
              <a:rPr lang="en-US" altLang="ja-JP" dirty="0" smtClean="0">
                <a:sym typeface="Wingdings"/>
              </a:rPr>
              <a:t> </a:t>
            </a:r>
            <a:r>
              <a:rPr lang="ja-JP" altLang="en-US" dirty="0" smtClean="0">
                <a:sym typeface="Wingdings"/>
              </a:rPr>
              <a:t>「</a:t>
            </a:r>
            <a:r>
              <a:rPr lang="en-US" altLang="ja-JP" dirty="0" err="1" smtClean="0">
                <a:sym typeface="Wingdings"/>
              </a:rPr>
              <a:t>S</a:t>
            </a:r>
            <a:r>
              <a:rPr lang="en-US" altLang="ja-JP" baseline="-25000" dirty="0" err="1" smtClean="0">
                <a:sym typeface="Wingdings"/>
              </a:rPr>
              <a:t>νo</a:t>
            </a:r>
            <a:r>
              <a:rPr lang="en-US" altLang="ja-JP" baseline="30000" dirty="0" err="1" smtClean="0">
                <a:sym typeface="Wingdings"/>
              </a:rPr>
              <a:t>l</a:t>
            </a:r>
            <a:r>
              <a:rPr lang="en-US" altLang="ja-JP" dirty="0" smtClean="0">
                <a:sym typeface="Wingdings"/>
              </a:rPr>
              <a:t> = </a:t>
            </a:r>
            <a:r>
              <a:rPr lang="en-US" altLang="ja-JP" dirty="0" err="1" smtClean="0">
                <a:sym typeface="Wingdings"/>
              </a:rPr>
              <a:t>B</a:t>
            </a:r>
            <a:r>
              <a:rPr lang="en-US" altLang="ja-JP" baseline="-25000" dirty="0" err="1" smtClean="0">
                <a:sym typeface="Wingdings"/>
              </a:rPr>
              <a:t>νo</a:t>
            </a:r>
            <a:r>
              <a:rPr lang="ja-JP" altLang="en-US" dirty="0" smtClean="0">
                <a:sym typeface="Wingdings"/>
              </a:rPr>
              <a:t>」</a:t>
            </a:r>
            <a:endParaRPr lang="en-US" altLang="ja-JP" dirty="0" smtClean="0"/>
          </a:p>
          <a:p>
            <a:r>
              <a:rPr lang="en-US" altLang="ja-JP" dirty="0" smtClean="0"/>
              <a:t>TE</a:t>
            </a:r>
          </a:p>
          <a:p>
            <a:pPr lvl="1"/>
            <a:r>
              <a:rPr lang="en-US" altLang="ja-JP" dirty="0" err="1" smtClean="0">
                <a:sym typeface="Wingdings"/>
              </a:rPr>
              <a:t>S</a:t>
            </a:r>
            <a:r>
              <a:rPr lang="en-US" altLang="ja-JP" baseline="-25000" dirty="0" err="1" smtClean="0">
                <a:sym typeface="Wingdings"/>
              </a:rPr>
              <a:t>νo</a:t>
            </a:r>
            <a:r>
              <a:rPr lang="en-US" altLang="ja-JP" baseline="30000" dirty="0" err="1" smtClean="0">
                <a:sym typeface="Wingdings"/>
              </a:rPr>
              <a:t>l</a:t>
            </a:r>
            <a:r>
              <a:rPr lang="en-US" altLang="ja-JP" dirty="0" smtClean="0">
                <a:sym typeface="Wingdings"/>
              </a:rPr>
              <a:t> = </a:t>
            </a:r>
            <a:r>
              <a:rPr lang="en-US" altLang="ja-JP" dirty="0" err="1" smtClean="0">
                <a:sym typeface="Wingdings"/>
              </a:rPr>
              <a:t>B</a:t>
            </a:r>
            <a:r>
              <a:rPr lang="en-US" altLang="ja-JP" baseline="-25000" dirty="0" err="1" smtClean="0">
                <a:sym typeface="Wingdings"/>
              </a:rPr>
              <a:t>νo</a:t>
            </a:r>
            <a:endParaRPr lang="en-US" altLang="ja-JP" baseline="-25000" dirty="0" smtClean="0">
              <a:sym typeface="Wingdings"/>
            </a:endParaRPr>
          </a:p>
          <a:p>
            <a:pPr lvl="1"/>
            <a:r>
              <a:rPr lang="en-US" altLang="ja-JP" dirty="0" err="1" smtClean="0"/>
              <a:t>b</a:t>
            </a:r>
            <a:r>
              <a:rPr lang="en-US" altLang="ja-JP" baseline="-25000" dirty="0" err="1" smtClean="0"/>
              <a:t>l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b</a:t>
            </a:r>
            <a:r>
              <a:rPr lang="en-US" altLang="ja-JP" baseline="-25000" dirty="0" err="1" smtClean="0"/>
              <a:t>u</a:t>
            </a:r>
            <a:r>
              <a:rPr lang="en-US" altLang="ja-JP" dirty="0" smtClean="0"/>
              <a:t> </a:t>
            </a:r>
            <a:r>
              <a:rPr lang="ja-JP" altLang="en-US" dirty="0" smtClean="0"/>
              <a:t>、</a:t>
            </a:r>
            <a:r>
              <a:rPr lang="en-US" altLang="ja-JP" dirty="0" smtClean="0"/>
              <a:t>b</a:t>
            </a:r>
            <a:r>
              <a:rPr lang="en-US" altLang="ja-JP" baseline="-25000" dirty="0" smtClean="0"/>
              <a:t>i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b</a:t>
            </a:r>
            <a:r>
              <a:rPr lang="en-US" altLang="ja-JP" baseline="-25000" dirty="0" err="1" smtClean="0"/>
              <a:t>c</a:t>
            </a:r>
            <a:endParaRPr lang="en-US" altLang="ja-JP" baseline="-25000" dirty="0" smtClean="0"/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smtClean="0"/>
              <a:t>J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 = B</a:t>
            </a:r>
            <a:r>
              <a:rPr lang="en-US" altLang="ja-JP" baseline="-25000" dirty="0" smtClean="0"/>
              <a:t>ν</a:t>
            </a:r>
            <a:r>
              <a:rPr lang="ja-JP" altLang="en-US" dirty="0" smtClean="0"/>
              <a:t>」</a:t>
            </a:r>
            <a:r>
              <a:rPr lang="en-US" altLang="ja-JP" dirty="0" smtClean="0"/>
              <a:t> </a:t>
            </a:r>
            <a:r>
              <a:rPr lang="ja-JP" altLang="en-US" dirty="0" smtClean="0">
                <a:sym typeface="Wingdings"/>
              </a:rPr>
              <a:t></a:t>
            </a:r>
            <a:r>
              <a:rPr lang="en-US" altLang="ja-JP" dirty="0" smtClean="0">
                <a:sym typeface="Wingdings"/>
              </a:rPr>
              <a:t> </a:t>
            </a:r>
            <a:r>
              <a:rPr lang="ja-JP" altLang="en-US" dirty="0" smtClean="0">
                <a:sym typeface="Wingdings"/>
              </a:rPr>
              <a:t>「</a:t>
            </a:r>
            <a:r>
              <a:rPr lang="en-US" altLang="ja-JP" dirty="0" smtClean="0">
                <a:sym typeface="Wingdings"/>
              </a:rPr>
              <a:t>net </a:t>
            </a:r>
            <a:r>
              <a:rPr lang="en-US" altLang="ja-JP" dirty="0" err="1" smtClean="0">
                <a:sym typeface="Wingdings"/>
              </a:rPr>
              <a:t>radiative</a:t>
            </a:r>
            <a:r>
              <a:rPr lang="en-US" altLang="ja-JP" dirty="0" smtClean="0">
                <a:sym typeface="Wingdings"/>
              </a:rPr>
              <a:t> rate = 0</a:t>
            </a:r>
            <a:r>
              <a:rPr lang="ja-JP" altLang="en-US" dirty="0" smtClean="0">
                <a:sym typeface="Wingdings"/>
              </a:rPr>
              <a:t>」</a:t>
            </a:r>
            <a:endParaRPr lang="en-US" altLang="ja-JP" dirty="0" smtClean="0"/>
          </a:p>
          <a:p>
            <a:r>
              <a:rPr lang="en-US" altLang="ja-JP" dirty="0" smtClean="0"/>
              <a:t>LTE</a:t>
            </a:r>
          </a:p>
          <a:p>
            <a:pPr lvl="1"/>
            <a:r>
              <a:rPr lang="en-US" altLang="ja-JP" dirty="0" err="1" smtClean="0">
                <a:sym typeface="Wingdings"/>
              </a:rPr>
              <a:t>S</a:t>
            </a:r>
            <a:r>
              <a:rPr lang="en-US" altLang="ja-JP" baseline="-25000" dirty="0" err="1" smtClean="0">
                <a:sym typeface="Wingdings"/>
              </a:rPr>
              <a:t>νo</a:t>
            </a:r>
            <a:r>
              <a:rPr lang="en-US" altLang="ja-JP" baseline="30000" dirty="0" err="1" smtClean="0">
                <a:sym typeface="Wingdings"/>
              </a:rPr>
              <a:t>l</a:t>
            </a:r>
            <a:r>
              <a:rPr lang="en-US" altLang="ja-JP" dirty="0" smtClean="0">
                <a:sym typeface="Wingdings"/>
              </a:rPr>
              <a:t> = </a:t>
            </a:r>
            <a:r>
              <a:rPr lang="en-US" altLang="ja-JP" dirty="0" err="1" smtClean="0">
                <a:sym typeface="Wingdings"/>
              </a:rPr>
              <a:t>B</a:t>
            </a:r>
            <a:r>
              <a:rPr lang="en-US" altLang="ja-JP" baseline="-25000" dirty="0" err="1" smtClean="0">
                <a:sym typeface="Wingdings"/>
              </a:rPr>
              <a:t>νo</a:t>
            </a:r>
            <a:endParaRPr lang="en-US" altLang="ja-JP" baseline="-25000" dirty="0" smtClean="0">
              <a:sym typeface="Wingdings"/>
            </a:endParaRPr>
          </a:p>
          <a:p>
            <a:pPr lvl="1"/>
            <a:r>
              <a:rPr lang="en-US" altLang="ja-JP" dirty="0" err="1" smtClean="0"/>
              <a:t>b</a:t>
            </a:r>
            <a:r>
              <a:rPr lang="en-US" altLang="ja-JP" baseline="-25000" dirty="0" err="1" smtClean="0"/>
              <a:t>l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b</a:t>
            </a:r>
            <a:r>
              <a:rPr lang="en-US" altLang="ja-JP" baseline="-25000" dirty="0" err="1" smtClean="0"/>
              <a:t>u</a:t>
            </a:r>
            <a:r>
              <a:rPr lang="en-US" altLang="ja-JP" dirty="0" smtClean="0"/>
              <a:t> = 1</a:t>
            </a:r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err="1" smtClean="0"/>
              <a:t>J</a:t>
            </a:r>
            <a:r>
              <a:rPr lang="en-US" altLang="ja-JP" baseline="-25000" dirty="0" err="1" smtClean="0"/>
              <a:t>νo</a:t>
            </a:r>
            <a:r>
              <a:rPr lang="en-US" altLang="ja-JP" dirty="0" smtClean="0"/>
              <a:t> ≠ </a:t>
            </a:r>
            <a:r>
              <a:rPr lang="en-US" altLang="ja-JP" dirty="0" err="1" smtClean="0"/>
              <a:t>B</a:t>
            </a:r>
            <a:r>
              <a:rPr lang="en-US" altLang="ja-JP" baseline="-25000" dirty="0" err="1" smtClean="0"/>
              <a:t>νo</a:t>
            </a:r>
            <a:r>
              <a:rPr lang="ja-JP" altLang="en-US" baseline="-25000" dirty="0" smtClean="0"/>
              <a:t>、</a:t>
            </a:r>
            <a:r>
              <a:rPr lang="en-US" altLang="ja-JP" dirty="0" smtClean="0"/>
              <a:t>J</a:t>
            </a:r>
            <a:r>
              <a:rPr lang="en-US" altLang="ja-JP" baseline="-25000" dirty="0" smtClean="0"/>
              <a:t>ν</a:t>
            </a:r>
            <a:r>
              <a:rPr lang="en-US" altLang="ja-JP" dirty="0" smtClean="0"/>
              <a:t> ≠ B</a:t>
            </a:r>
            <a:r>
              <a:rPr lang="en-US" altLang="ja-JP" baseline="-25000" dirty="0" smtClean="0"/>
              <a:t>ν</a:t>
            </a:r>
            <a:r>
              <a:rPr lang="ja-JP" altLang="en-US" dirty="0" smtClean="0"/>
              <a:t>」</a:t>
            </a:r>
            <a:r>
              <a:rPr lang="en-US" altLang="ja-JP" dirty="0" smtClean="0"/>
              <a:t> </a:t>
            </a:r>
            <a:r>
              <a:rPr lang="ja-JP" altLang="en-US" dirty="0" smtClean="0">
                <a:sym typeface="Wingdings"/>
              </a:rPr>
              <a:t></a:t>
            </a:r>
            <a:r>
              <a:rPr lang="en-US" altLang="ja-JP" dirty="0" smtClean="0">
                <a:sym typeface="Wingdings"/>
              </a:rPr>
              <a:t> </a:t>
            </a:r>
            <a:r>
              <a:rPr lang="ja-JP" altLang="en-US" dirty="0" smtClean="0">
                <a:sym typeface="Wingdings"/>
              </a:rPr>
              <a:t>「</a:t>
            </a:r>
            <a:r>
              <a:rPr lang="en-US" altLang="ja-JP" dirty="0" smtClean="0">
                <a:sym typeface="Wingdings"/>
              </a:rPr>
              <a:t>net </a:t>
            </a:r>
            <a:r>
              <a:rPr lang="en-US" altLang="ja-JP" dirty="0" err="1" smtClean="0">
                <a:sym typeface="Wingdings"/>
              </a:rPr>
              <a:t>radiative</a:t>
            </a:r>
            <a:r>
              <a:rPr lang="en-US" altLang="ja-JP" dirty="0" smtClean="0">
                <a:sym typeface="Wingdings"/>
              </a:rPr>
              <a:t> rate</a:t>
            </a:r>
            <a:r>
              <a:rPr lang="en-US" altLang="ja-JP" dirty="0" smtClean="0">
                <a:sym typeface="Wingdings"/>
              </a:rPr>
              <a:t> </a:t>
            </a:r>
            <a:r>
              <a:rPr lang="en-US" altLang="ja-JP" dirty="0" smtClean="0"/>
              <a:t>≠</a:t>
            </a:r>
            <a:r>
              <a:rPr lang="en-US" altLang="ja-JP" dirty="0" smtClean="0">
                <a:sym typeface="Wingdings"/>
              </a:rPr>
              <a:t> 0 (</a:t>
            </a:r>
            <a:r>
              <a:rPr lang="ja-JP" altLang="en-US" dirty="0" smtClean="0">
                <a:sym typeface="Wingdings"/>
              </a:rPr>
              <a:t>ほとんど</a:t>
            </a:r>
            <a:r>
              <a:rPr lang="en-US" altLang="ja-JP" dirty="0" smtClean="0">
                <a:sym typeface="Wingdings"/>
              </a:rPr>
              <a:t>0</a:t>
            </a:r>
            <a:r>
              <a:rPr lang="ja-JP" altLang="en-US" dirty="0" smtClean="0">
                <a:sym typeface="Wingdings"/>
              </a:rPr>
              <a:t>だけど</a:t>
            </a:r>
            <a:r>
              <a:rPr lang="en-US" altLang="ja-JP" dirty="0" smtClean="0">
                <a:sym typeface="Wingdings"/>
              </a:rPr>
              <a:t>)</a:t>
            </a:r>
            <a:r>
              <a:rPr lang="ja-JP" altLang="en-US" dirty="0" smtClean="0">
                <a:sym typeface="Wingdings"/>
              </a:rPr>
              <a:t>」</a:t>
            </a:r>
            <a:endParaRPr lang="en-US" altLang="ja-JP" dirty="0" smtClean="0">
              <a:sym typeface="Wingdings"/>
            </a:endParaRPr>
          </a:p>
          <a:p>
            <a:r>
              <a:rPr lang="en-US" altLang="ja-JP" dirty="0" err="1" smtClean="0">
                <a:sym typeface="Wingdings"/>
              </a:rPr>
              <a:t>b</a:t>
            </a:r>
            <a:r>
              <a:rPr lang="en-US" altLang="ja-JP" baseline="-25000" dirty="0" err="1" smtClean="0">
                <a:sym typeface="Wingdings"/>
              </a:rPr>
              <a:t>u</a:t>
            </a:r>
            <a:r>
              <a:rPr lang="en-US" altLang="ja-JP" dirty="0" err="1" smtClean="0">
                <a:sym typeface="Wingdings"/>
              </a:rPr>
              <a:t>/b</a:t>
            </a:r>
            <a:r>
              <a:rPr lang="en-US" altLang="ja-JP" baseline="-25000" dirty="0" err="1" smtClean="0">
                <a:sym typeface="Wingdings"/>
              </a:rPr>
              <a:t>l</a:t>
            </a:r>
            <a:r>
              <a:rPr lang="en-US" altLang="ja-JP" dirty="0" smtClean="0">
                <a:sym typeface="Wingdings"/>
              </a:rPr>
              <a:t> &gt;</a:t>
            </a:r>
            <a:r>
              <a:rPr lang="en-US" altLang="ja-JP" dirty="0" err="1" smtClean="0">
                <a:sym typeface="Wingdings"/>
              </a:rPr>
              <a:t>exp(hν/kT</a:t>
            </a:r>
            <a:r>
              <a:rPr lang="en-US" altLang="ja-JP" dirty="0" smtClean="0">
                <a:sym typeface="Wingdings"/>
              </a:rPr>
              <a:t>) =&gt; </a:t>
            </a:r>
            <a:r>
              <a:rPr lang="en-US" altLang="ja-JP" dirty="0" err="1" smtClean="0">
                <a:sym typeface="Wingdings"/>
              </a:rPr>
              <a:t>lasering</a:t>
            </a:r>
            <a:endParaRPr lang="en-US" altLang="ja-JP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10200" y="2438400"/>
            <a:ext cx="3095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Not TE </a:t>
            </a:r>
            <a:r>
              <a:rPr kumimoji="1" lang="ja-JP" altLang="en-US" sz="2200" dirty="0" smtClean="0">
                <a:sym typeface="Wingdings"/>
              </a:rPr>
              <a:t></a:t>
            </a:r>
            <a:r>
              <a:rPr kumimoji="1" lang="en-US" altLang="ja-JP" sz="2200" dirty="0" smtClean="0">
                <a:sym typeface="Wingdings"/>
              </a:rPr>
              <a:t> anisotropy in I</a:t>
            </a:r>
            <a:r>
              <a:rPr kumimoji="1" lang="en-US" altLang="ja-JP" sz="2200" baseline="-25000" dirty="0" smtClean="0">
                <a:sym typeface="Wingdings"/>
              </a:rPr>
              <a:t>ν</a:t>
            </a:r>
            <a:endParaRPr kumimoji="1" lang="ja-JP" altLang="en-US" sz="2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3.2.1 Bound-bound radiative rates</a:t>
            </a:r>
            <a:endParaRPr lang="ja-JP" altLang="en-US" dirty="0"/>
          </a:p>
        </p:txBody>
      </p:sp>
      <p:sp>
        <p:nvSpPr>
          <p:cNvPr id="26" name="コンテンツ プレースホルダ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Statistical equilibrium equations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スペクトル線の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excitation rate /cm</a:t>
            </a:r>
            <a:r>
              <a:rPr lang="en-US" altLang="ja-JP" baseline="30000" dirty="0" smtClean="0"/>
              <a:t>3</a:t>
            </a:r>
          </a:p>
          <a:p>
            <a:endParaRPr lang="ja-JP" altLang="en-US" dirty="0"/>
          </a:p>
        </p:txBody>
      </p:sp>
      <p:pic>
        <p:nvPicPr>
          <p:cNvPr id="27" name="図 26" descr="eq2.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86000"/>
            <a:ext cx="7150100" cy="812800"/>
          </a:xfrm>
          <a:prstGeom prst="rect">
            <a:avLst/>
          </a:prstGeom>
        </p:spPr>
      </p:pic>
      <p:pic>
        <p:nvPicPr>
          <p:cNvPr id="30" name="図 29" descr="eq3.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200400"/>
            <a:ext cx="6413501" cy="571500"/>
          </a:xfrm>
          <a:prstGeom prst="rect">
            <a:avLst/>
          </a:prstGeom>
        </p:spPr>
      </p:pic>
      <p:cxnSp>
        <p:nvCxnSpPr>
          <p:cNvPr id="32" name="直線コネクタ 31"/>
          <p:cNvCxnSpPr/>
          <p:nvPr/>
        </p:nvCxnSpPr>
        <p:spPr>
          <a:xfrm>
            <a:off x="1905000" y="3733800"/>
            <a:ext cx="1447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2057400" y="3657600"/>
            <a:ext cx="1001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radiative</a:t>
            </a:r>
            <a:endParaRPr kumimoji="1" lang="ja-JP" altLang="en-US" dirty="0"/>
          </a:p>
        </p:txBody>
      </p:sp>
      <p:pic>
        <p:nvPicPr>
          <p:cNvPr id="36" name="図 35" descr="eq3.3_3.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495800"/>
            <a:ext cx="7073900" cy="1866900"/>
          </a:xfrm>
          <a:prstGeom prst="rect">
            <a:avLst/>
          </a:prstGeom>
        </p:spPr>
      </p:pic>
      <p:pic>
        <p:nvPicPr>
          <p:cNvPr id="37" name="図 36" descr="eq2.6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5029200"/>
            <a:ext cx="6273800" cy="850900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5895493" y="5040868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(2.65)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0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eq2.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880100"/>
            <a:ext cx="7048500" cy="9779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3.2.1 Bound-bound radiative rates</a:t>
            </a:r>
            <a:endParaRPr lang="ja-JP" altLang="en-US" dirty="0"/>
          </a:p>
        </p:txBody>
      </p:sp>
      <p:sp>
        <p:nvSpPr>
          <p:cNvPr id="26" name="コンテンツ プレースホルダ 2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 smtClean="0"/>
              <a:t>スペクトル線の</a:t>
            </a:r>
            <a:r>
              <a:rPr lang="en-US" altLang="ja-JP" sz="2800" dirty="0" err="1" smtClean="0"/>
              <a:t>Radiative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deexcitation</a:t>
            </a:r>
            <a:r>
              <a:rPr lang="en-US" altLang="ja-JP" sz="2800" dirty="0" smtClean="0"/>
              <a:t> rate /cm3</a:t>
            </a:r>
          </a:p>
          <a:p>
            <a:pPr lvl="1"/>
            <a:r>
              <a:rPr lang="en-US" altLang="ja-JP" sz="2400" dirty="0" smtClean="0"/>
              <a:t>Complete redistribution</a:t>
            </a:r>
            <a:r>
              <a:rPr lang="ja-JP" altLang="en-US" sz="2400" dirty="0" smtClean="0"/>
              <a:t>（</a:t>
            </a:r>
            <a:r>
              <a:rPr lang="en-US" altLang="ja-JP" sz="2400" dirty="0" err="1" smtClean="0"/>
              <a:t>Χ</a:t>
            </a:r>
            <a:r>
              <a:rPr lang="en-US" altLang="ja-JP" sz="2400" dirty="0" smtClean="0"/>
              <a:t> = </a:t>
            </a:r>
            <a:r>
              <a:rPr lang="en-US" altLang="ja-JP" sz="2400" dirty="0" err="1" smtClean="0"/>
              <a:t>φ</a:t>
            </a:r>
            <a:r>
              <a:rPr lang="en-US" altLang="ja-JP" sz="2400" dirty="0" smtClean="0"/>
              <a:t> = </a:t>
            </a:r>
            <a:r>
              <a:rPr lang="en-US" altLang="ja-JP" sz="2400" dirty="0" err="1" smtClean="0"/>
              <a:t>ψ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endParaRPr lang="ja-JP" altLang="en-US" sz="2800" dirty="0"/>
          </a:p>
        </p:txBody>
      </p:sp>
      <p:pic>
        <p:nvPicPr>
          <p:cNvPr id="37" name="図 36" descr="eq2.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6007100"/>
            <a:ext cx="6273800" cy="850900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6172200" y="5867400"/>
            <a:ext cx="7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(2.65)</a:t>
            </a:r>
            <a:endParaRPr kumimoji="1" lang="ja-JP" altLang="en-US" dirty="0"/>
          </a:p>
        </p:txBody>
      </p:sp>
      <p:pic>
        <p:nvPicPr>
          <p:cNvPr id="11" name="図 10" descr="eq3.5-3.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590800"/>
            <a:ext cx="8445500" cy="264160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04800" y="5638800"/>
            <a:ext cx="239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</a:t>
            </a:r>
            <a:r>
              <a:rPr kumimoji="1" lang="en-US" altLang="ja-JP" dirty="0" smtClean="0"/>
              <a:t>instein</a:t>
            </a:r>
            <a:r>
              <a:rPr lang="en-US" altLang="ja-JP" dirty="0" smtClean="0"/>
              <a:t> relations (2.60)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0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3.2.2 Bound-free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br>
              <a:rPr lang="en-US" altLang="ja-JP" dirty="0" smtClean="0"/>
            </a:br>
            <a:r>
              <a:rPr lang="en-US" altLang="ja-JP" dirty="0" smtClean="0"/>
              <a:t>physics</a:t>
            </a:r>
            <a:r>
              <a:rPr lang="ja-JP" altLang="en-US" dirty="0" smtClean="0"/>
              <a:t>保留</a:t>
            </a:r>
            <a:endParaRPr lang="ja-JP" altLang="en-US" dirty="0"/>
          </a:p>
        </p:txBody>
      </p:sp>
      <p:sp>
        <p:nvSpPr>
          <p:cNvPr id="26" name="コンテンツ プレースホルダ 2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 smtClean="0"/>
              <a:t>自由電子の運動エネルギーと輻射エネルギーとの交換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イオン化エネルギーで（エネルギーや</a:t>
            </a:r>
            <a:r>
              <a:rPr lang="en-US" altLang="ja-JP" sz="2400" dirty="0" smtClean="0"/>
              <a:t>memory</a:t>
            </a:r>
            <a:r>
              <a:rPr lang="ja-JP" altLang="en-US" sz="2400" dirty="0" smtClean="0"/>
              <a:t>を）</a:t>
            </a:r>
            <a:r>
              <a:rPr lang="en-US" altLang="ja-JP" sz="2400" dirty="0" smtClean="0"/>
              <a:t>discrete</a:t>
            </a:r>
            <a:r>
              <a:rPr lang="ja-JP" altLang="en-US" sz="2400" dirty="0" smtClean="0"/>
              <a:t>する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自由電子になると</a:t>
            </a:r>
            <a:r>
              <a:rPr lang="en-US" altLang="ja-JP" sz="2400" dirty="0" smtClean="0"/>
              <a:t>memory</a:t>
            </a:r>
            <a:r>
              <a:rPr lang="ja-JP" altLang="en-US" sz="2400" dirty="0" smtClean="0"/>
              <a:t>無くなる、</a:t>
            </a:r>
            <a:r>
              <a:rPr lang="en-US" altLang="ja-JP" sz="2400" dirty="0" smtClean="0"/>
              <a:t>Maxwell </a:t>
            </a:r>
            <a:r>
              <a:rPr lang="ja-JP" altLang="en-US" sz="2400" dirty="0" smtClean="0"/>
              <a:t>分布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非局所的な散乱で</a:t>
            </a:r>
            <a:r>
              <a:rPr lang="en-US" altLang="ja-JP" sz="2400" dirty="0" smtClean="0"/>
              <a:t>memory</a:t>
            </a:r>
            <a:r>
              <a:rPr lang="ja-JP" altLang="en-US" sz="2400" dirty="0" smtClean="0"/>
              <a:t>は輸送される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pPr lvl="1"/>
            <a:r>
              <a:rPr lang="ja-JP" altLang="en-US" sz="2400" dirty="0" smtClean="0"/>
              <a:t>非熱的な自由電子の</a:t>
            </a:r>
            <a:r>
              <a:rPr lang="en-US" altLang="ja-JP" sz="2400" dirty="0" smtClean="0"/>
              <a:t>memory</a:t>
            </a:r>
            <a:r>
              <a:rPr lang="ja-JP" altLang="en-US" sz="2400" dirty="0" smtClean="0"/>
              <a:t>も非局所的な散乱の連続で離散的になる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各電子の捕獲により</a:t>
            </a:r>
            <a:r>
              <a:rPr lang="en-US" altLang="ja-JP" sz="2000" dirty="0" smtClean="0"/>
              <a:t>memory</a:t>
            </a:r>
            <a:r>
              <a:rPr lang="ja-JP" altLang="en-US" sz="2000" dirty="0" smtClean="0"/>
              <a:t>は無くなり、</a:t>
            </a:r>
            <a:r>
              <a:rPr lang="en-US" altLang="ja-JP" sz="2000" dirty="0" smtClean="0"/>
              <a:t>Maxwell</a:t>
            </a:r>
            <a:r>
              <a:rPr lang="ja-JP" altLang="en-US" sz="2000" dirty="0" smtClean="0"/>
              <a:t>分布をとる</a:t>
            </a:r>
            <a:endParaRPr lang="en-US" altLang="ja-JP" sz="2000" dirty="0" smtClean="0"/>
          </a:p>
          <a:p>
            <a:pPr lvl="2"/>
            <a:r>
              <a:rPr lang="en-US" altLang="ja-JP" sz="2000" dirty="0" smtClean="0"/>
              <a:t>Free-free </a:t>
            </a:r>
            <a:r>
              <a:rPr lang="en-US" altLang="ja-JP" sz="2000" dirty="0" err="1" smtClean="0"/>
              <a:t>bremsstrahlung</a:t>
            </a:r>
            <a:r>
              <a:rPr lang="ja-JP" altLang="en-US" sz="2000" dirty="0" smtClean="0"/>
              <a:t>の熱的ふるまいに似る</a:t>
            </a:r>
            <a:endParaRPr lang="en-US" altLang="ja-JP" sz="2000" dirty="0" smtClean="0"/>
          </a:p>
          <a:p>
            <a:pPr lvl="1"/>
            <a:r>
              <a:rPr lang="ja-JP" altLang="en-US" dirty="0" smtClean="0"/>
              <a:t>局所的な散乱ローレンツ分布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Bound-bound </a:t>
            </a:r>
            <a:r>
              <a:rPr lang="ja-JP" altLang="en-US" dirty="0" smtClean="0"/>
              <a:t>散乱と似たふるまい</a:t>
            </a:r>
            <a:endParaRPr lang="en-US" altLang="ja-JP" dirty="0" smtClean="0"/>
          </a:p>
          <a:p>
            <a:pPr lvl="2"/>
            <a:endParaRPr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0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3.2.2 Bound-free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br>
              <a:rPr lang="en-US" altLang="ja-JP" dirty="0" smtClean="0"/>
            </a:br>
            <a:r>
              <a:rPr lang="en-US" altLang="ja-JP" dirty="0" smtClean="0"/>
              <a:t>Einstein-Milne equations</a:t>
            </a:r>
            <a:endParaRPr lang="ja-JP" altLang="en-US" dirty="0"/>
          </a:p>
        </p:txBody>
      </p:sp>
      <p:sp>
        <p:nvSpPr>
          <p:cNvPr id="26" name="コンテンツ プレースホルダ 2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Milne equations</a:t>
            </a:r>
          </a:p>
          <a:p>
            <a:pPr lvl="1"/>
            <a:r>
              <a:rPr lang="en-US" altLang="ja-JP" sz="2400" dirty="0" smtClean="0"/>
              <a:t>Bound-free transition probabilities </a:t>
            </a:r>
            <a:r>
              <a:rPr lang="ja-JP" altLang="en-US" sz="2400" dirty="0" smtClean="0"/>
              <a:t>間の関係式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		bound-bound</a:t>
            </a:r>
            <a:r>
              <a:rPr lang="ja-JP" altLang="en-US" sz="2400" dirty="0" smtClean="0"/>
              <a:t>の場合は</a:t>
            </a:r>
            <a:r>
              <a:rPr lang="en-US" altLang="ja-JP" sz="2400" dirty="0" smtClean="0"/>
              <a:t>Einstein relations</a:t>
            </a:r>
          </a:p>
          <a:p>
            <a:pPr lvl="1"/>
            <a:r>
              <a:rPr lang="en-US" altLang="ja-JP" sz="2400" dirty="0" smtClean="0"/>
              <a:t>Einstein relations</a:t>
            </a:r>
            <a:r>
              <a:rPr lang="ja-JP" altLang="en-US" sz="2400" dirty="0" smtClean="0"/>
              <a:t>に似ている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Thermal equilibrium (TE) </a:t>
            </a:r>
            <a:r>
              <a:rPr lang="ja-JP" altLang="en-US" sz="2400" dirty="0" smtClean="0"/>
              <a:t>での一般式をここでは示す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		(Einstein’s trick)</a:t>
            </a:r>
            <a:endParaRPr lang="en-US" altLang="ja-JP" sz="1600" dirty="0" smtClean="0"/>
          </a:p>
          <a:p>
            <a:pPr lvl="1"/>
            <a:endParaRPr lang="en-US" altLang="ja-JP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0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3.2.2 Bound-free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br>
              <a:rPr lang="en-US" altLang="ja-JP" dirty="0" smtClean="0"/>
            </a:br>
            <a:r>
              <a:rPr lang="en-US" altLang="ja-JP" dirty="0" err="1" smtClean="0"/>
              <a:t>Photoionization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σ</a:t>
            </a:r>
            <a:r>
              <a:rPr lang="en-US" altLang="ja-JP" baseline="-25000" dirty="0" err="1" smtClean="0"/>
              <a:t>ic</a:t>
            </a:r>
            <a:r>
              <a:rPr lang="en-US" altLang="ja-JP" dirty="0" smtClean="0"/>
              <a:t> : monochromatic bound-free extinction coefficient /particle</a:t>
            </a:r>
          </a:p>
          <a:p>
            <a:pPr lvl="1"/>
            <a:r>
              <a:rPr lang="en-US" altLang="ja-JP" dirty="0" err="1" smtClean="0"/>
              <a:t>σ</a:t>
            </a:r>
            <a:r>
              <a:rPr lang="en-US" altLang="ja-JP" baseline="-25000" dirty="0" err="1" smtClean="0"/>
              <a:t>ν</a:t>
            </a:r>
            <a:r>
              <a:rPr lang="en-US" altLang="ja-JP" baseline="30000" dirty="0" err="1" smtClean="0"/>
              <a:t>l</a:t>
            </a:r>
            <a:r>
              <a:rPr lang="ja-JP" altLang="en-US" dirty="0" smtClean="0"/>
              <a:t>と違って誘導放射の効果は入っていない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σ</a:t>
            </a:r>
            <a:r>
              <a:rPr lang="en-US" altLang="ja-JP" baseline="-25000" dirty="0" err="1" smtClean="0"/>
              <a:t>ν</a:t>
            </a:r>
            <a:r>
              <a:rPr lang="en-US" altLang="ja-JP" baseline="30000" dirty="0" err="1" smtClean="0"/>
              <a:t>l</a:t>
            </a:r>
            <a:r>
              <a:rPr lang="ja-JP" altLang="en-US" dirty="0" smtClean="0"/>
              <a:t>と同じように計算できる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水素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他の原子は複雑</a:t>
            </a:r>
            <a:endParaRPr lang="en-US" altLang="ja-JP" dirty="0" smtClean="0"/>
          </a:p>
          <a:p>
            <a:r>
              <a:rPr lang="en-US" altLang="ja-JP" dirty="0" err="1" smtClean="0"/>
              <a:t>Photoionization</a:t>
            </a:r>
            <a:r>
              <a:rPr lang="en-US" altLang="ja-JP" dirty="0" smtClean="0"/>
              <a:t> rate /cm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pic>
        <p:nvPicPr>
          <p:cNvPr id="4" name="図 3" descr="eq3.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5486400"/>
            <a:ext cx="6705601" cy="736600"/>
          </a:xfrm>
          <a:prstGeom prst="rect">
            <a:avLst/>
          </a:prstGeom>
        </p:spPr>
      </p:pic>
      <p:pic>
        <p:nvPicPr>
          <p:cNvPr id="5" name="図 4" descr="eq2.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657600"/>
            <a:ext cx="5892801" cy="6350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62000" y="6324600"/>
            <a:ext cx="2931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</a:t>
            </a:r>
            <a:r>
              <a:rPr kumimoji="1" lang="en-US" altLang="ja-JP" dirty="0" smtClean="0"/>
              <a:t> : bound level</a:t>
            </a:r>
            <a:r>
              <a:rPr kumimoji="1" lang="ja-JP" altLang="en-US" dirty="0" smtClean="0"/>
              <a:t>、</a:t>
            </a:r>
            <a:r>
              <a:rPr kumimoji="1" lang="en-US" altLang="ja-JP" dirty="0" err="1" smtClean="0"/>
              <a:t>c</a:t>
            </a:r>
            <a:r>
              <a:rPr kumimoji="1" lang="en-US" altLang="ja-JP" dirty="0" smtClean="0"/>
              <a:t> : continuum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3.2.2 Bound-free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TE</a:t>
            </a:r>
          </a:p>
          <a:p>
            <a:pPr lvl="1"/>
            <a:r>
              <a:rPr lang="en-US" altLang="ja-JP" dirty="0" err="1" smtClean="0"/>
              <a:t>Radiative</a:t>
            </a:r>
            <a:r>
              <a:rPr lang="en-US" altLang="ja-JP" dirty="0" smtClean="0"/>
              <a:t> ionization =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recombination</a:t>
            </a:r>
          </a:p>
          <a:p>
            <a:pPr lvl="1"/>
            <a:r>
              <a:rPr lang="en-US" altLang="ja-JP" dirty="0" err="1" smtClean="0"/>
              <a:t>Radiative</a:t>
            </a:r>
            <a:r>
              <a:rPr lang="en-US" altLang="ja-JP" dirty="0" smtClean="0"/>
              <a:t> recombination rate in TE /cm3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= spontaneous + induced recombination rates</a:t>
            </a:r>
            <a:endParaRPr lang="ja-JP" altLang="en-US" dirty="0"/>
          </a:p>
        </p:txBody>
      </p:sp>
      <p:pic>
        <p:nvPicPr>
          <p:cNvPr id="6" name="図 5" descr="eq3.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302177"/>
            <a:ext cx="7683500" cy="7366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 rot="20058071">
            <a:off x="6070948" y="3226345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= J</a:t>
            </a:r>
            <a:r>
              <a:rPr kumimoji="1" lang="en-US" altLang="ja-JP" sz="2200" baseline="-25000" dirty="0" smtClean="0"/>
              <a:t>ν</a:t>
            </a:r>
            <a:endParaRPr kumimoji="1" lang="ja-JP" altLang="en-US" sz="2200" baseline="-25000" dirty="0"/>
          </a:p>
        </p:txBody>
      </p:sp>
      <p:pic>
        <p:nvPicPr>
          <p:cNvPr id="8" name="図 7" descr="eq3.9_3.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953000"/>
            <a:ext cx="8788400" cy="1270000"/>
          </a:xfrm>
          <a:prstGeom prst="rect">
            <a:avLst/>
          </a:prstGeom>
        </p:spPr>
      </p:pic>
      <p:pic>
        <p:nvPicPr>
          <p:cNvPr id="9" name="図 8" descr="eq2.6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6352064"/>
            <a:ext cx="4952660" cy="43815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429000" y="6336268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α</a:t>
            </a:r>
            <a:r>
              <a:rPr kumimoji="1" lang="en-US" altLang="ja-JP" baseline="-25000" dirty="0" err="1" smtClean="0"/>
              <a:t>ν</a:t>
            </a:r>
            <a:r>
              <a:rPr kumimoji="1" lang="en-US" altLang="ja-JP" baseline="30000" dirty="0" err="1" smtClean="0"/>
              <a:t>l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rot="5400000" flipH="1" flipV="1">
            <a:off x="6096000" y="58674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943600" y="6324600"/>
            <a:ext cx="99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400800" y="595526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Induced </a:t>
            </a:r>
            <a:r>
              <a:rPr kumimoji="1" lang="ja-JP" altLang="en-US" dirty="0" smtClean="0"/>
              <a:t>の項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3.2.2 Bound-free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br>
              <a:rPr lang="en-US" altLang="ja-JP" dirty="0" smtClean="0"/>
            </a:br>
            <a:r>
              <a:rPr lang="en-US" altLang="ja-JP" dirty="0" smtClean="0"/>
              <a:t>Spontaneous recombination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recombination rate</a:t>
            </a:r>
          </a:p>
          <a:p>
            <a:pPr lvl="1"/>
            <a:r>
              <a:rPr lang="en-US" altLang="ja-JP" dirty="0" smtClean="0"/>
              <a:t>TE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actual (spontaneous</a:t>
            </a:r>
            <a:r>
              <a:rPr lang="ja-JP" altLang="en-US" dirty="0" smtClean="0"/>
              <a:t>なので</a:t>
            </a:r>
            <a:r>
              <a:rPr lang="en-US" altLang="ja-JP" dirty="0" smtClean="0"/>
              <a:t>TE</a:t>
            </a:r>
            <a:r>
              <a:rPr lang="ja-JP" altLang="en-US" dirty="0" smtClean="0"/>
              <a:t>のときと同じ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</p:txBody>
      </p:sp>
      <p:pic>
        <p:nvPicPr>
          <p:cNvPr id="13" name="図 12" descr="eq3.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667000"/>
            <a:ext cx="8077200" cy="800100"/>
          </a:xfrm>
          <a:prstGeom prst="rect">
            <a:avLst/>
          </a:prstGeom>
        </p:spPr>
      </p:pic>
      <p:pic>
        <p:nvPicPr>
          <p:cNvPr id="14" name="図 13" descr="eq3.12_3.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191000"/>
            <a:ext cx="8458200" cy="1460500"/>
          </a:xfrm>
          <a:prstGeom prst="rect">
            <a:avLst/>
          </a:prstGeom>
        </p:spPr>
      </p:pic>
      <p:cxnSp>
        <p:nvCxnSpPr>
          <p:cNvPr id="18" name="直線コネクタ 17"/>
          <p:cNvCxnSpPr/>
          <p:nvPr/>
        </p:nvCxnSpPr>
        <p:spPr>
          <a:xfrm>
            <a:off x="2667000" y="4953000"/>
            <a:ext cx="1066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124200" y="32766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3.2.2 Bound-free 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rates</a:t>
            </a:r>
            <a:br>
              <a:rPr lang="en-US" altLang="ja-JP" dirty="0" smtClean="0"/>
            </a:br>
            <a:r>
              <a:rPr lang="en-US" altLang="ja-JP" dirty="0" smtClean="0"/>
              <a:t>Induced recombination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recombination rate</a:t>
            </a:r>
          </a:p>
          <a:p>
            <a:pPr lvl="1"/>
            <a:r>
              <a:rPr lang="en-US" altLang="ja-JP" dirty="0" smtClean="0"/>
              <a:t>TE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actual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pic>
        <p:nvPicPr>
          <p:cNvPr id="6" name="図 5" descr="eq3.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67000"/>
            <a:ext cx="7721600" cy="939800"/>
          </a:xfrm>
          <a:prstGeom prst="rect">
            <a:avLst/>
          </a:prstGeom>
        </p:spPr>
      </p:pic>
      <p:pic>
        <p:nvPicPr>
          <p:cNvPr id="7" name="図 6" descr="eq3.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95800"/>
            <a:ext cx="7734300" cy="850900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2362200" y="5410200"/>
            <a:ext cx="1219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724400" y="5105400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571</Words>
  <Application>Microsoft Macintosh PowerPoint</Application>
  <PresentationFormat>画面に合わせる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non-LTEゼミ 3章　Bound-Bound and Bound-Free Transitions 3.2章　Transition Rates</vt:lpstr>
      <vt:lpstr>3.2.1 Bound-bound radiative rates</vt:lpstr>
      <vt:lpstr>3.2.1 Bound-bound radiative rates</vt:lpstr>
      <vt:lpstr>3.2.2 Bound-free radiative rates physics保留</vt:lpstr>
      <vt:lpstr>3.2.2 Bound-free radiative rates Einstein-Milne equations</vt:lpstr>
      <vt:lpstr>3.2.2 Bound-free radiative rates Photoionization</vt:lpstr>
      <vt:lpstr>3.2.2 Bound-free radiative rates</vt:lpstr>
      <vt:lpstr>3.2.2 Bound-free radiative rates Spontaneous recombination</vt:lpstr>
      <vt:lpstr>3.2.2 Bound-free radiative rates Induced recombination</vt:lpstr>
      <vt:lpstr>3.2.2 Bound-free radiative rates Total radiative recombination</vt:lpstr>
      <vt:lpstr>3.2.3 Unified radiative rates</vt:lpstr>
      <vt:lpstr>3.2.3 Net radiative rates Net radiative recombination</vt:lpstr>
      <vt:lpstr>3.2.3 Net radiative rates Net radiative deexcitation</vt:lpstr>
      <vt:lpstr>3.2.3 Net radiative rates Net radiative deexcitation</vt:lpstr>
      <vt:lpstr>3.2.3 Net radiative rates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non-LTEゼミ 3章　Bound-Bound and Bound Free Transition</dc:title>
  <dc:creator>kawate</dc:creator>
  <cp:lastModifiedBy>阿南 徹</cp:lastModifiedBy>
  <cp:revision>57</cp:revision>
  <dcterms:created xsi:type="dcterms:W3CDTF">2011-10-21T04:38:40Z</dcterms:created>
  <dcterms:modified xsi:type="dcterms:W3CDTF">2011-10-21T04:58:31Z</dcterms:modified>
</cp:coreProperties>
</file>