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11.11.25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000" dirty="0" smtClean="0"/>
              <a:t>non-LTE</a:t>
            </a:r>
            <a:r>
              <a:rPr kumimoji="1" lang="ja-JP" altLang="en-US" sz="3000" dirty="0" smtClean="0"/>
              <a:t>ゼミ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en-US" altLang="ja-JP" sz="3000" dirty="0" smtClean="0"/>
              <a:t>3</a:t>
            </a:r>
            <a:r>
              <a:rPr lang="ja-JP" altLang="en-US" sz="3000" dirty="0" smtClean="0"/>
              <a:t>章　</a:t>
            </a:r>
            <a:r>
              <a:rPr lang="en-US" altLang="ja-JP" sz="3000" dirty="0" smtClean="0"/>
              <a:t>Bound-Bound and Bound-Free Transitions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en-US" altLang="ja-JP" sz="3000" dirty="0" smtClean="0"/>
              <a:t>3.2</a:t>
            </a:r>
            <a:r>
              <a:rPr lang="ja-JP" altLang="en-US" sz="3000" dirty="0" smtClean="0"/>
              <a:t>章　</a:t>
            </a:r>
            <a:r>
              <a:rPr lang="en-US" altLang="ja-JP" sz="3000" dirty="0" smtClean="0"/>
              <a:t>Transition Rates</a:t>
            </a:r>
            <a:br>
              <a:rPr lang="en-US" altLang="ja-JP" sz="3000" dirty="0" smtClean="0"/>
            </a:br>
            <a:r>
              <a:rPr lang="en-US" altLang="ja-JP" sz="3000" dirty="0" smtClean="0"/>
              <a:t>3.2.5 Collision rates</a:t>
            </a:r>
            <a:endParaRPr kumimoji="1" lang="ja-JP" altLang="en-US" sz="3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20111125</a:t>
            </a:r>
          </a:p>
          <a:p>
            <a:r>
              <a:rPr lang="en-US" altLang="ja-JP" dirty="0" smtClean="0"/>
              <a:t>T. Anan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3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3.2.5 Collision rates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200" dirty="0" err="1" smtClean="0"/>
              <a:t>Collisional</a:t>
            </a:r>
            <a:r>
              <a:rPr lang="en-US" altLang="ja-JP" sz="2200" dirty="0" smtClean="0"/>
              <a:t> transitions </a:t>
            </a:r>
            <a:r>
              <a:rPr lang="ja-JP" altLang="en-US" sz="2200" dirty="0" smtClean="0"/>
              <a:t>は自由電子によるものが支配的</a:t>
            </a:r>
            <a:endParaRPr lang="en-US" altLang="ja-JP" sz="2200" dirty="0" smtClean="0"/>
          </a:p>
          <a:p>
            <a:endParaRPr lang="en-US" altLang="ja-JP" sz="2200" dirty="0" smtClean="0"/>
          </a:p>
          <a:p>
            <a:endParaRPr lang="en-US" altLang="ja-JP" sz="2200" dirty="0" smtClean="0"/>
          </a:p>
          <a:p>
            <a:pPr lvl="1">
              <a:buNone/>
            </a:pPr>
            <a:endParaRPr lang="en-US" altLang="ja-JP" sz="2200" dirty="0" smtClean="0"/>
          </a:p>
          <a:p>
            <a:pPr lvl="1"/>
            <a:r>
              <a:rPr lang="en-US" altLang="ja-JP" sz="2200" dirty="0" smtClean="0"/>
              <a:t>Cool photosphere</a:t>
            </a:r>
          </a:p>
          <a:p>
            <a:pPr lvl="2"/>
            <a:r>
              <a:rPr lang="ja-JP" altLang="en-US" sz="2200" dirty="0" smtClean="0"/>
              <a:t>中性水素分子密度＞＞自由電子密度</a:t>
            </a:r>
            <a:endParaRPr lang="en-US" altLang="ja-JP" sz="2200" dirty="0" smtClean="0"/>
          </a:p>
          <a:p>
            <a:pPr lvl="2"/>
            <a:r>
              <a:rPr lang="ja-JP" altLang="en-US" sz="2200" dirty="0" smtClean="0"/>
              <a:t>しかし、</a:t>
            </a:r>
            <a:r>
              <a:rPr lang="en-US" altLang="ja-JP" sz="2200" dirty="0" smtClean="0"/>
              <a:t>HⅠ</a:t>
            </a:r>
            <a:r>
              <a:rPr lang="ja-JP" altLang="en-US" sz="2200" dirty="0" smtClean="0"/>
              <a:t>の衝突断面積は小さい（</a:t>
            </a:r>
            <a:r>
              <a:rPr lang="en-US" altLang="ja-JP" sz="2200" dirty="0" smtClean="0"/>
              <a:t>though badly known</a:t>
            </a:r>
            <a:r>
              <a:rPr lang="ja-JP" altLang="en-US" sz="2200" dirty="0" smtClean="0"/>
              <a:t>）ので、</a:t>
            </a:r>
            <a:r>
              <a:rPr lang="en-US" altLang="ja-JP" sz="2200" dirty="0" smtClean="0"/>
              <a:t>HⅠ</a:t>
            </a:r>
            <a:r>
              <a:rPr lang="ja-JP" altLang="en-US" sz="2200" dirty="0" smtClean="0"/>
              <a:t>の衝突による効果は無視できる</a:t>
            </a:r>
            <a:endParaRPr lang="ja-JP" altLang="en-US" sz="2200" dirty="0"/>
          </a:p>
        </p:txBody>
      </p:sp>
      <p:pic>
        <p:nvPicPr>
          <p:cNvPr id="4" name="図 3" descr="eq3.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8851901" cy="8128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 rot="596141">
            <a:off x="6646680" y="3001077"/>
            <a:ext cx="26528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〜43 (</a:t>
            </a:r>
            <a:r>
              <a:rPr kumimoji="1" lang="ja-JP" altLang="en-US" sz="2200" dirty="0" smtClean="0"/>
              <a:t>電離水素がス</a:t>
            </a:r>
            <a:r>
              <a:rPr kumimoji="1" lang="en-US" altLang="ja-JP" sz="2200" dirty="0" smtClean="0"/>
              <a:t>)</a:t>
            </a:r>
            <a:endParaRPr kumimoji="1" lang="ja-JP" alt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eq2.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8470900" cy="609600"/>
          </a:xfrm>
          <a:prstGeom prst="rect">
            <a:avLst/>
          </a:prstGeom>
        </p:spPr>
      </p:pic>
      <p:pic>
        <p:nvPicPr>
          <p:cNvPr id="15" name="図 14" descr="eq2.6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5249091"/>
            <a:ext cx="5994400" cy="770709"/>
          </a:xfrm>
          <a:prstGeom prst="rect">
            <a:avLst/>
          </a:prstGeom>
        </p:spPr>
      </p:pic>
      <p:pic>
        <p:nvPicPr>
          <p:cNvPr id="4" name="図 3" descr="eq3.32, 3.3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219200"/>
            <a:ext cx="8216900" cy="1066800"/>
          </a:xfrm>
          <a:prstGeom prst="rect">
            <a:avLst/>
          </a:prstGeom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029200"/>
          </a:xfrm>
        </p:spPr>
        <p:txBody>
          <a:bodyPr>
            <a:normAutofit/>
          </a:bodyPr>
          <a:lstStyle/>
          <a:p>
            <a:r>
              <a:rPr lang="en-US" altLang="ja-JP" sz="2200" dirty="0" smtClean="0"/>
              <a:t>Electron collision rates /cm</a:t>
            </a:r>
            <a:r>
              <a:rPr lang="en-US" altLang="ja-JP" sz="2200" baseline="30000" dirty="0" smtClean="0"/>
              <a:t>3</a:t>
            </a:r>
            <a:r>
              <a:rPr lang="en-US" altLang="ja-JP" sz="2200" dirty="0" smtClean="0"/>
              <a:t> (§6.2.1 - §6.2.2 of Jefferies 1968)</a:t>
            </a:r>
          </a:p>
          <a:p>
            <a:pPr lvl="1"/>
            <a:r>
              <a:rPr lang="en-US" altLang="ja-JP" sz="2200" dirty="0" smtClean="0"/>
              <a:t>Dipole approximation</a:t>
            </a:r>
          </a:p>
          <a:p>
            <a:pPr lvl="1"/>
            <a:r>
              <a:rPr lang="en-US" altLang="ja-JP" sz="2200" dirty="0" smtClean="0"/>
              <a:t>For </a:t>
            </a:r>
            <a:r>
              <a:rPr lang="en-US" altLang="ja-JP" sz="2200" dirty="0" err="1" smtClean="0"/>
              <a:t>b-b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collisional</a:t>
            </a:r>
            <a:r>
              <a:rPr lang="en-US" altLang="ja-JP" sz="2200" dirty="0" smtClean="0"/>
              <a:t> transitions  in atoms</a:t>
            </a:r>
          </a:p>
          <a:p>
            <a:pPr lvl="1"/>
            <a:endParaRPr lang="en-US" altLang="ja-JP" sz="2200" dirty="0" smtClean="0"/>
          </a:p>
          <a:p>
            <a:pPr lvl="1">
              <a:buNone/>
            </a:pPr>
            <a:endParaRPr lang="en-US" altLang="ja-JP" sz="2200" dirty="0" smtClean="0"/>
          </a:p>
          <a:p>
            <a:pPr lvl="1"/>
            <a:r>
              <a:rPr lang="en-US" altLang="ja-JP" sz="2200" dirty="0" smtClean="0"/>
              <a:t>For </a:t>
            </a:r>
            <a:r>
              <a:rPr lang="en-US" altLang="ja-JP" sz="2200" dirty="0" err="1" smtClean="0"/>
              <a:t>b-b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collisional</a:t>
            </a:r>
            <a:r>
              <a:rPr lang="en-US" altLang="ja-JP" sz="2200" dirty="0" smtClean="0"/>
              <a:t> transitions  in ions</a:t>
            </a:r>
          </a:p>
          <a:p>
            <a:pPr lvl="1">
              <a:buNone/>
            </a:pPr>
            <a:endParaRPr lang="en-US" altLang="ja-JP" sz="2200" dirty="0" smtClean="0"/>
          </a:p>
          <a:p>
            <a:pPr lvl="1">
              <a:buNone/>
            </a:pPr>
            <a:endParaRPr lang="en-US" altLang="ja-JP" sz="2200" dirty="0" smtClean="0"/>
          </a:p>
          <a:p>
            <a:pPr lvl="1"/>
            <a:endParaRPr lang="en-US" altLang="ja-JP" sz="2200" dirty="0" smtClean="0"/>
          </a:p>
          <a:p>
            <a:pPr lvl="1"/>
            <a:r>
              <a:rPr lang="en-US" altLang="ja-JP" sz="2200" dirty="0" smtClean="0"/>
              <a:t> For </a:t>
            </a:r>
            <a:r>
              <a:rPr lang="en-US" altLang="ja-JP" sz="2200" dirty="0" err="1" smtClean="0"/>
              <a:t>b-f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collisional</a:t>
            </a:r>
            <a:r>
              <a:rPr lang="en-US" altLang="ja-JP" sz="2200" dirty="0" smtClean="0"/>
              <a:t> transitions  in ions</a:t>
            </a:r>
          </a:p>
          <a:p>
            <a:pPr lvl="1"/>
            <a:endParaRPr lang="en-US" altLang="ja-JP" sz="2200" dirty="0" smtClean="0"/>
          </a:p>
          <a:p>
            <a:pPr lvl="1"/>
            <a:endParaRPr lang="ja-JP" altLang="en-US" sz="2200" dirty="0"/>
          </a:p>
        </p:txBody>
      </p:sp>
      <p:pic>
        <p:nvPicPr>
          <p:cNvPr id="5" name="図 4" descr="eq3.3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799" y="2667000"/>
            <a:ext cx="7899401" cy="533400"/>
          </a:xfrm>
          <a:prstGeom prst="rect">
            <a:avLst/>
          </a:prstGeom>
        </p:spPr>
      </p:pic>
      <p:pic>
        <p:nvPicPr>
          <p:cNvPr id="6" name="図 5" descr="eq3.3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800" y="3124200"/>
            <a:ext cx="7823200" cy="457200"/>
          </a:xfrm>
          <a:prstGeom prst="rect">
            <a:avLst/>
          </a:prstGeom>
        </p:spPr>
      </p:pic>
      <p:pic>
        <p:nvPicPr>
          <p:cNvPr id="7" name="図 6" descr="eq3.36, 3.3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600" y="4191000"/>
            <a:ext cx="8001000" cy="976313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477000" y="914400"/>
            <a:ext cx="2109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f</a:t>
            </a:r>
            <a:r>
              <a:rPr kumimoji="1" lang="en-US" altLang="ja-JP" dirty="0" smtClean="0"/>
              <a:t> : oscillator strength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1993" y="3581400"/>
            <a:ext cx="2801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ξ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外殻電子数</a:t>
            </a:r>
            <a:endParaRPr kumimoji="1" lang="en-US" altLang="ja-JP" dirty="0" smtClean="0"/>
          </a:p>
          <a:p>
            <a:r>
              <a:rPr lang="en-US" altLang="ja-JP" dirty="0" smtClean="0"/>
              <a:t>E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: </a:t>
            </a:r>
            <a:r>
              <a:rPr lang="en-US" altLang="ja-JP" dirty="0" err="1" smtClean="0"/>
              <a:t>b-b</a:t>
            </a:r>
            <a:r>
              <a:rPr lang="en-US" altLang="ja-JP" dirty="0" smtClean="0"/>
              <a:t> </a:t>
            </a:r>
            <a:r>
              <a:rPr lang="ja-JP" altLang="en-US" dirty="0" smtClean="0"/>
              <a:t>エネルギー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/>
              <a:t>    or </a:t>
            </a:r>
            <a:r>
              <a:rPr lang="en-US" altLang="ja-JP" dirty="0" err="1" smtClean="0"/>
              <a:t>b-f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のエネルギー閾値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4114800" y="1752600"/>
            <a:ext cx="1600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0800000">
            <a:off x="5791200" y="18288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400800" y="2057400"/>
            <a:ext cx="2113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Maxwell distribution</a:t>
            </a:r>
            <a:endParaRPr kumimoji="1" lang="ja-JP" altLang="en-US" dirty="0"/>
          </a:p>
        </p:txBody>
      </p:sp>
      <p:sp>
        <p:nvSpPr>
          <p:cNvPr id="18" name="二方向矢印 17"/>
          <p:cNvSpPr/>
          <p:nvPr/>
        </p:nvSpPr>
        <p:spPr>
          <a:xfrm rot="8702409">
            <a:off x="586497" y="1600879"/>
            <a:ext cx="433087" cy="449166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26100" y="1219200"/>
            <a:ext cx="101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Eq</a:t>
            </a:r>
            <a:r>
              <a:rPr kumimoji="1" lang="en-US" altLang="ja-JP" dirty="0" smtClean="0"/>
              <a:t> (2.61)</a:t>
            </a:r>
            <a:endParaRPr kumimoji="1" lang="ja-JP" altLang="en-US" dirty="0"/>
          </a:p>
        </p:txBody>
      </p:sp>
      <p:sp>
        <p:nvSpPr>
          <p:cNvPr id="20" name="二方向矢印 19"/>
          <p:cNvSpPr/>
          <p:nvPr/>
        </p:nvSpPr>
        <p:spPr>
          <a:xfrm rot="8702409">
            <a:off x="612598" y="2896279"/>
            <a:ext cx="433087" cy="449166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" y="2514600"/>
            <a:ext cx="101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Eq</a:t>
            </a:r>
            <a:r>
              <a:rPr kumimoji="1" lang="en-US" altLang="ja-JP" dirty="0" smtClean="0"/>
              <a:t> (2.61)</a:t>
            </a:r>
            <a:endParaRPr kumimoji="1" lang="ja-JP" altLang="en-US" dirty="0"/>
          </a:p>
        </p:txBody>
      </p:sp>
      <p:sp>
        <p:nvSpPr>
          <p:cNvPr id="22" name="二方向矢印 21"/>
          <p:cNvSpPr/>
          <p:nvPr/>
        </p:nvSpPr>
        <p:spPr>
          <a:xfrm rot="8702409">
            <a:off x="702025" y="4446739"/>
            <a:ext cx="433087" cy="449166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2400" y="5029200"/>
            <a:ext cx="1699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C</a:t>
            </a:r>
            <a:r>
              <a:rPr kumimoji="1" lang="en-US" altLang="ja-JP" baseline="-25000" dirty="0" err="1" smtClean="0"/>
              <a:t>ci</a:t>
            </a:r>
            <a:r>
              <a:rPr kumimoji="1" lang="en-US" altLang="ja-JP" dirty="0" err="1" smtClean="0"/>
              <a:t>/C</a:t>
            </a:r>
            <a:r>
              <a:rPr kumimoji="1" lang="en-US" altLang="ja-JP" baseline="-25000" dirty="0" err="1" smtClean="0"/>
              <a:t>ic</a:t>
            </a:r>
            <a:r>
              <a:rPr kumimoji="1" lang="en-US" altLang="ja-JP" baseline="-25000" dirty="0" smtClean="0"/>
              <a:t> </a:t>
            </a:r>
            <a:r>
              <a:rPr kumimoji="1" lang="en-US" altLang="ja-JP" dirty="0" smtClean="0"/>
              <a:t>= [</a:t>
            </a:r>
            <a:r>
              <a:rPr kumimoji="1" lang="en-US" altLang="ja-JP" dirty="0" err="1" smtClean="0"/>
              <a:t>n</a:t>
            </a:r>
            <a:r>
              <a:rPr kumimoji="1" lang="en-US" altLang="ja-JP" baseline="-25000" dirty="0" err="1" smtClean="0"/>
              <a:t>i</a:t>
            </a:r>
            <a:r>
              <a:rPr kumimoji="1" lang="en-US" altLang="ja-JP" dirty="0" err="1" smtClean="0"/>
              <a:t>/n</a:t>
            </a:r>
            <a:r>
              <a:rPr kumimoji="1" lang="en-US" altLang="ja-JP" baseline="-25000" dirty="0" err="1" smtClean="0"/>
              <a:t>c</a:t>
            </a:r>
            <a:r>
              <a:rPr kumimoji="1" lang="en-US" altLang="ja-JP" dirty="0" err="1" smtClean="0"/>
              <a:t>]</a:t>
            </a:r>
            <a:r>
              <a:rPr kumimoji="1" lang="en-US" altLang="ja-JP" baseline="-25000" dirty="0" err="1" smtClean="0"/>
              <a:t>LTE</a:t>
            </a:r>
            <a:endParaRPr kumimoji="1" lang="ja-JP" altLang="en-US" baseline="-25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55812" y="6488668"/>
            <a:ext cx="588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式</a:t>
            </a:r>
            <a:r>
              <a:rPr kumimoji="1" lang="en-US" altLang="ja-JP" dirty="0" smtClean="0"/>
              <a:t>(2.90)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Maxwell</a:t>
            </a:r>
            <a:r>
              <a:rPr kumimoji="1" lang="ja-JP" altLang="en-US" dirty="0" smtClean="0"/>
              <a:t>分布であれば、</a:t>
            </a:r>
            <a:r>
              <a:rPr kumimoji="1" lang="en-US" altLang="ja-JP" dirty="0" smtClean="0"/>
              <a:t>LTE</a:t>
            </a:r>
            <a:r>
              <a:rPr kumimoji="1" lang="ja-JP" altLang="en-US" dirty="0" smtClean="0"/>
              <a:t>でなくてもよく成り立つ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notes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温度依存性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Downward probability &lt; upward probability (∝exp(−E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/kT))</a:t>
            </a:r>
          </a:p>
          <a:p>
            <a:r>
              <a:rPr lang="en-US" altLang="ja-JP" dirty="0" smtClean="0"/>
              <a:t>TE</a:t>
            </a:r>
          </a:p>
          <a:p>
            <a:pPr lvl="1"/>
            <a:r>
              <a:rPr lang="en-US" altLang="ja-JP" dirty="0" smtClean="0"/>
              <a:t>Up rate = down rate</a:t>
            </a:r>
          </a:p>
          <a:p>
            <a:pPr lvl="1"/>
            <a:r>
              <a:rPr lang="en-US" altLang="ja-JP" dirty="0" smtClean="0"/>
              <a:t>Boltzmann-</a:t>
            </a:r>
            <a:r>
              <a:rPr lang="en-US" altLang="ja-JP" dirty="0" err="1" smtClean="0"/>
              <a:t>Saha</a:t>
            </a:r>
            <a:r>
              <a:rPr lang="en-US" altLang="ja-JP" dirty="0" smtClean="0"/>
              <a:t> factor, </a:t>
            </a:r>
            <a:r>
              <a:rPr lang="ja-JP" altLang="en-US" dirty="0" smtClean="0"/>
              <a:t>温度依存性も同じ</a:t>
            </a:r>
            <a:endParaRPr lang="en-US" altLang="ja-JP" dirty="0" smtClean="0"/>
          </a:p>
          <a:p>
            <a:r>
              <a:rPr lang="en-US" altLang="ja-JP" dirty="0" err="1" smtClean="0"/>
              <a:t>b-f</a:t>
            </a:r>
            <a:r>
              <a:rPr lang="en-US" altLang="ja-JP" dirty="0" smtClean="0"/>
              <a:t> downward rate </a:t>
            </a:r>
          </a:p>
          <a:p>
            <a:pPr lvl="1"/>
            <a:r>
              <a:rPr lang="ja-JP" altLang="en-US" dirty="0" smtClean="0"/>
              <a:t>３体衝突</a:t>
            </a:r>
            <a:r>
              <a:rPr lang="en-US" altLang="ja-JP" dirty="0" smtClean="0"/>
              <a:t> (scales with Ne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準位が高い方</a:t>
            </a:r>
            <a:r>
              <a:rPr lang="en-US" altLang="ja-JP" dirty="0" smtClean="0"/>
              <a:t>(E</a:t>
            </a:r>
            <a:r>
              <a:rPr lang="en-US" altLang="ja-JP" baseline="-25000" dirty="0" smtClean="0"/>
              <a:t>0</a:t>
            </a:r>
            <a:r>
              <a:rPr lang="ja-JP" altLang="en-US" dirty="0" smtClean="0"/>
              <a:t>小さい、</a:t>
            </a:r>
            <a:r>
              <a:rPr lang="en-US" altLang="ja-JP" dirty="0" err="1" smtClean="0"/>
              <a:t>g</a:t>
            </a:r>
            <a:r>
              <a:rPr lang="ja-JP" altLang="en-US" dirty="0" smtClean="0"/>
              <a:t>大きい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が再結合が大きい</a:t>
            </a:r>
            <a:endParaRPr lang="en-US" altLang="ja-JP" dirty="0" smtClean="0"/>
          </a:p>
          <a:p>
            <a:r>
              <a:rPr lang="ja-JP" altLang="en-US" dirty="0" smtClean="0"/>
              <a:t>禁制遷移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b-b</a:t>
            </a:r>
            <a:r>
              <a:rPr lang="en-US" altLang="ja-JP" dirty="0" smtClean="0"/>
              <a:t> rates ∝ oscillator strength (</a:t>
            </a:r>
            <a:r>
              <a:rPr lang="en-US" altLang="ja-JP" dirty="0" err="1" smtClean="0"/>
              <a:t>f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しかし、禁制遷移（</a:t>
            </a:r>
            <a:r>
              <a:rPr lang="en-US" altLang="ja-JP" dirty="0" err="1" smtClean="0"/>
              <a:t>f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が非常に小さい）の</a:t>
            </a:r>
            <a:r>
              <a:rPr lang="en-US" altLang="ja-JP" dirty="0" smtClean="0"/>
              <a:t>collision rates</a:t>
            </a:r>
            <a:r>
              <a:rPr lang="ja-JP" altLang="en-US" dirty="0" smtClean="0"/>
              <a:t>はそれほど小さくない（</a:t>
            </a:r>
            <a:r>
              <a:rPr lang="en-US" altLang="ja-JP" dirty="0" smtClean="0"/>
              <a:t>badly known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Net collision rates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200" dirty="0" smtClean="0"/>
              <a:t>Departure coefficients</a:t>
            </a:r>
          </a:p>
          <a:p>
            <a:endParaRPr lang="en-US" altLang="ja-JP" sz="2200" dirty="0" smtClean="0"/>
          </a:p>
          <a:p>
            <a:endParaRPr lang="en-US" altLang="ja-JP" sz="2200" dirty="0" smtClean="0"/>
          </a:p>
          <a:p>
            <a:endParaRPr lang="en-US" altLang="ja-JP" sz="2200" dirty="0" smtClean="0"/>
          </a:p>
          <a:p>
            <a:endParaRPr lang="en-US" altLang="ja-JP" sz="2200" dirty="0" smtClean="0"/>
          </a:p>
          <a:p>
            <a:endParaRPr lang="en-US" altLang="ja-JP" sz="2200" dirty="0" smtClean="0"/>
          </a:p>
          <a:p>
            <a:r>
              <a:rPr lang="en-US" altLang="ja-JP" sz="2200" dirty="0" smtClean="0"/>
              <a:t>Net downward collision rates</a:t>
            </a:r>
          </a:p>
          <a:p>
            <a:endParaRPr lang="en-US" altLang="ja-JP" sz="2200" dirty="0" smtClean="0"/>
          </a:p>
          <a:p>
            <a:endParaRPr lang="en-US" altLang="ja-JP" sz="2200" dirty="0" smtClean="0"/>
          </a:p>
          <a:p>
            <a:endParaRPr lang="en-US" altLang="ja-JP" sz="2200" dirty="0" smtClean="0"/>
          </a:p>
          <a:p>
            <a:r>
              <a:rPr lang="en-US" altLang="ja-JP" sz="2200" dirty="0" err="1" smtClean="0"/>
              <a:t>Collisional</a:t>
            </a:r>
            <a:r>
              <a:rPr lang="en-US" altLang="ja-JP" sz="2200" dirty="0" smtClean="0"/>
              <a:t> balance </a:t>
            </a:r>
            <a:r>
              <a:rPr lang="ja-JP" altLang="en-US" sz="2200" dirty="0" smtClean="0">
                <a:sym typeface="Wingdings"/>
              </a:rPr>
              <a:t></a:t>
            </a:r>
            <a:r>
              <a:rPr lang="en-US" altLang="ja-JP" sz="2200" dirty="0" smtClean="0">
                <a:sym typeface="Wingdings"/>
              </a:rPr>
              <a:t> </a:t>
            </a:r>
            <a:r>
              <a:rPr lang="en-US" altLang="ja-JP" sz="2200" dirty="0" err="1" smtClean="0">
                <a:sym typeface="Wingdings"/>
              </a:rPr>
              <a:t>b</a:t>
            </a:r>
            <a:r>
              <a:rPr lang="en-US" altLang="ja-JP" sz="2200" baseline="-25000" dirty="0" err="1" smtClean="0">
                <a:sym typeface="Wingdings"/>
              </a:rPr>
              <a:t>u</a:t>
            </a:r>
            <a:r>
              <a:rPr lang="en-US" altLang="ja-JP" sz="2200" dirty="0" smtClean="0">
                <a:sym typeface="Wingdings"/>
              </a:rPr>
              <a:t> = </a:t>
            </a:r>
            <a:r>
              <a:rPr lang="en-US" altLang="ja-JP" sz="2200" dirty="0" err="1" smtClean="0">
                <a:sym typeface="Wingdings"/>
              </a:rPr>
              <a:t>b</a:t>
            </a:r>
            <a:r>
              <a:rPr lang="en-US" altLang="ja-JP" sz="2200" baseline="-25000" dirty="0" err="1" smtClean="0">
                <a:sym typeface="Wingdings"/>
              </a:rPr>
              <a:t>l</a:t>
            </a:r>
            <a:r>
              <a:rPr lang="en-US" altLang="ja-JP" sz="2200" dirty="0" smtClean="0">
                <a:sym typeface="Wingdings"/>
              </a:rPr>
              <a:t> and </a:t>
            </a:r>
            <a:r>
              <a:rPr lang="en-US" altLang="ja-JP" sz="2200" dirty="0" err="1" smtClean="0">
                <a:sym typeface="Wingdings"/>
              </a:rPr>
              <a:t>b</a:t>
            </a:r>
            <a:r>
              <a:rPr lang="en-US" altLang="ja-JP" sz="2200" baseline="-25000" dirty="0" err="1" smtClean="0">
                <a:sym typeface="Wingdings"/>
              </a:rPr>
              <a:t>c</a:t>
            </a:r>
            <a:r>
              <a:rPr lang="en-US" altLang="ja-JP" sz="2200" dirty="0" smtClean="0">
                <a:sym typeface="Wingdings"/>
              </a:rPr>
              <a:t> = b</a:t>
            </a:r>
            <a:r>
              <a:rPr lang="en-US" altLang="ja-JP" sz="2200" baseline="-25000" dirty="0" smtClean="0">
                <a:sym typeface="Wingdings"/>
              </a:rPr>
              <a:t>i</a:t>
            </a:r>
            <a:endParaRPr lang="ja-JP" altLang="en-US" sz="2200" baseline="-25000" dirty="0"/>
          </a:p>
        </p:txBody>
      </p:sp>
      <p:pic>
        <p:nvPicPr>
          <p:cNvPr id="4" name="図 3" descr="eq2.1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76400"/>
            <a:ext cx="6400801" cy="558800"/>
          </a:xfrm>
          <a:prstGeom prst="rect">
            <a:avLst/>
          </a:prstGeom>
        </p:spPr>
      </p:pic>
      <p:pic>
        <p:nvPicPr>
          <p:cNvPr id="5" name="図 4" descr="eq3.39, 3.4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146300"/>
            <a:ext cx="6184900" cy="1511300"/>
          </a:xfrm>
          <a:prstGeom prst="rect">
            <a:avLst/>
          </a:prstGeom>
        </p:spPr>
      </p:pic>
      <p:pic>
        <p:nvPicPr>
          <p:cNvPr id="6" name="図 5" descr="eq3.340, 3.4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399" y="4419600"/>
            <a:ext cx="8737601" cy="1231900"/>
          </a:xfrm>
          <a:prstGeom prst="rect">
            <a:avLst/>
          </a:prstGeom>
        </p:spPr>
      </p:pic>
      <p:pic>
        <p:nvPicPr>
          <p:cNvPr id="7" name="図 6" descr="eq2.8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3429000"/>
            <a:ext cx="7607300" cy="6096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267200" y="3135868"/>
            <a:ext cx="165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Boltzmann</a:t>
            </a:r>
            <a:r>
              <a:rPr kumimoji="1" lang="ja-JP" altLang="en-US" dirty="0" smtClean="0"/>
              <a:t>分布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Collisional</a:t>
            </a:r>
            <a:r>
              <a:rPr lang="en-US" altLang="ja-JP" dirty="0" smtClean="0"/>
              <a:t> coupling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200" dirty="0" smtClean="0"/>
              <a:t>E</a:t>
            </a:r>
            <a:r>
              <a:rPr lang="en-US" altLang="ja-JP" sz="2200" baseline="-25000" dirty="0" smtClean="0"/>
              <a:t>0</a:t>
            </a:r>
            <a:r>
              <a:rPr lang="ja-JP" altLang="en-US" sz="2200" dirty="0" smtClean="0"/>
              <a:t>が小さいほど、（衝突による）遷移確立</a:t>
            </a:r>
            <a:r>
              <a:rPr lang="ja-JP" altLang="en-US" sz="2200" dirty="0" smtClean="0"/>
              <a:t>は高い</a:t>
            </a:r>
            <a:endParaRPr lang="en-US" altLang="ja-JP" sz="2200" dirty="0" smtClean="0"/>
          </a:p>
          <a:p>
            <a:pPr lvl="1"/>
            <a:r>
              <a:rPr lang="en-US" altLang="ja-JP" sz="2200" dirty="0" err="1" smtClean="0"/>
              <a:t>b-b</a:t>
            </a:r>
            <a:r>
              <a:rPr lang="ja-JP" altLang="en-US" sz="2200" dirty="0" smtClean="0"/>
              <a:t>遷移確立はイオンよりも分子の方が、</a:t>
            </a:r>
            <a:r>
              <a:rPr lang="en-US" altLang="ja-JP" sz="2200" dirty="0" smtClean="0"/>
              <a:t>E</a:t>
            </a:r>
            <a:r>
              <a:rPr lang="en-US" altLang="ja-JP" sz="2200" baseline="-25000" dirty="0" smtClean="0"/>
              <a:t>0</a:t>
            </a:r>
            <a:r>
              <a:rPr lang="ja-JP" altLang="en-US" sz="2200" dirty="0" smtClean="0"/>
              <a:t>が小さくなるにつれて上昇する率が大きい</a:t>
            </a:r>
            <a:endParaRPr lang="en-US" altLang="ja-JP" sz="2200" dirty="0" smtClean="0"/>
          </a:p>
          <a:p>
            <a:pPr lvl="1"/>
            <a:r>
              <a:rPr lang="en-US" altLang="ja-JP" sz="2200" dirty="0" smtClean="0"/>
              <a:t>High levels</a:t>
            </a:r>
            <a:r>
              <a:rPr lang="ja-JP" altLang="en-US" sz="2200" dirty="0" smtClean="0"/>
              <a:t>（連続光に近い準位）は</a:t>
            </a:r>
            <a:r>
              <a:rPr lang="en-US" altLang="ja-JP" sz="2200" dirty="0" smtClean="0"/>
              <a:t>E</a:t>
            </a:r>
            <a:r>
              <a:rPr lang="en-US" altLang="ja-JP" sz="2200" baseline="-25000" dirty="0" smtClean="0"/>
              <a:t>0</a:t>
            </a:r>
            <a:r>
              <a:rPr lang="ja-JP" altLang="en-US" sz="2200" dirty="0" smtClean="0"/>
              <a:t>が小さいので、衝突により強く</a:t>
            </a:r>
            <a:r>
              <a:rPr lang="en-US" altLang="ja-JP" sz="2200" dirty="0" smtClean="0"/>
              <a:t>Couple</a:t>
            </a:r>
            <a:r>
              <a:rPr lang="ja-JP" altLang="en-US" sz="2200" dirty="0" smtClean="0"/>
              <a:t>している</a:t>
            </a:r>
            <a:endParaRPr lang="en-US" altLang="ja-JP" sz="2200" dirty="0" smtClean="0"/>
          </a:p>
          <a:p>
            <a:pPr lvl="1"/>
            <a:r>
              <a:rPr lang="en-US" altLang="ja-JP" sz="2200" dirty="0" err="1" smtClean="0"/>
              <a:t>E</a:t>
            </a:r>
            <a:r>
              <a:rPr lang="en-US" altLang="ja-JP" sz="2200" baseline="-25000" dirty="0" err="1" smtClean="0"/>
              <a:t>ic</a:t>
            </a:r>
            <a:r>
              <a:rPr lang="ja-JP" altLang="en-US" sz="2200" dirty="0" smtClean="0"/>
              <a:t>が小さければ</a:t>
            </a:r>
            <a:r>
              <a:rPr lang="en-US" altLang="ja-JP" sz="2200" dirty="0" err="1" smtClean="0"/>
              <a:t>b-f</a:t>
            </a:r>
            <a:r>
              <a:rPr lang="ja-JP" altLang="en-US" sz="2200" dirty="0" smtClean="0"/>
              <a:t>の</a:t>
            </a:r>
            <a:r>
              <a:rPr lang="en-US" altLang="ja-JP" sz="2200" dirty="0" smtClean="0"/>
              <a:t>coupling</a:t>
            </a:r>
            <a:r>
              <a:rPr lang="ja-JP" altLang="en-US" sz="2200" dirty="0" smtClean="0"/>
              <a:t>も強い</a:t>
            </a:r>
            <a:endParaRPr lang="en-US" altLang="ja-JP" sz="2200" dirty="0" smtClean="0"/>
          </a:p>
          <a:p>
            <a:pPr lvl="2"/>
            <a:r>
              <a:rPr lang="en-US" altLang="ja-JP" sz="2200" dirty="0" smtClean="0"/>
              <a:t>High-lying </a:t>
            </a:r>
            <a:r>
              <a:rPr lang="ja-JP" altLang="en-US" sz="2200" dirty="0" smtClean="0"/>
              <a:t>準位では統計的重みの比（</a:t>
            </a:r>
            <a:r>
              <a:rPr lang="en-US" altLang="ja-JP" sz="2200" dirty="0" smtClean="0"/>
              <a:t>g</a:t>
            </a:r>
            <a:r>
              <a:rPr lang="en-US" altLang="ja-JP" sz="2200" baseline="-25000" dirty="0" smtClean="0"/>
              <a:t>i</a:t>
            </a:r>
            <a:r>
              <a:rPr lang="en-US" altLang="ja-JP" sz="2200" dirty="0" smtClean="0"/>
              <a:t>/g</a:t>
            </a:r>
            <a:r>
              <a:rPr lang="en-US" altLang="ja-JP" sz="2200" baseline="-25000" dirty="0" smtClean="0"/>
              <a:t>c</a:t>
            </a:r>
            <a:r>
              <a:rPr lang="en-US" altLang="ja-JP" sz="2200" dirty="0" smtClean="0"/>
              <a:t>〜n</a:t>
            </a:r>
            <a:r>
              <a:rPr lang="en-US" altLang="ja-JP" sz="2200" baseline="30000" dirty="0" smtClean="0"/>
              <a:t>2</a:t>
            </a:r>
            <a:r>
              <a:rPr lang="ja-JP" altLang="en-US" sz="2200" dirty="0" smtClean="0"/>
              <a:t>）も大きいのでイオン化確立が大きい</a:t>
            </a:r>
            <a:endParaRPr lang="en-US" altLang="ja-JP" sz="2200" dirty="0" smtClean="0"/>
          </a:p>
          <a:p>
            <a:pPr lvl="2"/>
            <a:r>
              <a:rPr lang="en-US" altLang="ja-JP" sz="2200" dirty="0" err="1" smtClean="0"/>
              <a:t>n</a:t>
            </a:r>
            <a:r>
              <a:rPr lang="en-US" altLang="ja-JP" sz="2200" baseline="-25000" dirty="0" err="1" smtClean="0"/>
              <a:t>c</a:t>
            </a:r>
            <a:r>
              <a:rPr lang="ja-JP" altLang="en-US" sz="2200" dirty="0" smtClean="0"/>
              <a:t>とも衝突で強く</a:t>
            </a:r>
            <a:r>
              <a:rPr lang="en-US" altLang="ja-JP" sz="2200" dirty="0" smtClean="0"/>
              <a:t>couple</a:t>
            </a:r>
            <a:r>
              <a:rPr lang="ja-JP" altLang="en-US" sz="2200" dirty="0" smtClean="0"/>
              <a:t>する</a:t>
            </a:r>
            <a:endParaRPr lang="ja-JP" alt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Collisional</a:t>
            </a:r>
            <a:r>
              <a:rPr lang="en-US" altLang="ja-JP" dirty="0" smtClean="0"/>
              <a:t> LTE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衝突が支配的であれば禁制線の準位間の粒子数密度の比は</a:t>
            </a:r>
            <a:r>
              <a:rPr lang="en-US" altLang="ja-JP" dirty="0" smtClean="0"/>
              <a:t>LTE</a:t>
            </a:r>
            <a:r>
              <a:rPr lang="ja-JP" altLang="en-US" dirty="0" smtClean="0"/>
              <a:t>における比となる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Fine-structure levels within a term</a:t>
            </a:r>
            <a:r>
              <a:rPr lang="ja-JP" altLang="en-US" dirty="0" smtClean="0"/>
              <a:t>で顕著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Fine-structure levels</a:t>
            </a:r>
            <a:r>
              <a:rPr lang="ja-JP" altLang="en-US" dirty="0" smtClean="0"/>
              <a:t>間の輻射による遷移は禁止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エネルギー差が小さいので衝突率が大きい</a:t>
            </a:r>
            <a:endParaRPr lang="en-US" altLang="ja-JP" dirty="0" smtClean="0"/>
          </a:p>
          <a:p>
            <a:pPr lvl="2">
              <a:buFont typeface="Symbol" charset="2"/>
              <a:buChar char=""/>
            </a:pPr>
            <a:r>
              <a:rPr lang="ja-JP" altLang="en-US" dirty="0" smtClean="0"/>
              <a:t>衝突が支配的であり、準位間の粒子数密度分布は</a:t>
            </a:r>
            <a:r>
              <a:rPr lang="en-US" altLang="ja-JP" dirty="0" smtClean="0"/>
              <a:t>Boltzmann equilibrium</a:t>
            </a:r>
          </a:p>
          <a:p>
            <a:pPr lvl="2">
              <a:buFont typeface="Symbol" charset="2"/>
              <a:buChar char=""/>
            </a:pPr>
            <a:r>
              <a:rPr lang="en-US" altLang="ja-JP" dirty="0" smtClean="0"/>
              <a:t>Collective term population</a:t>
            </a:r>
            <a:r>
              <a:rPr lang="ja-JP" altLang="en-US" dirty="0" smtClean="0"/>
              <a:t>は</a:t>
            </a:r>
            <a:r>
              <a:rPr lang="en-US" altLang="ja-JP" dirty="0" smtClean="0"/>
              <a:t>LTE</a:t>
            </a:r>
            <a:r>
              <a:rPr lang="ja-JP" altLang="en-US" dirty="0" smtClean="0"/>
              <a:t>ではなくなる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エネルギー差の大きい禁制遷移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FeⅠ</a:t>
            </a:r>
            <a:r>
              <a:rPr lang="ja-JP" altLang="en-US" dirty="0" smtClean="0"/>
              <a:t>、</a:t>
            </a:r>
            <a:r>
              <a:rPr lang="en-US" altLang="ja-JP" smtClean="0"/>
              <a:t>FeⅡ</a:t>
            </a:r>
            <a:endParaRPr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493</Words>
  <Application>Microsoft Macintosh PowerPoint</Application>
  <PresentationFormat>画面に合わせる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non-LTEゼミ 3章　Bound-Bound and Bound-Free Transitions 3.2章　Transition Rates 3.2.5 Collision rates</vt:lpstr>
      <vt:lpstr>3.2.5 Collision rates</vt:lpstr>
      <vt:lpstr>スライド 3</vt:lpstr>
      <vt:lpstr>notes</vt:lpstr>
      <vt:lpstr>Net collision rates</vt:lpstr>
      <vt:lpstr>Collisional coupling</vt:lpstr>
      <vt:lpstr>Collisional LTE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non-LTEゼミ 3章　Bound-Bound and Bound Free Transition</dc:title>
  <dc:creator>kawate</dc:creator>
  <cp:lastModifiedBy>阿南 徹</cp:lastModifiedBy>
  <cp:revision>71</cp:revision>
  <dcterms:created xsi:type="dcterms:W3CDTF">2011-11-25T05:35:50Z</dcterms:created>
  <dcterms:modified xsi:type="dcterms:W3CDTF">2011-11-25T06:10:47Z</dcterms:modified>
</cp:coreProperties>
</file>