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5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CE762-5A64-4D82-9C24-4D97F8B4F278}" type="datetimeFigureOut">
              <a:rPr kumimoji="1" lang="ja-JP" altLang="en-US" smtClean="0"/>
              <a:t>2012/7/23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E8C78-08D0-4EB9-89CF-AF609E191B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5309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CE762-5A64-4D82-9C24-4D97F8B4F278}" type="datetimeFigureOut">
              <a:rPr kumimoji="1" lang="ja-JP" altLang="en-US" smtClean="0"/>
              <a:t>2012/7/23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E8C78-08D0-4EB9-89CF-AF609E191B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2058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CE762-5A64-4D82-9C24-4D97F8B4F278}" type="datetimeFigureOut">
              <a:rPr kumimoji="1" lang="ja-JP" altLang="en-US" smtClean="0"/>
              <a:t>2012/7/23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E8C78-08D0-4EB9-89CF-AF609E191B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0602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CE762-5A64-4D82-9C24-4D97F8B4F278}" type="datetimeFigureOut">
              <a:rPr kumimoji="1" lang="ja-JP" altLang="en-US" smtClean="0"/>
              <a:t>2012/7/23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E8C78-08D0-4EB9-89CF-AF609E191B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9348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CE762-5A64-4D82-9C24-4D97F8B4F278}" type="datetimeFigureOut">
              <a:rPr kumimoji="1" lang="ja-JP" altLang="en-US" smtClean="0"/>
              <a:t>2012/7/23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E8C78-08D0-4EB9-89CF-AF609E191B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5151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CE762-5A64-4D82-9C24-4D97F8B4F278}" type="datetimeFigureOut">
              <a:rPr kumimoji="1" lang="ja-JP" altLang="en-US" smtClean="0"/>
              <a:t>2012/7/23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E8C78-08D0-4EB9-89CF-AF609E191B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6468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CE762-5A64-4D82-9C24-4D97F8B4F278}" type="datetimeFigureOut">
              <a:rPr kumimoji="1" lang="ja-JP" altLang="en-US" smtClean="0"/>
              <a:t>2012/7/23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E8C78-08D0-4EB9-89CF-AF609E191B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010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CE762-5A64-4D82-9C24-4D97F8B4F278}" type="datetimeFigureOut">
              <a:rPr kumimoji="1" lang="ja-JP" altLang="en-US" smtClean="0"/>
              <a:t>2012/7/23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E8C78-08D0-4EB9-89CF-AF609E191B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3584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CE762-5A64-4D82-9C24-4D97F8B4F278}" type="datetimeFigureOut">
              <a:rPr kumimoji="1" lang="ja-JP" altLang="en-US" smtClean="0"/>
              <a:t>2012/7/23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E8C78-08D0-4EB9-89CF-AF609E191B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886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CE762-5A64-4D82-9C24-4D97F8B4F278}" type="datetimeFigureOut">
              <a:rPr kumimoji="1" lang="ja-JP" altLang="en-US" smtClean="0"/>
              <a:t>2012/7/23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E8C78-08D0-4EB9-89CF-AF609E191B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2662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CE762-5A64-4D82-9C24-4D97F8B4F278}" type="datetimeFigureOut">
              <a:rPr kumimoji="1" lang="ja-JP" altLang="en-US" smtClean="0"/>
              <a:t>2012/7/23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E8C78-08D0-4EB9-89CF-AF609E191B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5245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CE762-5A64-4D82-9C24-4D97F8B4F278}" type="datetimeFigureOut">
              <a:rPr kumimoji="1" lang="ja-JP" altLang="en-US" smtClean="0"/>
              <a:t>2012/7/23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E8C78-08D0-4EB9-89CF-AF609E191B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4008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NLTE 7/23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中村　</a:t>
            </a:r>
            <a:r>
              <a:rPr lang="ja-JP" altLang="en-US" dirty="0"/>
              <a:t>尚樹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08350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NLTE 7/23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中村　</a:t>
            </a:r>
            <a:r>
              <a:rPr lang="ja-JP" altLang="en-US" dirty="0"/>
              <a:t>尚樹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18283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4.2</a:t>
            </a:r>
            <a:r>
              <a:rPr kumimoji="1" lang="ja-JP" altLang="en-US" dirty="0" smtClean="0"/>
              <a:t>　近似解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光学的に厚い領域（</a:t>
            </a:r>
            <a:r>
              <a:rPr lang="en-US" altLang="ja-JP" dirty="0" smtClean="0"/>
              <a:t>LTE</a:t>
            </a:r>
            <a:r>
              <a:rPr lang="ja-JP" altLang="en-US" dirty="0" smtClean="0"/>
              <a:t>からのずれが小さい</a:t>
            </a:r>
            <a:r>
              <a:rPr lang="en-US" altLang="ja-JP" dirty="0" smtClean="0"/>
              <a:t>)</a:t>
            </a:r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en-US" altLang="ja-JP" dirty="0" smtClean="0"/>
              <a:t>	</a:t>
            </a:r>
            <a:r>
              <a:rPr lang="ja-JP" altLang="en-US" dirty="0"/>
              <a:t>⇒</a:t>
            </a:r>
            <a:r>
              <a:rPr lang="ja-JP" altLang="en-US" dirty="0" smtClean="0"/>
              <a:t>解析解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en-US" altLang="ja-JP" dirty="0" smtClean="0"/>
              <a:t>		</a:t>
            </a:r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光学的に薄い領域⇒</a:t>
            </a:r>
            <a:r>
              <a:rPr lang="ja-JP" altLang="en-US" dirty="0" smtClean="0">
                <a:solidFill>
                  <a:srgbClr val="FF0000"/>
                </a:solidFill>
              </a:rPr>
              <a:t>近似解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rgbClr val="FF0000"/>
                </a:solidFill>
              </a:rPr>
              <a:t>　</a:t>
            </a:r>
            <a:r>
              <a:rPr lang="ja-JP" altLang="en-US" dirty="0" smtClean="0">
                <a:solidFill>
                  <a:srgbClr val="FF0000"/>
                </a:solidFill>
              </a:rPr>
              <a:t>　</a:t>
            </a:r>
            <a:r>
              <a:rPr lang="en-US" altLang="ja-JP" dirty="0" smtClean="0"/>
              <a:t>(ex. </a:t>
            </a:r>
            <a:r>
              <a:rPr lang="en-US" altLang="ja-JP" dirty="0" err="1" smtClean="0"/>
              <a:t>Eddington</a:t>
            </a:r>
            <a:r>
              <a:rPr lang="en-US" altLang="ja-JP" dirty="0" smtClean="0"/>
              <a:t> </a:t>
            </a:r>
            <a:r>
              <a:rPr lang="ja-JP" altLang="en-US" dirty="0" smtClean="0"/>
              <a:t>近似</a:t>
            </a:r>
            <a:r>
              <a:rPr lang="en-US" altLang="ja-JP" dirty="0" smtClean="0"/>
              <a:t>)</a:t>
            </a:r>
            <a:endParaRPr lang="en-US" altLang="ja-JP" dirty="0" smtClean="0">
              <a:solidFill>
                <a:srgbClr val="FF0000"/>
              </a:solidFill>
            </a:endParaRPr>
          </a:p>
        </p:txBody>
      </p:sp>
      <p:sp>
        <p:nvSpPr>
          <p:cNvPr id="4" name="上下矢印 3"/>
          <p:cNvSpPr/>
          <p:nvPr/>
        </p:nvSpPr>
        <p:spPr>
          <a:xfrm>
            <a:off x="4202520" y="2937342"/>
            <a:ext cx="540060" cy="1296144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9505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4.2.1</a:t>
            </a:r>
            <a:r>
              <a:rPr kumimoji="1" lang="ja-JP" altLang="en-US" dirty="0" smtClean="0"/>
              <a:t>　表面における近似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kumimoji="1" lang="en-US" altLang="ja-JP" dirty="0" smtClean="0"/>
                  <a:t>[</a:t>
                </a:r>
                <a:r>
                  <a:rPr kumimoji="1" lang="en-US" altLang="ja-JP" dirty="0" err="1" smtClean="0"/>
                  <a:t>Eddington-Barbier</a:t>
                </a:r>
                <a:r>
                  <a:rPr kumimoji="1" lang="en-US" altLang="ja-JP" dirty="0" smtClean="0"/>
                  <a:t> </a:t>
                </a:r>
                <a:r>
                  <a:rPr kumimoji="1" lang="ja-JP" altLang="en-US" dirty="0" smtClean="0"/>
                  <a:t>近似</a:t>
                </a:r>
                <a:r>
                  <a:rPr kumimoji="1" lang="en-US" altLang="ja-JP" dirty="0" smtClean="0"/>
                  <a:t>]</a:t>
                </a:r>
              </a:p>
              <a:p>
                <a:pPr marL="0" indent="0">
                  <a:buNone/>
                </a:pPr>
                <a:r>
                  <a:rPr lang="en-US" altLang="ja-JP" dirty="0" smtClean="0"/>
                  <a:t>Source function </a:t>
                </a:r>
                <a:r>
                  <a:rPr lang="ja-JP" altLang="en-US" dirty="0" smtClean="0"/>
                  <a:t>を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ja-JP" altLang="en-US" i="1" smtClean="0">
                            <a:latin typeface="Cambria Math"/>
                          </a:rPr>
                          <m:t>𝜏</m:t>
                        </m:r>
                      </m:e>
                      <m:sub>
                        <m:r>
                          <a:rPr lang="ja-JP" altLang="en-US" i="1" smtClean="0">
                            <a:latin typeface="Cambria Math"/>
                          </a:rPr>
                          <m:t>𝜈</m:t>
                        </m:r>
                      </m:sub>
                    </m:sSub>
                  </m:oMath>
                </a14:m>
                <a:r>
                  <a:rPr kumimoji="1" lang="ja-JP" altLang="en-US" dirty="0" smtClean="0"/>
                  <a:t>で</a:t>
                </a:r>
                <a:r>
                  <a:rPr kumimoji="1" lang="en-US" altLang="ja-JP" dirty="0" smtClean="0"/>
                  <a:t>Taylor</a:t>
                </a:r>
                <a:r>
                  <a:rPr lang="ja-JP" altLang="en-US" dirty="0"/>
                  <a:t> </a:t>
                </a:r>
                <a:r>
                  <a:rPr kumimoji="1" lang="ja-JP" altLang="en-US" dirty="0" smtClean="0"/>
                  <a:t>展開</a:t>
                </a:r>
                <a:endParaRPr kumimoji="1" lang="en-US" altLang="ja-JP" dirty="0" smtClean="0"/>
              </a:p>
              <a:p>
                <a:pPr marL="0" indent="0">
                  <a:buNone/>
                </a:pPr>
                <a:endParaRPr kumimoji="1" lang="en-US" altLang="ja-JP" dirty="0" smtClean="0"/>
              </a:p>
              <a:p>
                <a:pPr marL="0" indent="0">
                  <a:buNone/>
                </a:pPr>
                <a:r>
                  <a:rPr lang="en-US" altLang="ja-JP" dirty="0" smtClean="0"/>
                  <a:t> Source function 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ja-JP" altLang="en-US" i="1" smtClean="0">
                            <a:latin typeface="Cambria Math"/>
                          </a:rPr>
                          <m:t>𝜈</m:t>
                        </m:r>
                      </m:sub>
                    </m:sSub>
                    <m:r>
                      <a:rPr lang="en-US" altLang="ja-JP" b="0" i="1" smtClean="0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ja-JP" b="0" i="1" smtClean="0">
                            <a:latin typeface="Cambria Math"/>
                          </a:rPr>
                          <m:t>𝑛</m:t>
                        </m:r>
                        <m:r>
                          <a:rPr lang="en-US" altLang="ja-JP" b="0" i="1" smtClean="0">
                            <a:latin typeface="Cambria Math"/>
                          </a:rPr>
                          <m:t>=0</m:t>
                        </m:r>
                      </m:sub>
                      <m:sup>
                        <m:r>
                          <a:rPr lang="en-US" altLang="ja-JP" b="0" i="1" smtClean="0">
                            <a:latin typeface="Cambria Math"/>
                            <a:ea typeface="Cambria Math"/>
                          </a:rPr>
                          <m:t>∞</m:t>
                        </m:r>
                      </m:sup>
                      <m:e>
                        <m:sSub>
                          <m:sSubPr>
                            <m:ctrlPr>
                              <a:rPr lang="en-US" altLang="ja-JP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ja-JP" b="0" i="1" smtClean="0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ja-JP" b="0" i="1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  <m:sSubSup>
                          <m:sSubSupPr>
                            <m:ctrlPr>
                              <a:rPr lang="en-US" altLang="ja-JP" b="0" i="1" smtClean="0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ja-JP" altLang="en-US" b="0" i="1" smtClean="0">
                                <a:latin typeface="Cambria Math"/>
                              </a:rPr>
                              <m:t>𝜏</m:t>
                            </m:r>
                          </m:e>
                          <m:sub>
                            <m:r>
                              <a:rPr lang="ja-JP" altLang="en-US" b="0" i="1" smtClean="0">
                                <a:latin typeface="Cambria Math"/>
                              </a:rPr>
                              <m:t>𝜈</m:t>
                            </m:r>
                          </m:sub>
                          <m:sup>
                            <m:r>
                              <a:rPr lang="en-US" altLang="ja-JP" b="0" i="1" smtClean="0">
                                <a:latin typeface="Cambria Math"/>
                              </a:rPr>
                              <m:t>𝑛</m:t>
                            </m:r>
                          </m:sup>
                        </m:sSubSup>
                      </m:e>
                    </m:nary>
                  </m:oMath>
                </a14:m>
                <a:endParaRPr kumimoji="1" lang="en-US" altLang="ja-JP" dirty="0" smtClean="0"/>
              </a:p>
              <a:p>
                <a:pPr marL="0" indent="0">
                  <a:buNone/>
                </a:pPr>
                <a:r>
                  <a:rPr lang="ja-JP" altLang="en-US" dirty="0" smtClean="0"/>
                  <a:t> 外向き </a:t>
                </a:r>
                <a:r>
                  <a:rPr lang="en-US" altLang="ja-JP" dirty="0" smtClean="0"/>
                  <a:t>intensity 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ja-JP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n-US" altLang="ja-JP" b="0" i="1" smtClean="0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ja-JP" altLang="en-US" i="1" smtClean="0">
                            <a:latin typeface="Cambria Math"/>
                          </a:rPr>
                          <m:t>𝜈</m:t>
                        </m:r>
                      </m:sub>
                      <m:sup>
                        <m:r>
                          <a:rPr lang="en-US" altLang="ja-JP" b="0" i="1" smtClean="0">
                            <a:latin typeface="Cambria Math"/>
                          </a:rPr>
                          <m:t>+</m:t>
                        </m:r>
                      </m:sup>
                    </m:sSubSup>
                    <m:r>
                      <a:rPr lang="en-US" altLang="ja-JP" b="0" i="1" smtClean="0">
                        <a:latin typeface="Cambria Math"/>
                      </a:rPr>
                      <m:t>(0,</m:t>
                    </m:r>
                    <m:r>
                      <a:rPr lang="ja-JP" altLang="en-US" b="0" i="1" smtClean="0">
                        <a:latin typeface="Cambria Math"/>
                      </a:rPr>
                      <m:t>𝜇</m:t>
                    </m:r>
                    <m:r>
                      <a:rPr lang="en-US" altLang="ja-JP" b="0" i="1" smtClean="0">
                        <a:latin typeface="Cambria Math"/>
                      </a:rPr>
                      <m:t>)=</m:t>
                    </m:r>
                    <m:nary>
                      <m:naryPr>
                        <m:chr m:val="∑"/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ja-JP" b="0" i="1" smtClean="0">
                            <a:latin typeface="Cambria Math"/>
                          </a:rPr>
                          <m:t>𝑛</m:t>
                        </m:r>
                        <m:r>
                          <a:rPr lang="en-US" altLang="ja-JP" b="0" i="1" smtClean="0">
                            <a:latin typeface="Cambria Math"/>
                          </a:rPr>
                          <m:t>=0</m:t>
                        </m:r>
                      </m:sub>
                      <m:sup>
                        <m:r>
                          <a:rPr lang="en-US" altLang="ja-JP" b="0" i="1" smtClean="0">
                            <a:latin typeface="Cambria Math"/>
                            <a:ea typeface="Cambria Math"/>
                          </a:rPr>
                          <m:t>∞</m:t>
                        </m:r>
                      </m:sup>
                      <m:e>
                        <m:r>
                          <a:rPr lang="en-US" altLang="ja-JP" b="0" i="1" smtClean="0">
                            <a:latin typeface="Cambria Math"/>
                          </a:rPr>
                          <m:t>𝑛</m:t>
                        </m:r>
                        <m:r>
                          <a:rPr lang="en-US" altLang="ja-JP" b="0" i="1" smtClean="0">
                            <a:latin typeface="Cambria Math"/>
                            <a:ea typeface="Cambria Math"/>
                          </a:rPr>
                          <m:t>! </m:t>
                        </m:r>
                        <m:sSub>
                          <m:sSubPr>
                            <m:ctrlPr>
                              <a:rPr lang="en-US" altLang="ja-JP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altLang="ja-JP" b="0" i="1" smtClean="0">
                                <a:latin typeface="Cambria Math"/>
                                <a:ea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ja-JP" b="0" i="1" smtClean="0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sub>
                        </m:sSub>
                        <m:sSup>
                          <m:sSupPr>
                            <m:ctrlPr>
                              <a:rPr lang="en-US" altLang="ja-JP" b="0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ja-JP" altLang="en-US" b="0" i="1" smtClean="0">
                                <a:latin typeface="Cambria Math"/>
                                <a:ea typeface="Cambria Math"/>
                              </a:rPr>
                              <m:t>𝜇</m:t>
                            </m:r>
                          </m:e>
                          <m:sup>
                            <m:r>
                              <a:rPr lang="en-US" altLang="ja-JP" b="0" i="1" smtClean="0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sup>
                        </m:sSup>
                      </m:e>
                    </m:nary>
                  </m:oMath>
                </a14:m>
                <a:endParaRPr kumimoji="1" lang="en-US" altLang="ja-JP" dirty="0" smtClean="0"/>
              </a:p>
              <a:p>
                <a:pPr marL="0" indent="0">
                  <a:buNone/>
                </a:pPr>
                <a:r>
                  <a:rPr lang="en-US" altLang="ja-JP" dirty="0" smtClean="0"/>
                  <a:t> </a:t>
                </a:r>
                <a:r>
                  <a:rPr lang="ja-JP" altLang="en-US" dirty="0" smtClean="0"/>
                  <a:t>平均　</a:t>
                </a:r>
                <a:r>
                  <a:rPr lang="en-US" altLang="ja-JP" dirty="0" smtClean="0"/>
                  <a:t>intensity 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/>
                          </a:rPr>
                          <m:t>𝐽</m:t>
                        </m:r>
                      </m:e>
                      <m:sub>
                        <m:r>
                          <a:rPr lang="ja-JP" altLang="en-US" i="1" smtClean="0">
                            <a:latin typeface="Cambria Math"/>
                          </a:rPr>
                          <m:t>𝜈</m:t>
                        </m:r>
                      </m:sub>
                    </m:sSub>
                    <m:r>
                      <a:rPr lang="en-US" altLang="ja-JP" b="0" i="1" smtClean="0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ja-JP" altLang="en-US" b="0" i="1" smtClean="0">
                            <a:latin typeface="Cambria Math"/>
                          </a:rPr>
                          <m:t>𝜏</m:t>
                        </m:r>
                      </m:e>
                      <m:sub>
                        <m:r>
                          <a:rPr lang="ja-JP" altLang="en-US" b="0" i="1" smtClean="0">
                            <a:latin typeface="Cambria Math"/>
                          </a:rPr>
                          <m:t>𝜈</m:t>
                        </m:r>
                      </m:sub>
                    </m:sSub>
                    <m:r>
                      <a:rPr lang="en-US" altLang="ja-JP" b="0" i="1" smtClean="0">
                        <a:latin typeface="Cambria Math"/>
                      </a:rPr>
                      <m:t>)=</m:t>
                    </m:r>
                    <m:sSub>
                      <m:sSub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altLang="ja-JP" b="0" i="1" smtClean="0">
                            <a:latin typeface="Cambria Math"/>
                            <a:ea typeface="Cambria Math"/>
                          </a:rPr>
                          <m:t>Λ</m:t>
                        </m:r>
                      </m:e>
                      <m:sub>
                        <m:r>
                          <a:rPr lang="ja-JP" altLang="en-US" b="0" i="1" smtClean="0">
                            <a:latin typeface="Cambria Math"/>
                          </a:rPr>
                          <m:t>𝜈</m:t>
                        </m:r>
                      </m:sub>
                    </m:sSub>
                    <m:r>
                      <a:rPr lang="en-US" altLang="ja-JP" b="0" i="1" smtClean="0">
                        <a:latin typeface="Cambria Math"/>
                      </a:rPr>
                      <m:t>[</m:t>
                    </m:r>
                    <m:sSub>
                      <m:sSub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ja-JP" altLang="en-US" b="0" i="1" smtClean="0">
                            <a:latin typeface="Cambria Math"/>
                          </a:rPr>
                          <m:t>𝜈</m:t>
                        </m:r>
                      </m:sub>
                    </m:sSub>
                    <m:r>
                      <a:rPr lang="en-US" altLang="ja-JP" b="0" i="1" smtClean="0">
                        <a:latin typeface="Cambria Math"/>
                      </a:rPr>
                      <m:t>]</m:t>
                    </m:r>
                  </m:oMath>
                </a14:m>
                <a:endParaRPr kumimoji="1" lang="en-US" altLang="ja-JP" dirty="0" smtClean="0"/>
              </a:p>
              <a:p>
                <a:pPr marL="0" indent="0">
                  <a:buNone/>
                </a:pPr>
                <a:r>
                  <a:rPr lang="ja-JP" altLang="en-US" dirty="0"/>
                  <a:t>　</a:t>
                </a:r>
                <a:r>
                  <a:rPr lang="ja-JP" altLang="en-US" dirty="0" smtClean="0"/>
                  <a:t>                  </a:t>
                </a:r>
                <a:r>
                  <a:rPr lang="en-US" altLang="ja-JP" dirty="0" smtClean="0"/>
                  <a:t>Flux :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ja-JP" altLang="en-US" i="1" smtClean="0">
                            <a:latin typeface="Cambria Math"/>
                          </a:rPr>
                          <m:t>𝜈</m:t>
                        </m:r>
                      </m:sub>
                    </m:sSub>
                    <m:d>
                      <m:d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ja-JP" altLang="en-US" b="0" i="1" smtClean="0">
                                <a:latin typeface="Cambria Math"/>
                              </a:rPr>
                              <m:t>𝜏</m:t>
                            </m:r>
                          </m:e>
                          <m:sub>
                            <m:r>
                              <a:rPr lang="ja-JP" altLang="en-US" b="0" i="1" smtClean="0">
                                <a:latin typeface="Cambria Math"/>
                              </a:rPr>
                              <m:t>𝜈</m:t>
                            </m:r>
                          </m:sub>
                        </m:sSub>
                      </m:e>
                    </m:d>
                    <m:r>
                      <a:rPr lang="en-US" altLang="ja-JP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altLang="ja-JP" b="0" i="1" smtClean="0">
                            <a:latin typeface="Cambria Math"/>
                            <a:ea typeface="Cambria Math"/>
                          </a:rPr>
                          <m:t>Φ</m:t>
                        </m:r>
                      </m:e>
                      <m:sub>
                        <m:sSub>
                          <m:sSubPr>
                            <m:ctrlPr>
                              <a:rPr lang="en-US" altLang="ja-JP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ja-JP" altLang="en-US" b="0" i="1" smtClean="0">
                                <a:latin typeface="Cambria Math"/>
                              </a:rPr>
                              <m:t>𝜏</m:t>
                            </m:r>
                          </m:e>
                          <m:sub>
                            <m:r>
                              <a:rPr lang="ja-JP" altLang="en-US" b="0" i="1" smtClean="0">
                                <a:latin typeface="Cambria Math"/>
                              </a:rPr>
                              <m:t>𝜈</m:t>
                            </m:r>
                          </m:sub>
                        </m:sSub>
                      </m:sub>
                    </m:sSub>
                    <m:r>
                      <a:rPr lang="en-US" altLang="ja-JP" b="0" i="1" smtClean="0">
                        <a:latin typeface="Cambria Math"/>
                      </a:rPr>
                      <m:t> </m:t>
                    </m:r>
                    <m:r>
                      <a:rPr lang="en-US" altLang="ja-JP" b="0" i="1" smtClean="0">
                        <a:latin typeface="Cambria Math"/>
                      </a:rPr>
                      <m:t>[</m:t>
                    </m:r>
                    <m:sSub>
                      <m:sSub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ja-JP" altLang="en-US" b="0" i="1" smtClean="0">
                            <a:latin typeface="Cambria Math"/>
                          </a:rPr>
                          <m:t>𝜈</m:t>
                        </m:r>
                      </m:sub>
                    </m:sSub>
                    <m:r>
                      <a:rPr lang="en-US" altLang="ja-JP" b="0" i="1" smtClean="0">
                        <a:latin typeface="Cambria Math"/>
                      </a:rPr>
                      <m:t>]</m:t>
                    </m:r>
                  </m:oMath>
                </a14:m>
                <a:r>
                  <a:rPr lang="en-US" altLang="ja-JP" dirty="0" smtClean="0"/>
                  <a:t> </a:t>
                </a:r>
                <a:endParaRPr kumimoji="1" lang="ja-JP" altLang="en-US" dirty="0"/>
              </a:p>
            </p:txBody>
          </p:sp>
        </mc:Choice>
        <mc:Fallback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242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03052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err="1"/>
              <a:t>Eddington-Barbier</a:t>
            </a:r>
            <a:r>
              <a:rPr lang="en-US" altLang="ja-JP" dirty="0"/>
              <a:t> </a:t>
            </a:r>
            <a:r>
              <a:rPr lang="ja-JP" altLang="en-US" dirty="0" smtClean="0"/>
              <a:t>近似</a:t>
            </a:r>
            <a:r>
              <a:rPr lang="en-US" altLang="ja-JP" dirty="0" smtClean="0"/>
              <a:t>(</a:t>
            </a:r>
            <a:r>
              <a:rPr lang="ja-JP" altLang="en-US" dirty="0" smtClean="0"/>
              <a:t>表面値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en-US" altLang="ja-JP" dirty="0" smtClean="0"/>
                  <a:t>intensity </a:t>
                </a:r>
                <a:r>
                  <a:rPr lang="en-US" altLang="ja-JP" dirty="0" smtClean="0"/>
                  <a:t>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ja-JP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n-US" altLang="ja-JP" b="0" i="1" smtClean="0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ja-JP" altLang="en-US" i="1" smtClean="0">
                            <a:latin typeface="Cambria Math"/>
                          </a:rPr>
                          <m:t>𝜈</m:t>
                        </m:r>
                      </m:sub>
                      <m:sup>
                        <m:r>
                          <a:rPr lang="en-US" altLang="ja-JP" b="0" i="1" smtClean="0">
                            <a:latin typeface="Cambria Math"/>
                          </a:rPr>
                          <m:t>+</m:t>
                        </m:r>
                      </m:sup>
                    </m:sSubSup>
                    <m:d>
                      <m:d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ja-JP" b="0" i="1" smtClean="0">
                            <a:latin typeface="Cambria Math"/>
                          </a:rPr>
                          <m:t>0,</m:t>
                        </m:r>
                        <m:r>
                          <a:rPr lang="ja-JP" altLang="en-US" b="0" i="1" smtClean="0">
                            <a:latin typeface="Cambria Math"/>
                          </a:rPr>
                          <m:t>𝜇</m:t>
                        </m:r>
                      </m:e>
                    </m:d>
                    <m:r>
                      <a:rPr lang="en-US" altLang="ja-JP" b="0" i="1" smtClean="0">
                        <a:latin typeface="Cambria Math"/>
                        <a:ea typeface="Cambria Math"/>
                      </a:rPr>
                      <m:t>≈</m:t>
                    </m:r>
                    <m:sSub>
                      <m:sSubPr>
                        <m:ctrlPr>
                          <a:rPr lang="en-US" altLang="ja-JP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/>
                            <a:ea typeface="Cambria Math"/>
                          </a:rPr>
                          <m:t>𝑎</m:t>
                        </m:r>
                      </m:e>
                      <m:sub>
                        <m:r>
                          <a:rPr lang="en-US" altLang="ja-JP" b="0" i="1" smtClean="0">
                            <a:latin typeface="Cambria Math"/>
                            <a:ea typeface="Cambria Math"/>
                          </a:rPr>
                          <m:t>0</m:t>
                        </m:r>
                      </m:sub>
                    </m:sSub>
                    <m:r>
                      <a:rPr lang="en-US" altLang="ja-JP" b="0" i="1" smtClean="0">
                        <a:latin typeface="Cambria Math"/>
                        <a:ea typeface="Cambria Math"/>
                      </a:rPr>
                      <m:t>+</m:t>
                    </m:r>
                    <m:sSub>
                      <m:sSubPr>
                        <m:ctrlPr>
                          <a:rPr lang="en-US" altLang="ja-JP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/>
                            <a:ea typeface="Cambria Math"/>
                          </a:rPr>
                          <m:t>𝑎</m:t>
                        </m:r>
                      </m:e>
                      <m:sub>
                        <m:r>
                          <a:rPr lang="en-US" altLang="ja-JP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r>
                      <a:rPr lang="ja-JP" altLang="en-US" b="0" i="1" smtClean="0">
                        <a:latin typeface="Cambria Math"/>
                        <a:ea typeface="Cambria Math"/>
                      </a:rPr>
                      <m:t>𝜇</m:t>
                    </m:r>
                    <m:r>
                      <a:rPr lang="ja-JP" altLang="en-US" b="0" i="1" smtClean="0">
                        <a:latin typeface="Cambria Math"/>
                        <a:ea typeface="Cambria Math"/>
                      </a:rPr>
                      <m:t>≈</m:t>
                    </m:r>
                    <m:sSub>
                      <m:sSubPr>
                        <m:ctrlPr>
                          <a:rPr lang="en-US" altLang="ja-JP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/>
                            <a:ea typeface="Cambria Math"/>
                          </a:rPr>
                          <m:t>𝑆</m:t>
                        </m:r>
                      </m:e>
                      <m:sub>
                        <m:r>
                          <a:rPr lang="ja-JP" altLang="en-US" b="0" i="1" smtClean="0">
                            <a:latin typeface="Cambria Math"/>
                            <a:ea typeface="Cambria Math"/>
                          </a:rPr>
                          <m:t>𝜈</m:t>
                        </m:r>
                      </m:sub>
                    </m:sSub>
                    <m:r>
                      <a:rPr lang="en-US" altLang="ja-JP" b="0" i="1" smtClean="0">
                        <a:latin typeface="Cambria Math"/>
                        <a:ea typeface="Cambria Math"/>
                      </a:rPr>
                      <m:t>(</m:t>
                    </m:r>
                    <m:sSub>
                      <m:sSubPr>
                        <m:ctrlPr>
                          <a:rPr lang="en-US" altLang="ja-JP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ja-JP" altLang="en-US" b="0" i="1" smtClean="0">
                            <a:latin typeface="Cambria Math"/>
                            <a:ea typeface="Cambria Math"/>
                          </a:rPr>
                          <m:t>𝜏</m:t>
                        </m:r>
                      </m:e>
                      <m:sub>
                        <m:r>
                          <a:rPr lang="ja-JP" altLang="en-US" b="0" i="1" smtClean="0">
                            <a:latin typeface="Cambria Math"/>
                            <a:ea typeface="Cambria Math"/>
                          </a:rPr>
                          <m:t>𝜈</m:t>
                        </m:r>
                      </m:sub>
                    </m:sSub>
                    <m:r>
                      <a:rPr lang="en-US" altLang="ja-JP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ja-JP" altLang="en-US" b="0" i="1" smtClean="0">
                        <a:latin typeface="Cambria Math"/>
                        <a:ea typeface="Cambria Math"/>
                      </a:rPr>
                      <m:t>𝜇</m:t>
                    </m:r>
                    <m:r>
                      <a:rPr lang="en-US" altLang="ja-JP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n-US" altLang="ja-JP" dirty="0"/>
              </a:p>
              <a:p>
                <a:pPr marL="0" indent="0">
                  <a:buNone/>
                </a:pPr>
                <a:r>
                  <a:rPr lang="en-US" altLang="ja-JP" dirty="0" smtClean="0"/>
                  <a:t> </a:t>
                </a:r>
                <a:r>
                  <a:rPr lang="ja-JP" altLang="en-US" dirty="0" smtClean="0"/>
                  <a:t>平均</a:t>
                </a:r>
                <a:r>
                  <a:rPr lang="en-US" altLang="ja-JP" dirty="0" smtClean="0"/>
                  <a:t>intensity </a:t>
                </a:r>
                <a:r>
                  <a:rPr lang="en-US" altLang="ja-JP" dirty="0" smtClean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/>
                          </a:rPr>
                          <m:t>𝐽</m:t>
                        </m:r>
                      </m:e>
                      <m:sub>
                        <m:r>
                          <a:rPr lang="ja-JP" altLang="en-US" i="1" smtClean="0">
                            <a:latin typeface="Cambria Math"/>
                          </a:rPr>
                          <m:t>𝜈</m:t>
                        </m:r>
                      </m:sub>
                    </m:sSub>
                    <m:d>
                      <m:d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ja-JP" b="0" i="1" smtClean="0">
                            <a:latin typeface="Cambria Math"/>
                          </a:rPr>
                          <m:t>0</m:t>
                        </m:r>
                      </m:e>
                    </m:d>
                    <m:r>
                      <a:rPr lang="en-US" altLang="ja-JP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ja-JP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ja-JP" b="0" i="1" smtClean="0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ja-JP" b="0" i="1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num>
                      <m:den>
                        <m:r>
                          <a:rPr lang="en-US" altLang="ja-JP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altLang="ja-JP" b="0" i="0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ja-JP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ja-JP" b="0" i="1" smtClean="0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ja-JP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en-US" altLang="ja-JP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altLang="ja-JP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ja-JP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ja-JP" b="0" i="1" smtClean="0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ja-JP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en-US" altLang="ja-JP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US" altLang="ja-JP" b="0" dirty="0" smtClean="0"/>
              </a:p>
              <a:p>
                <a:pPr marL="0" indent="0">
                  <a:buNone/>
                </a:pPr>
                <a:r>
                  <a:rPr lang="en-US" altLang="ja-JP" dirty="0" smtClean="0"/>
                  <a:t>				</a:t>
                </a:r>
                <a14:m>
                  <m:oMath xmlns:m="http://schemas.openxmlformats.org/officeDocument/2006/math">
                    <m:r>
                      <a:rPr lang="en-US" altLang="ja-JP" i="1" smtClean="0">
                        <a:latin typeface="Cambria Math"/>
                        <a:ea typeface="Cambria Math"/>
                      </a:rPr>
                      <m:t>≈</m:t>
                    </m:r>
                    <m:f>
                      <m:fPr>
                        <m:ctrlPr>
                          <a:rPr lang="en-US" altLang="ja-JP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altLang="ja-JP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altLang="ja-JP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  <m:sSub>
                      <m:sSubPr>
                        <m:ctrlPr>
                          <a:rPr lang="en-US" altLang="ja-JP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/>
                            <a:ea typeface="Cambria Math"/>
                          </a:rPr>
                          <m:t>𝑆</m:t>
                        </m:r>
                      </m:e>
                      <m:sub>
                        <m:r>
                          <a:rPr lang="ja-JP" altLang="en-US" i="1" smtClean="0">
                            <a:latin typeface="Cambria Math"/>
                            <a:ea typeface="Cambria Math"/>
                          </a:rPr>
                          <m:t>𝜈</m:t>
                        </m:r>
                      </m:sub>
                    </m:sSub>
                    <m:d>
                      <m:dPr>
                        <m:ctrlPr>
                          <a:rPr lang="en-US" altLang="ja-JP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ja-JP" altLang="en-US" b="0" i="1" smtClean="0">
                                <a:latin typeface="Cambria Math"/>
                                <a:ea typeface="Cambria Math"/>
                              </a:rPr>
                              <m:t>𝜏</m:t>
                            </m:r>
                          </m:e>
                          <m:sub>
                            <m:r>
                              <a:rPr lang="ja-JP" altLang="en-US" b="0" i="1" smtClean="0">
                                <a:latin typeface="Cambria Math"/>
                                <a:ea typeface="Cambria Math"/>
                              </a:rPr>
                              <m:t>𝜈</m:t>
                            </m:r>
                          </m:sub>
                        </m:sSub>
                        <m:r>
                          <a:rPr lang="en-US" altLang="ja-JP" b="0" i="1" smtClean="0">
                            <a:latin typeface="Cambria Math"/>
                            <a:ea typeface="Cambria Math"/>
                          </a:rPr>
                          <m:t>=</m:t>
                        </m:r>
                        <m:f>
                          <m:fPr>
                            <m:type m:val="skw"/>
                            <m:ctrlPr>
                              <a:rPr lang="en-US" altLang="ja-JP" b="0" i="1" smtClean="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altLang="ja-JP" b="0" i="1" smtClean="0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altLang="ja-JP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endParaRPr lang="en-US" altLang="ja-JP" dirty="0"/>
              </a:p>
              <a:p>
                <a:pPr marL="0" indent="0">
                  <a:buNone/>
                </a:pPr>
                <a:r>
                  <a:rPr lang="ja-JP" altLang="en-US" dirty="0"/>
                  <a:t>　</a:t>
                </a:r>
                <a:r>
                  <a:rPr lang="ja-JP" altLang="en-US" dirty="0" smtClean="0"/>
                  <a:t>                  </a:t>
                </a:r>
                <a:r>
                  <a:rPr lang="en-US" altLang="ja-JP" dirty="0" smtClean="0"/>
                  <a:t>Flux :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ja-JP" altLang="en-US" i="1" smtClean="0">
                            <a:latin typeface="Cambria Math"/>
                          </a:rPr>
                          <m:t>𝜈</m:t>
                        </m:r>
                      </m:sub>
                    </m:sSub>
                    <m:d>
                      <m:d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ja-JP" b="0" i="1" smtClean="0">
                            <a:latin typeface="Cambria Math"/>
                          </a:rPr>
                          <m:t>0</m:t>
                        </m:r>
                      </m:e>
                    </m:d>
                    <m:r>
                      <a:rPr lang="en-US" altLang="ja-JP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altLang="ja-JP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altLang="ja-JP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ja-JP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altLang="ja-JP" b="0" i="1" smtClean="0">
                            <a:latin typeface="Cambria Math"/>
                          </a:rPr>
                          <m:t>3</m:t>
                        </m:r>
                      </m:den>
                    </m:f>
                    <m:sSub>
                      <m:sSub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altLang="ja-JP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altLang="ja-JP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altLang="ja-JP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altLang="ja-JP" b="0" i="1" smtClean="0">
                        <a:latin typeface="Cambria Math"/>
                      </a:rPr>
                      <m:t>+..</m:t>
                    </m:r>
                  </m:oMath>
                </a14:m>
                <a:endParaRPr lang="en-US" altLang="ja-JP" b="0" dirty="0" smtClean="0"/>
              </a:p>
              <a:p>
                <a:pPr marL="0" indent="0">
                  <a:buNone/>
                </a:pPr>
                <a:r>
                  <a:rPr kumimoji="1" lang="en-US" altLang="ja-JP" dirty="0" smtClean="0"/>
                  <a:t>				  </a:t>
                </a:r>
                <a14:m>
                  <m:oMath xmlns:m="http://schemas.openxmlformats.org/officeDocument/2006/math">
                    <m:r>
                      <a:rPr kumimoji="1" lang="en-US" altLang="ja-JP" i="1" smtClean="0">
                        <a:latin typeface="Cambria Math"/>
                        <a:ea typeface="Cambria Math"/>
                      </a:rPr>
                      <m:t>≈</m:t>
                    </m:r>
                    <m:sSub>
                      <m:sSubPr>
                        <m:ctrlPr>
                          <a:rPr kumimoji="1" lang="en-US" altLang="ja-JP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kumimoji="1" lang="en-US" altLang="ja-JP" b="0" i="1" smtClean="0">
                            <a:latin typeface="Cambria Math"/>
                            <a:ea typeface="Cambria Math"/>
                          </a:rPr>
                          <m:t>𝑆</m:t>
                        </m:r>
                      </m:e>
                      <m:sub>
                        <m:r>
                          <a:rPr kumimoji="1" lang="ja-JP" altLang="en-US" i="1" smtClean="0">
                            <a:latin typeface="Cambria Math"/>
                            <a:ea typeface="Cambria Math"/>
                          </a:rPr>
                          <m:t>𝜈</m:t>
                        </m:r>
                      </m:sub>
                    </m:sSub>
                    <m:r>
                      <a:rPr kumimoji="1" lang="en-US" altLang="ja-JP" b="0" i="1" smtClean="0">
                        <a:latin typeface="Cambria Math"/>
                        <a:ea typeface="Cambria Math"/>
                      </a:rPr>
                      <m:t>(</m:t>
                    </m:r>
                    <m:sSub>
                      <m:sSubPr>
                        <m:ctrlPr>
                          <a:rPr kumimoji="1" lang="en-US" altLang="ja-JP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kumimoji="1" lang="ja-JP" altLang="en-US" b="0" i="1" smtClean="0">
                            <a:latin typeface="Cambria Math"/>
                            <a:ea typeface="Cambria Math"/>
                          </a:rPr>
                          <m:t>𝜏</m:t>
                        </m:r>
                      </m:e>
                      <m:sub>
                        <m:r>
                          <a:rPr kumimoji="1" lang="ja-JP" altLang="en-US" b="0" i="1" smtClean="0">
                            <a:latin typeface="Cambria Math"/>
                            <a:ea typeface="Cambria Math"/>
                          </a:rPr>
                          <m:t>𝜈</m:t>
                        </m:r>
                      </m:sub>
                    </m:sSub>
                    <m:r>
                      <a:rPr kumimoji="1" lang="en-US" altLang="ja-JP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kumimoji="1" lang="en-US" altLang="ja-JP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kumimoji="1" lang="en-US" altLang="ja-JP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num>
                      <m:den>
                        <m:r>
                          <a:rPr kumimoji="1" lang="en-US" altLang="ja-JP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den>
                    </m:f>
                    <m:r>
                      <a:rPr kumimoji="1" lang="en-US" altLang="ja-JP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kumimoji="1" lang="en-US" altLang="ja-JP" dirty="0" smtClean="0"/>
              </a:p>
              <a:p>
                <a:pPr marL="0" indent="0">
                  <a:buNone/>
                </a:pPr>
                <a:r>
                  <a:rPr lang="en-US" altLang="ja-JP" dirty="0" smtClean="0"/>
                  <a:t>Linear Source function (S </a:t>
                </a:r>
                <a:r>
                  <a:rPr lang="ja-JP" altLang="en-US" dirty="0" smtClean="0"/>
                  <a:t>が </a:t>
                </a:r>
                <a:r>
                  <a:rPr lang="en-US" altLang="ja-JP" dirty="0" smtClean="0"/>
                  <a:t>τ</a:t>
                </a:r>
                <a:r>
                  <a:rPr lang="ja-JP" altLang="en-US" dirty="0" smtClean="0"/>
                  <a:t>　の一次関数</a:t>
                </a:r>
                <a:r>
                  <a:rPr lang="en-US" altLang="ja-JP" dirty="0" smtClean="0"/>
                  <a:t>)</a:t>
                </a:r>
              </a:p>
              <a:p>
                <a:pPr marL="0" indent="0">
                  <a:buNone/>
                </a:pPr>
                <a:r>
                  <a:rPr lang="ja-JP" altLang="en-US" dirty="0" smtClean="0"/>
                  <a:t>ならば厳密に一致</a:t>
                </a:r>
                <a:endParaRPr lang="en-US" altLang="ja-JP" dirty="0" smtClean="0"/>
              </a:p>
              <a:p>
                <a:pPr marL="0" indent="0">
                  <a:buNone/>
                </a:pPr>
                <a:r>
                  <a:rPr kumimoji="1" lang="ja-JP" altLang="en-US" dirty="0"/>
                  <a:t>　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en-US" altLang="ja-JP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kumimoji="1" lang="ja-JP" altLang="en-US" i="1" smtClean="0">
                            <a:latin typeface="Cambria Math"/>
                          </a:rPr>
                          <m:t>𝜈</m:t>
                        </m:r>
                      </m:sub>
                    </m:sSub>
                    <m:sSub>
                      <m:sSubPr>
                        <m:ctrlPr>
                          <a:rPr kumimoji="1" lang="en-US" altLang="ja-JP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ja-JP" altLang="en-US" b="0" i="1" smtClean="0">
                            <a:latin typeface="Cambria Math"/>
                          </a:rPr>
                          <m:t>が</m:t>
                        </m:r>
                        <m:r>
                          <a:rPr kumimoji="1" lang="ja-JP" altLang="en-US" i="1" smtClean="0">
                            <a:latin typeface="Cambria Math"/>
                          </a:rPr>
                          <m:t>𝜏</m:t>
                        </m:r>
                      </m:e>
                      <m:sub>
                        <m:r>
                          <a:rPr kumimoji="1" lang="ja-JP" altLang="en-US" i="1" smtClean="0">
                            <a:latin typeface="Cambria Math"/>
                          </a:rPr>
                          <m:t>𝜈</m:t>
                        </m:r>
                      </m:sub>
                    </m:sSub>
                  </m:oMath>
                </a14:m>
                <a:r>
                  <a:rPr kumimoji="1" lang="ja-JP" altLang="en-US" dirty="0" smtClean="0"/>
                  <a:t>に対して</a:t>
                </a:r>
                <a:endParaRPr kumimoji="1" lang="en-US" altLang="ja-JP" dirty="0" smtClean="0"/>
              </a:p>
              <a:p>
                <a:pPr marL="0" indent="0">
                  <a:buNone/>
                </a:pPr>
                <a:r>
                  <a:rPr lang="en-US" altLang="ja-JP" dirty="0"/>
                  <a:t>	</a:t>
                </a:r>
                <a:r>
                  <a:rPr lang="ja-JP" altLang="en-US" dirty="0" smtClean="0"/>
                  <a:t>・急激に増加  ⇒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ja-JP" altLang="en-US" i="1" smtClean="0">
                            <a:latin typeface="Cambria Math"/>
                          </a:rPr>
                          <m:t>𝜈</m:t>
                        </m:r>
                      </m:sub>
                    </m:sSub>
                    <m:d>
                      <m:d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ja-JP" altLang="en-US" b="0" i="1" smtClean="0">
                                <a:latin typeface="Cambria Math"/>
                              </a:rPr>
                              <m:t>𝜏</m:t>
                            </m:r>
                          </m:e>
                          <m:sub>
                            <m:r>
                              <a:rPr lang="ja-JP" altLang="en-US" b="0" i="1" smtClean="0">
                                <a:latin typeface="Cambria Math"/>
                              </a:rPr>
                              <m:t>𝜈</m:t>
                            </m:r>
                          </m:sub>
                        </m:sSub>
                        <m:r>
                          <a:rPr lang="en-US" altLang="ja-JP" b="0" i="1" smtClean="0">
                            <a:latin typeface="Cambria Math"/>
                          </a:rPr>
                          <m:t>=0</m:t>
                        </m:r>
                      </m:e>
                    </m:d>
                    <m:r>
                      <a:rPr lang="en-US" altLang="ja-JP" b="0" i="1" smtClean="0">
                        <a:latin typeface="Cambria Math"/>
                      </a:rPr>
                      <m:t>&lt;</m:t>
                    </m:r>
                    <m:sSub>
                      <m:sSub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/>
                          </a:rPr>
                          <m:t>𝐽</m:t>
                        </m:r>
                      </m:e>
                      <m:sub>
                        <m:r>
                          <a:rPr lang="ja-JP" altLang="en-US" b="0" i="1" smtClean="0">
                            <a:latin typeface="Cambria Math"/>
                          </a:rPr>
                          <m:t>𝜈</m:t>
                        </m:r>
                      </m:sub>
                    </m:sSub>
                    <m:d>
                      <m:d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ja-JP" altLang="en-US" b="0" i="1" smtClean="0">
                                <a:latin typeface="Cambria Math"/>
                              </a:rPr>
                              <m:t>𝜏</m:t>
                            </m:r>
                          </m:e>
                          <m:sub>
                            <m:r>
                              <a:rPr lang="ja-JP" altLang="en-US" b="0" i="1" smtClean="0">
                                <a:latin typeface="Cambria Math"/>
                              </a:rPr>
                              <m:t>𝜈</m:t>
                            </m:r>
                          </m:sub>
                        </m:sSub>
                        <m:r>
                          <a:rPr lang="en-US" altLang="ja-JP" b="0" i="1" smtClean="0">
                            <a:latin typeface="Cambria Math"/>
                          </a:rPr>
                          <m:t>=0</m:t>
                        </m:r>
                      </m:e>
                    </m:d>
                  </m:oMath>
                </a14:m>
                <a:endParaRPr lang="en-US" altLang="ja-JP" b="0" dirty="0" smtClean="0"/>
              </a:p>
              <a:p>
                <a:pPr marL="0" indent="0">
                  <a:buNone/>
                </a:pPr>
                <a:r>
                  <a:rPr kumimoji="1" lang="en-US" altLang="ja-JP" dirty="0" smtClean="0"/>
                  <a:t>	</a:t>
                </a:r>
                <a:r>
                  <a:rPr kumimoji="1" lang="ja-JP" altLang="en-US" dirty="0" smtClean="0"/>
                  <a:t>・ゆっくり増加</a:t>
                </a:r>
                <a:r>
                  <a:rPr lang="ja-JP" altLang="en-US" dirty="0" smtClean="0"/>
                  <a:t>⇒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ja-JP" altLang="en-US" i="1" smtClean="0">
                            <a:latin typeface="Cambria Math"/>
                          </a:rPr>
                          <m:t>𝜈</m:t>
                        </m:r>
                      </m:sub>
                    </m:sSub>
                    <m:d>
                      <m:d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ja-JP" altLang="en-US" b="0" i="1" smtClean="0">
                                <a:latin typeface="Cambria Math"/>
                              </a:rPr>
                              <m:t>𝜏</m:t>
                            </m:r>
                          </m:e>
                          <m:sub>
                            <m:r>
                              <a:rPr lang="ja-JP" altLang="en-US" b="0" i="1" smtClean="0">
                                <a:latin typeface="Cambria Math"/>
                              </a:rPr>
                              <m:t>𝜈</m:t>
                            </m:r>
                          </m:sub>
                        </m:sSub>
                        <m:r>
                          <a:rPr lang="en-US" altLang="ja-JP" b="0" i="1" smtClean="0">
                            <a:latin typeface="Cambria Math"/>
                          </a:rPr>
                          <m:t>=0</m:t>
                        </m:r>
                      </m:e>
                    </m:d>
                    <m:r>
                      <a:rPr lang="en-US" altLang="ja-JP" b="0" i="1" smtClean="0">
                        <a:latin typeface="Cambria Math"/>
                      </a:rPr>
                      <m:t> &gt;</m:t>
                    </m:r>
                    <m:sSub>
                      <m:sSub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/>
                          </a:rPr>
                          <m:t>𝐽</m:t>
                        </m:r>
                      </m:e>
                      <m:sub>
                        <m:r>
                          <a:rPr lang="ja-JP" altLang="en-US" b="0" i="1" smtClean="0">
                            <a:latin typeface="Cambria Math"/>
                          </a:rPr>
                          <m:t>𝜈</m:t>
                        </m:r>
                      </m:sub>
                    </m:sSub>
                    <m:d>
                      <m:d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ja-JP" altLang="en-US" b="0" i="1" smtClean="0">
                                <a:latin typeface="Cambria Math"/>
                              </a:rPr>
                              <m:t>𝜏</m:t>
                            </m:r>
                          </m:e>
                          <m:sub>
                            <m:r>
                              <a:rPr lang="ja-JP" altLang="en-US" b="0" i="1" smtClean="0">
                                <a:latin typeface="Cambria Math"/>
                              </a:rPr>
                              <m:t>𝜈</m:t>
                            </m:r>
                          </m:sub>
                        </m:sSub>
                        <m:r>
                          <a:rPr lang="en-US" altLang="ja-JP" b="0" i="1" smtClean="0">
                            <a:latin typeface="Cambria Math"/>
                          </a:rPr>
                          <m:t>=0</m:t>
                        </m:r>
                      </m:e>
                    </m:d>
                  </m:oMath>
                </a14:m>
                <a:endParaRPr kumimoji="1" lang="ja-JP" altLang="en-US" dirty="0"/>
              </a:p>
            </p:txBody>
          </p:sp>
        </mc:Choice>
        <mc:Fallback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85" t="-2426" b="-40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2688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180528" y="-30297"/>
            <a:ext cx="7344816" cy="722993"/>
          </a:xfrm>
        </p:spPr>
        <p:txBody>
          <a:bodyPr>
            <a:normAutofit fontScale="90000"/>
          </a:bodyPr>
          <a:lstStyle/>
          <a:p>
            <a:r>
              <a:rPr lang="en-US" altLang="ja-JP" dirty="0"/>
              <a:t>S</a:t>
            </a:r>
            <a:r>
              <a:rPr lang="en-US" altLang="ja-JP" smtClean="0"/>
              <a:t>econd</a:t>
            </a:r>
            <a:r>
              <a:rPr lang="ja-JP" altLang="en-US" dirty="0" smtClean="0"/>
              <a:t>　</a:t>
            </a:r>
            <a:r>
              <a:rPr lang="en-US" altLang="ja-JP" dirty="0" err="1" smtClean="0"/>
              <a:t>Eddington</a:t>
            </a:r>
            <a:r>
              <a:rPr lang="en-US" altLang="ja-JP" dirty="0" smtClean="0"/>
              <a:t> </a:t>
            </a:r>
            <a:r>
              <a:rPr lang="ja-JP" altLang="en-US" dirty="0" smtClean="0"/>
              <a:t>近似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395536" y="1052736"/>
                <a:ext cx="8229600" cy="5472608"/>
              </a:xfrm>
            </p:spPr>
            <p:txBody>
              <a:bodyPr>
                <a:normAutofit fontScale="70000" lnSpcReduction="20000"/>
              </a:bodyPr>
              <a:lstStyle/>
              <a:p>
                <a:pPr marL="0" indent="0">
                  <a:buNone/>
                </a:pPr>
                <a:r>
                  <a:rPr lang="ja-JP" altLang="en-US" dirty="0" smtClean="0"/>
                  <a:t>一様媒質 </a:t>
                </a:r>
                <a:r>
                  <a:rPr lang="en-US" altLang="ja-JP" dirty="0" smtClean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ja-JP" altLang="en-US" i="1" smtClean="0">
                            <a:latin typeface="Cambria Math"/>
                          </a:rPr>
                          <m:t>𝜈</m:t>
                        </m:r>
                      </m:sub>
                    </m:sSub>
                    <m:r>
                      <a:rPr lang="en-US" altLang="ja-JP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altLang="ja-JP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kumimoji="1" lang="en-US" altLang="ja-JP" dirty="0" smtClean="0"/>
                  <a:t>)</a:t>
                </a:r>
              </a:p>
              <a:p>
                <a:pPr marL="0" indent="0">
                  <a:buNone/>
                </a:pPr>
                <a:r>
                  <a:rPr lang="en-US" altLang="ja-JP" dirty="0" smtClean="0"/>
                  <a:t>	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ja-JP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n-US" altLang="ja-JP" b="0" i="1" smtClean="0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ja-JP" altLang="en-US" i="1" smtClean="0">
                            <a:latin typeface="Cambria Math"/>
                          </a:rPr>
                          <m:t>𝜈</m:t>
                        </m:r>
                      </m:sub>
                      <m:sup>
                        <m:r>
                          <a:rPr lang="en-US" altLang="ja-JP" b="0" i="1" smtClean="0">
                            <a:latin typeface="Cambria Math"/>
                          </a:rPr>
                          <m:t>+</m:t>
                        </m:r>
                      </m:sup>
                    </m:sSubSup>
                    <m:d>
                      <m:d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ja-JP" b="0" i="1" smtClean="0">
                            <a:latin typeface="Cambria Math"/>
                          </a:rPr>
                          <m:t>0,</m:t>
                        </m:r>
                        <m:r>
                          <a:rPr lang="ja-JP" altLang="en-US" b="0" i="1" smtClean="0">
                            <a:latin typeface="Cambria Math"/>
                          </a:rPr>
                          <m:t>𝜇</m:t>
                        </m:r>
                      </m:e>
                    </m:d>
                    <m:r>
                      <a:rPr lang="en-US" altLang="ja-JP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ja-JP" altLang="en-US" b="0" i="1" smtClean="0">
                            <a:latin typeface="Cambria Math"/>
                          </a:rPr>
                          <m:t>𝜈</m:t>
                        </m:r>
                      </m:sub>
                    </m:sSub>
                    <m:r>
                      <a:rPr lang="en-US" altLang="ja-JP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altLang="ja-JP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kumimoji="1" lang="en-US" altLang="ja-JP" dirty="0" smtClean="0"/>
                  <a:t>  (</a:t>
                </a:r>
                <a14:m>
                  <m:oMath xmlns:m="http://schemas.openxmlformats.org/officeDocument/2006/math">
                    <m:r>
                      <a:rPr kumimoji="1" lang="ja-JP" altLang="en-US" i="1" dirty="0" smtClean="0">
                        <a:latin typeface="Cambria Math"/>
                      </a:rPr>
                      <m:t>𝜇</m:t>
                    </m:r>
                    <m:r>
                      <a:rPr kumimoji="1" lang="en-US" altLang="ja-JP" b="0" i="1" dirty="0" smtClean="0">
                        <a:latin typeface="Cambria Math"/>
                      </a:rPr>
                      <m:t>&gt;0)</m:t>
                    </m:r>
                  </m:oMath>
                </a14:m>
                <a:endParaRPr kumimoji="1" lang="en-US" altLang="ja-JP" dirty="0" smtClean="0"/>
              </a:p>
              <a:p>
                <a:pPr marL="0" indent="0">
                  <a:buNone/>
                </a:pPr>
                <a:r>
                  <a:rPr lang="en-US" altLang="ja-JP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/>
                          </a:rPr>
                          <m:t>𝐽</m:t>
                        </m:r>
                      </m:e>
                      <m:sub>
                        <m:r>
                          <a:rPr lang="ja-JP" altLang="en-US" i="1" smtClean="0">
                            <a:latin typeface="Cambria Math"/>
                          </a:rPr>
                          <m:t>𝜈</m:t>
                        </m:r>
                      </m:sub>
                    </m:sSub>
                    <m:d>
                      <m:d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ja-JP" b="0" i="1" smtClean="0">
                            <a:latin typeface="Cambria Math"/>
                          </a:rPr>
                          <m:t>0</m:t>
                        </m:r>
                      </m:e>
                    </m:d>
                    <m:r>
                      <a:rPr lang="en-US" altLang="ja-JP" b="0" i="1" smtClean="0">
                        <a:latin typeface="Cambria Math"/>
                      </a:rPr>
                      <m:t>=</m:t>
                    </m:r>
                    <m:f>
                      <m:fPr>
                        <m:type m:val="skw"/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ja-JP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ja-JP" b="0" i="1" smtClean="0">
                                <a:latin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ja-JP" altLang="en-US" b="0" i="1" smtClean="0">
                                <a:latin typeface="Cambria Math"/>
                              </a:rPr>
                              <m:t>𝜈</m:t>
                            </m:r>
                          </m:sub>
                        </m:sSub>
                      </m:num>
                      <m:den>
                        <m:r>
                          <a:rPr lang="en-US" altLang="ja-JP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altLang="ja-JP" b="0" i="1" smtClean="0">
                        <a:latin typeface="Cambria Math"/>
                      </a:rPr>
                      <m:t>=</m:t>
                    </m:r>
                    <m:f>
                      <m:fPr>
                        <m:type m:val="skw"/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ja-JP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ja-JP" b="0" i="1" smtClean="0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ja-JP" b="0" i="1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num>
                      <m:den>
                        <m:r>
                          <a:rPr lang="en-US" altLang="ja-JP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altLang="ja-JP" b="0" i="1" smtClean="0">
                        <a:latin typeface="Cambria Math"/>
                      </a:rPr>
                      <m:t>=</m:t>
                    </m:r>
                    <m:f>
                      <m:fPr>
                        <m:type m:val="skw"/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ja-JP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ja-JP" b="0" i="1" smtClean="0">
                                <a:latin typeface="Cambria Math"/>
                              </a:rPr>
                              <m:t>𝐼</m:t>
                            </m:r>
                          </m:e>
                          <m:sub>
                            <m:r>
                              <a:rPr lang="ja-JP" altLang="en-US" b="0" i="1" smtClean="0">
                                <a:latin typeface="Cambria Math"/>
                              </a:rPr>
                              <m:t>𝜈</m:t>
                            </m:r>
                          </m:sub>
                        </m:sSub>
                        <m:r>
                          <a:rPr lang="en-US" altLang="ja-JP" b="0" i="1" smtClean="0">
                            <a:latin typeface="Cambria Math"/>
                          </a:rPr>
                          <m:t>(0)</m:t>
                        </m:r>
                      </m:num>
                      <m:den>
                        <m:r>
                          <a:rPr lang="en-US" altLang="ja-JP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kumimoji="1" lang="en-US" altLang="ja-JP" dirty="0" smtClean="0"/>
              </a:p>
              <a:p>
                <a:pPr marL="0" indent="0">
                  <a:buNone/>
                </a:pPr>
                <a:r>
                  <a:rPr lang="en-US" altLang="ja-JP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ja-JP" altLang="en-US" i="1" smtClean="0">
                            <a:latin typeface="Cambria Math"/>
                          </a:rPr>
                          <m:t>𝜈</m:t>
                        </m:r>
                      </m:sub>
                    </m:sSub>
                    <m:d>
                      <m:d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ja-JP" b="0" i="1" smtClean="0">
                            <a:latin typeface="Cambria Math"/>
                          </a:rPr>
                          <m:t>0</m:t>
                        </m:r>
                      </m:e>
                    </m:d>
                    <m:r>
                      <a:rPr lang="en-US" altLang="ja-JP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ja-JP" altLang="en-US" b="0" i="1" smtClean="0">
                            <a:latin typeface="Cambria Math"/>
                          </a:rPr>
                          <m:t>𝜈</m:t>
                        </m:r>
                      </m:sub>
                    </m:sSub>
                    <m:r>
                      <a:rPr lang="en-US" altLang="ja-JP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altLang="ja-JP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altLang="ja-JP" b="0" i="1" smtClean="0">
                        <a:latin typeface="Cambria Math"/>
                      </a:rPr>
                      <m:t>=2</m:t>
                    </m:r>
                    <m:sSub>
                      <m:sSub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/>
                          </a:rPr>
                          <m:t>𝐽</m:t>
                        </m:r>
                      </m:e>
                      <m:sub>
                        <m:r>
                          <a:rPr lang="ja-JP" altLang="en-US" b="0" i="1" smtClean="0">
                            <a:latin typeface="Cambria Math"/>
                          </a:rPr>
                          <m:t>𝜈</m:t>
                        </m:r>
                      </m:sub>
                    </m:sSub>
                    <m:d>
                      <m:d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ja-JP" b="0" i="1" smtClean="0">
                            <a:latin typeface="Cambria Math"/>
                          </a:rPr>
                          <m:t>0</m:t>
                        </m:r>
                      </m:e>
                    </m:d>
                    <m:r>
                      <a:rPr lang="en-US" altLang="ja-JP" b="0" i="1" smtClean="0">
                        <a:latin typeface="Cambria Math"/>
                      </a:rPr>
                      <m:t>=4</m:t>
                    </m:r>
                    <m:sSub>
                      <m:sSub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ja-JP" altLang="en-US" b="0" i="1" smtClean="0">
                            <a:latin typeface="Cambria Math"/>
                          </a:rPr>
                          <m:t>𝜈</m:t>
                        </m:r>
                      </m:sub>
                    </m:sSub>
                    <m:r>
                      <a:rPr lang="en-US" altLang="ja-JP" b="0" i="1" smtClean="0">
                        <a:latin typeface="Cambria Math"/>
                      </a:rPr>
                      <m:t>(0)</m:t>
                    </m:r>
                  </m:oMath>
                </a14:m>
                <a:endParaRPr kumimoji="1" lang="en-US" altLang="ja-JP" dirty="0" smtClean="0"/>
              </a:p>
              <a:p>
                <a:pPr marL="0" indent="0">
                  <a:buNone/>
                </a:pPr>
                <a:r>
                  <a:rPr kumimoji="1" lang="en-US" altLang="ja-JP" dirty="0" smtClean="0"/>
                  <a:t>	                    </a:t>
                </a:r>
                <a:r>
                  <a:rPr kumimoji="1" lang="en-US" altLang="ja-JP" dirty="0" smtClean="0">
                    <a:solidFill>
                      <a:srgbClr val="FF0000"/>
                    </a:solidFill>
                  </a:rPr>
                  <a:t>Second </a:t>
                </a:r>
                <a:r>
                  <a:rPr kumimoji="1" lang="en-US" altLang="ja-JP" dirty="0" err="1" smtClean="0">
                    <a:solidFill>
                      <a:srgbClr val="FF0000"/>
                    </a:solidFill>
                  </a:rPr>
                  <a:t>Eddington</a:t>
                </a:r>
                <a:r>
                  <a:rPr kumimoji="1" lang="en-US" altLang="ja-JP" dirty="0" smtClean="0">
                    <a:solidFill>
                      <a:srgbClr val="FF0000"/>
                    </a:solidFill>
                  </a:rPr>
                  <a:t> </a:t>
                </a:r>
                <a:r>
                  <a:rPr kumimoji="1" lang="ja-JP" altLang="en-US" dirty="0" smtClean="0">
                    <a:solidFill>
                      <a:srgbClr val="FF0000"/>
                    </a:solidFill>
                  </a:rPr>
                  <a:t>近似</a:t>
                </a:r>
                <a:endParaRPr kumimoji="1" lang="en-US" altLang="ja-JP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kumimoji="1" lang="en-US" altLang="ja-JP" dirty="0" smtClean="0">
                    <a:solidFill>
                      <a:srgbClr val="FF0000"/>
                    </a:solidFill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en-US" altLang="ja-JP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kumimoji="1" lang="ja-JP" alt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𝜈</m:t>
                        </m:r>
                      </m:sub>
                    </m:sSub>
                    <m:d>
                      <m:dPr>
                        <m:ctrlPr>
                          <a:rPr kumimoji="1" lang="en-US" altLang="ja-JP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kumimoji="1" lang="en-US" altLang="ja-JP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0</m:t>
                        </m:r>
                      </m:e>
                    </m:d>
                    <m:r>
                      <a:rPr kumimoji="1" lang="en-US" altLang="ja-JP" b="0" i="1" smtClean="0">
                        <a:solidFill>
                          <a:schemeClr val="tx1"/>
                        </a:solidFill>
                        <a:latin typeface="Cambria Math"/>
                      </a:rPr>
                      <m:t>=2</m:t>
                    </m:r>
                    <m:nary>
                      <m:naryPr>
                        <m:ctrlPr>
                          <a:rPr kumimoji="1" lang="en-US" altLang="ja-JP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kumimoji="1" lang="en-US" altLang="ja-JP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−1</m:t>
                        </m:r>
                      </m:sub>
                      <m:sup>
                        <m:r>
                          <a:rPr kumimoji="1" lang="en-US" altLang="ja-JP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p>
                      <m:e>
                        <m:sSub>
                          <m:sSubPr>
                            <m:ctrlPr>
                              <a:rPr kumimoji="1" lang="en-US" altLang="ja-JP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kumimoji="1" lang="en-US" altLang="ja-JP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𝐼</m:t>
                            </m:r>
                          </m:e>
                          <m:sub>
                            <m:r>
                              <a:rPr kumimoji="1" lang="ja-JP" alt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𝜈</m:t>
                            </m:r>
                          </m:sub>
                        </m:sSub>
                        <m:r>
                          <a:rPr kumimoji="1" lang="en-US" altLang="ja-JP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(0,</m:t>
                        </m:r>
                        <m:r>
                          <a:rPr kumimoji="1" lang="ja-JP" alt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𝜇</m:t>
                        </m:r>
                        <m:r>
                          <a:rPr kumimoji="1" lang="en-US" altLang="ja-JP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)</m:t>
                        </m:r>
                      </m:e>
                    </m:nary>
                    <m:r>
                      <a:rPr kumimoji="1" lang="ja-JP" alt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𝜇</m:t>
                    </m:r>
                    <m:r>
                      <a:rPr kumimoji="1" lang="en-US" altLang="ja-JP" b="0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a:rPr kumimoji="1" lang="en-US" altLang="ja-JP" b="0" i="1" smtClean="0">
                        <a:solidFill>
                          <a:schemeClr val="tx1"/>
                        </a:solidFill>
                        <a:latin typeface="Cambria Math"/>
                      </a:rPr>
                      <m:t>𝑑</m:t>
                    </m:r>
                    <m:r>
                      <a:rPr kumimoji="1" lang="ja-JP" alt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𝜇</m:t>
                    </m:r>
                  </m:oMath>
                </a14:m>
                <a:endParaRPr kumimoji="1" lang="en-US" altLang="ja-JP" b="0" dirty="0" smtClean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kumimoji="1" lang="en-US" altLang="ja-JP" dirty="0" smtClean="0">
                    <a:solidFill>
                      <a:srgbClr val="FF0000"/>
                    </a:solidFill>
                  </a:rPr>
                  <a:t>		  </a:t>
                </a:r>
                <a14:m>
                  <m:oMath xmlns:m="http://schemas.openxmlformats.org/officeDocument/2006/math">
                    <m:r>
                      <a:rPr kumimoji="1" lang="en-US" altLang="ja-JP" b="0" i="1" smtClean="0">
                        <a:latin typeface="Cambria Math"/>
                        <a:ea typeface="Cambria Math"/>
                      </a:rPr>
                      <m:t>≈</m:t>
                    </m:r>
                    <m:r>
                      <a:rPr kumimoji="1" lang="en-US" altLang="ja-JP" b="0" i="1" smtClean="0">
                        <a:latin typeface="Cambria Math"/>
                      </a:rPr>
                      <m:t>2</m:t>
                    </m:r>
                    <m:sSub>
                      <m:sSubPr>
                        <m:ctrlPr>
                          <a:rPr kumimoji="1" lang="en-US" altLang="ja-JP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en-US" altLang="ja-JP" b="0" i="1" smtClean="0">
                            <a:latin typeface="Cambria Math"/>
                          </a:rPr>
                          <m:t>𝐽</m:t>
                        </m:r>
                      </m:e>
                      <m:sub>
                        <m:r>
                          <a:rPr kumimoji="1" lang="ja-JP" altLang="en-US" b="0" i="1" smtClean="0">
                            <a:latin typeface="Cambria Math"/>
                          </a:rPr>
                          <m:t>𝜈</m:t>
                        </m:r>
                      </m:sub>
                    </m:sSub>
                    <m:r>
                      <a:rPr kumimoji="1" lang="en-US" altLang="ja-JP" b="0" i="1" smtClean="0">
                        <a:latin typeface="Cambria Math"/>
                      </a:rPr>
                      <m:t>(0</m:t>
                    </m:r>
                    <m:r>
                      <a:rPr kumimoji="1" lang="en-US" altLang="ja-JP" b="0" i="1" smtClean="0">
                        <a:solidFill>
                          <a:schemeClr val="tx1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kumimoji="1" lang="en-US" altLang="ja-JP" dirty="0" smtClean="0">
                    <a:solidFill>
                      <a:schemeClr val="tx1"/>
                    </a:solidFill>
                  </a:rPr>
                  <a:t>  (</a:t>
                </a:r>
                <a:r>
                  <a:rPr kumimoji="1" lang="ja-JP" altLang="en-US" dirty="0" smtClean="0">
                    <a:solidFill>
                      <a:schemeClr val="tx1"/>
                    </a:solidFill>
                  </a:rPr>
                  <a:t>ほぼ一様媒質</a:t>
                </a:r>
                <a:r>
                  <a:rPr kumimoji="1" lang="en-US" altLang="ja-JP" dirty="0" smtClean="0">
                    <a:solidFill>
                      <a:schemeClr val="tx1"/>
                    </a:solidFill>
                  </a:rPr>
                  <a:t>)</a:t>
                </a:r>
              </a:p>
              <a:p>
                <a:pPr marL="0" indent="0">
                  <a:buNone/>
                </a:pPr>
                <a:endParaRPr lang="en-US" altLang="ja-JP" dirty="0"/>
              </a:p>
              <a:p>
                <a:pPr marL="0" indent="0">
                  <a:buNone/>
                </a:pPr>
                <a:r>
                  <a:rPr lang="ja-JP" altLang="en-US" dirty="0" smtClean="0"/>
                  <a:t>　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ja-JP" altLang="en-US" i="1" smtClean="0">
                            <a:latin typeface="Cambria Math"/>
                          </a:rPr>
                          <m:t>𝜈</m:t>
                        </m:r>
                      </m:sub>
                    </m:sSub>
                    <m:r>
                      <a:rPr lang="en-US" altLang="ja-JP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altLang="ja-JP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altLang="ja-JP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altLang="ja-JP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ja-JP" altLang="en-US" b="0" i="1" smtClean="0">
                            <a:latin typeface="Cambria Math"/>
                          </a:rPr>
                          <m:t>𝜏</m:t>
                        </m:r>
                      </m:e>
                      <m:sub>
                        <m:r>
                          <a:rPr lang="ja-JP" altLang="en-US" b="0" i="1" smtClean="0">
                            <a:latin typeface="Cambria Math"/>
                          </a:rPr>
                          <m:t>𝜈</m:t>
                        </m:r>
                      </m:sub>
                    </m:sSub>
                  </m:oMath>
                </a14:m>
                <a:r>
                  <a:rPr kumimoji="1" lang="ja-JP" altLang="en-US" dirty="0" smtClean="0">
                    <a:solidFill>
                      <a:schemeClr val="tx1"/>
                    </a:solidFill>
                  </a:rPr>
                  <a:t>のとき</a:t>
                </a:r>
                <a:endParaRPr kumimoji="1" lang="en-US" altLang="ja-JP" dirty="0" smtClean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en-US" altLang="ja-JP" dirty="0" smtClean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ja-JP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ja-JP" b="0" i="1" smtClean="0">
                                <a:latin typeface="Cambria Math"/>
                              </a:rPr>
                              <m:t>𝐹</m:t>
                            </m:r>
                          </m:e>
                          <m:sub>
                            <m:r>
                              <a:rPr lang="ja-JP" altLang="en-US" i="1" smtClean="0">
                                <a:latin typeface="Cambria Math"/>
                              </a:rPr>
                              <m:t>𝜈</m:t>
                            </m:r>
                          </m:sub>
                        </m:sSub>
                        <m:r>
                          <a:rPr lang="en-US" altLang="ja-JP" b="0" i="1" smtClean="0">
                            <a:latin typeface="Cambria Math"/>
                          </a:rPr>
                          <m:t>(0)</m:t>
                        </m:r>
                      </m:num>
                      <m:den>
                        <m:r>
                          <a:rPr lang="en-US" altLang="ja-JP" b="0" i="1" smtClean="0">
                            <a:latin typeface="Cambria Math"/>
                          </a:rPr>
                          <m:t>2</m:t>
                        </m:r>
                        <m:sSub>
                          <m:sSubPr>
                            <m:ctrlPr>
                              <a:rPr lang="en-US" altLang="ja-JP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ja-JP" b="0" i="1" smtClean="0">
                                <a:latin typeface="Cambria Math"/>
                              </a:rPr>
                              <m:t>𝐽</m:t>
                            </m:r>
                          </m:e>
                          <m:sub>
                            <m:r>
                              <a:rPr lang="ja-JP" altLang="en-US" i="1" smtClean="0">
                                <a:latin typeface="Cambria Math"/>
                              </a:rPr>
                              <m:t>𝜈</m:t>
                            </m:r>
                          </m:sub>
                        </m:sSub>
                        <m:r>
                          <a:rPr lang="en-US" altLang="ja-JP" b="0" i="1" smtClean="0">
                            <a:latin typeface="Cambria Math"/>
                          </a:rPr>
                          <m:t>(0)</m:t>
                        </m:r>
                      </m:den>
                    </m:f>
                    <m:r>
                      <a:rPr lang="en-US" altLang="ja-JP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fPr>
                      <m:num>
                        <m:f>
                          <m:fPr>
                            <m:type m:val="skw"/>
                            <m:ctrlPr>
                              <a:rPr lang="en-US" altLang="ja-JP" b="0" i="1" smtClean="0"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altLang="ja-JP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altLang="ja-JP" b="0" i="1" smtClean="0">
                                    <a:latin typeface="Cambria Math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altLang="ja-JP" b="0" i="1" smtClean="0">
                                    <a:latin typeface="Cambria Math"/>
                                  </a:rPr>
                                  <m:t>0</m:t>
                                </m:r>
                              </m:sub>
                            </m:sSub>
                          </m:num>
                          <m:den>
                            <m:r>
                              <a:rPr lang="en-US" altLang="ja-JP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n-US" altLang="ja-JP" b="0" i="1" smtClean="0">
                            <a:latin typeface="Cambria Math"/>
                          </a:rPr>
                          <m:t>+</m:t>
                        </m:r>
                        <m:f>
                          <m:fPr>
                            <m:type m:val="skw"/>
                            <m:ctrlPr>
                              <a:rPr lang="en-US" altLang="ja-JP" b="0" i="1" smtClean="0"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altLang="ja-JP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altLang="ja-JP" b="0" i="1" smtClean="0">
                                    <a:latin typeface="Cambria Math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altLang="ja-JP" b="0" i="1" smtClean="0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num>
                          <m:den>
                            <m:r>
                              <a:rPr lang="en-US" altLang="ja-JP" b="0" i="1" smtClean="0">
                                <a:latin typeface="Cambria Math"/>
                              </a:rPr>
                              <m:t>3</m:t>
                            </m:r>
                          </m:den>
                        </m:f>
                      </m:num>
                      <m:den>
                        <m:f>
                          <m:fPr>
                            <m:type m:val="skw"/>
                            <m:ctrlPr>
                              <a:rPr lang="en-US" altLang="ja-JP" b="0" i="1" smtClean="0"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altLang="ja-JP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altLang="ja-JP" b="0" i="1" smtClean="0">
                                    <a:latin typeface="Cambria Math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altLang="ja-JP" b="0" i="1" smtClean="0">
                                    <a:latin typeface="Cambria Math"/>
                                  </a:rPr>
                                  <m:t>0</m:t>
                                </m:r>
                              </m:sub>
                            </m:sSub>
                          </m:num>
                          <m:den>
                            <m:r>
                              <a:rPr lang="en-US" altLang="ja-JP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n-US" altLang="ja-JP" b="0" i="1" smtClean="0">
                            <a:latin typeface="Cambria Math"/>
                          </a:rPr>
                          <m:t>+</m:t>
                        </m:r>
                        <m:f>
                          <m:fPr>
                            <m:type m:val="skw"/>
                            <m:ctrlPr>
                              <a:rPr lang="en-US" altLang="ja-JP" b="0" i="1" smtClean="0"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altLang="ja-JP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altLang="ja-JP" b="0" i="1" smtClean="0">
                                    <a:latin typeface="Cambria Math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altLang="ja-JP" b="0" i="1" smtClean="0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num>
                          <m:den>
                            <m:r>
                              <a:rPr lang="en-US" altLang="ja-JP" b="0" i="1" smtClean="0">
                                <a:latin typeface="Cambria Math"/>
                              </a:rPr>
                              <m:t>4</m:t>
                            </m:r>
                          </m:den>
                        </m:f>
                      </m:den>
                    </m:f>
                    <m:r>
                      <a:rPr lang="en-US" altLang="ja-JP" b="0" i="1" smtClean="0">
                        <a:latin typeface="Cambria Math"/>
                        <a:ea typeface="Cambria Math"/>
                      </a:rPr>
                      <m:t>≠1</m:t>
                    </m:r>
                  </m:oMath>
                </a14:m>
                <a:endParaRPr kumimoji="1" lang="en-US" altLang="ja-JP" dirty="0" smtClean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en-US" altLang="ja-JP" dirty="0"/>
              </a:p>
              <a:p>
                <a:pPr marL="0" indent="0">
                  <a:buNone/>
                </a:pPr>
                <a:r>
                  <a:rPr kumimoji="1" lang="ja-JP" altLang="en-US" dirty="0" smtClean="0">
                    <a:solidFill>
                      <a:schemeClr val="tx1"/>
                    </a:solidFill>
                  </a:rPr>
                  <a:t>おおくの恒星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kumimoji="1" lang="en-US" altLang="ja-JP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kumimoji="1" lang="en-US" altLang="ja-JP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kumimoji="1" lang="en-US" altLang="ja-JP" b="0" i="1" smtClean="0">
                        <a:solidFill>
                          <a:schemeClr val="tx1"/>
                        </a:solidFill>
                        <a:latin typeface="Cambria Math"/>
                      </a:rPr>
                      <m:t>&gt;0</m:t>
                    </m:r>
                  </m:oMath>
                </a14:m>
                <a:endParaRPr kumimoji="1" lang="en-US" altLang="ja-JP" dirty="0" smtClean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en-US" altLang="ja-JP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/>
                          </a:rPr>
                          <m:t>𝐽</m:t>
                        </m:r>
                      </m:e>
                      <m:sub>
                        <m:r>
                          <a:rPr lang="ja-JP" altLang="en-US" i="1" smtClean="0">
                            <a:latin typeface="Cambria Math"/>
                            <a:ea typeface="Cambria Math"/>
                          </a:rPr>
                          <m:t>𝜈</m:t>
                        </m:r>
                      </m:sub>
                    </m:sSub>
                    <m:d>
                      <m:dPr>
                        <m:ctrlPr>
                          <a:rPr lang="en-US" altLang="ja-JP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ja-JP" b="0" i="1" smtClean="0">
                            <a:latin typeface="Cambria Math"/>
                          </a:rPr>
                          <m:t>0</m:t>
                        </m:r>
                      </m:e>
                    </m:d>
                    <m:r>
                      <a:rPr lang="en-US" altLang="ja-JP" b="0" i="1" smtClean="0">
                        <a:latin typeface="Cambria Math"/>
                        <a:ea typeface="Cambria Math"/>
                      </a:rPr>
                      <m:t>≈</m:t>
                    </m:r>
                    <m:d>
                      <m:dPr>
                        <m:ctrlPr>
                          <a:rPr lang="en-US" altLang="ja-JP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f>
                          <m:fPr>
                            <m:type m:val="skw"/>
                            <m:ctrlPr>
                              <a:rPr lang="en-US" altLang="ja-JP" b="0" i="1" smtClean="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altLang="ja-JP" b="0" i="1" smtClean="0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altLang="ja-JP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den>
                        </m:f>
                      </m:e>
                    </m:d>
                    <m:sSub>
                      <m:sSubPr>
                        <m:ctrlPr>
                          <a:rPr lang="en-US" altLang="ja-JP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/>
                            <a:ea typeface="Cambria Math"/>
                          </a:rPr>
                          <m:t>𝑆</m:t>
                        </m:r>
                      </m:e>
                      <m:sub>
                        <m:r>
                          <a:rPr lang="ja-JP" altLang="en-US" b="0" i="1" smtClean="0">
                            <a:latin typeface="Cambria Math"/>
                            <a:ea typeface="Cambria Math"/>
                          </a:rPr>
                          <m:t>𝜈</m:t>
                        </m:r>
                      </m:sub>
                    </m:sSub>
                    <m:d>
                      <m:dPr>
                        <m:ctrlPr>
                          <a:rPr lang="en-US" altLang="ja-JP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ja-JP" altLang="en-US" b="0" i="1" smtClean="0">
                                <a:latin typeface="Cambria Math"/>
                                <a:ea typeface="Cambria Math"/>
                              </a:rPr>
                              <m:t>𝜏</m:t>
                            </m:r>
                          </m:e>
                          <m:sub>
                            <m:r>
                              <a:rPr lang="ja-JP" altLang="en-US" b="0" i="1" smtClean="0">
                                <a:latin typeface="Cambria Math"/>
                                <a:ea typeface="Cambria Math"/>
                              </a:rPr>
                              <m:t>𝜈</m:t>
                            </m:r>
                          </m:sub>
                        </m:sSub>
                        <m:r>
                          <a:rPr lang="en-US" altLang="ja-JP" b="0" i="1" smtClean="0">
                            <a:latin typeface="Cambria Math"/>
                            <a:ea typeface="Cambria Math"/>
                          </a:rPr>
                          <m:t>=</m:t>
                        </m:r>
                        <m:f>
                          <m:fPr>
                            <m:type m:val="skw"/>
                            <m:ctrlPr>
                              <a:rPr lang="en-US" altLang="ja-JP" b="0" i="1" smtClean="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altLang="ja-JP" b="0" i="1" smtClean="0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altLang="ja-JP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US" altLang="ja-JP" b="0" i="1" smtClean="0">
                        <a:latin typeface="Cambria Math"/>
                        <a:ea typeface="Cambria Math"/>
                      </a:rPr>
                      <m:t>&lt;</m:t>
                    </m:r>
                    <m:sSub>
                      <m:sSubPr>
                        <m:ctrlPr>
                          <a:rPr lang="en-US" altLang="ja-JP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f>
                          <m:fPr>
                            <m:type m:val="skw"/>
                            <m:ctrlPr>
                              <a:rPr lang="en-US" altLang="ja-JP" b="0" i="1" smtClean="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altLang="ja-JP" b="0" i="1" smtClean="0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altLang="ja-JP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n-US" altLang="ja-JP" b="0" i="1" smtClean="0">
                            <a:latin typeface="Cambria Math"/>
                            <a:ea typeface="Cambria Math"/>
                          </a:rPr>
                          <m:t>𝑆</m:t>
                        </m:r>
                      </m:e>
                      <m:sub>
                        <m:r>
                          <a:rPr lang="ja-JP" altLang="en-US" b="0" i="1" smtClean="0">
                            <a:latin typeface="Cambria Math"/>
                            <a:ea typeface="Cambria Math"/>
                          </a:rPr>
                          <m:t>𝜈</m:t>
                        </m:r>
                      </m:sub>
                    </m:sSub>
                    <m:d>
                      <m:dPr>
                        <m:ctrlPr>
                          <a:rPr lang="en-US" altLang="ja-JP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ja-JP" altLang="en-US" b="0" i="1" smtClean="0">
                                <a:latin typeface="Cambria Math"/>
                                <a:ea typeface="Cambria Math"/>
                              </a:rPr>
                              <m:t>𝜏</m:t>
                            </m:r>
                          </m:e>
                          <m:sub>
                            <m:r>
                              <a:rPr lang="ja-JP" altLang="en-US" b="0" i="1" smtClean="0">
                                <a:latin typeface="Cambria Math"/>
                                <a:ea typeface="Cambria Math"/>
                              </a:rPr>
                              <m:t>𝜈</m:t>
                            </m:r>
                          </m:sub>
                        </m:sSub>
                        <m:r>
                          <a:rPr lang="en-US" altLang="ja-JP" b="0" i="1" smtClean="0">
                            <a:latin typeface="Cambria Math"/>
                            <a:ea typeface="Cambria Math"/>
                          </a:rPr>
                          <m:t>=1</m:t>
                        </m:r>
                      </m:e>
                    </m:d>
                  </m:oMath>
                </a14:m>
                <a:endParaRPr lang="en-US" altLang="ja-JP" b="0" dirty="0" smtClean="0">
                  <a:ea typeface="Cambria Math"/>
                </a:endParaRPr>
              </a:p>
              <a:p>
                <a:pPr marL="0" indent="0">
                  <a:buNone/>
                </a:pPr>
                <a:r>
                  <a:rPr kumimoji="1" lang="en-US" altLang="ja-JP" dirty="0" smtClean="0">
                    <a:solidFill>
                      <a:schemeClr val="tx1"/>
                    </a:solidFill>
                  </a:rPr>
                  <a:t>	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kumimoji="1" lang="en-US" altLang="ja-JP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kumimoji="1" lang="en-US" altLang="ja-JP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kumimoji="1" lang="en-US" altLang="ja-JP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𝐹</m:t>
                            </m:r>
                          </m:e>
                          <m:sub>
                            <m:r>
                              <a:rPr kumimoji="1" lang="ja-JP" altLang="en-US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𝜈</m:t>
                            </m:r>
                          </m:sub>
                        </m:sSub>
                        <m:r>
                          <a:rPr kumimoji="1" lang="en-US" altLang="ja-JP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(0)</m:t>
                        </m:r>
                      </m:num>
                      <m:den>
                        <m:sSub>
                          <m:sSubPr>
                            <m:ctrlPr>
                              <a:rPr kumimoji="1" lang="en-US" altLang="ja-JP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kumimoji="1" lang="en-US" altLang="ja-JP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𝐽</m:t>
                            </m:r>
                          </m:e>
                          <m:sub>
                            <m:r>
                              <a:rPr kumimoji="1" lang="ja-JP" altLang="en-US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𝜈</m:t>
                            </m:r>
                          </m:sub>
                        </m:sSub>
                        <m:r>
                          <a:rPr kumimoji="1" lang="en-US" altLang="ja-JP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(0)</m:t>
                        </m:r>
                      </m:den>
                    </m:f>
                    <m:r>
                      <a:rPr kumimoji="1" lang="en-US" altLang="ja-JP" b="0" i="1" smtClean="0">
                        <a:solidFill>
                          <a:schemeClr val="tx1"/>
                        </a:solidFill>
                        <a:latin typeface="Cambria Math"/>
                      </a:rPr>
                      <m:t>&gt;2</m:t>
                    </m:r>
                  </m:oMath>
                </a14:m>
                <a:endParaRPr kumimoji="1" lang="en-US" altLang="ja-JP" dirty="0" smtClean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kumimoji="1" lang="en-US" altLang="ja-JP" dirty="0" smtClean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kumimoji="1" lang="ja-JP" altLang="en-US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5536" y="1052736"/>
                <a:ext cx="8229600" cy="5472608"/>
              </a:xfrm>
              <a:blipFill rotWithShape="1">
                <a:blip r:embed="rId2"/>
                <a:stretch>
                  <a:fillRect l="-963" t="-2341" b="-256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正方形/長方形 3"/>
          <p:cNvSpPr/>
          <p:nvPr/>
        </p:nvSpPr>
        <p:spPr>
          <a:xfrm>
            <a:off x="1331640" y="2093195"/>
            <a:ext cx="4464496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dirty="0" smtClean="0"/>
          </a:p>
          <a:p>
            <a:pPr algn="ctr"/>
            <a:endParaRPr lang="en-US" altLang="ja-JP" dirty="0"/>
          </a:p>
          <a:p>
            <a:pPr algn="ctr"/>
            <a:endParaRPr kumimoji="1" lang="en-US" altLang="ja-JP" dirty="0" smtClean="0"/>
          </a:p>
          <a:p>
            <a:pPr algn="ctr"/>
            <a:endParaRPr lang="en-US" altLang="ja-JP" dirty="0"/>
          </a:p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01843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159</Words>
  <Application>Microsoft Office PowerPoint</Application>
  <PresentationFormat>画面に合わせる (4:3)</PresentationFormat>
  <Paragraphs>49</Paragraphs>
  <Slides>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Office ​​テーマ</vt:lpstr>
      <vt:lpstr>NLTE 7/23</vt:lpstr>
      <vt:lpstr>NLTE 7/23</vt:lpstr>
      <vt:lpstr>4.2　近似解</vt:lpstr>
      <vt:lpstr>4.2.1　表面における近似</vt:lpstr>
      <vt:lpstr>Eddington-Barbier 近似(表面値)</vt:lpstr>
      <vt:lpstr>Second　Eddington 近似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naoki</dc:creator>
  <cp:lastModifiedBy>naoki</cp:lastModifiedBy>
  <cp:revision>9</cp:revision>
  <dcterms:created xsi:type="dcterms:W3CDTF">2012-07-22T23:44:40Z</dcterms:created>
  <dcterms:modified xsi:type="dcterms:W3CDTF">2012-07-23T00:39:50Z</dcterms:modified>
</cp:coreProperties>
</file>