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30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05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60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34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15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46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1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58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8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66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24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CE762-5A64-4D82-9C24-4D97F8B4F278}" type="datetimeFigureOut">
              <a:rPr kumimoji="1" lang="ja-JP" altLang="en-US" smtClean="0"/>
              <a:t>2012/7/30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00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NLTE </a:t>
            </a:r>
            <a:r>
              <a:rPr kumimoji="1" lang="en-US" altLang="ja-JP" dirty="0" smtClean="0"/>
              <a:t>7/30</a:t>
            </a:r>
            <a:br>
              <a:rPr kumimoji="1" lang="en-US" altLang="ja-JP" dirty="0" smtClean="0"/>
            </a:br>
            <a:r>
              <a:rPr kumimoji="1" lang="en-US" altLang="ja-JP" dirty="0" smtClean="0"/>
              <a:t>“</a:t>
            </a:r>
            <a:r>
              <a:rPr lang="en-US" altLang="ja-JP" dirty="0" err="1" smtClean="0"/>
              <a:t>Radiative</a:t>
            </a:r>
            <a:r>
              <a:rPr lang="en-US" altLang="ja-JP" dirty="0" smtClean="0"/>
              <a:t> transfer </a:t>
            </a:r>
            <a:br>
              <a:rPr lang="en-US" altLang="ja-JP" dirty="0" smtClean="0"/>
            </a:br>
            <a:r>
              <a:rPr lang="en-US" altLang="ja-JP" dirty="0" smtClean="0"/>
              <a:t>in </a:t>
            </a:r>
            <a:br>
              <a:rPr lang="en-US" altLang="ja-JP" dirty="0" smtClean="0"/>
            </a:br>
            <a:r>
              <a:rPr lang="en-US" altLang="ja-JP" dirty="0" smtClean="0"/>
              <a:t>stellar atmosphere”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Chapter 4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7664" y="4869160"/>
            <a:ext cx="6400800" cy="1752600"/>
          </a:xfrm>
        </p:spPr>
        <p:txBody>
          <a:bodyPr/>
          <a:lstStyle/>
          <a:p>
            <a:r>
              <a:rPr kumimoji="1" lang="ja-JP" altLang="en-US" dirty="0" smtClean="0"/>
              <a:t>中村　</a:t>
            </a:r>
            <a:r>
              <a:rPr lang="ja-JP" altLang="en-US" dirty="0"/>
              <a:t>尚樹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8283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Diffusion </a:t>
            </a:r>
            <a:r>
              <a:rPr kumimoji="1" lang="en-US" altLang="ja-JP" dirty="0" err="1" smtClean="0"/>
              <a:t>Vs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Eddington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ja-JP" dirty="0" smtClean="0"/>
                  <a:t>Diffusion </a:t>
                </a:r>
                <a:r>
                  <a:rPr kumimoji="1" lang="ja-JP" altLang="en-US" dirty="0" smtClean="0"/>
                  <a:t>近似</a:t>
                </a:r>
                <a:endParaRPr kumimoji="1" lang="en-US" altLang="ja-JP" dirty="0" smtClean="0"/>
              </a:p>
              <a:p>
                <a:pPr lvl="1"/>
                <a:r>
                  <a:rPr lang="en-US" altLang="ja-JP" dirty="0" smtClean="0"/>
                  <a:t>LTE</a:t>
                </a:r>
                <a:r>
                  <a:rPr lang="ja-JP" altLang="en-US" dirty="0" smtClean="0"/>
                  <a:t>を仮定</a:t>
                </a:r>
                <a:endParaRPr lang="en-US" altLang="ja-JP" dirty="0" smtClean="0"/>
              </a:p>
              <a:p>
                <a:pPr lvl="1"/>
                <a:r>
                  <a:rPr lang="ja-JP" altLang="en-US" dirty="0" smtClean="0"/>
                  <a:t>光学的に深いところでいい近似</a:t>
                </a:r>
                <a:endParaRPr lang="en-US" altLang="ja-JP" dirty="0"/>
              </a:p>
              <a:p>
                <a:endParaRPr kumimoji="1" lang="en-US" altLang="ja-JP" dirty="0" smtClean="0"/>
              </a:p>
              <a:p>
                <a:r>
                  <a:rPr kumimoji="1" lang="en-US" altLang="ja-JP" dirty="0" err="1" smtClean="0"/>
                  <a:t>Eddington</a:t>
                </a:r>
                <a:r>
                  <a:rPr kumimoji="1" lang="ja-JP" altLang="en-US" dirty="0" smtClean="0"/>
                  <a:t>　近似</a:t>
                </a:r>
                <a:endParaRPr kumimoji="1" lang="en-US" altLang="ja-JP" dirty="0" smtClean="0"/>
              </a:p>
              <a:p>
                <a:pPr lvl="1"/>
                <a:r>
                  <a:rPr lang="ja-JP" altLang="en-US" dirty="0" smtClean="0"/>
                  <a:t>線形非等方を仮定</a:t>
                </a:r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ja-JP" altLang="en-US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kumimoji="1"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kumimoji="1" lang="ja-JP" altLang="en-US" dirty="0" smtClean="0"/>
                  <a:t>面と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kumimoji="1" lang="ja-JP" altLang="en-US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kumimoji="1" lang="ja-JP" altLang="en-US" i="1" smtClean="0">
                            <a:latin typeface="Cambria Math"/>
                          </a:rPr>
                          <m:t>𝜈</m:t>
                        </m:r>
                      </m:sub>
                      <m:sup>
                        <m:r>
                          <a:rPr kumimoji="1" lang="en-US" altLang="ja-JP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kumimoji="1" lang="en-US" altLang="ja-JP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kumimoji="1" lang="ja-JP" altLang="en-US" dirty="0" smtClean="0"/>
                  <a:t>の間でいい近似　　　　　　　　</a:t>
                </a:r>
                <a:r>
                  <a:rPr kumimoji="1" lang="en-US" altLang="ja-JP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ja-JP" altLang="en-US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kumimoji="1"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</a:rPr>
                      <m:t>&lt;1</m:t>
                    </m:r>
                  </m:oMath>
                </a14:m>
                <a:r>
                  <a:rPr kumimoji="1" lang="ja-JP" altLang="en-US" dirty="0" smtClean="0"/>
                  <a:t>でも成り立つ）</a:t>
                </a:r>
                <a:endParaRPr kumimoji="1" lang="en-US" altLang="ja-JP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4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420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二次輸送方程式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altLang="ja-JP" dirty="0" smtClean="0">
                    <a:latin typeface="Cambria Math"/>
                  </a:rPr>
                  <a:t>Eddington </a:t>
                </a:r>
                <a:r>
                  <a:rPr lang="ja-JP" altLang="en-US" dirty="0" smtClean="0">
                    <a:latin typeface="Cambria Math"/>
                  </a:rPr>
                  <a:t>近似より</a:t>
                </a:r>
                <a:endParaRPr kumimoji="1" lang="en-US" altLang="ja-JP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kumimoji="1" lang="ja-JP" altLang="en-US" i="1" smtClean="0">
                                  <a:latin typeface="Cambria Math"/>
                                </a:rPr>
                                <m:t>𝜈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𝜈</m:t>
                              </m:r>
                            </m:sub>
                          </m:sSub>
                          <m:r>
                            <a:rPr kumimoji="1" lang="en-US" altLang="ja-JP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/>
                            </a:rPr>
                            <m:t>𝑑</m:t>
                          </m:r>
                          <m:sSubSup>
                            <m:sSubSup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𝜈</m:t>
                              </m:r>
                            </m:sub>
                            <m:sup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kumimoji="1" lang="ja-JP" altLang="en-US" b="0" i="1" smtClean="0">
                              <a:latin typeface="Cambria Math"/>
                            </a:rPr>
                            <m:t>𝜈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𝜈</m:t>
                              </m:r>
                            </m:sub>
                          </m:sSub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kumimoji="1" lang="ja-JP" altLang="en-US" b="0" i="1" smtClean="0">
                              <a:latin typeface="Cambria Math"/>
                            </a:rPr>
                            <m:t>𝜈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ja-JP" altLang="en-US" b="0" i="1" smtClean="0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kumimoji="1" lang="ja-JP" altLang="en-US" b="0" i="1" smtClean="0">
                              <a:latin typeface="Cambria Math"/>
                            </a:rPr>
                            <m:t>𝜈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弾性散乱のとき</a:t>
                </a:r>
                <a:r>
                  <a:rPr lang="en-US" altLang="ja-JP" dirty="0"/>
                  <a:t> 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ja-JP" altLang="en-US" i="1">
                                  <a:latin typeface="Cambria Math"/>
                                </a:rPr>
                                <m:t>𝜈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ja-JP" altLang="en-US" i="1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ja-JP" altLang="en-US" i="1">
                                  <a:latin typeface="Cambria Math"/>
                                </a:rPr>
                                <m:t>𝜈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altLang="ja-JP" i="1">
                              <a:latin typeface="Cambria Math"/>
                            </a:rPr>
                            <m:t>𝑑</m:t>
                          </m:r>
                          <m:sSubSup>
                            <m:sSubSup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ja-JP" altLang="en-US" i="1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ja-JP" altLang="en-US" i="1">
                                  <a:latin typeface="Cambria Math"/>
                                </a:rPr>
                                <m:t>𝜈</m:t>
                              </m:r>
                            </m:sub>
                            <m:sup>
                              <m:r>
                                <a:rPr lang="en-US" altLang="ja-JP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altLang="ja-JP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ja-JP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ja-JP" altLang="en-US" i="1" smtClean="0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ja-JP" altLang="en-US" i="1" smtClean="0">
                              <a:latin typeface="Cambria Math"/>
                            </a:rPr>
                            <m:t>𝜈</m:t>
                          </m:r>
                        </m:sub>
                      </m:sSub>
                      <m:r>
                        <a:rPr lang="en-US" altLang="ja-JP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lang="ja-JP" altLang="en-US" i="1">
                              <a:latin typeface="Cambria Math"/>
                            </a:rPr>
                            <m:t>𝜈</m:t>
                          </m:r>
                        </m:sub>
                      </m:sSub>
                      <m:d>
                        <m:d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ja-JP" altLang="en-US" i="1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ja-JP" altLang="en-US" i="1">
                                  <a:latin typeface="Cambria Math"/>
                                </a:rPr>
                                <m:t>𝜈</m:t>
                              </m:r>
                            </m:sub>
                          </m:sSub>
                        </m:e>
                      </m:d>
                      <m:r>
                        <a:rPr lang="en-US" altLang="ja-JP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ja-JP" altLang="en-US" i="1">
                              <a:latin typeface="Cambria Math"/>
                            </a:rPr>
                            <m:t>𝜈</m:t>
                          </m:r>
                        </m:sub>
                      </m:sSub>
                      <m:d>
                        <m:dPr>
                          <m:ctrlPr>
                            <a:rPr lang="en-US" altLang="ja-JP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ja-JP" altLang="en-US" i="1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ja-JP" altLang="en-US" i="1">
                                  <a:latin typeface="Cambria Math"/>
                                </a:rPr>
                                <m:t>𝜈</m:t>
                              </m:r>
                            </m:sub>
                          </m:sSub>
                        </m:e>
                      </m:d>
                      <m:r>
                        <a:rPr lang="en-US" altLang="ja-JP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 smtClean="0"/>
                  <a:t>T(z),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r>
                      <a:rPr lang="en-US" altLang="ja-JP" b="0" i="1" smtClean="0">
                        <a:latin typeface="Cambria Math"/>
                      </a:rPr>
                      <m:t>𝑧</m:t>
                    </m:r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dirty="0" smtClean="0"/>
                  <a:t>と境界条件が与えられると、</a:t>
                </a:r>
                <a:endParaRPr lang="en-US" altLang="ja-JP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</m:oMath>
                </a14:m>
                <a:r>
                  <a:rPr lang="ja-JP" altLang="en-US" dirty="0" smtClean="0"/>
                  <a:t>が得られ、最終的に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, 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𝜇</m:t>
                        </m:r>
                      </m:e>
                    </m:d>
                    <m:r>
                      <a:rPr lang="ja-JP" altLang="en-US" b="0" i="1" smtClean="0">
                        <a:latin typeface="Cambria Math"/>
                      </a:rPr>
                      <m:t>が</m:t>
                    </m:r>
                    <m:r>
                      <a:rPr lang="ja-JP" altLang="en-US" i="1">
                        <a:latin typeface="Cambria Math"/>
                      </a:rPr>
                      <m:t>得られる</m:t>
                    </m:r>
                    <m:r>
                      <a:rPr lang="ja-JP" altLang="en-US" b="0" i="1" smtClean="0">
                        <a:latin typeface="Cambria Math"/>
                      </a:rPr>
                      <m:t>。</m:t>
                    </m:r>
                  </m:oMath>
                </a14:m>
                <a:endParaRPr lang="en-US" altLang="ja-JP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41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992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4.2</a:t>
            </a:r>
            <a:r>
              <a:rPr kumimoji="1" lang="ja-JP" altLang="en-US" dirty="0" smtClean="0"/>
              <a:t>　近似解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00200"/>
                <a:ext cx="8229600" cy="5257800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輻射輸送方程式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en-US" altLang="ja-JP" dirty="0"/>
                  <a:t> </a:t>
                </a:r>
                <a:r>
                  <a:rPr kumimoji="1" lang="en-US" altLang="ja-JP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l-GR" altLang="ja-JP" i="1" smtClean="0">
                        <a:latin typeface="Cambria Math"/>
                        <a:ea typeface="Cambria Math"/>
                      </a:rPr>
                      <m:t>μ</m:t>
                    </m:r>
                    <m:f>
                      <m:f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num>
                      <m:den>
                        <m:r>
                          <a:rPr kumimoji="1" lang="en-US" altLang="ja-JP" b="0" i="1" smtClean="0"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den>
                    </m:f>
                    <m:r>
                      <a:rPr kumimoji="1" lang="en-US" altLang="ja-JP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,</m:t>
                    </m:r>
                    <m:r>
                      <a:rPr lang="ja-JP" altLang="en-US" i="1">
                        <a:latin typeface="Cambria Math"/>
                      </a:rPr>
                      <m:t>𝜇</m:t>
                    </m:r>
                    <m:r>
                      <a:rPr lang="en-US" altLang="ja-JP" i="1">
                        <a:latin typeface="Cambria Math"/>
                      </a:rPr>
                      <m:t>)</m:t>
                    </m:r>
                    <m:r>
                      <a:rPr kumimoji="1"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kumimoji="1"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  <m:r>
                      <a:rPr kumimoji="1" lang="en-US" altLang="ja-JP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kumimoji="1"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,</m:t>
                    </m:r>
                    <m:r>
                      <a:rPr lang="ja-JP" altLang="en-US" b="0" i="1" smtClean="0">
                        <a:latin typeface="Cambria Math"/>
                      </a:rPr>
                      <m:t>𝜇</m:t>
                    </m:r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⇒与えられた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en-US" altLang="ja-JP" dirty="0" smtClean="0"/>
                  <a:t> </a:t>
                </a:r>
                <a:r>
                  <a:rPr kumimoji="1" lang="ja-JP" altLang="en-US" dirty="0" smtClean="0"/>
                  <a:t>から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,</m:t>
                    </m:r>
                    <m:r>
                      <a:rPr lang="ja-JP" altLang="en-US" i="1">
                        <a:latin typeface="Cambria Math"/>
                      </a:rPr>
                      <m:t>𝜇</m:t>
                    </m:r>
                    <m:r>
                      <a:rPr lang="en-US" altLang="ja-JP" i="1">
                        <a:latin typeface="Cambria Math"/>
                      </a:rPr>
                      <m:t>)</m:t>
                    </m:r>
                  </m:oMath>
                </a14:m>
                <a:r>
                  <a:rPr kumimoji="1" lang="en-US" altLang="ja-JP" dirty="0" smtClean="0"/>
                  <a:t> </a:t>
                </a:r>
                <a:r>
                  <a:rPr kumimoji="1" lang="ja-JP" altLang="en-US" dirty="0" smtClean="0"/>
                  <a:t>を求めたい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ja-JP" altLang="en-US" dirty="0" smtClean="0"/>
                  <a:t>は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en-US" altLang="ja-JP" dirty="0" smtClean="0"/>
                  <a:t> </a:t>
                </a:r>
                <a:r>
                  <a:rPr kumimoji="1" lang="ja-JP" altLang="en-US" dirty="0" smtClean="0"/>
                  <a:t>の情報（全方向の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,</m:t>
                    </m:r>
                    <m:r>
                      <a:rPr lang="ja-JP" altLang="en-US" i="1">
                        <a:latin typeface="Cambria Math"/>
                      </a:rPr>
                      <m:t>𝜇</m:t>
                    </m:r>
                    <m:r>
                      <a:rPr lang="en-US" altLang="ja-JP" i="1">
                        <a:latin typeface="Cambria Math"/>
                      </a:rPr>
                      <m:t>)</m:t>
                    </m:r>
                  </m:oMath>
                </a14:m>
                <a:r>
                  <a:rPr kumimoji="1" lang="en-US" altLang="ja-JP" dirty="0" smtClean="0"/>
                  <a:t>)</a:t>
                </a:r>
                <a:r>
                  <a:rPr kumimoji="1" lang="ja-JP" altLang="en-US" dirty="0" smtClean="0"/>
                  <a:t>が必要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:r>
                  <a:rPr kumimoji="1" lang="ja-JP" altLang="en-US" dirty="0" smtClean="0"/>
                  <a:t>⇒簡単には解けない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ja-JP" altLang="en-US" dirty="0" smtClean="0"/>
                  <a:t>光学的</a:t>
                </a:r>
                <a:r>
                  <a:rPr kumimoji="1" lang="ja-JP" altLang="en-US" dirty="0" smtClean="0"/>
                  <a:t>に厚い領域（</a:t>
                </a:r>
                <a:r>
                  <a:rPr lang="en-US" altLang="ja-JP" dirty="0" smtClean="0"/>
                  <a:t>LTE</a:t>
                </a:r>
                <a:r>
                  <a:rPr lang="ja-JP" altLang="en-US" dirty="0" smtClean="0"/>
                  <a:t>からのずれが小さい</a:t>
                </a:r>
                <a:r>
                  <a:rPr lang="en-US" altLang="ja-JP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:r>
                  <a:rPr lang="en-US" altLang="ja-JP" dirty="0" smtClean="0"/>
                  <a:t>	</a:t>
                </a:r>
                <a:r>
                  <a:rPr lang="ja-JP" altLang="en-US" dirty="0"/>
                  <a:t>⇒</a:t>
                </a:r>
                <a:r>
                  <a:rPr lang="ja-JP" altLang="en-US" dirty="0" smtClean="0"/>
                  <a:t>解析解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:r>
                  <a:rPr lang="en-US" altLang="ja-JP" dirty="0" smtClean="0"/>
                  <a:t>		</a:t>
                </a:r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光学的に薄い領域⇒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近似解</a:t>
                </a:r>
                <a:endParaRPr lang="en-US" altLang="ja-JP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dirty="0">
                    <a:solidFill>
                      <a:srgbClr val="FF0000"/>
                    </a:solidFill>
                  </a:rPr>
                  <a:t>　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　</a:t>
                </a:r>
                <a:r>
                  <a:rPr lang="en-US" altLang="ja-JP" dirty="0" smtClean="0"/>
                  <a:t>(ex. </a:t>
                </a:r>
                <a:r>
                  <a:rPr lang="en-US" altLang="ja-JP" dirty="0" err="1" smtClean="0"/>
                  <a:t>Eddington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近似</a:t>
                </a:r>
                <a:r>
                  <a:rPr lang="en-US" altLang="ja-JP" dirty="0" smtClean="0"/>
                  <a:t>)</a:t>
                </a:r>
                <a:endParaRPr lang="en-US" altLang="ja-JP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00200"/>
                <a:ext cx="8229600" cy="5257800"/>
              </a:xfrm>
              <a:blipFill rotWithShape="1">
                <a:blip r:embed="rId2"/>
                <a:stretch>
                  <a:fillRect l="-963" t="-2436" b="-20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上下矢印 3"/>
          <p:cNvSpPr/>
          <p:nvPr/>
        </p:nvSpPr>
        <p:spPr>
          <a:xfrm>
            <a:off x="2036288" y="5085184"/>
            <a:ext cx="540060" cy="93610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50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4.2.1</a:t>
            </a:r>
            <a:r>
              <a:rPr kumimoji="1" lang="ja-JP" altLang="en-US" dirty="0" smtClean="0"/>
              <a:t>　表面における</a:t>
            </a:r>
            <a:r>
              <a:rPr kumimoji="1" lang="ja-JP" altLang="en-US" dirty="0" smtClean="0"/>
              <a:t>近似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[</a:t>
                </a:r>
                <a:r>
                  <a:rPr kumimoji="1" lang="en-US" altLang="ja-JP" dirty="0" err="1" smtClean="0"/>
                  <a:t>Eddington-Barbier</a:t>
                </a:r>
                <a:r>
                  <a:rPr kumimoji="1" lang="en-US" altLang="ja-JP" dirty="0" smtClean="0"/>
                  <a:t> </a:t>
                </a:r>
                <a:r>
                  <a:rPr kumimoji="1" lang="ja-JP" altLang="en-US" dirty="0" smtClean="0"/>
                  <a:t>近似</a:t>
                </a:r>
                <a:r>
                  <a:rPr kumimoji="1" lang="en-US" altLang="ja-JP" dirty="0" smtClean="0"/>
                  <a:t>]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Source function </a:t>
                </a:r>
                <a:r>
                  <a:rPr lang="ja-JP" altLang="en-US" dirty="0" smtClean="0"/>
                  <a:t>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で</a:t>
                </a:r>
                <a:r>
                  <a:rPr kumimoji="1" lang="en-US" altLang="ja-JP" dirty="0" smtClean="0"/>
                  <a:t>Taylor</a:t>
                </a:r>
                <a:r>
                  <a:rPr lang="ja-JP" altLang="en-US" dirty="0"/>
                  <a:t> </a:t>
                </a:r>
                <a:r>
                  <a:rPr kumimoji="1" lang="ja-JP" altLang="en-US" dirty="0" smtClean="0"/>
                  <a:t>展開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 Source function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ja-JP" b="0" i="1" smtClean="0">
                            <a:latin typeface="Cambria Math"/>
                          </a:rPr>
                          <m:t>𝑛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  <m:sup>
                            <m:r>
                              <a:rPr lang="en-US" altLang="ja-JP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bSup>
                      </m:e>
                    </m:nary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 外向き </a:t>
                </a:r>
                <a:r>
                  <a:rPr lang="en-US" altLang="ja-JP" dirty="0" smtClean="0"/>
                  <a:t>intensity 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  <m:sup>
                        <m:r>
                          <a:rPr lang="en-US" altLang="ja-JP" b="0" i="1" smtClean="0">
                            <a:latin typeface="Cambria Math"/>
                          </a:rPr>
                          <m:t>+</m:t>
                        </m:r>
                      </m:sup>
                    </m:sSubSup>
                    <m:r>
                      <a:rPr lang="en-US" altLang="ja-JP" b="0" i="1" smtClean="0">
                        <a:latin typeface="Cambria Math"/>
                      </a:rPr>
                      <m:t>(0,</m:t>
                    </m:r>
                    <m:r>
                      <a:rPr lang="ja-JP" altLang="en-US" b="0" i="1" smtClean="0">
                        <a:latin typeface="Cambria Math"/>
                      </a:rPr>
                      <m:t>𝜇</m:t>
                    </m:r>
                    <m:r>
                      <a:rPr lang="en-US" altLang="ja-JP" b="0" i="1" smtClean="0">
                        <a:latin typeface="Cambria Math"/>
                      </a:rPr>
                      <m:t>)=</m:t>
                    </m:r>
                    <m:nary>
                      <m:naryPr>
                        <m:chr m:val="∑"/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ja-JP" b="0" i="1" smtClean="0">
                            <a:latin typeface="Cambria Math"/>
                          </a:rPr>
                          <m:t>𝑛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𝑛</m:t>
                        </m:r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! 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  <m:sSup>
                          <m:sSup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平均　</a:t>
                </a:r>
                <a:r>
                  <a:rPr lang="en-US" altLang="ja-JP" dirty="0" smtClean="0"/>
                  <a:t>intensity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b="0" i="1" smtClean="0">
                            <a:latin typeface="Cambria Math"/>
                            <a:ea typeface="Cambria Math"/>
                          </a:rPr>
                          <m:t>Λ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[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]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                  </a:t>
                </a:r>
                <a:r>
                  <a:rPr lang="en-US" altLang="ja-JP" dirty="0" smtClean="0"/>
                  <a:t>Flux 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b="0" i="1" smtClean="0">
                            <a:latin typeface="Cambria Math"/>
                            <a:ea typeface="Cambria Math"/>
                          </a:rPr>
                          <m:t>Φ</m:t>
                        </m:r>
                      </m:e>
                      <m:sub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 [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altLang="ja-JP" dirty="0" smtClean="0"/>
                  <a:t> 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4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3052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/>
              <a:t>Eddington-Barbier</a:t>
            </a:r>
            <a:r>
              <a:rPr lang="en-US" altLang="ja-JP" dirty="0"/>
              <a:t> </a:t>
            </a:r>
            <a:r>
              <a:rPr lang="ja-JP" altLang="en-US" dirty="0" smtClean="0"/>
              <a:t>近似</a:t>
            </a:r>
            <a:r>
              <a:rPr lang="en-US" altLang="ja-JP" dirty="0" smtClean="0"/>
              <a:t>(</a:t>
            </a:r>
            <a:r>
              <a:rPr lang="ja-JP" altLang="en-US" dirty="0" smtClean="0"/>
              <a:t>表面値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altLang="ja-JP" dirty="0" smtClean="0"/>
                  <a:t>intensity 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  <m:sup>
                        <m:r>
                          <a:rPr lang="en-US" altLang="ja-JP" b="0" i="1" smtClean="0">
                            <a:latin typeface="Cambria Math"/>
                          </a:rPr>
                          <m:t>+</m:t>
                        </m:r>
                      </m:sup>
                    </m:sSubSup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0,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𝜇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≈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ja-JP" altLang="en-US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ja-JP" altLang="en-US" b="0" i="1" smtClean="0">
                        <a:latin typeface="Cambria Math"/>
                        <a:ea typeface="Cambria Math"/>
                      </a:rPr>
                      <m:t>≈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ja-JP" altLang="en-US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平均</a:t>
                </a:r>
                <a:r>
                  <a:rPr lang="en-US" altLang="ja-JP" dirty="0" smtClean="0"/>
                  <a:t>intensity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ja-JP" b="0" i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altLang="ja-JP" b="0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				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altLang="ja-JP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altLang="ja-JP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                  </a:t>
                </a:r>
                <a:r>
                  <a:rPr lang="en-US" altLang="ja-JP" dirty="0" smtClean="0"/>
                  <a:t>Flux 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+..</m:t>
                    </m:r>
                  </m:oMath>
                </a14:m>
                <a:endParaRPr lang="en-US" altLang="ja-JP" b="0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				  </a:t>
                </a:r>
                <a14:m>
                  <m:oMath xmlns:m="http://schemas.openxmlformats.org/officeDocument/2006/math">
                    <m:r>
                      <a:rPr kumimoji="1" lang="en-US" altLang="ja-JP" i="1" smtClean="0">
                        <a:latin typeface="Cambria Math"/>
                        <a:ea typeface="Cambria Math"/>
                      </a:rPr>
                      <m:t>≈</m:t>
                    </m:r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kumimoji="1" lang="ja-JP" altLang="en-US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kumimoji="1" lang="ja-JP" altLang="en-US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kumimoji="1"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Linear Source function (S </a:t>
                </a:r>
                <a:r>
                  <a:rPr lang="ja-JP" altLang="en-US" dirty="0" smtClean="0"/>
                  <a:t>が </a:t>
                </a:r>
                <a:r>
                  <a:rPr lang="en-US" altLang="ja-JP" dirty="0" smtClean="0"/>
                  <a:t>τ</a:t>
                </a:r>
                <a:r>
                  <a:rPr lang="ja-JP" altLang="en-US" dirty="0" smtClean="0"/>
                  <a:t>　の一次関数</a:t>
                </a:r>
                <a:r>
                  <a:rPr lang="en-US" altLang="ja-JP" dirty="0" smtClean="0"/>
                  <a:t>)</a:t>
                </a:r>
              </a:p>
              <a:p>
                <a:pPr marL="0" indent="0">
                  <a:buNone/>
                </a:pPr>
                <a:r>
                  <a:rPr lang="ja-JP" altLang="en-US" dirty="0" smtClean="0"/>
                  <a:t>ならば厳密に一致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kumimoji="1"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ja-JP" altLang="en-US" b="0" i="1" smtClean="0">
                            <a:latin typeface="Cambria Math"/>
                          </a:rPr>
                          <m:t>が</m:t>
                        </m:r>
                        <m:r>
                          <a:rPr kumimoji="1" lang="ja-JP" altLang="en-US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kumimoji="1"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に対して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:r>
                  <a:rPr lang="ja-JP" altLang="en-US" dirty="0" smtClean="0"/>
                  <a:t>・急激に増加  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en-US" altLang="ja-JP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type m:val="skw"/>
                            <m:ctrlPr>
                              <a:rPr lang="en-US" altLang="ja-JP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altLang="ja-JP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ja-JP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altLang="ja-JP" b="0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	</a:t>
                </a:r>
                <a:r>
                  <a:rPr kumimoji="1" lang="ja-JP" altLang="en-US" dirty="0" smtClean="0"/>
                  <a:t>・ゆっくり増加</a:t>
                </a:r>
                <a:r>
                  <a:rPr lang="ja-JP" altLang="en-US" dirty="0" smtClean="0"/>
                  <a:t>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 &gt;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altLang="ja-JP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type m:val="skw"/>
                            <m:ctrlPr>
                              <a:rPr lang="en-US" altLang="ja-JP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altLang="ja-JP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ja-JP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688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80528" y="-30297"/>
            <a:ext cx="7344816" cy="722993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S</a:t>
            </a:r>
            <a:r>
              <a:rPr lang="en-US" altLang="ja-JP" smtClean="0"/>
              <a:t>econd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Eddington</a:t>
            </a:r>
            <a:r>
              <a:rPr lang="en-US" altLang="ja-JP" dirty="0" smtClean="0"/>
              <a:t> </a:t>
            </a:r>
            <a:r>
              <a:rPr lang="ja-JP" altLang="en-US" dirty="0" smtClean="0"/>
              <a:t>近似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052736"/>
                <a:ext cx="8229600" cy="5472608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一様媒質 </a:t>
                </a:r>
                <a:r>
                  <a:rPr lang="en-US" altLang="ja-JP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  <m:sup>
                        <m:r>
                          <a:rPr lang="en-US" altLang="ja-JP" b="0" i="1" smtClean="0">
                            <a:latin typeface="Cambria Math"/>
                          </a:rPr>
                          <m:t>+</m:t>
                        </m:r>
                      </m:sup>
                    </m:sSubSup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0,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𝜇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  (</a:t>
                </a:r>
                <a14:m>
                  <m:oMath xmlns:m="http://schemas.openxmlformats.org/officeDocument/2006/math">
                    <m:r>
                      <a:rPr kumimoji="1" lang="ja-JP" altLang="en-US" i="1" dirty="0" smtClean="0">
                        <a:latin typeface="Cambria Math"/>
                      </a:rPr>
                      <m:t>𝜇</m:t>
                    </m:r>
                    <m:r>
                      <a:rPr kumimoji="1" lang="en-US" altLang="ja-JP" b="0" i="1" dirty="0" smtClean="0">
                        <a:latin typeface="Cambria Math"/>
                      </a:rPr>
                      <m:t>&gt;0)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(0)</m:t>
                        </m:r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=2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=4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(0)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	                    </a:t>
                </a:r>
                <a:r>
                  <a:rPr kumimoji="1" lang="en-US" altLang="ja-JP" dirty="0" smtClean="0">
                    <a:solidFill>
                      <a:srgbClr val="FF0000"/>
                    </a:solidFill>
                  </a:rPr>
                  <a:t>Second </a:t>
                </a:r>
                <a:r>
                  <a:rPr kumimoji="1" lang="en-US" altLang="ja-JP" dirty="0" err="1" smtClean="0">
                    <a:solidFill>
                      <a:srgbClr val="FF0000"/>
                    </a:solidFill>
                  </a:rPr>
                  <a:t>Eddington</a:t>
                </a:r>
                <a:r>
                  <a:rPr kumimoji="1" lang="en-US" altLang="ja-JP" dirty="0" smtClean="0">
                    <a:solidFill>
                      <a:srgbClr val="FF0000"/>
                    </a:solidFill>
                  </a:rPr>
                  <a:t> </a:t>
                </a:r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近似</a:t>
                </a:r>
                <a:endParaRPr kumimoji="1" lang="en-US" altLang="ja-JP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kumimoji="1" lang="en-US" altLang="ja-JP" dirty="0" smtClean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kumimoji="1" lang="ja-JP" alt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/>
                      </a:rPr>
                      <m:t>=2</m:t>
                    </m:r>
                    <m:nary>
                      <m:nary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p>
                      <m:e>
                        <m:sSub>
                          <m:sSubPr>
                            <m:ctrlP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kumimoji="1" lang="ja-JP" alt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(0,</m:t>
                        </m:r>
                        <m:r>
                          <a:rPr kumimoji="1" lang="ja-JP" alt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𝜇</m:t>
                        </m:r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kumimoji="1" lang="ja-JP" alt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𝜇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/>
                      </a:rPr>
                      <m:t>𝑑</m:t>
                    </m:r>
                    <m:r>
                      <a:rPr kumimoji="1" lang="ja-JP" alt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𝜇</m:t>
                    </m:r>
                  </m:oMath>
                </a14:m>
                <a:endParaRPr kumimoji="1" lang="en-US" altLang="ja-JP" b="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kumimoji="1" lang="en-US" altLang="ja-JP" dirty="0" smtClean="0">
                    <a:solidFill>
                      <a:srgbClr val="FF0000"/>
                    </a:solidFill>
                  </a:rPr>
                  <a:t>		 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kumimoji="1" lang="en-US" altLang="ja-JP" b="0" i="1" smtClean="0"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kumimoji="1"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</a:rPr>
                      <m:t>(0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  (</a:t>
                </a:r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ほぼ一様媒質</a:t>
                </a: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のとき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altLang="ja-JP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ja-JP" altLang="en-US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(0)</m:t>
                        </m:r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altLang="ja-JP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ja-JP" altLang="en-US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(0)</m:t>
                        </m:r>
                      </m:den>
                    </m:f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ja-JP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altLang="ja-JP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ja-JP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num>
                      <m:den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ja-JP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altLang="ja-JP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ja-JP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den>
                    </m:f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おおくの恒星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/>
                      </a:rPr>
                      <m:t>&gt;0</m:t>
                    </m:r>
                  </m:oMath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≈</m:t>
                    </m:r>
                    <m:d>
                      <m:d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sSub>
                      <m:sSub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&lt;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=1</m:t>
                        </m:r>
                      </m:e>
                    </m:d>
                  </m:oMath>
                </a14:m>
                <a:endParaRPr lang="en-US" altLang="ja-JP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kumimoji="1" lang="en-US" altLang="ja-JP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1" lang="en-US" altLang="ja-JP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kumimoji="1" lang="ja-JP" alt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(0)</m:t>
                        </m:r>
                      </m:num>
                      <m:den>
                        <m:sSub>
                          <m:sSubPr>
                            <m:ctrlPr>
                              <a:rPr kumimoji="1" lang="en-US" altLang="ja-JP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kumimoji="1" lang="ja-JP" alt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(0)</m:t>
                        </m:r>
                      </m:den>
                    </m:f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/>
                      </a:rPr>
                      <m:t>&gt;2</m:t>
                    </m:r>
                  </m:oMath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052736"/>
                <a:ext cx="8229600" cy="5472608"/>
              </a:xfrm>
              <a:blipFill rotWithShape="1">
                <a:blip r:embed="rId2"/>
                <a:stretch>
                  <a:fillRect l="-963" t="-2341" b="-256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/>
          <p:cNvSpPr/>
          <p:nvPr/>
        </p:nvSpPr>
        <p:spPr>
          <a:xfrm>
            <a:off x="1331640" y="2093195"/>
            <a:ext cx="446449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184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4.2.2 </a:t>
            </a:r>
            <a:r>
              <a:rPr kumimoji="1" lang="ja-JP" altLang="en-US" dirty="0" smtClean="0"/>
              <a:t>深い場所における近似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556792"/>
                <a:ext cx="95154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kumimoji="1" lang="ja-JP" altLang="en-US" dirty="0" smtClean="0"/>
                  <a:t>深い場所⇒光学的に厚い⇒</a:t>
                </a:r>
                <a:r>
                  <a:rPr kumimoji="1" lang="en-US" altLang="ja-JP" dirty="0" smtClean="0"/>
                  <a:t>LTE</a:t>
                </a:r>
                <a:r>
                  <a:rPr kumimoji="1" lang="ja-JP" altLang="en-US" dirty="0" smtClean="0"/>
                  <a:t>からのずれが小さい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en-US" altLang="ja-JP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kumimoji="1"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  <m:r>
                      <a:rPr kumimoji="1" lang="en-US" altLang="ja-JP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ja-JP" b="0" i="1" smtClean="0">
                            <a:latin typeface="Cambria Math"/>
                          </a:rPr>
                          <m:t>𝑛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kumimoji="1" lang="en-US" altLang="ja-JP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b="0" i="1" smtClean="0">
                                        <a:latin typeface="Cambria Math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kumimoji="1" lang="ja-JP" altLang="en-US" b="0" i="1" smtClean="0">
                                        <a:latin typeface="Cambria Math"/>
                                      </a:rPr>
                                      <m:t>𝜈</m:t>
                                    </m:r>
                                  </m:sub>
                                </m:sSub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</m:num>
                          <m:den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!</m:t>
                            </m:r>
                          </m:den>
                        </m:f>
                        <m:f>
                          <m:f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kumimoji="1" lang="en-US" altLang="ja-JP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kumimoji="1" lang="en-US" altLang="ja-JP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kumimoji="1" lang="ja-JP" altLang="en-US" b="0" i="1" smtClean="0">
                                    <a:latin typeface="Cambria Math"/>
                                  </a:rPr>
                                  <m:t>𝜈</m:t>
                                </m:r>
                              </m:sub>
                            </m:sSub>
                          </m:num>
                          <m:den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𝑑</m:t>
                            </m:r>
                            <m:sSubSup>
                              <m:sSubSupPr>
                                <m:ctrlPr>
                                  <a:rPr kumimoji="1" lang="en-US" altLang="ja-JP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kumimoji="1" lang="ja-JP" altLang="en-US" b="0" i="1" smtClean="0">
                                    <a:latin typeface="Cambria Math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kumimoji="1" lang="ja-JP" altLang="en-US" b="0" i="1" smtClean="0">
                                    <a:latin typeface="Cambria Math"/>
                                  </a:rPr>
                                  <m:t>𝜈</m:t>
                                </m:r>
                              </m:sub>
                              <m:sup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bSup>
                          </m:den>
                        </m:f>
                      </m:e>
                    </m:nary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:r>
                  <a:rPr lang="en-US" altLang="ja-JP" dirty="0" smtClean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ja-JP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  <m:sup>
                        <m:r>
                          <a:rPr lang="en-US" altLang="ja-JP" i="1">
                            <a:latin typeface="Cambria Math"/>
                          </a:rPr>
                          <m:t>+</m:t>
                        </m:r>
                      </m:sup>
                    </m:sSubSup>
                    <m:d>
                      <m:dPr>
                        <m:ctrlPr>
                          <a:rPr lang="en-US" altLang="ja-JP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i="1">
                            <a:latin typeface="Cambria Math"/>
                          </a:rPr>
                          <m:t>,</m:t>
                        </m:r>
                        <m:r>
                          <a:rPr lang="ja-JP" altLang="en-US" i="1">
                            <a:latin typeface="Cambria Math"/>
                          </a:rPr>
                          <m:t>𝜇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sub>
                      <m:sup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ja-JP" altLang="en-US" b="0" i="1" smtClean="0">
                                    <a:latin typeface="Cambria Math"/>
                                  </a:rPr>
                                  <m:t>𝜈</m:t>
                                </m:r>
                              </m:sub>
                            </m:sSub>
                          </m:e>
                        </m:d>
                        <m:sSup>
                          <m:sSup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ja-JP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ja-JP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ja-JP" altLang="en-US" b="0" i="1" smtClean="0">
                                        <a:latin typeface="Cambria Math"/>
                                      </a:rPr>
                                      <m:t>𝜈</m:t>
                                    </m:r>
                                  </m:sub>
                                </m:sSub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ja-JP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ja-JP" altLang="en-US" b="0" i="1" smtClean="0">
                                        <a:latin typeface="Cambria Math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ja-JP" altLang="en-US" b="0" i="1" smtClean="0">
                                        <a:latin typeface="Cambria Math"/>
                                      </a:rPr>
                                      <m:t>𝜈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ja-JP" altLang="en-US" b="0" i="1" smtClean="0">
                                    <a:latin typeface="Cambria Math"/>
                                  </a:rPr>
                                  <m:t>𝜇</m:t>
                                </m:r>
                              </m:den>
                            </m:f>
                          </m:sup>
                        </m:sSup>
                        <m:r>
                          <a:rPr lang="en-US" altLang="ja-JP" b="0" i="1" smtClean="0"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/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𝜇</m:t>
                        </m:r>
                      </m:e>
                    </m:nary>
                    <m:r>
                      <a:rPr lang="en-US" altLang="ja-JP" i="1">
                        <a:latin typeface="Cambria Math"/>
                      </a:rPr>
                      <m:t> 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:r>
                  <a:rPr lang="ja-JP" altLang="en-US" dirty="0" smtClean="0"/>
                  <a:t>より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  <m:sup>
                        <m:r>
                          <a:rPr lang="en-US" altLang="ja-JP" b="0" i="1" smtClean="0">
                            <a:latin typeface="Cambria Math"/>
                          </a:rPr>
                          <m:t>+</m:t>
                        </m:r>
                      </m:sup>
                    </m:sSubSup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,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𝜇</m:t>
                        </m:r>
                      </m:e>
                    </m:d>
                    <m:r>
                      <a:rPr lang="en-US" altLang="ja-JP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ja-JP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ja-JP" i="1">
                            <a:latin typeface="Cambria Math"/>
                          </a:rPr>
                          <m:t>𝑛</m:t>
                        </m:r>
                        <m:r>
                          <a:rPr lang="en-US" altLang="ja-JP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altLang="ja-JP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ja-JP" altLang="en-US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ja-JP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ja-JP" i="1">
                                    <a:latin typeface="Cambria Math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altLang="ja-JP" i="1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altLang="ja-JP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i="1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ja-JP" altLang="en-US" i="1">
                                    <a:latin typeface="Cambria Math"/>
                                  </a:rPr>
                                  <m:t>𝜈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ja-JP" i="1">
                                <a:latin typeface="Cambria Math"/>
                              </a:rPr>
                              <m:t>𝑑</m:t>
                            </m:r>
                            <m:sSubSup>
                              <m:sSubSupPr>
                                <m:ctrlPr>
                                  <a:rPr lang="en-US" altLang="ja-JP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ja-JP" altLang="en-US" i="1">
                                    <a:latin typeface="Cambria Math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ja-JP" altLang="en-US" i="1">
                                    <a:latin typeface="Cambria Math"/>
                                  </a:rPr>
                                  <m:t>𝜈</m:t>
                                </m:r>
                              </m:sub>
                              <m:sup>
                                <m:r>
                                  <a:rPr lang="en-US" altLang="ja-JP" i="1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bSup>
                          </m:den>
                        </m:f>
                      </m:e>
                    </m:nary>
                  </m:oMath>
                </a14:m>
                <a:endParaRPr lang="en-US" altLang="ja-JP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:r>
                  <a:rPr lang="en-US" altLang="ja-JP" dirty="0" smtClean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ja-JP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  <m:sup>
                        <m:r>
                          <a:rPr lang="en-US" altLang="ja-JP" b="0" i="1" smtClean="0">
                            <a:latin typeface="Cambria Math"/>
                          </a:rPr>
                          <m:t>−</m:t>
                        </m:r>
                      </m:sup>
                    </m:sSubSup>
                    <m:r>
                      <a:rPr lang="en-US" altLang="ja-JP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,</m:t>
                    </m:r>
                    <m:r>
                      <a:rPr lang="ja-JP" altLang="en-US" i="1">
                        <a:latin typeface="Cambria Math"/>
                      </a:rPr>
                      <m:t>𝜇</m:t>
                    </m:r>
                    <m:r>
                      <a:rPr lang="en-US" altLang="ja-JP" i="1">
                        <a:latin typeface="Cambria Math"/>
                      </a:rPr>
                      <m:t>) </m:t>
                    </m:r>
                    <m:r>
                      <a:rPr lang="en-US" altLang="ja-JP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ja-JP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ja-JP" i="1">
                            <a:latin typeface="Cambria Math"/>
                          </a:rPr>
                          <m:t>𝑛</m:t>
                        </m:r>
                        <m:r>
                          <a:rPr lang="en-US" altLang="ja-JP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altLang="ja-JP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ja-JP" altLang="en-US" i="1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ja-JP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ja-JP" i="1">
                                    <a:latin typeface="Cambria Math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altLang="ja-JP" i="1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altLang="ja-JP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i="1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ja-JP" altLang="en-US" i="1">
                                    <a:latin typeface="Cambria Math"/>
                                  </a:rPr>
                                  <m:t>𝜈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ja-JP" i="1">
                                <a:latin typeface="Cambria Math"/>
                              </a:rPr>
                              <m:t>𝑑</m:t>
                            </m:r>
                            <m:sSubSup>
                              <m:sSubSupPr>
                                <m:ctrlPr>
                                  <a:rPr lang="en-US" altLang="ja-JP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ja-JP" altLang="en-US" i="1">
                                    <a:latin typeface="Cambria Math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ja-JP" altLang="en-US" i="1">
                                    <a:latin typeface="Cambria Math"/>
                                  </a:rPr>
                                  <m:t>𝜈</m:t>
                                </m:r>
                              </m:sub>
                              <m:sup>
                                <m:r>
                                  <a:rPr lang="en-US" altLang="ja-JP" i="1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bSup>
                          </m:den>
                        </m:f>
                      </m:e>
                    </m:nary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→∞)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556792"/>
                <a:ext cx="9515400" cy="4525963"/>
              </a:xfrm>
              <a:blipFill rotWithShape="1">
                <a:blip r:embed="rId2"/>
                <a:stretch>
                  <a:fillRect l="-1537" t="-33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939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3717032"/>
            <a:ext cx="4539617" cy="2948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ja-JP" altLang="en-US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kumimoji="1"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</a:rPr>
                      <m:t>≫1</m:t>
                    </m:r>
                  </m:oMath>
                </a14:m>
                <a:r>
                  <a:rPr kumimoji="1" lang="ja-JP" altLang="en-US" dirty="0" smtClean="0"/>
                  <a:t>のとき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53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0" y="1556792"/>
                <a:ext cx="8867328" cy="452596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𝐽</m:t>
                          </m:r>
                        </m:e>
                        <m:sub>
                          <m:r>
                            <a:rPr kumimoji="1" lang="ja-JP" altLang="en-US" i="1" smtClean="0">
                              <a:latin typeface="Cambria Math"/>
                            </a:rPr>
                            <m:t>𝜈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ja-JP" altLang="en-US" b="0" i="1" smtClean="0">
                                  <a:latin typeface="Cambria Math"/>
                                </a:rPr>
                                <m:t>𝜈</m:t>
                              </m:r>
                            </m:sub>
                          </m:sSub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b="0" i="1" smtClean="0">
                              <a:latin typeface="Cambria Math"/>
                            </a:rPr>
                            <m:t>𝑘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kumimoji="1" lang="en-US" altLang="ja-JP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  <m:r>
                            <a:rPr kumimoji="1" lang="en-US" altLang="ja-JP" b="0" i="1" smtClean="0">
                              <a:latin typeface="Cambria Math"/>
                            </a:rPr>
                            <m:t>[</m:t>
                          </m:r>
                          <m:f>
                            <m:f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1" lang="en-US" altLang="ja-JP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kumimoji="1" lang="en-US" altLang="ja-JP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en-US" altLang="ja-JP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kumimoji="1" lang="en-US" altLang="ja-JP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e>
                                  </m:d>
                                </m:sup>
                              </m:sSup>
                              <m:sSub>
                                <m:sSubPr>
                                  <m:ctrlPr>
                                    <a:rPr kumimoji="1" lang="en-US" altLang="ja-JP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kumimoji="1" lang="ja-JP" altLang="en-US" b="0" i="1" smtClean="0">
                                      <a:latin typeface="Cambria Math"/>
                                    </a:rPr>
                                    <m:t>𝜈</m:t>
                                  </m:r>
                                </m:sub>
                              </m:s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kumimoji="1" lang="en-US" altLang="ja-JP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b="0" i="1" smtClean="0">
                                      <a:latin typeface="Cambria Math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kumimoji="1" lang="ja-JP" altLang="en-US" b="0" i="1" smtClean="0">
                                      <a:latin typeface="Cambria Math"/>
                                    </a:rPr>
                                    <m:t>𝜈</m:t>
                                  </m:r>
                                </m:sub>
                              </m:s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𝑑</m:t>
                              </m:r>
                              <m:sSubSup>
                                <m:sSubSupPr>
                                  <m:ctrlPr>
                                    <a:rPr kumimoji="1" lang="en-US" altLang="ja-JP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kumimoji="1" lang="ja-JP" altLang="en-US" b="0" i="1" smtClean="0">
                                      <a:latin typeface="Cambria Math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kumimoji="1" lang="ja-JP" altLang="en-US" b="0" i="1" smtClean="0">
                                      <a:latin typeface="Cambria Math"/>
                                    </a:rPr>
                                    <m:t>𝜈</m:t>
                                  </m:r>
                                </m:sub>
                                <m:sup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(2</m:t>
                                  </m:r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bSup>
                            </m:den>
                          </m:f>
                          <m:r>
                            <a:rPr kumimoji="1" lang="en-US" altLang="ja-JP" b="0" i="1" smtClean="0">
                              <a:latin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en-US" altLang="ja-JP" b="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kumimoji="1" lang="en-US" altLang="ja-JP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kumimoji="1" lang="en-US" altLang="ja-JP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+2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kumimoji="1" lang="en-US" altLang="ja-JP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kumimoji="1" lang="ja-JP" altLang="en-US" i="1" smtClean="0">
                                    <a:latin typeface="Cambria Math"/>
                                  </a:rPr>
                                  <m:t>𝜈</m:t>
                                </m:r>
                              </m:sub>
                            </m:sSub>
                          </m:num>
                          <m:den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𝑑</m:t>
                            </m:r>
                            <m:sSubSup>
                              <m:sSubSupPr>
                                <m:ctrlPr>
                                  <a:rPr kumimoji="1" lang="en-US" altLang="ja-JP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kumimoji="1" lang="ja-JP" altLang="en-US" b="0" i="1" smtClean="0">
                                    <a:latin typeface="Cambria Math"/>
                                  </a:rPr>
                                  <m:t>𝜈</m:t>
                                </m:r>
                              </m:sub>
                              <m:sup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kumimoji="1" lang="en-US" altLang="ja-JP" b="0" i="1" smtClean="0">
                                    <a:latin typeface="Cambria Math"/>
                                  </a:rPr>
                                  <m:t>+2</m:t>
                                </m:r>
                              </m:sup>
                            </m:sSubSup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ja-JP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ja-JP" i="1">
                                    <a:latin typeface="Cambria Math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altLang="ja-JP" i="1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altLang="ja-JP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i="1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ja-JP" altLang="en-US" i="1">
                                    <a:latin typeface="Cambria Math"/>
                                  </a:rPr>
                                  <m:t>𝜈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ja-JP" i="1">
                                <a:latin typeface="Cambria Math"/>
                              </a:rPr>
                              <m:t>𝑑</m:t>
                            </m:r>
                            <m:sSubSup>
                              <m:sSubSupPr>
                                <m:ctrlPr>
                                  <a:rPr lang="en-US" altLang="ja-JP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altLang="ja-JP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ja-JP" altLang="en-US" i="1">
                                    <a:latin typeface="Cambria Math"/>
                                  </a:rPr>
                                  <m:t>𝜈</m:t>
                                </m:r>
                              </m:sub>
                              <m:sup>
                                <m:r>
                                  <a:rPr lang="en-US" altLang="ja-JP" i="1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bSup>
                          </m:den>
                        </m:f>
                      </m:den>
                    </m:f>
                    <m:r>
                      <a:rPr lang="en-US" altLang="ja-JP" b="0" i="1" smtClean="0">
                        <a:latin typeface="Cambria Math"/>
                      </a:rPr>
                      <m:t>~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  <m:sup>
                            <m:r>
                              <a:rPr lang="en-US" altLang="ja-JP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→0(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≫1)</m:t>
                    </m:r>
                  </m:oMath>
                </a14:m>
                <a:r>
                  <a:rPr kumimoji="1" lang="ja-JP" altLang="en-US" dirty="0" smtClean="0"/>
                  <a:t>より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kumimoji="1"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/>
                          </a:rPr>
                          <m:t>,</m:t>
                        </m:r>
                        <m:r>
                          <a:rPr kumimoji="1" lang="ja-JP" altLang="en-US" b="0" i="1" smtClean="0">
                            <a:latin typeface="Cambria Math"/>
                          </a:rPr>
                          <m:t>𝜇</m:t>
                        </m:r>
                      </m:e>
                    </m:d>
                    <m:r>
                      <a:rPr lang="en-US" altLang="ja-JP" i="1">
                        <a:latin typeface="Cambria Math"/>
                        <a:ea typeface="Cambria Math"/>
                      </a:rPr>
                      <m:t>≈</m:t>
                    </m:r>
                    <m:sSub>
                      <m:sSubPr>
                        <m:ctrlPr>
                          <a:rPr lang="en-US" altLang="ja-JP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ja-JP" altLang="en-US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[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</m:den>
                    </m:f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]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 </a:t>
                </a:r>
                <a:r>
                  <a:rPr lang="en-US" altLang="ja-JP" dirty="0" smtClean="0"/>
                  <a:t>     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)</m:t>
                    </m:r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≈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altLang="ja-JP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en-US" altLang="ja-JP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ja-JP" altLang="en-US" b="0" i="1" smtClean="0">
                                    <a:latin typeface="Cambria Math"/>
                                    <a:ea typeface="Cambria Math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ja-JP" altLang="en-US" b="0" i="1" smtClean="0">
                                    <a:latin typeface="Cambria Math"/>
                                    <a:ea typeface="Cambria Math"/>
                                  </a:rPr>
                                  <m:t>𝜈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</m:den>
                    </m:f>
                    <m:r>
                      <a:rPr lang="en-US" altLang="ja-JP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altLang="ja-JP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altLang="ja-JP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i="1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ja-JP" altLang="en-US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altLang="ja-JP" dirty="0" smtClean="0"/>
                  <a:t>		</a:t>
                </a:r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56792"/>
                <a:ext cx="8867328" cy="4525963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4520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Diffusion </a:t>
            </a:r>
            <a:r>
              <a:rPr kumimoji="1" lang="ja-JP" altLang="en-US" dirty="0" smtClean="0"/>
              <a:t>近似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Rosseland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近似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星の内部深いところで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</m:oMath>
                </a14:m>
                <a:endParaRPr lang="en-US" altLang="ja-JP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altLang="ja-JP" dirty="0" smtClean="0"/>
                  <a:t>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i="1">
                            <a:latin typeface="Cambria Math"/>
                          </a:rPr>
                          <m:t>,</m:t>
                        </m:r>
                        <m:r>
                          <a:rPr lang="ja-JP" altLang="en-US" i="1">
                            <a:latin typeface="Cambria Math"/>
                          </a:rPr>
                          <m:t>𝜇</m:t>
                        </m:r>
                      </m:e>
                    </m:d>
                    <m:r>
                      <a:rPr lang="en-US" altLang="ja-JP" i="1">
                        <a:latin typeface="Cambria Math"/>
                        <a:ea typeface="Cambria Math"/>
                      </a:rPr>
                      <m:t>≈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/>
                        <a:ea typeface="Cambria Math"/>
                      </a:rPr>
                      <m:t>+</m:t>
                    </m:r>
                    <m:r>
                      <a:rPr lang="ja-JP" altLang="en-US" i="1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altLang="ja-JP" i="1">
                        <a:latin typeface="Cambria Math"/>
                        <a:ea typeface="Cambria Math"/>
                      </a:rPr>
                      <m:t>[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</m:den>
                    </m:f>
                    <m:r>
                      <a:rPr lang="en-US" altLang="ja-JP" i="1">
                        <a:latin typeface="Cambria Math"/>
                        <a:ea typeface="Cambria Math"/>
                      </a:rPr>
                      <m:t>]</m:t>
                    </m:r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	 </a:t>
                </a:r>
                <a:r>
                  <a:rPr lang="en-US" altLang="ja-JP" dirty="0"/>
                  <a:t>     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i="1">
                        <a:latin typeface="Cambria Math"/>
                      </a:rPr>
                      <m:t>)</m:t>
                    </m:r>
                    <m:r>
                      <a:rPr lang="en-US" altLang="ja-JP" i="1">
                        <a:latin typeface="Cambria Math"/>
                        <a:ea typeface="Cambria Math"/>
                      </a:rPr>
                      <m:t>≈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i="1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ja-JP" altLang="en-US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  <m:d>
                          <m:dPr>
                            <m:ctrlPr>
                              <a:rPr lang="en-US" altLang="ja-JP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ja-JP" altLang="en-US" i="1">
                                    <a:latin typeface="Cambria Math"/>
                                    <a:ea typeface="Cambria Math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ja-JP" altLang="en-US" i="1">
                                    <a:latin typeface="Cambria Math"/>
                                    <a:ea typeface="Cambria Math"/>
                                  </a:rPr>
                                  <m:t>𝜈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</m:den>
                    </m:f>
                    <m:r>
                      <a:rPr lang="en-US" altLang="ja-JP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err="1" smtClean="0"/>
                  <a:t>Rosseland</a:t>
                </a:r>
                <a:r>
                  <a:rPr lang="en-US" altLang="ja-JP" dirty="0" smtClean="0"/>
                  <a:t> mean extinction coefficient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ja-JP" altLang="en-US" i="1" smtClean="0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  <m:r>
                        <a:rPr kumimoji="1" lang="en-US" altLang="ja-JP" i="1" smtClean="0">
                          <a:latin typeface="Cambria Math"/>
                          <a:ea typeface="Cambria Math"/>
                        </a:rPr>
                        <m:t>≡</m:t>
                      </m:r>
                      <m:f>
                        <m:fPr>
                          <m:ctrlPr>
                            <a:rPr kumimoji="1" lang="en-US" altLang="ja-JP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nary>
                            <m:naryPr>
                              <m:ctrlPr>
                                <a:rPr kumimoji="1" lang="en-US" altLang="ja-JP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kumimoji="1" lang="en-US" altLang="ja-JP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sup>
                            <m:e>
                              <m:f>
                                <m:fPr>
                                  <m:type m:val="skw"/>
                                  <m:ctrlPr>
                                    <a:rPr kumimoji="1" lang="en-US" altLang="ja-JP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kumimoji="1" lang="en-US" altLang="ja-JP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ja-JP" altLang="en-US" i="1" smtClean="0">
                                          <a:latin typeface="Cambria Math"/>
                                          <a:ea typeface="Cambria Math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kumimoji="1" lang="ja-JP" altLang="en-US" i="1" smtClean="0">
                                          <a:latin typeface="Cambria Math"/>
                                          <a:ea typeface="Cambria Math"/>
                                        </a:rPr>
                                        <m:t>𝜈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f>
                                <m:fPr>
                                  <m:type m:val="skw"/>
                                  <m:ctrlPr>
                                    <a:rPr kumimoji="1" lang="en-US" altLang="ja-JP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kumimoji="1" lang="en-US" altLang="ja-JP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b="0" i="1" smtClean="0">
                                          <a:latin typeface="Cambria Math"/>
                                          <a:ea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kumimoji="1" lang="ja-JP" alt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𝜈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kumimoji="1" lang="en-US" altLang="ja-JP" b="0" i="1" smtClean="0">
                                      <a:latin typeface="Cambria Math"/>
                                      <a:ea typeface="Cambria Math"/>
                                    </a:rPr>
                                    <m:t>𝑑𝑇</m:t>
                                  </m:r>
                                </m:den>
                              </m:f>
                              <m: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r>
                                <a:rPr kumimoji="1" lang="ja-JP" altLang="en-US" b="0" i="1" smtClean="0">
                                  <a:latin typeface="Cambria Math"/>
                                  <a:ea typeface="Cambria Math"/>
                                </a:rPr>
                                <m:t>𝜈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trlPr>
                                <a:rPr kumimoji="1" lang="en-US" altLang="ja-JP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kumimoji="1" lang="en-US" altLang="ja-JP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altLang="ja-JP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altLang="ja-JP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f>
                                <m:fPr>
                                  <m:type m:val="skw"/>
                                  <m:ctrlPr>
                                    <a:rPr lang="en-US" altLang="ja-JP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i="1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>
                                          <a:latin typeface="Cambria Math"/>
                                          <a:ea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ja-JP" altLang="en-US" i="1">
                                          <a:latin typeface="Cambria Math"/>
                                          <a:ea typeface="Cambria Math"/>
                                        </a:rPr>
                                        <m:t>𝜈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ja-JP" i="1">
                                      <a:latin typeface="Cambria Math"/>
                                      <a:ea typeface="Cambria Math"/>
                                    </a:rPr>
                                    <m:t>𝑑𝑇</m:t>
                                  </m:r>
                                </m:den>
                              </m:f>
                              <m:r>
                                <a:rPr lang="en-US" altLang="ja-JP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a:rPr lang="en-US" altLang="ja-JP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r>
                                <a:rPr lang="ja-JP" altLang="en-US" i="1" smtClean="0">
                                  <a:latin typeface="Cambria Math"/>
                                  <a:ea typeface="Cambria Math"/>
                                </a:rPr>
                                <m:t>𝜈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kumimoji="1" lang="en-US" altLang="ja-JP" b="0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Total </a:t>
                </a:r>
                <a:r>
                  <a:rPr kumimoji="1" lang="en-US" altLang="ja-JP" dirty="0" err="1" smtClean="0"/>
                  <a:t>radiative</a:t>
                </a:r>
                <a:r>
                  <a:rPr kumimoji="1" lang="en-US" altLang="ja-JP" dirty="0" smtClean="0"/>
                  <a:t> energy diffusion</a:t>
                </a:r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altLang="ja-JP" i="1">
                        <a:latin typeface="Cambria Math"/>
                        <a:ea typeface="Cambria Math"/>
                      </a:rPr>
                      <m:t>≡</m:t>
                    </m:r>
                    <m:nary>
                      <m:naryPr>
                        <m:ctrlPr>
                          <a:rPr lang="en-US" altLang="ja-JP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  <m:sup>
                        <m:r>
                          <a:rPr lang="en-US" altLang="ja-JP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sSubSup>
                          <m:sSubSupPr>
                            <m:ctrlPr>
                              <a:rPr lang="en-US" altLang="ja-JP" i="1" smtClean="0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ja-JP" altLang="en-US" i="1" smtClean="0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  <m:sup/>
                        </m:sSubSup>
                        <m:d>
                          <m:d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𝑧</m:t>
                            </m:r>
                          </m:e>
                        </m:d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e>
                    </m:nary>
                    <m:r>
                      <a:rPr lang="en-US" altLang="ja-JP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altLang="ja-JP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16</m:t>
                        </m:r>
                      </m:num>
                      <m:den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en-US" altLang="ja-JP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ja-JP" alt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  <m:sSup>
                          <m:sSupPr>
                            <m:ctrlPr>
                              <a:rPr lang="en-US" altLang="ja-JP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altLang="ja-JP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altLang="ja-JP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𝑑𝑇</m:t>
                        </m:r>
                      </m:num>
                      <m:den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𝑑𝑧</m:t>
                        </m:r>
                      </m:den>
                    </m:f>
                  </m:oMath>
                </a14:m>
                <a:r>
                  <a:rPr kumimoji="1" lang="en-US" altLang="ja-JP" dirty="0" smtClean="0"/>
                  <a:t>		</a:t>
                </a:r>
              </a:p>
              <a:p>
                <a:pPr marL="0" indent="0">
                  <a:buNone/>
                </a:pPr>
                <a:r>
                  <a:rPr kumimoji="1" lang="ja-JP" altLang="en-US" dirty="0" smtClean="0"/>
                  <a:t>星から輻射によりエネルギーを逃がすためには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負の温度勾配が必要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1">
                <a:blip r:embed="rId2"/>
                <a:stretch>
                  <a:fillRect l="-741" t="-20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136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4.2.3 (first) </a:t>
            </a:r>
            <a:r>
              <a:rPr kumimoji="1" lang="en-US" altLang="ja-JP" dirty="0" err="1" smtClean="0"/>
              <a:t>Eddington</a:t>
            </a:r>
            <a:r>
              <a:rPr lang="ja-JP" altLang="en-US" dirty="0"/>
              <a:t>　</a:t>
            </a:r>
            <a:r>
              <a:rPr lang="ja-JP" altLang="en-US" dirty="0" smtClean="0"/>
              <a:t>近似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kumimoji="1"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ja-JP" altLang="en-US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kumimoji="1"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</a:rPr>
                      <m:t>)</m:t>
                    </m:r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  <m:t>𝐽</m:t>
                        </m:r>
                      </m:e>
                      <m:sub>
                        <m:r>
                          <a:rPr kumimoji="1"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kumimoji="1" lang="ja-JP" altLang="en-US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kumimoji="1"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kumimoji="1" lang="en-US" altLang="ja-JP" dirty="0" smtClean="0"/>
              </a:p>
              <a:p>
                <a:r>
                  <a:rPr lang="ja-JP" altLang="en-US" dirty="0" smtClean="0"/>
                  <a:t>等方的な放射ならば厳密に一致</a:t>
                </a:r>
                <a:endParaRPr lang="en-US" altLang="ja-JP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kumimoji="1"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/>
                          </a:rPr>
                          <m:t>,</m:t>
                        </m:r>
                        <m:r>
                          <a:rPr kumimoji="1" lang="ja-JP" altLang="en-US" b="0" i="1" smtClean="0">
                            <a:latin typeface="Cambria Math"/>
                          </a:rPr>
                          <m:t>𝜇</m:t>
                        </m:r>
                      </m:e>
                    </m:d>
                    <m:r>
                      <a:rPr kumimoji="1" lang="en-US" altLang="ja-JP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ja-JP" b="0" i="1" smtClean="0">
                            <a:latin typeface="Cambria Math"/>
                          </a:rPr>
                          <m:t>𝑖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kumimoji="1" lang="en-US" altLang="ja-JP" b="0" i="1" smtClean="0">
                            <a:latin typeface="Cambria Math"/>
                          </a:rPr>
                          <m:t>𝑛</m:t>
                        </m:r>
                        <m:r>
                          <a:rPr kumimoji="1" lang="en-US" altLang="ja-JP" b="0" i="1" smtClean="0">
                            <a:latin typeface="Cambria Math"/>
                          </a:rPr>
                          <m:t>/2</m:t>
                        </m:r>
                      </m:sup>
                      <m:e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/>
                          </a:rPr>
                          <m:t>)</m:t>
                        </m:r>
                        <m:sSup>
                          <m:sSup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𝜇</m:t>
                            </m:r>
                          </m:e>
                          <m:sup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e>
                    </m:nary>
                  </m:oMath>
                </a14:m>
                <a:r>
                  <a:rPr kumimoji="1" lang="ja-JP" altLang="en-US" dirty="0" smtClean="0"/>
                  <a:t>のときも一致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kumimoji="1"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kumimoji="1"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/>
                          </a:rPr>
                          <m:t>,</m:t>
                        </m:r>
                        <m:r>
                          <a:rPr kumimoji="1" lang="ja-JP" altLang="en-US" b="0" i="1" smtClean="0">
                            <a:latin typeface="Cambria Math"/>
                          </a:rPr>
                          <m:t>𝜇</m:t>
                        </m:r>
                      </m:e>
                    </m:d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≡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kumimoji="1" lang="ja-JP" altLang="en-US" b="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kumimoji="1" lang="ja-JP" altLang="en-US" b="0" i="1" smtClean="0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kumimoji="1" lang="ja-JP" altLang="en-US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kumimoji="1"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)</m:t>
                    </m:r>
                    <m:r>
                      <a:rPr kumimoji="1" lang="ja-JP" altLang="en-US" b="0" i="1" smtClean="0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kumimoji="1" lang="ja-JP" altLang="en-US" dirty="0" smtClean="0"/>
                  <a:t>のとき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</m:oMath>
                </a14:m>
                <a:endParaRPr lang="en-US" altLang="ja-JP" b="0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/3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altLang="ja-JP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i="1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i="1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  <m:r>
                      <a:rPr lang="en-US" altLang="ja-JP" i="1">
                        <a:latin typeface="Cambria Math"/>
                      </a:rPr>
                      <m:t>/3</m:t>
                    </m:r>
                  </m:oMath>
                </a14:m>
                <a:r>
                  <a:rPr lang="en-US" altLang="ja-JP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i="1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ja-JP" altLang="en-US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i="1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022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462</Words>
  <Application>Microsoft Office PowerPoint</Application>
  <PresentationFormat>画面に合わせる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NLTE 7/30 “Radiative transfer  in  stellar atmosphere” Chapter 4</vt:lpstr>
      <vt:lpstr>4.2　近似解</vt:lpstr>
      <vt:lpstr>4.2.1　表面における近似</vt:lpstr>
      <vt:lpstr>Eddington-Barbier 近似(表面値)</vt:lpstr>
      <vt:lpstr>Second　Eddington 近似</vt:lpstr>
      <vt:lpstr>4.2.2 深い場所における近似</vt:lpstr>
      <vt:lpstr>τ_ν≫1のとき</vt:lpstr>
      <vt:lpstr>Diffusion 近似(Rosseland 近似)</vt:lpstr>
      <vt:lpstr>4.2.3 (first) Eddington　近似</vt:lpstr>
      <vt:lpstr>Diffusion Vs Eddington </vt:lpstr>
      <vt:lpstr>二次輸送方程式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naoki</dc:creator>
  <cp:lastModifiedBy>naoki</cp:lastModifiedBy>
  <cp:revision>28</cp:revision>
  <dcterms:created xsi:type="dcterms:W3CDTF">2012-07-22T23:44:40Z</dcterms:created>
  <dcterms:modified xsi:type="dcterms:W3CDTF">2012-07-30T01:28:11Z</dcterms:modified>
</cp:coreProperties>
</file>