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12.7.29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4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Analytical </a:t>
            </a:r>
            <a:r>
              <a:rPr lang="en-US" altLang="ja-JP" sz="3000" dirty="0" err="1" smtClean="0"/>
              <a:t>Radiative</a:t>
            </a:r>
            <a:r>
              <a:rPr lang="en-US" altLang="ja-JP" sz="3000" dirty="0" smtClean="0"/>
              <a:t> Transfer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4.3</a:t>
            </a:r>
            <a:r>
              <a:rPr lang="ja-JP" altLang="en-US" sz="3000" dirty="0" smtClean="0"/>
              <a:t>章</a:t>
            </a:r>
            <a:r>
              <a:rPr lang="en-US" altLang="ja-JP" sz="3000" dirty="0" smtClean="0"/>
              <a:t> Illustrative solutions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2012.7.30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eq4.84-4.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827993"/>
            <a:ext cx="5380038" cy="1030007"/>
          </a:xfrm>
          <a:prstGeom prst="rect">
            <a:avLst/>
          </a:prstGeom>
        </p:spPr>
      </p:pic>
      <p:pic>
        <p:nvPicPr>
          <p:cNvPr id="10" name="図 9" descr="eq4.81-4.8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108" y="2565400"/>
            <a:ext cx="4368800" cy="2159000"/>
          </a:xfrm>
          <a:prstGeom prst="rect">
            <a:avLst/>
          </a:prstGeom>
        </p:spPr>
      </p:pic>
      <p:pic>
        <p:nvPicPr>
          <p:cNvPr id="7" name="図 6" descr="eq4.8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1508" y="1803400"/>
            <a:ext cx="3327400" cy="9398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Surface values with scattering and </a:t>
            </a:r>
            <a:r>
              <a:rPr lang="en-US" altLang="ja-JP" sz="2400" dirty="0" err="1" smtClean="0"/>
              <a:t>α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=3</a:t>
            </a:r>
            <a:r>
              <a:rPr lang="en-US" altLang="ja-JP" sz="2400" baseline="30000" dirty="0" smtClean="0"/>
              <a:t>1/2</a:t>
            </a:r>
          </a:p>
          <a:p>
            <a:endParaRPr lang="en-US" altLang="ja-JP" sz="2400" baseline="30000" dirty="0" smtClean="0"/>
          </a:p>
          <a:p>
            <a:endParaRPr lang="en-US" altLang="ja-JP" sz="2400" baseline="30000" dirty="0" smtClean="0"/>
          </a:p>
          <a:p>
            <a:endParaRPr lang="en-US" altLang="ja-JP" sz="2400" baseline="30000" dirty="0" smtClean="0"/>
          </a:p>
          <a:p>
            <a:endParaRPr lang="en-US" altLang="ja-JP" sz="2400" baseline="30000" dirty="0" smtClean="0"/>
          </a:p>
          <a:p>
            <a:endParaRPr lang="en-US" altLang="ja-JP" sz="2400" baseline="30000" dirty="0" smtClean="0"/>
          </a:p>
          <a:p>
            <a:endParaRPr lang="en-US" altLang="ja-JP" sz="2400" baseline="30000" dirty="0" smtClean="0"/>
          </a:p>
          <a:p>
            <a:pPr lvl="1">
              <a:buNone/>
            </a:pPr>
            <a:endParaRPr lang="en-US" altLang="ja-JP" sz="2400" dirty="0" smtClean="0"/>
          </a:p>
          <a:p>
            <a:pPr lvl="1"/>
            <a:r>
              <a:rPr lang="en-US" altLang="ja-JP" sz="2400" dirty="0" smtClean="0"/>
              <a:t>LTE (</a:t>
            </a:r>
            <a:r>
              <a:rPr lang="en-US" altLang="ja-JP" sz="2400" dirty="0" err="1" smtClean="0"/>
              <a:t>ε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= 1)</a:t>
            </a:r>
          </a:p>
          <a:p>
            <a:pPr lvl="2"/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(0) = B</a:t>
            </a:r>
            <a:r>
              <a:rPr lang="en-US" altLang="ja-JP" baseline="-25000" dirty="0" smtClean="0"/>
              <a:t>ν,0</a:t>
            </a:r>
            <a:r>
              <a:rPr lang="en-US" altLang="ja-JP" dirty="0" smtClean="0"/>
              <a:t>/2</a:t>
            </a:r>
          </a:p>
          <a:p>
            <a:pPr lvl="1"/>
            <a:r>
              <a:rPr lang="en-US" altLang="ja-JP" sz="2400" dirty="0" err="1" smtClean="0"/>
              <a:t>ε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small</a:t>
            </a:r>
          </a:p>
          <a:p>
            <a:pPr lvl="2"/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(0)</a:t>
            </a:r>
            <a:r>
              <a:rPr lang="en-US" altLang="ja-JP" dirty="0" smtClean="0"/>
              <a:t> </a:t>
            </a:r>
            <a:r>
              <a:rPr lang="ja-JP" altLang="ja-JP" dirty="0" smtClean="0"/>
              <a:t>〜</a:t>
            </a:r>
            <a:r>
              <a:rPr lang="en-US" altLang="ja-JP" dirty="0" smtClean="0"/>
              <a:t> S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(0</a:t>
            </a:r>
            <a:r>
              <a:rPr lang="en-US" altLang="ja-JP" dirty="0" smtClean="0"/>
              <a:t>) = </a:t>
            </a:r>
            <a:r>
              <a:rPr lang="en-US" altLang="ja-JP" dirty="0" smtClean="0"/>
              <a:t>ε</a:t>
            </a:r>
            <a:r>
              <a:rPr lang="en-US" altLang="ja-JP" baseline="-25000" dirty="0" smtClean="0"/>
              <a:t>ν</a:t>
            </a:r>
            <a:r>
              <a:rPr lang="en-US" altLang="ja-JP" baseline="30000" dirty="0" smtClean="0"/>
              <a:t>1/2</a:t>
            </a:r>
            <a:r>
              <a:rPr lang="en-US" altLang="ja-JP" dirty="0" smtClean="0"/>
              <a:t> B</a:t>
            </a:r>
            <a:r>
              <a:rPr lang="en-US" altLang="ja-JP" baseline="-25000" dirty="0" smtClean="0"/>
              <a:t>ν,0</a:t>
            </a:r>
            <a:r>
              <a:rPr lang="en-US" altLang="ja-JP" dirty="0" smtClean="0"/>
              <a:t>≪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ν,0</a:t>
            </a:r>
            <a:endParaRPr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72908" y="2590800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ε</a:t>
            </a:r>
            <a:r>
              <a:rPr kumimoji="1" lang="en-US" altLang="ja-JP" sz="2400" baseline="30000" dirty="0" smtClean="0"/>
              <a:t>1/2</a:t>
            </a:r>
            <a:r>
              <a:rPr kumimoji="1" lang="en-US" altLang="ja-JP" sz="2400" dirty="0" smtClean="0"/>
              <a:t> law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en-US" altLang="ja-JP" dirty="0" smtClean="0"/>
              <a:t>ε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1/2 </a:t>
            </a:r>
            <a:r>
              <a:rPr lang="en-US" altLang="ja-JP" dirty="0" smtClean="0"/>
              <a:t>law : S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(0) = </a:t>
            </a:r>
            <a:r>
              <a:rPr lang="en-US" altLang="ja-JP" dirty="0" smtClean="0"/>
              <a:t>(ε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1/</a:t>
            </a:r>
            <a:r>
              <a:rPr lang="en-US" altLang="ja-JP" baseline="30000" dirty="0" smtClean="0"/>
              <a:t>2 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ν,0</a:t>
            </a:r>
          </a:p>
          <a:p>
            <a:pPr lvl="1"/>
            <a:r>
              <a:rPr lang="ja-JP" altLang="en-US" dirty="0" smtClean="0"/>
              <a:t>散乱によって観測者に向かっていた光子が減るため、</a:t>
            </a:r>
            <a:r>
              <a:rPr lang="en-US" altLang="ja-JP" dirty="0" smtClean="0"/>
              <a:t>Source of photons</a:t>
            </a:r>
            <a:r>
              <a:rPr lang="ja-JP" altLang="en-US" dirty="0" smtClean="0"/>
              <a:t>が霧に包まれているような状況である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eq2.1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581400"/>
            <a:ext cx="8953500" cy="11049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4.3.1 Coherent scattering in the 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approximation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Assumptions</a:t>
            </a:r>
          </a:p>
          <a:p>
            <a:pPr lvl="1"/>
            <a:r>
              <a:rPr lang="en-US" altLang="ja-JP" dirty="0" err="1" smtClean="0"/>
              <a:t>Eddington</a:t>
            </a:r>
            <a:r>
              <a:rPr lang="en-US" altLang="ja-JP" dirty="0" smtClean="0"/>
              <a:t> approximation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Depth-independent </a:t>
            </a:r>
            <a:r>
              <a:rPr lang="en-US" altLang="ja-JP" dirty="0" smtClean="0"/>
              <a:t>destruction </a:t>
            </a:r>
            <a:r>
              <a:rPr lang="en-US" altLang="ja-JP" dirty="0" smtClean="0"/>
              <a:t>probability (</a:t>
            </a:r>
            <a:r>
              <a:rPr lang="en-US" altLang="ja-JP" dirty="0" err="1" smtClean="0"/>
              <a:t>ε</a:t>
            </a:r>
            <a:r>
              <a:rPr lang="en-US" altLang="ja-JP" baseline="-25000" dirty="0" err="1" smtClean="0"/>
              <a:t>ν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Analytically solvable</a:t>
            </a:r>
          </a:p>
          <a:p>
            <a:pPr lvl="2"/>
            <a:r>
              <a:rPr lang="en-US" altLang="ja-JP" dirty="0" smtClean="0"/>
              <a:t>Unrealistic</a:t>
            </a:r>
          </a:p>
          <a:p>
            <a:pPr lvl="3"/>
            <a:r>
              <a:rPr lang="en-US" altLang="ja-JP" dirty="0" smtClean="0"/>
              <a:t>Ex) stellar atmosphere in hydrostatic equilibrium</a:t>
            </a:r>
            <a:br>
              <a:rPr lang="en-US" altLang="ja-JP" dirty="0" smtClean="0"/>
            </a:br>
            <a:r>
              <a:rPr lang="en-US" altLang="ja-JP" dirty="0" smtClean="0"/>
              <a:t>	   =&gt;  collision probability increases rapidly inwards</a:t>
            </a:r>
          </a:p>
          <a:p>
            <a:pPr lvl="2"/>
            <a:r>
              <a:rPr lang="en-US" altLang="ja-JP" dirty="0" smtClean="0"/>
              <a:t>A landmark test for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transfer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ja-JP" altLang="en-US" dirty="0"/>
          </a:p>
        </p:txBody>
      </p:sp>
      <p:pic>
        <p:nvPicPr>
          <p:cNvPr id="4" name="図 3" descr="eq4.6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667000"/>
            <a:ext cx="3733800" cy="6731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248400" y="2907268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(4.62)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20000" y="4267200"/>
            <a:ext cx="85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(2.135)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7600" y="3620869"/>
            <a:ext cx="147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 : absorption</a:t>
            </a:r>
          </a:p>
          <a:p>
            <a:r>
              <a:rPr kumimoji="1" lang="en-US" altLang="ja-JP" dirty="0" err="1" smtClean="0"/>
              <a:t>s</a:t>
            </a:r>
            <a:r>
              <a:rPr kumimoji="1" lang="en-US" altLang="ja-JP" dirty="0" smtClean="0"/>
              <a:t> : scattering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1 Coherent scattering in the 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approximation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Transport equation</a:t>
            </a:r>
            <a:endParaRPr lang="ja-JP" altLang="en-US" dirty="0"/>
          </a:p>
        </p:txBody>
      </p:sp>
      <p:pic>
        <p:nvPicPr>
          <p:cNvPr id="9" name="図 8" descr="eq4.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930901" cy="11938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772400" y="27432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(4.61)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9200" y="3821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=&gt;</a:t>
            </a:r>
            <a:endParaRPr kumimoji="1" lang="ja-JP" altLang="en-US" dirty="0"/>
          </a:p>
        </p:txBody>
      </p:sp>
      <p:pic>
        <p:nvPicPr>
          <p:cNvPr id="12" name="図 11" descr="eq4.6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352800"/>
            <a:ext cx="5308601" cy="11811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772400" y="37338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(4.63)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1000" y="4191000"/>
            <a:ext cx="15549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∵Eq. (4.62)</a:t>
            </a:r>
            <a:endParaRPr kumimoji="1" lang="ja-JP" altLang="en-US" sz="2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95400" y="5040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=&gt;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" y="5715000"/>
            <a:ext cx="2954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∵</a:t>
            </a:r>
            <a:r>
              <a:rPr lang="en-US" altLang="ja-JP" sz="2200" dirty="0" err="1" smtClean="0"/>
              <a:t>ε</a:t>
            </a:r>
            <a:r>
              <a:rPr lang="en-US" altLang="ja-JP" sz="2200" baseline="-25000" dirty="0" err="1" smtClean="0"/>
              <a:t>ν</a:t>
            </a:r>
            <a:r>
              <a:rPr lang="en-US" altLang="ja-JP" sz="2200" baseline="-25000" dirty="0" smtClean="0"/>
              <a:t> </a:t>
            </a:r>
            <a:r>
              <a:rPr lang="en-US" altLang="ja-JP" sz="2200" dirty="0" smtClean="0"/>
              <a:t>d</a:t>
            </a:r>
            <a:r>
              <a:rPr lang="en-US" altLang="ja-JP" sz="2200" dirty="0" smtClean="0"/>
              <a:t>epth</a:t>
            </a:r>
            <a:r>
              <a:rPr lang="en-US" altLang="ja-JP" sz="2200" dirty="0" smtClean="0"/>
              <a:t>-independent </a:t>
            </a:r>
            <a:endParaRPr kumimoji="1" lang="ja-JP" altLang="en-US" sz="2200" dirty="0"/>
          </a:p>
        </p:txBody>
      </p:sp>
      <p:pic>
        <p:nvPicPr>
          <p:cNvPr id="17" name="図 16" descr="eq4.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876800"/>
            <a:ext cx="6527800" cy="6477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077200" y="54102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(4.64)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eq4.64#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7200"/>
            <a:ext cx="2895600" cy="5472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1 Coherent scattering in the 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approximation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Boundary conditions</a:t>
            </a:r>
          </a:p>
          <a:p>
            <a:pPr lvl="1"/>
            <a:r>
              <a:rPr lang="en-US" altLang="ja-JP" sz="2400" dirty="0" err="1" smtClean="0"/>
              <a:t>Rossland</a:t>
            </a:r>
            <a:r>
              <a:rPr lang="en-US" altLang="ja-JP" sz="2400" dirty="0" smtClean="0"/>
              <a:t> or diffusion approximation</a:t>
            </a:r>
          </a:p>
          <a:p>
            <a:pPr lvl="2"/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= B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for </a:t>
            </a:r>
            <a:r>
              <a:rPr lang="en-US" altLang="ja-JP" dirty="0" err="1" smtClean="0"/>
              <a:t>τ</a:t>
            </a:r>
            <a:r>
              <a:rPr lang="en-US" altLang="ja-JP" baseline="-25000" dirty="0" err="1" smtClean="0"/>
              <a:t>ν</a:t>
            </a:r>
            <a:r>
              <a:rPr lang="en-US" altLang="ja-JP" dirty="0" smtClean="0"/>
              <a:t> -&gt; ∞</a:t>
            </a:r>
          </a:p>
          <a:p>
            <a:pPr lvl="2">
              <a:buNone/>
            </a:pPr>
            <a:r>
              <a:rPr lang="en-US" altLang="ja-JP" dirty="0" smtClean="0"/>
              <a:t>∴ </a:t>
            </a:r>
            <a:r>
              <a:rPr lang="en-US" altLang="ja-JP" dirty="0" smtClean="0">
                <a:solidFill>
                  <a:srgbClr val="FF0000"/>
                </a:solidFill>
              </a:rPr>
              <a:t>C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dirty="0" smtClean="0">
                <a:solidFill>
                  <a:srgbClr val="FF0000"/>
                </a:solidFill>
              </a:rPr>
              <a:t> = 0</a:t>
            </a:r>
          </a:p>
          <a:p>
            <a:pPr lvl="1"/>
            <a:r>
              <a:rPr lang="en-US" altLang="ja-JP" sz="2400" dirty="0" smtClean="0"/>
              <a:t>No incident radiation at </a:t>
            </a:r>
            <a:r>
              <a:rPr lang="en-US" altLang="ja-JP" sz="2400" dirty="0" err="1" smtClean="0"/>
              <a:t>τ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= 0</a:t>
            </a:r>
            <a:endParaRPr lang="ja-JP" altLang="en-US" sz="2400" dirty="0"/>
          </a:p>
        </p:txBody>
      </p:sp>
      <p:pic>
        <p:nvPicPr>
          <p:cNvPr id="19" name="図 18" descr="eq4.6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0"/>
            <a:ext cx="6527800" cy="64770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7696200" y="19812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(4.64)</a:t>
            </a:r>
            <a:endParaRPr kumimoji="1" lang="ja-JP" altLang="en-US" dirty="0"/>
          </a:p>
        </p:txBody>
      </p:sp>
      <p:pic>
        <p:nvPicPr>
          <p:cNvPr id="25" name="図 24" descr="eq4.64#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4800600"/>
            <a:ext cx="2895600" cy="547278"/>
          </a:xfrm>
          <a:prstGeom prst="rect">
            <a:avLst/>
          </a:prstGeom>
        </p:spPr>
      </p:pic>
      <p:pic>
        <p:nvPicPr>
          <p:cNvPr id="24" name="図 23" descr="eq4.64#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800600"/>
            <a:ext cx="8305800" cy="677730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381000" y="5391090"/>
            <a:ext cx="1139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α</a:t>
            </a:r>
            <a:r>
              <a:rPr kumimoji="1" lang="en-US" altLang="ja-JP" sz="2000" baseline="-25000" dirty="0" err="1" smtClean="0"/>
              <a:t>ν</a:t>
            </a:r>
            <a:r>
              <a:rPr kumimoji="1" lang="ja-JP" altLang="en-US" sz="2000" dirty="0" smtClean="0"/>
              <a:t>を定義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42611" y="4419600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∵ Eq. (4.54)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66211" y="5334000"/>
            <a:ext cx="124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∵ Eq. (4.8)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 rot="5400000">
            <a:off x="3976930" y="4914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 flipH="1" flipV="1">
            <a:off x="2263801" y="5356200"/>
            <a:ext cx="19679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143000" y="6183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=&gt;</a:t>
            </a:r>
            <a:endParaRPr kumimoji="1" lang="ja-JP" altLang="en-US" dirty="0"/>
          </a:p>
        </p:txBody>
      </p:sp>
      <p:pic>
        <p:nvPicPr>
          <p:cNvPr id="37" name="図 36" descr="eq4.64#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5938684"/>
            <a:ext cx="3733800" cy="843116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38" name="直線矢印コネクタ 37"/>
          <p:cNvCxnSpPr/>
          <p:nvPr/>
        </p:nvCxnSpPr>
        <p:spPr>
          <a:xfrm rot="5400000" flipH="1" flipV="1">
            <a:off x="967606" y="5311006"/>
            <a:ext cx="19679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1 Coherent scattering in the 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approximation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Solutions</a:t>
            </a:r>
            <a:endParaRPr lang="ja-JP" altLang="en-US" dirty="0"/>
          </a:p>
        </p:txBody>
      </p:sp>
      <p:pic>
        <p:nvPicPr>
          <p:cNvPr id="19" name="図 18" descr="eq4.65-4.6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7391400" cy="3492950"/>
          </a:xfrm>
          <a:prstGeom prst="rect">
            <a:avLst/>
          </a:prstGeom>
        </p:spPr>
      </p:pic>
      <p:pic>
        <p:nvPicPr>
          <p:cNvPr id="20" name="図 19" descr="Eq4.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2977661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2209800" y="6488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(4.17)</a:t>
            </a:r>
            <a:endParaRPr kumimoji="1" lang="ja-JP" altLang="en-US" dirty="0"/>
          </a:p>
        </p:txBody>
      </p:sp>
      <p:pic>
        <p:nvPicPr>
          <p:cNvPr id="22" name="図 21" descr="Eq4.68#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6096000"/>
            <a:ext cx="2645682" cy="482600"/>
          </a:xfrm>
          <a:prstGeom prst="rect">
            <a:avLst/>
          </a:prstGeom>
          <a:ln>
            <a:solidFill>
              <a:srgbClr val="000000"/>
            </a:solidFill>
          </a:ln>
        </p:spPr>
      </p:pic>
      <p:cxnSp>
        <p:nvCxnSpPr>
          <p:cNvPr id="24" name="直線矢印コネクタ 23"/>
          <p:cNvCxnSpPr/>
          <p:nvPr/>
        </p:nvCxnSpPr>
        <p:spPr>
          <a:xfrm flipV="1">
            <a:off x="381000" y="5562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10800000">
            <a:off x="1676400" y="5562600"/>
            <a:ext cx="1600200" cy="469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図 27" descr="eq4.64#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4865390"/>
            <a:ext cx="3124200" cy="393177"/>
          </a:xfrm>
          <a:prstGeom prst="rect">
            <a:avLst/>
          </a:prstGeom>
          <a:ln>
            <a:solidFill>
              <a:srgbClr val="000000"/>
            </a:solidFill>
          </a:ln>
        </p:spPr>
      </p:pic>
      <p:cxnSp>
        <p:nvCxnSpPr>
          <p:cNvPr id="30" name="直線矢印コネクタ 29"/>
          <p:cNvCxnSpPr>
            <a:stCxn id="28" idx="1"/>
          </p:cNvCxnSpPr>
          <p:nvPr/>
        </p:nvCxnSpPr>
        <p:spPr>
          <a:xfrm rot="10800000">
            <a:off x="4953000" y="4941591"/>
            <a:ext cx="1066800" cy="120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8153400" y="4569023"/>
            <a:ext cx="1033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(4.8), (4.54)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48400" y="1600200"/>
            <a:ext cx="28777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err="1" smtClean="0"/>
              <a:t>τ</a:t>
            </a:r>
            <a:r>
              <a:rPr lang="en-US" altLang="ja-JP" sz="2200" baseline="-25000" dirty="0" err="1" smtClean="0"/>
              <a:t>ν</a:t>
            </a:r>
            <a:r>
              <a:rPr lang="en-US" altLang="ja-JP" sz="2200" dirty="0" smtClean="0"/>
              <a:t> -&gt; </a:t>
            </a:r>
            <a:r>
              <a:rPr lang="en-US" altLang="ja-JP" sz="2200" dirty="0" smtClean="0"/>
              <a:t>∞ </a:t>
            </a:r>
            <a:r>
              <a:rPr lang="ja-JP" altLang="en-US" sz="2200" dirty="0" smtClean="0"/>
              <a:t>のとき、</a:t>
            </a:r>
            <a:endParaRPr lang="ja-JP" altLang="en-US" sz="2200" dirty="0" smtClean="0"/>
          </a:p>
          <a:p>
            <a:r>
              <a:rPr lang="en-US" altLang="ja-JP" sz="2200" dirty="0" smtClean="0"/>
              <a:t>J</a:t>
            </a:r>
            <a:r>
              <a:rPr lang="en-US" altLang="ja-JP" sz="2200" baseline="-25000" dirty="0" smtClean="0"/>
              <a:t>ν</a:t>
            </a:r>
            <a:r>
              <a:rPr lang="en-US" altLang="ja-JP" sz="2200" dirty="0" smtClean="0"/>
              <a:t>〜</a:t>
            </a:r>
            <a:r>
              <a:rPr lang="en-US" altLang="ja-JP" sz="2200" dirty="0" smtClean="0"/>
              <a:t>B</a:t>
            </a:r>
            <a:r>
              <a:rPr lang="en-US" altLang="ja-JP" sz="2200" baseline="-25000" dirty="0" smtClean="0"/>
              <a:t>ν</a:t>
            </a:r>
            <a:r>
              <a:rPr lang="ja-JP" altLang="en-US" sz="2200" dirty="0" smtClean="0"/>
              <a:t>、</a:t>
            </a:r>
            <a:r>
              <a:rPr lang="en-US" altLang="ja-JP" sz="2200" dirty="0" smtClean="0"/>
              <a:t>S</a:t>
            </a:r>
            <a:r>
              <a:rPr lang="en-US" altLang="ja-JP" sz="2200" baseline="-25000" dirty="0" smtClean="0"/>
              <a:t>ν</a:t>
            </a:r>
            <a:r>
              <a:rPr lang="en-US" altLang="ja-JP" sz="2200" dirty="0" smtClean="0"/>
              <a:t>〜B</a:t>
            </a:r>
            <a:r>
              <a:rPr lang="en-US" altLang="ja-JP" sz="2200" baseline="-25000" dirty="0" smtClean="0"/>
              <a:t>ν</a:t>
            </a:r>
            <a:r>
              <a:rPr lang="en-US" altLang="ja-JP" sz="2200" dirty="0" smtClean="0"/>
              <a:t> (LTE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、</a:t>
            </a:r>
            <a:endParaRPr lang="en-US" altLang="ja-JP" sz="2200" dirty="0" smtClean="0"/>
          </a:p>
          <a:p>
            <a:r>
              <a:rPr kumimoji="1" lang="en-US" altLang="ja-JP" sz="2200" dirty="0" smtClean="0"/>
              <a:t>H</a:t>
            </a:r>
            <a:r>
              <a:rPr kumimoji="1" lang="en-US" altLang="ja-JP" sz="2200" baseline="-25000" dirty="0" smtClean="0"/>
              <a:t>ν</a:t>
            </a:r>
            <a:r>
              <a:rPr kumimoji="1" lang="en-US" altLang="ja-JP" sz="2200" dirty="0" smtClean="0"/>
              <a:t>〜b</a:t>
            </a:r>
            <a:r>
              <a:rPr kumimoji="1" lang="en-US" altLang="ja-JP" sz="2200" baseline="-25000" dirty="0" smtClean="0"/>
              <a:t>ν</a:t>
            </a:r>
            <a:r>
              <a:rPr kumimoji="1" lang="en-US" altLang="ja-JP" sz="2200" dirty="0" smtClean="0"/>
              <a:t>/3〜(1/3)dS</a:t>
            </a:r>
            <a:r>
              <a:rPr kumimoji="1" lang="en-US" altLang="ja-JP" sz="2200" baseline="-25000" dirty="0" smtClean="0"/>
              <a:t>ν</a:t>
            </a:r>
            <a:r>
              <a:rPr kumimoji="1" lang="en-US" altLang="ja-JP" sz="2200" dirty="0" smtClean="0"/>
              <a:t>/dτ</a:t>
            </a:r>
            <a:r>
              <a:rPr kumimoji="1" lang="en-US" altLang="ja-JP" sz="2200" baseline="-25000" dirty="0" smtClean="0"/>
              <a:t>ν</a:t>
            </a:r>
            <a:endParaRPr kumimoji="1" lang="ja-JP" altLang="en-US" sz="2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eq4.69-4.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6481824" cy="21336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4.3.1</a:t>
            </a:r>
            <a:r>
              <a:rPr lang="ja-JP" altLang="en-US" sz="2400" dirty="0" smtClean="0"/>
              <a:t>節の仮定＋等温大気（</a:t>
            </a:r>
            <a:r>
              <a:rPr lang="en-US" altLang="ja-JP" sz="2400" dirty="0" err="1" smtClean="0"/>
              <a:t>b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= 0</a:t>
            </a:r>
            <a:r>
              <a:rPr lang="ja-JP" altLang="en-US" sz="2400" dirty="0" smtClean="0"/>
              <a:t>）を</a:t>
            </a:r>
            <a:r>
              <a:rPr lang="en-US" altLang="ja-JP" sz="2400" dirty="0" smtClean="0"/>
              <a:t>4.2</a:t>
            </a:r>
            <a:r>
              <a:rPr lang="ja-JP" altLang="en-US" sz="2400" dirty="0" smtClean="0"/>
              <a:t>節では扱う</a:t>
            </a:r>
            <a:endParaRPr lang="en-US" altLang="ja-JP" sz="2400" dirty="0" smtClean="0"/>
          </a:p>
          <a:p>
            <a:r>
              <a:rPr lang="en-US" altLang="ja-JP" sz="2400" dirty="0" smtClean="0"/>
              <a:t>Solutions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ε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&lt; 1</a:t>
            </a:r>
            <a:r>
              <a:rPr lang="ja-JP" altLang="en-US" sz="2400" dirty="0" smtClean="0"/>
              <a:t>のとき</a:t>
            </a:r>
            <a:endParaRPr lang="en-US" altLang="ja-JP" sz="2400" dirty="0" smtClean="0"/>
          </a:p>
          <a:p>
            <a:pPr lvl="2"/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≦ B</a:t>
            </a:r>
            <a:r>
              <a:rPr lang="en-US" altLang="ja-JP" baseline="-25000" dirty="0" smtClean="0"/>
              <a:t>ν</a:t>
            </a:r>
            <a:r>
              <a:rPr lang="ja-JP" altLang="en-US" dirty="0" smtClean="0"/>
              <a:t>、</a:t>
            </a:r>
            <a:r>
              <a:rPr lang="en-US" altLang="ja-JP" dirty="0" smtClean="0"/>
              <a:t>S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≦ 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ν</a:t>
            </a:r>
            <a:r>
              <a:rPr lang="ja-JP" altLang="en-US" dirty="0" smtClean="0"/>
              <a:t>、</a:t>
            </a:r>
            <a:r>
              <a:rPr lang="en-US" altLang="ja-JP" dirty="0" smtClean="0"/>
              <a:t>I</a:t>
            </a:r>
            <a:r>
              <a:rPr lang="en-US" altLang="ja-JP" baseline="-25000" dirty="0" smtClean="0"/>
              <a:t>ν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(0,μ) ≦ 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ν</a:t>
            </a:r>
          </a:p>
          <a:p>
            <a:pPr lvl="1"/>
            <a:r>
              <a:rPr lang="en-US" altLang="ja-JP" sz="2400" dirty="0" err="1" smtClean="0"/>
              <a:t>ε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&lt; 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が小さいとき、</a:t>
            </a:r>
            <a:endParaRPr lang="en-US" altLang="ja-JP" sz="2400" dirty="0" smtClean="0"/>
          </a:p>
          <a:p>
            <a:pPr lvl="2"/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(τ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ja-JP" altLang="en-US" dirty="0" smtClean="0"/>
              <a:t>、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(τ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の変化はゆるい</a:t>
            </a:r>
            <a:endParaRPr lang="en-US" altLang="ja-JP" dirty="0" smtClean="0"/>
          </a:p>
          <a:p>
            <a:pPr lvl="1"/>
            <a:r>
              <a:rPr lang="en-US" altLang="ja-JP" sz="2400" dirty="0" err="1" smtClean="0"/>
              <a:t>ε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 = 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とき</a:t>
            </a:r>
            <a:endParaRPr lang="en-US" altLang="ja-JP" sz="2400" dirty="0" smtClean="0"/>
          </a:p>
          <a:p>
            <a:pPr lvl="2"/>
            <a:r>
              <a:rPr lang="en-US" altLang="ja-JP" dirty="0" smtClean="0"/>
              <a:t>S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= B</a:t>
            </a:r>
            <a:r>
              <a:rPr lang="en-US" altLang="ja-JP" baseline="-25000" dirty="0" smtClean="0"/>
              <a:t>ν,0</a:t>
            </a:r>
            <a:r>
              <a:rPr lang="ja-JP" altLang="en-US" dirty="0" smtClean="0"/>
              <a:t>、</a:t>
            </a:r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</a:t>
            </a:r>
            <a:r>
              <a:rPr lang="en-US" altLang="ja-JP" dirty="0" smtClean="0"/>
              <a:t>τ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</a:t>
            </a:r>
            <a:r>
              <a:rPr lang="ja-JP" altLang="en-US" dirty="0" smtClean="0"/>
              <a:t>（急激に）</a:t>
            </a:r>
            <a:r>
              <a:rPr lang="ja-JP" altLang="en-US" dirty="0" smtClean="0"/>
              <a:t>単調増加し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ν,0</a:t>
            </a:r>
            <a:r>
              <a:rPr lang="ja-JP" altLang="en-US" dirty="0" smtClean="0"/>
              <a:t>に漸近する、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(τ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</a:t>
            </a:r>
            <a:r>
              <a:rPr lang="ja-JP" altLang="en-US" dirty="0" smtClean="0"/>
              <a:t>（急激に）</a:t>
            </a:r>
            <a:r>
              <a:rPr lang="ja-JP" altLang="en-US" dirty="0" smtClean="0"/>
              <a:t>単調</a:t>
            </a:r>
            <a:r>
              <a:rPr lang="ja-JP" altLang="en-US" dirty="0" smtClean="0"/>
              <a:t>減少</a:t>
            </a:r>
            <a:r>
              <a:rPr lang="ja-JP" altLang="en-US" dirty="0" smtClean="0"/>
              <a:t>し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</a:t>
            </a:r>
            <a:r>
              <a:rPr lang="ja-JP" altLang="en-US" dirty="0" smtClean="0"/>
              <a:t>漸近する</a:t>
            </a:r>
            <a:endParaRPr lang="en-US" altLang="ja-JP" dirty="0" smtClean="0"/>
          </a:p>
          <a:p>
            <a:pPr lvl="1"/>
            <a:endParaRPr lang="ja-JP" altLang="en-US" sz="2400" baseline="-2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95693" y="21336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(4.69)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95693" y="2831068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(4.70)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95693" y="34290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(4.71)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eq4.72-4.7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82850"/>
            <a:ext cx="5983206" cy="24701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Without scattering</a:t>
            </a:r>
          </a:p>
          <a:p>
            <a:pPr lvl="1"/>
            <a:r>
              <a:rPr lang="en-US" altLang="ja-JP" dirty="0" err="1" smtClean="0"/>
              <a:t>ε</a:t>
            </a:r>
            <a:r>
              <a:rPr lang="en-US" altLang="ja-JP" baseline="-25000" dirty="0" err="1" smtClean="0"/>
              <a:t>ν</a:t>
            </a:r>
            <a:r>
              <a:rPr lang="en-US" altLang="ja-JP" dirty="0" smtClean="0"/>
              <a:t> = 1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400" y="3180318"/>
            <a:ext cx="183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α</a:t>
            </a:r>
            <a:r>
              <a:rPr kumimoji="1" lang="en-US" altLang="ja-JP" baseline="-25000" dirty="0" err="1" smtClean="0"/>
              <a:t>ν</a:t>
            </a:r>
            <a:r>
              <a:rPr kumimoji="1" lang="en-US" altLang="ja-JP" dirty="0" smtClean="0"/>
              <a:t> = 3</a:t>
            </a:r>
            <a:r>
              <a:rPr kumimoji="1" lang="en-US" altLang="ja-JP" baseline="30000" dirty="0" smtClean="0"/>
              <a:t>1/2</a:t>
            </a:r>
            <a:r>
              <a:rPr kumimoji="1" lang="ja-JP" altLang="en-US" dirty="0" smtClean="0"/>
              <a:t>とおくと、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rot="10800000">
            <a:off x="5181600" y="301625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 flipV="1">
            <a:off x="4038600" y="332105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Without scattering</a:t>
            </a:r>
          </a:p>
        </p:txBody>
      </p:sp>
      <p:pic>
        <p:nvPicPr>
          <p:cNvPr id="8" name="図 7" descr="fig4.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2143380"/>
            <a:ext cx="4953000" cy="471462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029200" y="3200400"/>
            <a:ext cx="288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Thermalization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depth</a:t>
            </a:r>
            <a:r>
              <a:rPr lang="en-US" altLang="en-US" dirty="0" err="1" smtClean="0"/>
              <a:t>（後述）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rot="10800000">
            <a:off x="4648200" y="32766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fig4.8左上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414" y="3962400"/>
            <a:ext cx="4119786" cy="2438400"/>
          </a:xfrm>
          <a:prstGeom prst="rect">
            <a:avLst/>
          </a:prstGeom>
        </p:spPr>
      </p:pic>
      <p:pic>
        <p:nvPicPr>
          <p:cNvPr id="7" name="図 6" descr="eq4.77-4.7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752600"/>
            <a:ext cx="4352925" cy="20469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altLang="ja-JP" dirty="0" smtClean="0"/>
              <a:t>4.</a:t>
            </a:r>
            <a:r>
              <a:rPr lang="en-US" altLang="ja-JP" dirty="0" smtClean="0"/>
              <a:t> 3.</a:t>
            </a:r>
            <a:r>
              <a:rPr lang="en-US" altLang="ja-JP" dirty="0" smtClean="0"/>
              <a:t>2 Isothermal atmosphere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With scattering</a:t>
            </a:r>
          </a:p>
          <a:p>
            <a:pPr lvl="1"/>
            <a:r>
              <a:rPr lang="ja-JP" altLang="en-US" sz="2400" dirty="0" smtClean="0"/>
              <a:t>さらに、</a:t>
            </a:r>
            <a:r>
              <a:rPr lang="en-US" altLang="ja-JP" sz="2400" dirty="0" smtClean="0"/>
              <a:t>a = 3</a:t>
            </a:r>
            <a:r>
              <a:rPr lang="en-US" altLang="ja-JP" sz="2400" baseline="30000" dirty="0" smtClean="0"/>
              <a:t>1/2</a:t>
            </a:r>
            <a:r>
              <a:rPr lang="ja-JP" altLang="en-US" sz="2400" dirty="0" smtClean="0"/>
              <a:t>とし、</a:t>
            </a:r>
            <a:r>
              <a:rPr lang="en-US" altLang="ja-JP" sz="2400" dirty="0" smtClean="0"/>
              <a:t>(3ε</a:t>
            </a:r>
            <a:r>
              <a:rPr lang="en-US" altLang="ja-JP" sz="2400" baseline="-25000" dirty="0" smtClean="0"/>
              <a:t>ν</a:t>
            </a:r>
            <a:r>
              <a:rPr lang="en-US" altLang="ja-JP" sz="2400" dirty="0" smtClean="0"/>
              <a:t>)</a:t>
            </a:r>
            <a:r>
              <a:rPr lang="en-US" altLang="ja-JP" sz="2400" baseline="30000" dirty="0" smtClean="0"/>
              <a:t>1/2</a:t>
            </a:r>
            <a:r>
              <a:rPr lang="en-US" altLang="ja-JP" sz="2400" dirty="0" smtClean="0"/>
              <a:t>τ</a:t>
            </a:r>
            <a:r>
              <a:rPr lang="en-US" altLang="ja-JP" sz="2400" baseline="-25000" dirty="0" smtClean="0"/>
              <a:t>ν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τ</a:t>
            </a:r>
            <a:r>
              <a:rPr lang="en-US" altLang="ja-JP" sz="2400" baseline="-25000" dirty="0" err="1" smtClean="0"/>
              <a:t>ν</a:t>
            </a:r>
            <a:r>
              <a:rPr lang="en-US" altLang="ja-JP" sz="2400" dirty="0" smtClean="0"/>
              <a:t>*</a:t>
            </a:r>
            <a:r>
              <a:rPr lang="ja-JP" altLang="en-US" sz="2400" dirty="0" smtClean="0"/>
              <a:t>と書くと、</a:t>
            </a:r>
            <a:endParaRPr lang="en-US" altLang="ja-JP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8800" y="3657600"/>
            <a:ext cx="334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Cf</a:t>
            </a:r>
            <a:r>
              <a:rPr kumimoji="1" lang="en-US" altLang="ja-JP" dirty="0" smtClean="0"/>
              <a:t>) </a:t>
            </a:r>
            <a:r>
              <a:rPr kumimoji="1" lang="en-US" altLang="ja-JP" dirty="0" err="1" smtClean="0"/>
              <a:t>Ribicki</a:t>
            </a:r>
            <a:r>
              <a:rPr kumimoji="1" lang="en-US" altLang="ja-JP" dirty="0" smtClean="0"/>
              <a:t> &amp; </a:t>
            </a:r>
            <a:r>
              <a:rPr kumimoji="1" lang="en-US" altLang="ja-JP" dirty="0" err="1" smtClean="0"/>
              <a:t>Lightman</a:t>
            </a:r>
            <a:r>
              <a:rPr kumimoji="1" lang="en-US" altLang="ja-JP" dirty="0" smtClean="0"/>
              <a:t> 1979 p.320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00800" y="4495800"/>
            <a:ext cx="2278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実線：</a:t>
            </a:r>
            <a:r>
              <a:rPr kumimoji="1" lang="en-US" altLang="ja-JP" dirty="0" smtClean="0"/>
              <a:t>Planck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r>
              <a:rPr lang="ja-JP" altLang="en-US" dirty="0" smtClean="0"/>
              <a:t>破線：</a:t>
            </a:r>
            <a:r>
              <a:rPr lang="en-US" altLang="ja-JP" dirty="0" smtClean="0"/>
              <a:t>Source function</a:t>
            </a:r>
          </a:p>
          <a:p>
            <a:r>
              <a:rPr lang="ja-JP" altLang="en-US" dirty="0" smtClean="0"/>
              <a:t>点線：</a:t>
            </a:r>
            <a:r>
              <a:rPr lang="en-US" altLang="ja-JP" dirty="0" smtClean="0"/>
              <a:t>mean intensity J 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4600" y="6248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23636" y="6248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84540" y="6248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16460" y="6260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5496" y="6260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86400" y="6260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52800" y="64886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τ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1600" y="64886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539</Words>
  <Application>Microsoft Macintosh PowerPoint</Application>
  <PresentationFormat>画面に合わせる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non-LTEゼミ 4章　Analytical Radiative Transfer 4.3章 Illustrative solutions</vt:lpstr>
      <vt:lpstr>4.3.1 Coherent scattering in the Eddington approximation</vt:lpstr>
      <vt:lpstr>4. 3.1 Coherent scattering in the Eddington approximation</vt:lpstr>
      <vt:lpstr>4. 3.1 Coherent scattering in the Eddington approximation</vt:lpstr>
      <vt:lpstr>4. 3.1 Coherent scattering in the Eddington approximation</vt:lpstr>
      <vt:lpstr>4. 3.2 Isothermal atmosphere</vt:lpstr>
      <vt:lpstr>4. 3.2 Isothermal atmosphere</vt:lpstr>
      <vt:lpstr>4. 3.2 Isothermal atmosphere</vt:lpstr>
      <vt:lpstr>4. 3.2 Isothermal atmosphere</vt:lpstr>
      <vt:lpstr>4. 3.2 Isothermal atmosphere</vt:lpstr>
      <vt:lpstr>4. 3.2 Isothermal atmosphere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96</cp:revision>
  <dcterms:created xsi:type="dcterms:W3CDTF">2012-07-29T14:53:53Z</dcterms:created>
  <dcterms:modified xsi:type="dcterms:W3CDTF">2012-07-30T01:21:14Z</dcterms:modified>
</cp:coreProperties>
</file>