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png" ContentType="image/png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719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70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476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53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260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36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42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376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883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945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7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2698-9337-4F4A-A504-33837FB96318}" type="datetimeFigureOut">
              <a:rPr kumimoji="1" lang="ja-JP" altLang="en-US" smtClean="0"/>
              <a:pPr/>
              <a:t>12.12.18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2081-33FB-43E1-9668-E91AB1B166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5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5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7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6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5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image" Target="../media/image42.png"/><Relationship Id="rId4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5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Chapter </a:t>
            </a:r>
            <a:r>
              <a:rPr lang="en-US" altLang="ja-JP" dirty="0" smtClean="0"/>
              <a:t>5</a:t>
            </a:r>
            <a:br>
              <a:rPr lang="en-US" altLang="ja-JP" dirty="0" smtClean="0"/>
            </a:br>
            <a:r>
              <a:rPr lang="en-US" altLang="ja-JP" dirty="0" smtClean="0"/>
              <a:t>Numerical </a:t>
            </a:r>
            <a:r>
              <a:rPr lang="en-US" altLang="ja-JP" dirty="0" err="1"/>
              <a:t>Radiative</a:t>
            </a:r>
            <a:r>
              <a:rPr lang="en-US" altLang="ja-JP" dirty="0"/>
              <a:t> </a:t>
            </a:r>
            <a:r>
              <a:rPr lang="en-US" altLang="ja-JP" dirty="0" smtClean="0"/>
              <a:t>Transfer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§1, 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眞榮田　</a:t>
            </a:r>
            <a:r>
              <a:rPr lang="en-US" altLang="ja-JP" dirty="0" smtClean="0"/>
              <a:t>Dec. 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367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1031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5.2</a:t>
            </a:r>
            <a:br>
              <a:rPr kumimoji="1" lang="en-US" altLang="ja-JP" dirty="0" smtClean="0"/>
            </a:br>
            <a:r>
              <a:rPr lang="en-US" altLang="ja-JP" dirty="0" smtClean="0"/>
              <a:t>Transport equation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外向きと内向きの輸送方程式一般形</a:t>
            </a:r>
            <a:endParaRPr lang="en-US" altLang="ja-JP" sz="2800" dirty="0"/>
          </a:p>
          <a:p>
            <a:pPr lvl="1"/>
            <a:endParaRPr kumimoji="1" lang="en-US" altLang="ja-JP" sz="2400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sz="2400" dirty="0" smtClean="0"/>
          </a:p>
          <a:p>
            <a:pPr marL="457200" lvl="1" indent="0">
              <a:buNone/>
            </a:pPr>
            <a:r>
              <a:rPr kumimoji="1" lang="en-US" altLang="ja-JP" sz="2400" dirty="0" smtClean="0"/>
              <a:t>S</a:t>
            </a:r>
            <a:r>
              <a:rPr kumimoji="1" lang="ja-JP" altLang="en-US" sz="2400" dirty="0" smtClean="0"/>
              <a:t>は等方的として、足し引き算で</a:t>
            </a:r>
            <a:endParaRPr lang="en-US" altLang="ja-JP" sz="2400" dirty="0"/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/>
          </a:p>
          <a:p>
            <a:pPr lvl="1"/>
            <a:endParaRPr lang="en-US" altLang="ja-JP" sz="2400" dirty="0"/>
          </a:p>
          <a:p>
            <a:pPr lvl="1"/>
            <a:r>
              <a:rPr kumimoji="1" lang="en-US" altLang="ja-JP" sz="2400" dirty="0" smtClean="0"/>
              <a:t>R</a:t>
            </a:r>
            <a:r>
              <a:rPr kumimoji="1" lang="ja-JP" altLang="en-US" sz="2400" dirty="0" smtClean="0"/>
              <a:t>を消去し、</a:t>
            </a:r>
            <a:r>
              <a:rPr kumimoji="1" lang="en-US" altLang="ja-JP" sz="2400" dirty="0" err="1" smtClean="0"/>
              <a:t>Feautrier</a:t>
            </a:r>
            <a:r>
              <a:rPr kumimoji="1" lang="ja-JP" altLang="en-US" sz="2400" dirty="0" smtClean="0"/>
              <a:t>輸送</a:t>
            </a:r>
            <a:r>
              <a:rPr kumimoji="1" lang="en-US" altLang="ja-JP" sz="2400" dirty="0" smtClean="0"/>
              <a:t>eq.</a:t>
            </a:r>
          </a:p>
          <a:p>
            <a:pPr lvl="1"/>
            <a:r>
              <a:rPr lang="en-US" altLang="ja-JP" sz="2400" dirty="0" smtClean="0"/>
              <a:t>split</a:t>
            </a:r>
            <a:r>
              <a:rPr lang="ja-JP" altLang="en-US" sz="2400" dirty="0" smtClean="0"/>
              <a:t>してないのが利点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628800"/>
            <a:ext cx="6781800" cy="1397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501008"/>
            <a:ext cx="6464300" cy="13462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5661248"/>
            <a:ext cx="7213600" cy="9906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394683" y="5410200"/>
            <a:ext cx="4749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660066"/>
                </a:solidFill>
              </a:rPr>
              <a:t>2</a:t>
            </a:r>
            <a:r>
              <a:rPr lang="ja-JP" altLang="en-US" sz="2400" dirty="0" smtClean="0">
                <a:solidFill>
                  <a:srgbClr val="660066"/>
                </a:solidFill>
              </a:rPr>
              <a:t>回微分で境界条件はかわらず２つ</a:t>
            </a:r>
            <a:endParaRPr lang="en-US" altLang="ja-JP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526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5.2</a:t>
            </a:r>
            <a:br>
              <a:rPr kumimoji="1" lang="en-US" altLang="ja-JP" dirty="0" smtClean="0"/>
            </a:br>
            <a:r>
              <a:rPr lang="en-US" altLang="ja-JP" dirty="0" smtClean="0"/>
              <a:t>Boundary condition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outer</a:t>
            </a:r>
            <a:r>
              <a:rPr kumimoji="1" lang="ja-JP" altLang="en-US" sz="2800" dirty="0" smtClean="0"/>
              <a:t>境界条件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pPr lvl="1"/>
            <a:r>
              <a:rPr kumimoji="1" lang="en-US" altLang="ja-JP" sz="2400" dirty="0" smtClean="0"/>
              <a:t>(5,16)</a:t>
            </a:r>
            <a:r>
              <a:rPr lang="ja-JP" altLang="en-US" sz="2400" dirty="0" smtClean="0"/>
              <a:t>を</a:t>
            </a:r>
            <a:r>
              <a:rPr kumimoji="1" lang="ja-JP" altLang="en-US" sz="2400" dirty="0" smtClean="0"/>
              <a:t>使って、境界での全方向の</a:t>
            </a:r>
            <a:r>
              <a:rPr kumimoji="1" lang="en-US" altLang="ja-JP" sz="2400" dirty="0" smtClean="0"/>
              <a:t>P</a:t>
            </a:r>
            <a:r>
              <a:rPr kumimoji="1" lang="ja-JP" altLang="en-US" sz="2400" dirty="0" smtClean="0"/>
              <a:t>を表すと</a:t>
            </a:r>
            <a:endParaRPr kumimoji="1" lang="en-US" altLang="ja-JP" sz="2400" dirty="0" smtClean="0"/>
          </a:p>
          <a:p>
            <a:pPr marL="457200" lvl="1" indent="0">
              <a:buNone/>
            </a:pPr>
            <a:endParaRPr lang="en-US" altLang="ja-JP" sz="2400" dirty="0" smtClean="0"/>
          </a:p>
          <a:p>
            <a:r>
              <a:rPr kumimoji="1" lang="en-US" altLang="ja-JP" sz="2800" dirty="0" smtClean="0"/>
              <a:t>inner</a:t>
            </a:r>
            <a:r>
              <a:rPr kumimoji="1" lang="ja-JP" altLang="en-US" sz="2800" dirty="0" smtClean="0"/>
              <a:t>境界条件</a:t>
            </a:r>
            <a:endParaRPr kumimoji="1" lang="en-US" altLang="ja-JP" sz="28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2816"/>
            <a:ext cx="7226300" cy="381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564904"/>
            <a:ext cx="5751735" cy="6717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3645024"/>
            <a:ext cx="7200900" cy="381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4064179"/>
            <a:ext cx="7063719" cy="28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221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5.2</a:t>
            </a:r>
            <a:br>
              <a:rPr kumimoji="1" lang="en-US" altLang="ja-JP" dirty="0" smtClean="0"/>
            </a:br>
            <a:r>
              <a:rPr lang="en-US" altLang="ja-JP" dirty="0" smtClean="0"/>
              <a:t>Difference equations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微分を差分形にする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P</a:t>
            </a:r>
            <a:r>
              <a:rPr lang="ja-JP" altLang="en-US" sz="2400" dirty="0" smtClean="0"/>
              <a:t>の勾配は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289800" cy="10033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789040"/>
            <a:ext cx="70866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1888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（続き）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階微分は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これらを使って、</a:t>
            </a:r>
            <a:r>
              <a:rPr lang="en-US" altLang="ja-JP" sz="2400" dirty="0" smtClean="0"/>
              <a:t>(5.17)</a:t>
            </a:r>
            <a:r>
              <a:rPr lang="ja-JP" altLang="en-US" sz="2400" dirty="0" smtClean="0"/>
              <a:t>を表す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➡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556792"/>
            <a:ext cx="7557025" cy="304380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918200"/>
            <a:ext cx="8407400" cy="9398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5085184"/>
            <a:ext cx="70866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835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（続き）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位置</a:t>
            </a:r>
            <a:r>
              <a:rPr kumimoji="1" lang="en-US" altLang="ja-JP" dirty="0" err="1" smtClean="0"/>
              <a:t>τ</a:t>
            </a:r>
            <a:r>
              <a:rPr kumimoji="1" lang="ja-JP" altLang="en-US" dirty="0" smtClean="0"/>
              <a:t>の、２次の</a:t>
            </a:r>
            <a:r>
              <a:rPr kumimoji="1" lang="en-US" altLang="ja-JP" dirty="0" smtClean="0"/>
              <a:t>coupling</a:t>
            </a:r>
            <a:r>
              <a:rPr kumimoji="1" lang="ja-JP" altLang="en-US" dirty="0" smtClean="0"/>
              <a:t>を表した式になった。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また、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60848"/>
            <a:ext cx="70866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6745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（続き）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S</a:t>
            </a:r>
            <a:r>
              <a:rPr kumimoji="1" lang="ja-JP" altLang="en-US" sz="2800" dirty="0" smtClean="0"/>
              <a:t>は各</a:t>
            </a:r>
            <a:r>
              <a:rPr lang="en-US" altLang="ja-JP" sz="2800" dirty="0" smtClean="0"/>
              <a:t>depth</a:t>
            </a:r>
            <a:r>
              <a:rPr lang="ja-JP" altLang="en-US" sz="2800" dirty="0" smtClean="0"/>
              <a:t>　</a:t>
            </a:r>
            <a:r>
              <a:rPr lang="en-US" altLang="ja-JP" sz="2800" dirty="0" err="1" smtClean="0"/>
              <a:t>τi</a:t>
            </a:r>
            <a:r>
              <a:rPr lang="ja-JP" altLang="en-US" sz="2800" dirty="0" smtClean="0"/>
              <a:t>で既知。また、各</a:t>
            </a:r>
            <a:r>
              <a:rPr lang="en-US" altLang="ja-JP" sz="2800" dirty="0" smtClean="0"/>
              <a:t>depth</a:t>
            </a:r>
            <a:r>
              <a:rPr lang="ja-JP" altLang="en-US" sz="2800" dirty="0" smtClean="0"/>
              <a:t>において角度</a:t>
            </a:r>
            <a:r>
              <a:rPr lang="en-US" altLang="ja-JP" sz="2800" dirty="0" err="1" smtClean="0"/>
              <a:t>μi</a:t>
            </a:r>
            <a:r>
              <a:rPr lang="ja-JP" altLang="en-US" sz="2800" dirty="0" smtClean="0"/>
              <a:t>それぞれに</a:t>
            </a:r>
            <a:r>
              <a:rPr lang="en-US" altLang="ja-JP" sz="2800" dirty="0" smtClean="0"/>
              <a:t>(5.22)</a:t>
            </a:r>
            <a:r>
              <a:rPr lang="ja-JP" altLang="en-US" sz="2800" dirty="0" smtClean="0"/>
              <a:t>の様な線形</a:t>
            </a:r>
            <a:r>
              <a:rPr lang="en-US" altLang="ja-JP" sz="2800" dirty="0" err="1" smtClean="0"/>
              <a:t>eq</a:t>
            </a:r>
            <a:r>
              <a:rPr lang="ja-JP" altLang="en-US" sz="2800" dirty="0" smtClean="0"/>
              <a:t>があり、計</a:t>
            </a:r>
            <a:r>
              <a:rPr lang="en-US" altLang="ja-JP" sz="2800" dirty="0" smtClean="0"/>
              <a:t>m</a:t>
            </a:r>
            <a:r>
              <a:rPr lang="ja-JP" altLang="en-US" sz="2800" dirty="0" smtClean="0"/>
              <a:t>個。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endParaRPr lang="en-US" altLang="ja-JP" sz="2800" dirty="0" smtClean="0"/>
          </a:p>
          <a:p>
            <a:endParaRPr kumimoji="1" lang="en-US" altLang="ja-JP" sz="2800" dirty="0"/>
          </a:p>
          <a:p>
            <a:endParaRPr lang="en-US" altLang="ja-JP" sz="2800" dirty="0" smtClean="0"/>
          </a:p>
          <a:p>
            <a:r>
              <a:rPr kumimoji="1" lang="ja-JP" altLang="en-US" sz="2800" dirty="0" smtClean="0"/>
              <a:t>　　　　　　の</a:t>
            </a:r>
            <a:r>
              <a:rPr kumimoji="1" lang="en-US" altLang="ja-JP" sz="2800" dirty="0" smtClean="0"/>
              <a:t>P</a:t>
            </a:r>
            <a:r>
              <a:rPr kumimoji="1" lang="ja-JP" altLang="en-US" sz="2800" dirty="0" smtClean="0"/>
              <a:t>ベクトルは、</a:t>
            </a:r>
            <a:r>
              <a:rPr kumimoji="1" lang="en-US" altLang="ja-JP" sz="2800" dirty="0" smtClean="0"/>
              <a:t>                        </a:t>
            </a:r>
            <a:r>
              <a:rPr kumimoji="1" lang="ja-JP" altLang="en-US" sz="2800" dirty="0" smtClean="0"/>
              <a:t>を含む</a:t>
            </a:r>
            <a:r>
              <a:rPr kumimoji="1" lang="en-US" altLang="ja-JP" sz="2800" dirty="0" smtClean="0"/>
              <a:t>  n-2</a:t>
            </a:r>
            <a:r>
              <a:rPr lang="ja-JP" altLang="en-US" sz="2800" dirty="0" smtClean="0"/>
              <a:t>個の方程式</a:t>
            </a:r>
            <a:r>
              <a:rPr lang="en-US" altLang="ja-JP" sz="2800" dirty="0" smtClean="0"/>
              <a:t>(5.22)</a:t>
            </a:r>
            <a:r>
              <a:rPr lang="ja-JP" altLang="en-US" sz="2800" dirty="0" smtClean="0"/>
              <a:t>と関連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70200"/>
            <a:ext cx="9144000" cy="110531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077072"/>
            <a:ext cx="7099300" cy="3683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653136"/>
            <a:ext cx="1612900" cy="3556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4653136"/>
            <a:ext cx="2311400" cy="3048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600200" y="5638800"/>
            <a:ext cx="6632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>
                <a:solidFill>
                  <a:srgbClr val="660066"/>
                </a:solidFill>
              </a:rPr>
              <a:t>m×n</a:t>
            </a:r>
            <a:r>
              <a:rPr lang="ja-JP" altLang="en-US" sz="2400" dirty="0" smtClean="0">
                <a:solidFill>
                  <a:srgbClr val="660066"/>
                </a:solidFill>
              </a:rPr>
              <a:t>個の式がある、</a:t>
            </a:r>
            <a:r>
              <a:rPr lang="en-US" altLang="ja-JP" sz="2400" dirty="0" smtClean="0">
                <a:solidFill>
                  <a:srgbClr val="660066"/>
                </a:solidFill>
              </a:rPr>
              <a:t>S</a:t>
            </a:r>
            <a:r>
              <a:rPr lang="ja-JP" altLang="en-US" sz="2400" dirty="0" smtClean="0">
                <a:solidFill>
                  <a:srgbClr val="660066"/>
                </a:solidFill>
              </a:rPr>
              <a:t>の中の</a:t>
            </a:r>
            <a:r>
              <a:rPr lang="en-US" altLang="ja-JP" sz="2400" dirty="0" smtClean="0">
                <a:solidFill>
                  <a:srgbClr val="660066"/>
                </a:solidFill>
              </a:rPr>
              <a:t>J</a:t>
            </a:r>
            <a:r>
              <a:rPr lang="ja-JP" altLang="en-US" sz="2400" dirty="0" smtClean="0">
                <a:solidFill>
                  <a:srgbClr val="660066"/>
                </a:solidFill>
              </a:rPr>
              <a:t>で違う</a:t>
            </a:r>
            <a:r>
              <a:rPr lang="en-US" altLang="ja-JP" sz="2400" dirty="0" err="1" smtClean="0">
                <a:solidFill>
                  <a:srgbClr val="660066"/>
                </a:solidFill>
              </a:rPr>
              <a:t>μ</a:t>
            </a:r>
            <a:r>
              <a:rPr lang="ja-JP" altLang="en-US" sz="2400" dirty="0" smtClean="0">
                <a:solidFill>
                  <a:srgbClr val="660066"/>
                </a:solidFill>
              </a:rPr>
              <a:t>の値が</a:t>
            </a:r>
            <a:r>
              <a:rPr lang="en-US" altLang="ja-JP" sz="2400" smtClean="0">
                <a:solidFill>
                  <a:srgbClr val="660066"/>
                </a:solidFill>
              </a:rPr>
              <a:t>couple</a:t>
            </a:r>
            <a:endParaRPr lang="en-US" altLang="ja-JP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199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4.1.1 General transport equation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r">
              <a:buNone/>
            </a:pPr>
            <a:r>
              <a:rPr kumimoji="1" lang="en-US" altLang="ja-JP" sz="2400" dirty="0" smtClean="0"/>
              <a:t>(4.1)</a:t>
            </a:r>
          </a:p>
          <a:p>
            <a:r>
              <a:rPr lang="ja-JP" altLang="en-US" sz="2800" dirty="0" smtClean="0"/>
              <a:t>極座標系、</a:t>
            </a:r>
            <a:r>
              <a:rPr lang="en-US" altLang="ja-JP" sz="2800" dirty="0" smtClean="0"/>
              <a:t>t</a:t>
            </a:r>
            <a:r>
              <a:rPr lang="ja-JP" altLang="en-US" sz="2800" dirty="0" smtClean="0"/>
              <a:t>依存性・</a:t>
            </a:r>
            <a:r>
              <a:rPr lang="en-US" altLang="ja-JP" sz="2800" dirty="0" smtClean="0"/>
              <a:t>φ</a:t>
            </a:r>
            <a:r>
              <a:rPr lang="ja-JP" altLang="en-US" sz="2800" dirty="0" smtClean="0"/>
              <a:t>依存性なし</a:t>
            </a:r>
            <a:r>
              <a:rPr lang="ja-JP" altLang="en-US" sz="2800" dirty="0"/>
              <a:t>として</a:t>
            </a:r>
            <a:endParaRPr lang="en-US" altLang="ja-JP" sz="2800" dirty="0" smtClean="0"/>
          </a:p>
          <a:p>
            <a:pPr marL="0" indent="0" algn="r">
              <a:buNone/>
            </a:pPr>
            <a:r>
              <a:rPr lang="en-US" altLang="ja-JP" sz="2400" dirty="0" smtClean="0"/>
              <a:t>(4.3)</a:t>
            </a:r>
          </a:p>
          <a:p>
            <a:pPr algn="r"/>
            <a:endParaRPr lang="en-US" altLang="ja-JP" sz="2400" dirty="0" smtClean="0"/>
          </a:p>
          <a:p>
            <a:r>
              <a:rPr lang="ja-JP" altLang="en-US" sz="2800" dirty="0" smtClean="0"/>
              <a:t>　　　　　　と</a:t>
            </a:r>
            <a:r>
              <a:rPr lang="ja-JP" altLang="en-US" sz="2800" dirty="0"/>
              <a:t>して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pPr marL="0" indent="0" algn="r">
              <a:buNone/>
            </a:pPr>
            <a:r>
              <a:rPr lang="en-US" altLang="ja-JP" sz="2400" dirty="0" smtClean="0"/>
              <a:t>(4.4)</a:t>
            </a:r>
          </a:p>
          <a:p>
            <a:pPr algn="r"/>
            <a:endParaRPr lang="en-US" altLang="ja-JP" sz="2400" dirty="0"/>
          </a:p>
          <a:p>
            <a:r>
              <a:rPr lang="en-US" altLang="ja-JP" sz="2800" dirty="0"/>
              <a:t>Plane-parallel</a:t>
            </a:r>
            <a:r>
              <a:rPr lang="ja-JP" altLang="en-US" sz="2800" dirty="0"/>
              <a:t>近似</a:t>
            </a:r>
          </a:p>
          <a:p>
            <a:pPr marL="457200" lvl="1" indent="0" algn="r">
              <a:buNone/>
            </a:pPr>
            <a:r>
              <a:rPr lang="en-US" altLang="ja-JP" sz="2400" dirty="0" smtClean="0"/>
              <a:t>(4.5)</a:t>
            </a:r>
          </a:p>
          <a:p>
            <a:pPr marL="457200" lvl="1" indent="0" algn="r">
              <a:buNone/>
            </a:pPr>
            <a:r>
              <a:rPr lang="en-US" altLang="ja-JP" sz="2400" dirty="0" smtClean="0"/>
              <a:t>Radial optical depth</a:t>
            </a:r>
            <a:endParaRPr lang="en-US" altLang="ja-JP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340768"/>
            <a:ext cx="5542118" cy="788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38720"/>
            <a:ext cx="60007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4" y="3539553"/>
            <a:ext cx="11144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4" y="4166445"/>
            <a:ext cx="30956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3573" y="5037824"/>
            <a:ext cx="1272838" cy="233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683943" y="1448781"/>
            <a:ext cx="744041" cy="6804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266278" y="4097680"/>
            <a:ext cx="1009578" cy="6804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0497" y="5938415"/>
            <a:ext cx="14573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3226" y="5445224"/>
            <a:ext cx="1562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7748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51723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ja-JP" altLang="en-US" sz="2400" dirty="0" smtClean="0"/>
              <a:t>輸送方程式</a:t>
            </a:r>
            <a:r>
              <a:rPr lang="en-US" altLang="ja-JP" sz="2400" dirty="0" smtClean="0"/>
              <a:t>(4.5)</a:t>
            </a:r>
          </a:p>
          <a:p>
            <a:pPr marL="0" indent="0">
              <a:buNone/>
            </a:pPr>
            <a:r>
              <a:rPr lang="en-US" altLang="ja-JP" sz="2400" dirty="0" smtClean="0"/>
              <a:t>(4</a:t>
            </a:r>
            <a:r>
              <a:rPr kumimoji="1" lang="en-US" altLang="ja-JP" sz="2400" dirty="0" smtClean="0"/>
              <a:t>.5)</a:t>
            </a:r>
            <a:r>
              <a:rPr kumimoji="1" lang="ja-JP" altLang="en-US" sz="2400" dirty="0" smtClean="0"/>
              <a:t>を</a:t>
            </a:r>
            <a:r>
              <a:rPr kumimoji="1" lang="en-US" altLang="ja-JP" sz="2400" dirty="0" err="1" smtClean="0"/>
              <a:t>S</a:t>
            </a:r>
            <a:r>
              <a:rPr kumimoji="1" lang="en-US" altLang="ja-JP" sz="2400" baseline="-25000" dirty="0" err="1" smtClean="0"/>
              <a:t>ν</a:t>
            </a:r>
            <a:r>
              <a:rPr kumimoji="1" lang="en-US" altLang="ja-JP" sz="2400" baseline="-25000" dirty="0" smtClean="0"/>
              <a:t> </a:t>
            </a:r>
            <a:r>
              <a:rPr kumimoji="1" lang="ja-JP" altLang="en-US" sz="2400" dirty="0" smtClean="0"/>
              <a:t>が</a:t>
            </a:r>
            <a:r>
              <a:rPr kumimoji="1" lang="en-US" altLang="ja-JP" sz="2400" dirty="0" smtClean="0"/>
              <a:t>isotropic</a:t>
            </a:r>
            <a:r>
              <a:rPr kumimoji="1" lang="ja-JP" altLang="en-US" sz="2400" dirty="0" smtClean="0"/>
              <a:t>として角度平均</a:t>
            </a:r>
            <a:endParaRPr kumimoji="1" lang="en-US" altLang="ja-JP" sz="2400" dirty="0" smtClean="0"/>
          </a:p>
          <a:p>
            <a:pPr marL="0" indent="0" algn="r">
              <a:buNone/>
            </a:pPr>
            <a:r>
              <a:rPr lang="en-US" altLang="ja-JP" sz="2400" dirty="0" smtClean="0"/>
              <a:t>(4.6)</a:t>
            </a:r>
          </a:p>
          <a:p>
            <a:pPr marL="0" indent="0" algn="r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(4</a:t>
            </a:r>
            <a:r>
              <a:rPr lang="en-US" altLang="ja-JP" sz="2400" dirty="0"/>
              <a:t>.5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に</a:t>
            </a:r>
            <a:r>
              <a:rPr lang="en-US" altLang="ja-JP" sz="2400" dirty="0" smtClean="0"/>
              <a:t>μ</a:t>
            </a:r>
            <a:r>
              <a:rPr lang="ja-JP" altLang="en-US" sz="2400" dirty="0" smtClean="0"/>
              <a:t>をかけて角度平均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 algn="r">
              <a:buNone/>
            </a:pPr>
            <a:r>
              <a:rPr lang="en-US" altLang="ja-JP" sz="2400" dirty="0" smtClean="0"/>
              <a:t>(4.8)</a:t>
            </a:r>
          </a:p>
          <a:p>
            <a:pPr marL="0" indent="0" algn="r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(4.6)</a:t>
            </a:r>
            <a:r>
              <a:rPr lang="ja-JP" altLang="en-US" sz="2400" dirty="0" smtClean="0"/>
              <a:t>と合わせて、二次の輸送方程式</a:t>
            </a:r>
            <a:endParaRPr lang="en-US" altLang="ja-JP" sz="2400" dirty="0" smtClean="0"/>
          </a:p>
          <a:p>
            <a:pPr marL="0" indent="0" algn="r">
              <a:buNone/>
            </a:pPr>
            <a:r>
              <a:rPr lang="en-US" altLang="ja-JP" sz="2400" dirty="0" smtClean="0"/>
              <a:t>(4.9)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	K:photon pressure</a:t>
            </a:r>
          </a:p>
          <a:p>
            <a:pPr marL="0" indent="0" algn="r">
              <a:buNone/>
            </a:pPr>
            <a:endParaRPr kumimoji="1" lang="en-US" altLang="ja-JP" sz="24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1703" y="1170459"/>
            <a:ext cx="1562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640" y="2383944"/>
            <a:ext cx="2924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1" y="3645024"/>
            <a:ext cx="50006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155" y="5373216"/>
            <a:ext cx="2686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0131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Non-LTE</a:t>
            </a:r>
            <a:r>
              <a:rPr kumimoji="1" lang="ja-JP" altLang="en-US" dirty="0" smtClean="0"/>
              <a:t>の簡単化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Non-LTE</a:t>
            </a:r>
            <a:r>
              <a:rPr kumimoji="1" lang="ja-JP" altLang="en-US" sz="2800" dirty="0" smtClean="0"/>
              <a:t>だと問題が残る（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baseline="-25000" dirty="0" err="1" smtClean="0"/>
              <a:t>ν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err="1" smtClean="0"/>
              <a:t>J</a:t>
            </a:r>
            <a:r>
              <a:rPr kumimoji="1" lang="en-US" altLang="ja-JP" sz="2800" baseline="-25000" dirty="0" err="1" smtClean="0"/>
              <a:t>ν</a:t>
            </a:r>
            <a:r>
              <a:rPr kumimoji="1" lang="ja-JP" altLang="en-US" sz="2800" dirty="0" smtClean="0"/>
              <a:t>が決まらない）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→ </a:t>
            </a:r>
            <a:r>
              <a:rPr lang="en-US" altLang="ja-JP" sz="2800" dirty="0" smtClean="0"/>
              <a:t>static plane-parallel geometry</a:t>
            </a:r>
            <a:r>
              <a:rPr lang="ja-JP" altLang="en-US" sz="2800" dirty="0" smtClean="0"/>
              <a:t>で簡単化</a:t>
            </a:r>
            <a:endParaRPr lang="en-US" altLang="ja-JP" sz="2800" dirty="0" smtClean="0"/>
          </a:p>
          <a:p>
            <a:pPr lvl="1"/>
            <a:r>
              <a:rPr kumimoji="1" lang="en-US" altLang="ja-JP" sz="2400" dirty="0" smtClean="0"/>
              <a:t>Static: time dependence</a:t>
            </a:r>
            <a:r>
              <a:rPr kumimoji="1" lang="ja-JP" altLang="en-US" sz="2400" dirty="0" smtClean="0"/>
              <a:t>をなくし、</a:t>
            </a:r>
            <a:r>
              <a:rPr lang="ja-JP" altLang="en-US" sz="2400" dirty="0" smtClean="0"/>
              <a:t>源泉関数を等方化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plane-parallel: spherical geometry, </a:t>
            </a:r>
            <a:r>
              <a:rPr lang="ja-JP" altLang="en-US" sz="2400" dirty="0" smtClean="0"/>
              <a:t>横方向の</a:t>
            </a:r>
            <a:r>
              <a:rPr lang="en-US" altLang="ja-JP" sz="2400" dirty="0" smtClean="0"/>
              <a:t>inhomogeneity</a:t>
            </a:r>
            <a:r>
              <a:rPr lang="ja-JP" altLang="en-US" sz="2400" dirty="0" smtClean="0"/>
              <a:t>をなくす</a:t>
            </a:r>
            <a:endParaRPr lang="en-US" altLang="ja-JP" sz="2400" dirty="0" smtClean="0"/>
          </a:p>
          <a:p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次元問題になり、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baseline="-25000" dirty="0" err="1"/>
              <a:t>ν</a:t>
            </a:r>
            <a:r>
              <a:rPr lang="ja-JP" altLang="en-US" sz="2800" dirty="0"/>
              <a:t>と</a:t>
            </a:r>
            <a:r>
              <a:rPr lang="en-US" altLang="ja-JP" sz="2800" dirty="0" err="1"/>
              <a:t>J</a:t>
            </a:r>
            <a:r>
              <a:rPr lang="en-US" altLang="ja-JP" sz="2800" baseline="-25000" dirty="0" err="1"/>
              <a:t>ν</a:t>
            </a:r>
            <a:r>
              <a:rPr lang="ja-JP" altLang="en-US" sz="2800" dirty="0" smtClean="0"/>
              <a:t>がそれぞれ</a:t>
            </a:r>
            <a:r>
              <a:rPr lang="en-US" altLang="ja-JP" sz="2800" dirty="0" smtClean="0"/>
              <a:t>(4.5)</a:t>
            </a:r>
            <a:r>
              <a:rPr lang="ja-JP" altLang="en-US" sz="2800" dirty="0" smtClean="0"/>
              <a:t>や</a:t>
            </a:r>
            <a:r>
              <a:rPr lang="en-US" altLang="ja-JP" sz="2800" dirty="0" smtClean="0"/>
              <a:t>(4.8)</a:t>
            </a:r>
            <a:r>
              <a:rPr lang="ja-JP" altLang="en-US" sz="2800" dirty="0" smtClean="0"/>
              <a:t>から求められる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7565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4.1.2 exponential integrals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　を使って、輸送方程式の解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/>
          </a:p>
          <a:p>
            <a:endParaRPr kumimoji="1" lang="en-US" altLang="ja-JP" sz="2400" dirty="0" smtClean="0"/>
          </a:p>
          <a:p>
            <a:r>
              <a:rPr lang="en-US" altLang="ja-JP" sz="2400" dirty="0" err="1" smtClean="0"/>
              <a:t>S</a:t>
            </a:r>
            <a:r>
              <a:rPr lang="en-US" altLang="ja-JP" sz="2400" baseline="-25000" dirty="0" err="1" smtClean="0"/>
              <a:t>ν</a:t>
            </a:r>
            <a:r>
              <a:rPr lang="ja-JP" altLang="en-US" sz="2400" dirty="0" smtClean="0"/>
              <a:t>等方的として、</a:t>
            </a:r>
            <a:r>
              <a:rPr lang="en-US" altLang="ja-JP" sz="2400" dirty="0" err="1" smtClean="0"/>
              <a:t>I</a:t>
            </a:r>
            <a:r>
              <a:rPr lang="en-US" altLang="ja-JP" sz="2400" baseline="-25000" dirty="0" err="1" smtClean="0"/>
              <a:t>ν</a:t>
            </a:r>
            <a:r>
              <a:rPr lang="ja-JP" altLang="en-US" sz="2400" dirty="0" smtClean="0"/>
              <a:t>のモーメント</a:t>
            </a: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exponential integrals</a:t>
            </a:r>
          </a:p>
          <a:p>
            <a:endParaRPr kumimoji="1" lang="ja-JP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443" y="2132856"/>
            <a:ext cx="64484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404" y="1340768"/>
            <a:ext cx="50196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75342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14447"/>
            <a:ext cx="41338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90004"/>
            <a:ext cx="2286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9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5</a:t>
            </a:r>
            <a:r>
              <a:rPr lang="en-US" altLang="ja-JP" dirty="0" smtClean="0"/>
              <a:t>.1 Numerical modeling</a:t>
            </a:r>
            <a:br>
              <a:rPr lang="en-US" altLang="ja-JP" dirty="0" smtClean="0"/>
            </a:br>
            <a:r>
              <a:rPr lang="en-US" altLang="ja-JP" dirty="0" smtClean="0"/>
              <a:t>5.1.1 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static plane-parallel stellar </a:t>
            </a:r>
            <a:r>
              <a:rPr lang="en-US" altLang="ja-JP" dirty="0" smtClean="0"/>
              <a:t>atmosphere</a:t>
            </a:r>
            <a:r>
              <a:rPr lang="ja-JP" altLang="en-US" dirty="0" smtClean="0"/>
              <a:t>を考える</a:t>
            </a:r>
            <a:endParaRPr lang="en-US" altLang="ja-JP" dirty="0" smtClean="0"/>
          </a:p>
          <a:p>
            <a:r>
              <a:rPr lang="en-US" altLang="ja-JP" dirty="0"/>
              <a:t>atmospheric </a:t>
            </a:r>
            <a:r>
              <a:rPr lang="en-US" altLang="ja-JP" dirty="0" smtClean="0"/>
              <a:t>structure</a:t>
            </a:r>
            <a:r>
              <a:rPr lang="ja-JP" altLang="en-US" dirty="0" smtClean="0"/>
              <a:t>は既知、</a:t>
            </a:r>
            <a:r>
              <a:rPr lang="en-US" altLang="ja-JP" dirty="0"/>
              <a:t>spectral lines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continua</a:t>
            </a:r>
            <a:r>
              <a:rPr lang="ja-JP" altLang="en-US" dirty="0" smtClean="0"/>
              <a:t>は大気に影響しない</a:t>
            </a:r>
            <a:endParaRPr lang="en-US" altLang="ja-JP" dirty="0" smtClean="0"/>
          </a:p>
          <a:p>
            <a:r>
              <a:rPr lang="ja-JP" altLang="en-US" dirty="0" smtClean="0"/>
              <a:t>目標：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transfer eq.</a:t>
            </a:r>
            <a:r>
              <a:rPr lang="ja-JP" altLang="en-US" dirty="0" smtClean="0"/>
              <a:t>と</a:t>
            </a:r>
            <a:r>
              <a:rPr lang="en-US" altLang="ja-JP" dirty="0"/>
              <a:t>statistical equilibrium rate </a:t>
            </a:r>
            <a:r>
              <a:rPr lang="en-US" altLang="ja-JP" dirty="0" smtClean="0"/>
              <a:t>eq.</a:t>
            </a:r>
            <a:r>
              <a:rPr lang="ja-JP" altLang="en-US" dirty="0" smtClean="0"/>
              <a:t>　に非線形な</a:t>
            </a:r>
            <a:r>
              <a:rPr lang="en-US" altLang="ja-JP" dirty="0" smtClean="0"/>
              <a:t>coupling</a:t>
            </a:r>
            <a:r>
              <a:rPr lang="ja-JP" altLang="en-US" dirty="0" smtClean="0"/>
              <a:t>＋複雑な原子過程</a:t>
            </a:r>
            <a:r>
              <a:rPr lang="en-US" altLang="ja-JP" dirty="0" smtClean="0"/>
              <a:t>➡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computer processing</a:t>
            </a:r>
          </a:p>
          <a:p>
            <a:r>
              <a:rPr lang="en-US" altLang="ja-JP" dirty="0" smtClean="0"/>
              <a:t>static </a:t>
            </a:r>
            <a:r>
              <a:rPr lang="en-US" altLang="ja-JP" dirty="0"/>
              <a:t>plane-</a:t>
            </a:r>
            <a:r>
              <a:rPr lang="en-US" altLang="ja-JP" dirty="0" smtClean="0"/>
              <a:t>parallel</a:t>
            </a:r>
            <a:r>
              <a:rPr lang="ja-JP" altLang="en-US" dirty="0" smtClean="0"/>
              <a:t>の延長で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・時間依存性のある流体・膨張大気・星風など考えたい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4272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Table </a:t>
            </a:r>
            <a:r>
              <a:rPr kumimoji="1" lang="en-US" altLang="ja-JP" sz="2400" dirty="0" smtClean="0"/>
              <a:t>4.1</a:t>
            </a:r>
            <a:r>
              <a:rPr lang="en-US" altLang="ja-JP" sz="2400" dirty="0" smtClean="0"/>
              <a:t>, Fig 4.1: </a:t>
            </a:r>
            <a:r>
              <a:rPr kumimoji="1" lang="en-US" altLang="ja-JP" sz="2400" dirty="0" smtClean="0"/>
              <a:t>En(x)</a:t>
            </a:r>
            <a:r>
              <a:rPr kumimoji="1" lang="ja-JP" altLang="en-US" sz="2400" dirty="0" smtClean="0"/>
              <a:t>の様子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漸近値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大きな</a:t>
            </a:r>
            <a:r>
              <a:rPr lang="en-US" altLang="ja-JP" sz="2400" dirty="0" smtClean="0"/>
              <a:t>x</a:t>
            </a:r>
            <a:r>
              <a:rPr lang="ja-JP" altLang="en-US" sz="2400" dirty="0" smtClean="0"/>
              <a:t>では</a:t>
            </a:r>
            <a:endParaRPr kumimoji="1" lang="ja-JP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0747" y="3861048"/>
            <a:ext cx="2424269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5263" y="1484784"/>
            <a:ext cx="4229100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39052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8476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Schwarzschild-Milne eq.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En(x)</a:t>
            </a:r>
            <a:r>
              <a:rPr kumimoji="1" lang="ja-JP" altLang="en-US" sz="2400" dirty="0" smtClean="0"/>
              <a:t>を使って、モーメントの式は以下のように書かれる。</a:t>
            </a:r>
            <a:endParaRPr kumimoji="1" lang="en-US" altLang="ja-JP" sz="2400" dirty="0" smtClean="0"/>
          </a:p>
          <a:p>
            <a:pPr lvl="1"/>
            <a:r>
              <a:rPr lang="en-US" altLang="ja-JP" sz="2000" dirty="0"/>
              <a:t>Schwarzschild </a:t>
            </a:r>
            <a:r>
              <a:rPr lang="en-US" altLang="ja-JP" sz="2000" dirty="0" err="1" smtClean="0"/>
              <a:t>eq</a:t>
            </a:r>
            <a:r>
              <a:rPr lang="en-US" altLang="ja-JP" sz="2000" dirty="0" smtClean="0"/>
              <a:t>: for mean intensity</a:t>
            </a:r>
          </a:p>
          <a:p>
            <a:pPr lvl="1"/>
            <a:endParaRPr lang="en-US" altLang="ja-JP" sz="2000" dirty="0"/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/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/>
          </a:p>
          <a:p>
            <a:pPr lvl="1"/>
            <a:r>
              <a:rPr lang="en-US" altLang="ja-JP" sz="2000" dirty="0" smtClean="0"/>
              <a:t>Milne </a:t>
            </a:r>
            <a:r>
              <a:rPr lang="en-US" altLang="ja-JP" sz="2000" dirty="0" err="1" smtClean="0"/>
              <a:t>eq</a:t>
            </a:r>
            <a:r>
              <a:rPr lang="en-US" altLang="ja-JP" sz="2000" dirty="0" smtClean="0"/>
              <a:t>: for flux </a:t>
            </a:r>
          </a:p>
          <a:p>
            <a:pPr lvl="1"/>
            <a:endParaRPr kumimoji="1" lang="en-US" altLang="ja-JP" sz="2000" dirty="0"/>
          </a:p>
          <a:p>
            <a:pPr lvl="1"/>
            <a:endParaRPr lang="en-US" altLang="ja-JP" sz="2000" dirty="0" smtClean="0"/>
          </a:p>
          <a:p>
            <a:pPr lvl="1"/>
            <a:endParaRPr kumimoji="1" lang="en-US" altLang="ja-JP" sz="2000" dirty="0"/>
          </a:p>
          <a:p>
            <a:pPr lvl="1"/>
            <a:endParaRPr lang="en-US" altLang="ja-JP" sz="2000" dirty="0" smtClean="0"/>
          </a:p>
          <a:p>
            <a:pPr lvl="1"/>
            <a:r>
              <a:rPr kumimoji="1" lang="en-US" altLang="ja-JP" sz="2000" dirty="0" smtClean="0"/>
              <a:t>K</a:t>
            </a:r>
            <a:r>
              <a:rPr kumimoji="1" lang="ja-JP" altLang="en-US" sz="2000" dirty="0" smtClean="0"/>
              <a:t>積分は</a:t>
            </a:r>
            <a:endParaRPr kumimoji="1" lang="en-US" altLang="ja-JP" sz="2000" dirty="0" smtClean="0"/>
          </a:p>
          <a:p>
            <a:pPr lvl="1"/>
            <a:endParaRPr kumimoji="1" lang="ja-JP" alt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74390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5" y="4581128"/>
            <a:ext cx="760095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0" y="6165304"/>
            <a:ext cx="59912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1353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I+, I-, J, F+, F-, K</a:t>
            </a:r>
            <a:r>
              <a:rPr kumimoji="1" lang="ja-JP" altLang="en-US" sz="2400" dirty="0" smtClean="0"/>
              <a:t>は、全て源泉関数</a:t>
            </a:r>
            <a:r>
              <a:rPr kumimoji="1" lang="en-US" altLang="ja-JP" sz="2400" dirty="0" smtClean="0"/>
              <a:t>S</a:t>
            </a:r>
            <a:r>
              <a:rPr lang="ja-JP" altLang="en-US" sz="2400" dirty="0"/>
              <a:t>を</a:t>
            </a:r>
            <a:r>
              <a:rPr kumimoji="1" lang="en-US" altLang="ja-JP" sz="2400" dirty="0" smtClean="0"/>
              <a:t>depth</a:t>
            </a:r>
            <a:r>
              <a:rPr kumimoji="1" lang="ja-JP" altLang="en-US" sz="2400" dirty="0" smtClean="0"/>
              <a:t>で重みづけしたサンプルを表す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Fig 4.2 </a:t>
            </a:r>
            <a:r>
              <a:rPr lang="ja-JP" altLang="en-US" sz="2400" dirty="0" smtClean="0"/>
              <a:t>上</a:t>
            </a:r>
            <a:r>
              <a:rPr lang="en-US" altLang="ja-JP" sz="2400" dirty="0" smtClean="0"/>
              <a:t>: S</a:t>
            </a:r>
            <a:r>
              <a:rPr lang="ja-JP" altLang="en-US" sz="2400" dirty="0" smtClean="0"/>
              <a:t>と</a:t>
            </a:r>
            <a:r>
              <a:rPr lang="en-US" altLang="ja-JP" sz="2400" dirty="0" smtClean="0"/>
              <a:t>J</a:t>
            </a:r>
            <a:r>
              <a:rPr lang="ja-JP" altLang="en-US" sz="2400" dirty="0" smtClean="0"/>
              <a:t>は表面付近でずれる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　</a:t>
            </a:r>
            <a:r>
              <a:rPr lang="ja-JP" altLang="en-US" sz="2400" dirty="0" smtClean="0"/>
              <a:t>　　　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下</a:t>
            </a:r>
            <a:r>
              <a:rPr lang="en-US" altLang="ja-JP" sz="2400" dirty="0" smtClean="0"/>
              <a:t>:</a:t>
            </a:r>
            <a:r>
              <a:rPr lang="en-US" altLang="ja-JP" sz="2400" dirty="0"/>
              <a:t> </a:t>
            </a:r>
            <a:r>
              <a:rPr lang="ja-JP" altLang="en-US" sz="2400" dirty="0" smtClean="0"/>
              <a:t>表面で</a:t>
            </a:r>
            <a:r>
              <a:rPr lang="en-US" altLang="ja-JP" sz="2400" dirty="0" smtClean="0"/>
              <a:t>J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S</a:t>
            </a:r>
            <a:r>
              <a:rPr lang="ja-JP" altLang="en-US" sz="2400" dirty="0" smtClean="0"/>
              <a:t>を上回る</a:t>
            </a:r>
            <a:endParaRPr lang="en-US" altLang="ja-JP" sz="2400" dirty="0"/>
          </a:p>
          <a:p>
            <a:r>
              <a:rPr lang="en-US" altLang="ja-JP" sz="2400" dirty="0" smtClean="0"/>
              <a:t>Fig 4.3 Milne eq.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F</a:t>
            </a:r>
            <a:r>
              <a:rPr lang="ja-JP" altLang="en-US" sz="2400" dirty="0" smtClean="0"/>
              <a:t>の様子</a:t>
            </a:r>
            <a:endParaRPr lang="en-US" altLang="ja-JP" sz="2400" dirty="0" smtClean="0"/>
          </a:p>
          <a:p>
            <a:r>
              <a:rPr lang="en-US" altLang="ja-JP" sz="2400" dirty="0" smtClean="0"/>
              <a:t>Emergent intensity and flux at the stellar surface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09120"/>
            <a:ext cx="60198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379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4.1.3 Operators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2400" dirty="0" smtClean="0"/>
              <a:t>(4.14)-(4.16)</a:t>
            </a:r>
            <a:r>
              <a:rPr kumimoji="1" lang="ja-JP" altLang="en-US" sz="2400" dirty="0" smtClean="0"/>
              <a:t>は</a:t>
            </a:r>
            <a:r>
              <a:rPr lang="en-US" altLang="ja-JP" sz="2400" dirty="0" smtClean="0"/>
              <a:t>operator form</a:t>
            </a:r>
            <a:r>
              <a:rPr lang="ja-JP" altLang="en-US" sz="2400" dirty="0" smtClean="0"/>
              <a:t>にすることもできる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(4.17)</a:t>
            </a:r>
            <a:r>
              <a:rPr lang="ja-JP" altLang="en-US" sz="2400" dirty="0" smtClean="0"/>
              <a:t>を</a:t>
            </a:r>
            <a:r>
              <a:rPr lang="en-US" altLang="ja-JP" sz="2400" dirty="0" smtClean="0"/>
              <a:t>Laplace transform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>operator form</a:t>
            </a:r>
            <a:r>
              <a:rPr lang="ja-JP" altLang="en-US" sz="2400" dirty="0" smtClean="0"/>
              <a:t>にすると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r>
              <a:rPr lang="en-US" altLang="ja-JP" sz="2400" dirty="0" smtClean="0"/>
              <a:t>Lambda operator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Schwarzschild eq.(4.14)</a:t>
            </a:r>
            <a:r>
              <a:rPr lang="ja-JP" altLang="en-US" sz="2400" dirty="0" smtClean="0"/>
              <a:t>右辺で定義され、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endParaRPr lang="en-US" altLang="ja-JP" sz="2400" dirty="0" smtClean="0"/>
          </a:p>
          <a:p>
            <a:r>
              <a:rPr kumimoji="1" lang="ja-JP" altLang="en-US" sz="2400" dirty="0"/>
              <a:t>これ</a:t>
            </a:r>
            <a:r>
              <a:rPr kumimoji="1" lang="ja-JP" altLang="en-US" sz="2400" dirty="0" smtClean="0"/>
              <a:t>を使うと</a:t>
            </a:r>
            <a:r>
              <a:rPr kumimoji="1" lang="en-US" altLang="ja-JP" sz="2400" dirty="0" smtClean="0"/>
              <a:t>Schwarzschild eq</a:t>
            </a:r>
            <a:r>
              <a:rPr lang="en-US" altLang="ja-JP" sz="2400" dirty="0" smtClean="0"/>
              <a:t>.</a:t>
            </a:r>
            <a:r>
              <a:rPr lang="ja-JP" altLang="en-US" sz="2400" dirty="0" smtClean="0"/>
              <a:t>は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となり、源泉関数から</a:t>
            </a:r>
            <a:r>
              <a:rPr lang="en-US" altLang="ja-JP" sz="2400" dirty="0" smtClean="0"/>
              <a:t>mean intensity </a:t>
            </a:r>
            <a:r>
              <a:rPr lang="ja-JP" altLang="en-US" sz="2400" dirty="0" smtClean="0"/>
              <a:t>を求める式になる。</a:t>
            </a:r>
            <a:endParaRPr lang="en-US" altLang="ja-JP" sz="2400" dirty="0" smtClean="0"/>
          </a:p>
          <a:p>
            <a:r>
              <a:rPr lang="ja-JP" altLang="en-US" sz="2400" dirty="0" smtClean="0"/>
              <a:t>その他</a:t>
            </a:r>
            <a:r>
              <a:rPr lang="en-US" altLang="ja-JP" sz="2400" dirty="0" smtClean="0"/>
              <a:t>Phi and Chi operator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508" y="2348880"/>
            <a:ext cx="6610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24151"/>
            <a:ext cx="60007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5508" y="4487913"/>
            <a:ext cx="66484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014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Fig 4.4, 4.5: </a:t>
            </a:r>
            <a:r>
              <a:rPr kumimoji="1" lang="en-US" altLang="ja-JP" sz="2400" dirty="0" err="1" smtClean="0"/>
              <a:t>Kourganoff</a:t>
            </a:r>
            <a:r>
              <a:rPr kumimoji="1" lang="en-US" altLang="ja-JP" sz="2400" dirty="0" smtClean="0"/>
              <a:t> graphs</a:t>
            </a:r>
            <a:r>
              <a:rPr kumimoji="1" lang="ja-JP" altLang="en-US" sz="2400" dirty="0" err="1" smtClean="0"/>
              <a:t>、</a:t>
            </a:r>
            <a:r>
              <a:rPr kumimoji="1" lang="en-US" altLang="ja-JP" sz="2400" dirty="0" smtClean="0"/>
              <a:t>LTE</a:t>
            </a:r>
            <a:r>
              <a:rPr kumimoji="1" lang="ja-JP" altLang="en-US" sz="2400" dirty="0" smtClean="0"/>
              <a:t>も含んだ一般的な</a:t>
            </a:r>
            <a:r>
              <a:rPr kumimoji="1" lang="en-US" altLang="ja-JP" sz="2400" dirty="0" smtClean="0"/>
              <a:t>J</a:t>
            </a:r>
            <a:r>
              <a:rPr kumimoji="1" lang="ja-JP" altLang="en-US" sz="2400" dirty="0" smtClean="0"/>
              <a:t>と</a:t>
            </a:r>
            <a:r>
              <a:rPr kumimoji="1" lang="en-US" altLang="ja-JP" sz="2400" dirty="0" smtClean="0"/>
              <a:t>F</a:t>
            </a:r>
            <a:r>
              <a:rPr kumimoji="1" lang="ja-JP" altLang="en-US" sz="2400" dirty="0" smtClean="0"/>
              <a:t>の振る舞い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Generalized Lambda operators:</a:t>
            </a:r>
            <a:r>
              <a:rPr lang="ja-JP" altLang="en-US" sz="2400" dirty="0" smtClean="0"/>
              <a:t> </a:t>
            </a:r>
            <a:r>
              <a:rPr lang="en-US" altLang="ja-JP" sz="2400" dirty="0" err="1" smtClean="0"/>
              <a:t>Sν</a:t>
            </a:r>
            <a:r>
              <a:rPr lang="ja-JP" altLang="en-US" sz="2400" dirty="0" smtClean="0"/>
              <a:t>から角度平均された</a:t>
            </a:r>
            <a:r>
              <a:rPr lang="en-US" altLang="ja-JP" sz="2400" dirty="0" smtClean="0"/>
              <a:t>intensity  J</a:t>
            </a:r>
            <a:r>
              <a:rPr lang="ja-JP" altLang="en-US" sz="2400" dirty="0" smtClean="0"/>
              <a:t>ではなく、角度依存性を持った</a:t>
            </a:r>
            <a:r>
              <a:rPr lang="en-US" altLang="ja-JP" sz="2400" dirty="0" smtClean="0"/>
              <a:t>I</a:t>
            </a:r>
            <a:r>
              <a:rPr lang="ja-JP" altLang="en-US" sz="2400" dirty="0" smtClean="0"/>
              <a:t>を出す</a:t>
            </a:r>
            <a:r>
              <a:rPr lang="en-US" altLang="ja-JP" sz="2400" dirty="0" smtClean="0"/>
              <a:t>operator</a:t>
            </a:r>
          </a:p>
          <a:p>
            <a:endParaRPr kumimoji="1" lang="en-US" altLang="ja-JP" sz="2400" dirty="0"/>
          </a:p>
          <a:p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　ここで</a:t>
            </a:r>
            <a:endParaRPr kumimoji="1" lang="ja-JP" alt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7" y="3212976"/>
            <a:ext cx="54768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7999" y="4044278"/>
            <a:ext cx="50482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834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5.1.2 Discretization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2880320"/>
          </a:xfrm>
        </p:spPr>
        <p:txBody>
          <a:bodyPr/>
          <a:lstStyle/>
          <a:p>
            <a:r>
              <a:rPr kumimoji="1" lang="en-US" altLang="ja-JP" dirty="0" smtClean="0"/>
              <a:t>computer</a:t>
            </a:r>
            <a:r>
              <a:rPr kumimoji="1" lang="ja-JP" altLang="en-US" dirty="0" smtClean="0"/>
              <a:t>で扱うために、位置</a:t>
            </a:r>
            <a:r>
              <a:rPr lang="ja-JP" altLang="en-US" dirty="0" smtClean="0"/>
              <a:t>・</a:t>
            </a:r>
            <a:r>
              <a:rPr kumimoji="1" lang="ja-JP" altLang="en-US" dirty="0" smtClean="0"/>
              <a:t>周波数</a:t>
            </a:r>
            <a:r>
              <a:rPr lang="ja-JP" altLang="en-US" dirty="0" smtClean="0"/>
              <a:t>・</a:t>
            </a:r>
            <a:r>
              <a:rPr kumimoji="1" lang="ja-JP" altLang="en-US" dirty="0" smtClean="0"/>
              <a:t>角度を離散化</a:t>
            </a:r>
            <a:endParaRPr kumimoji="1" lang="en-US" altLang="ja-JP" dirty="0" smtClean="0"/>
          </a:p>
          <a:p>
            <a:r>
              <a:rPr kumimoji="1" lang="en-US" altLang="ja-JP" dirty="0" smtClean="0"/>
              <a:t>Angles: </a:t>
            </a:r>
            <a:r>
              <a:rPr kumimoji="1" lang="ja-JP" altLang="en-US" dirty="0" smtClean="0"/>
              <a:t>上方向の角度を</a:t>
            </a:r>
            <a:r>
              <a:rPr kumimoji="1" lang="en-US" altLang="ja-JP" dirty="0" smtClean="0"/>
              <a:t>m</a:t>
            </a:r>
            <a:r>
              <a:rPr lang="ja-JP" altLang="en-US" dirty="0" smtClean="0"/>
              <a:t>個、下方向の角度を</a:t>
            </a:r>
            <a:r>
              <a:rPr lang="en-US" altLang="ja-JP" dirty="0" smtClean="0"/>
              <a:t>m</a:t>
            </a:r>
            <a:r>
              <a:rPr lang="ja-JP" altLang="en-US" dirty="0" smtClean="0"/>
              <a:t>個（合計</a:t>
            </a:r>
            <a:r>
              <a:rPr lang="en-US" altLang="ja-JP" dirty="0" smtClean="0"/>
              <a:t>2m</a:t>
            </a:r>
            <a:r>
              <a:rPr lang="ja-JP" altLang="en-US" dirty="0" smtClean="0"/>
              <a:t>個）に離散化</a:t>
            </a:r>
            <a:endParaRPr lang="en-US" altLang="ja-JP" dirty="0" smtClean="0"/>
          </a:p>
          <a:p>
            <a:r>
              <a:rPr kumimoji="1" lang="ja-JP" altLang="en-US" dirty="0" smtClean="0"/>
              <a:t>上向き</a:t>
            </a:r>
            <a:r>
              <a:rPr kumimoji="1" lang="en-US" altLang="ja-JP" dirty="0" smtClean="0"/>
              <a:t>I</a:t>
            </a:r>
            <a:r>
              <a:rPr kumimoji="1" lang="en-US" altLang="ja-JP" baseline="30000" dirty="0" smtClean="0"/>
              <a:t>+</a:t>
            </a:r>
            <a:r>
              <a:rPr kumimoji="1" lang="ja-JP" altLang="en-US" dirty="0" smtClean="0"/>
              <a:t>、下向き</a:t>
            </a:r>
            <a:r>
              <a:rPr kumimoji="1" lang="en-US" altLang="ja-JP" dirty="0" smtClean="0"/>
              <a:t>I</a:t>
            </a:r>
            <a:r>
              <a:rPr kumimoji="1" lang="en-US" altLang="ja-JP" baseline="30000" dirty="0" smtClean="0"/>
              <a:t>-</a:t>
            </a:r>
            <a:endParaRPr kumimoji="1" lang="ja-JP" altLang="en-US" baseline="30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913336"/>
            <a:ext cx="6768752" cy="272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659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5.1.2 Discretization</a:t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r>
              <a:rPr lang="en-US" altLang="ja-JP" dirty="0" smtClean="0"/>
              <a:t>Angle quadrature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色々な求積法：１点求積、２点求積、</a:t>
            </a:r>
            <a:r>
              <a:rPr kumimoji="1" lang="en-US" altLang="ja-JP" dirty="0" smtClean="0"/>
              <a:t>Newton-Cotes</a:t>
            </a:r>
            <a:r>
              <a:rPr kumimoji="1" lang="ja-JP" altLang="en-US" dirty="0" smtClean="0"/>
              <a:t>求積など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どれも等間隔グリッドであり精度があまりよくない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➡Gaussian</a:t>
            </a:r>
            <a:r>
              <a:rPr lang="ja-JP" altLang="en-US" dirty="0" smtClean="0"/>
              <a:t>求積</a:t>
            </a:r>
            <a:r>
              <a:rPr lang="en-US" altLang="ja-JP" dirty="0" smtClean="0"/>
              <a:t> or </a:t>
            </a:r>
            <a:r>
              <a:rPr lang="ja-JP" altLang="en-US" dirty="0" smtClean="0"/>
              <a:t>スプライン関数（</a:t>
            </a:r>
            <a:r>
              <a:rPr lang="en-US" altLang="ja-JP" dirty="0" smtClean="0"/>
              <a:t>Press+ </a:t>
            </a:r>
            <a:r>
              <a:rPr lang="fr-FR" altLang="ja-JP" dirty="0" smtClean="0"/>
              <a:t>’</a:t>
            </a:r>
            <a:r>
              <a:rPr lang="en-US" altLang="ja-JP" dirty="0" smtClean="0"/>
              <a:t>86</a:t>
            </a:r>
            <a:r>
              <a:rPr lang="ja-JP" altLang="en-US" dirty="0" smtClean="0"/>
              <a:t>）を使う</a:t>
            </a:r>
            <a:endParaRPr lang="en-US" altLang="ja-JP" dirty="0" smtClean="0"/>
          </a:p>
          <a:p>
            <a:r>
              <a:rPr kumimoji="1" lang="en-US" altLang="ja-JP" dirty="0" err="1" smtClean="0"/>
              <a:t>eq</a:t>
            </a:r>
            <a:r>
              <a:rPr kumimoji="1" lang="en-US" altLang="ja-JP" dirty="0" smtClean="0"/>
              <a:t>(5.1)</a:t>
            </a:r>
            <a:r>
              <a:rPr kumimoji="1" lang="ja-JP" altLang="en-US" dirty="0" smtClean="0"/>
              <a:t>の問題は、</a:t>
            </a:r>
            <a:r>
              <a:rPr lang="en-US" altLang="ja-JP" dirty="0"/>
              <a:t>I</a:t>
            </a:r>
            <a:r>
              <a:rPr lang="en-US" altLang="ja-JP" baseline="30000" dirty="0" smtClean="0"/>
              <a:t>+</a:t>
            </a:r>
            <a:r>
              <a:rPr lang="ja-JP" altLang="en-US" dirty="0" smtClean="0"/>
              <a:t>と</a:t>
            </a:r>
            <a:r>
              <a:rPr lang="en-US" altLang="ja-JP" dirty="0" smtClean="0"/>
              <a:t>I</a:t>
            </a:r>
            <a:r>
              <a:rPr lang="en-US" altLang="ja-JP" baseline="30000" dirty="0" smtClean="0"/>
              <a:t>-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μ=0</a:t>
            </a:r>
            <a:r>
              <a:rPr kumimoji="1" lang="ja-JP" altLang="en-US" dirty="0" smtClean="0"/>
              <a:t>で評価できないこと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➡Gaussian</a:t>
            </a:r>
            <a:r>
              <a:rPr lang="ja-JP" altLang="en-US" dirty="0" smtClean="0"/>
              <a:t>開求積を使う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次数</a:t>
            </a:r>
            <a:r>
              <a:rPr lang="en-US" altLang="ja-JP" dirty="0" smtClean="0"/>
              <a:t>n</a:t>
            </a:r>
            <a:r>
              <a:rPr lang="en-US" altLang="ja-JP" dirty="0"/>
              <a:t>=</a:t>
            </a:r>
            <a:r>
              <a:rPr lang="ja-JP" altLang="en-US" dirty="0" smtClean="0"/>
              <a:t>３で十分（３点ガウス積分）</a:t>
            </a:r>
            <a:endParaRPr kumimoji="1"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437112"/>
            <a:ext cx="3403600" cy="9144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877272"/>
            <a:ext cx="6413500" cy="8128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745166" y="6396335"/>
            <a:ext cx="5398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660066"/>
                </a:solidFill>
              </a:rPr>
              <a:t>どんな関数でも角度で積分は３点で十分</a:t>
            </a:r>
            <a:endParaRPr kumimoji="1" lang="en-US" altLang="ja-JP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51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5.1.2 Discretization</a:t>
            </a:r>
            <a:br>
              <a:rPr lang="en-US" altLang="ja-JP" dirty="0"/>
            </a:br>
            <a:r>
              <a:rPr lang="en-US" altLang="ja-JP" dirty="0"/>
              <a:t> </a:t>
            </a:r>
            <a:r>
              <a:rPr lang="en-US" altLang="ja-JP" dirty="0" smtClean="0"/>
              <a:t>Frequency &amp; Depth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Frequency: purely coherent scattering</a:t>
            </a:r>
            <a:r>
              <a:rPr kumimoji="1" lang="ja-JP" altLang="en-US" dirty="0" smtClean="0"/>
              <a:t>を考えるが、実際の大気では全ての</a:t>
            </a:r>
            <a:r>
              <a:rPr lang="en-US" altLang="ja-JP" dirty="0" smtClean="0"/>
              <a:t>line</a:t>
            </a:r>
            <a:r>
              <a:rPr lang="ja-JP" altLang="en-US" dirty="0" smtClean="0"/>
              <a:t>と</a:t>
            </a:r>
            <a:r>
              <a:rPr lang="en-US" altLang="ja-JP" dirty="0" smtClean="0"/>
              <a:t>continua</a:t>
            </a:r>
            <a:r>
              <a:rPr lang="ja-JP" altLang="en-US" dirty="0" smtClean="0"/>
              <a:t>を周波数グリッド化して積分する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ｌｉｎｅでは</a:t>
            </a:r>
            <a:r>
              <a:rPr kumimoji="1" lang="en-US" altLang="ja-JP" dirty="0" smtClean="0"/>
              <a:t>Gaussian Doppler core + </a:t>
            </a:r>
            <a:r>
              <a:rPr kumimoji="1" lang="en-US" altLang="ja-JP" dirty="0" err="1" smtClean="0"/>
              <a:t>Lorenzian</a:t>
            </a:r>
            <a:r>
              <a:rPr kumimoji="1" lang="en-US" altLang="ja-JP" dirty="0" smtClean="0"/>
              <a:t> damping </a:t>
            </a:r>
            <a:r>
              <a:rPr lang="en-US" altLang="ja-JP" dirty="0" smtClean="0"/>
              <a:t>wing</a:t>
            </a:r>
          </a:p>
          <a:p>
            <a:r>
              <a:rPr kumimoji="1" lang="en-US" altLang="ja-JP" dirty="0" smtClean="0"/>
              <a:t>Depth: </a:t>
            </a:r>
            <a:r>
              <a:rPr kumimoji="1" lang="ja-JP" altLang="en-US" dirty="0" smtClean="0"/>
              <a:t>星大気での輻射輸送や放射スペクトルを計算するには</a:t>
            </a:r>
            <a:r>
              <a:rPr kumimoji="1" lang="en-US" altLang="ja-JP" dirty="0" smtClean="0"/>
              <a:t>optical depth</a:t>
            </a:r>
            <a:r>
              <a:rPr kumimoji="1" lang="ja-JP" altLang="en-US" dirty="0" smtClean="0"/>
              <a:t>を幅広くとる必要</a:t>
            </a:r>
            <a:r>
              <a:rPr kumimoji="1" lang="en-US" altLang="ja-JP" dirty="0" smtClean="0"/>
              <a:t>➡log</a:t>
            </a:r>
            <a:r>
              <a:rPr kumimoji="1" lang="ja-JP" altLang="en-US" dirty="0" smtClean="0"/>
              <a:t>的</a:t>
            </a:r>
            <a:r>
              <a:rPr kumimoji="1" lang="en-US" altLang="ja-JP" dirty="0" smtClean="0"/>
              <a:t>spacing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depth</a:t>
            </a:r>
            <a:r>
              <a:rPr kumimoji="1" lang="ja-JP" altLang="en-US" dirty="0" smtClean="0"/>
              <a:t>を積分</a:t>
            </a:r>
            <a:endParaRPr kumimoji="1"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17711"/>
            <a:ext cx="9144000" cy="164028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114800" y="5257800"/>
            <a:ext cx="50976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660066"/>
                </a:solidFill>
              </a:rPr>
              <a:t>Line</a:t>
            </a:r>
            <a:r>
              <a:rPr kumimoji="1" lang="ja-JP" altLang="en-US" sz="2400" dirty="0" smtClean="0">
                <a:solidFill>
                  <a:srgbClr val="660066"/>
                </a:solidFill>
              </a:rPr>
              <a:t>と</a:t>
            </a:r>
            <a:r>
              <a:rPr kumimoji="1" lang="en-US" altLang="ja-JP" sz="2400" dirty="0" smtClean="0">
                <a:solidFill>
                  <a:srgbClr val="660066"/>
                </a:solidFill>
              </a:rPr>
              <a:t>continuum</a:t>
            </a:r>
            <a:r>
              <a:rPr kumimoji="1" lang="ja-JP" altLang="en-US" sz="2400" dirty="0" smtClean="0">
                <a:solidFill>
                  <a:srgbClr val="660066"/>
                </a:solidFill>
              </a:rPr>
              <a:t>で７桁くらい違う</a:t>
            </a:r>
            <a:endParaRPr kumimoji="1" lang="en-US" altLang="ja-JP" sz="2400" dirty="0" smtClean="0">
              <a:solidFill>
                <a:srgbClr val="660066"/>
              </a:solidFill>
            </a:endParaRPr>
          </a:p>
          <a:p>
            <a:pPr>
              <a:buFont typeface="Symbol" pitchFamily="32" charset="2"/>
              <a:buChar char=""/>
            </a:pPr>
            <a:r>
              <a:rPr lang="ja-JP" altLang="en-US" sz="2400" dirty="0" smtClean="0">
                <a:solidFill>
                  <a:srgbClr val="660066"/>
                </a:solidFill>
              </a:rPr>
              <a:t>対数で</a:t>
            </a:r>
            <a:endParaRPr lang="en-US" altLang="ja-JP" sz="2400" dirty="0" smtClean="0">
              <a:solidFill>
                <a:srgbClr val="660066"/>
              </a:solidFill>
            </a:endParaRPr>
          </a:p>
          <a:p>
            <a:r>
              <a:rPr lang="ja-JP" altLang="en-US" sz="2400" dirty="0" smtClean="0">
                <a:solidFill>
                  <a:srgbClr val="660066"/>
                </a:solidFill>
              </a:rPr>
              <a:t>数値計算も特徴的なスケールを</a:t>
            </a:r>
            <a:endParaRPr lang="en-US" altLang="ja-JP" sz="2400" dirty="0" smtClean="0">
              <a:solidFill>
                <a:srgbClr val="660066"/>
              </a:solidFill>
            </a:endParaRPr>
          </a:p>
          <a:p>
            <a:r>
              <a:rPr kumimoji="1" lang="en-US" altLang="ja-JP" sz="2400" dirty="0" smtClean="0">
                <a:solidFill>
                  <a:srgbClr val="660066"/>
                </a:solidFill>
              </a:rPr>
              <a:t>10</a:t>
            </a:r>
            <a:r>
              <a:rPr kumimoji="1" lang="ja-JP" altLang="en-US" sz="2400" dirty="0" smtClean="0">
                <a:solidFill>
                  <a:srgbClr val="660066"/>
                </a:solidFill>
              </a:rPr>
              <a:t>個くらいで分解する（たぶん経験則）</a:t>
            </a:r>
            <a:endParaRPr kumimoji="1" lang="en-US" altLang="ja-JP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917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（続き）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plane-parallel</a:t>
            </a:r>
            <a:r>
              <a:rPr kumimoji="1" lang="ja-JP" altLang="en-US" dirty="0" smtClean="0"/>
              <a:t>では、</a:t>
            </a:r>
            <a:r>
              <a:rPr lang="en-US" altLang="ja-JP" dirty="0"/>
              <a:t>reference grid </a:t>
            </a:r>
            <a:r>
              <a:rPr lang="en-US" altLang="ja-JP" dirty="0" smtClean="0"/>
              <a:t>in </a:t>
            </a:r>
            <a:r>
              <a:rPr kumimoji="1" lang="en-US" altLang="ja-JP" dirty="0" smtClean="0"/>
              <a:t>continuum opt. depth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Rosseland</a:t>
            </a:r>
            <a:r>
              <a:rPr lang="en-US" altLang="ja-JP" dirty="0" smtClean="0"/>
              <a:t> opt. depth</a:t>
            </a:r>
            <a:r>
              <a:rPr lang="ja-JP" altLang="en-US" dirty="0" smtClean="0"/>
              <a:t>、</a:t>
            </a:r>
            <a:r>
              <a:rPr lang="en-US" altLang="ja-JP" dirty="0" smtClean="0"/>
              <a:t>mass column density scale</a:t>
            </a:r>
            <a:r>
              <a:rPr lang="ja-JP" altLang="en-US" dirty="0" smtClean="0"/>
              <a:t>などを使う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特定の周波数では速い変動の為追加の</a:t>
            </a:r>
            <a:r>
              <a:rPr kumimoji="1" lang="en-US" altLang="ja-JP" dirty="0" smtClean="0"/>
              <a:t>grid</a:t>
            </a:r>
            <a:r>
              <a:rPr lang="ja-JP" altLang="en-US" dirty="0" smtClean="0"/>
              <a:t>が必要</a:t>
            </a:r>
            <a:endParaRPr lang="en-US" altLang="ja-JP" dirty="0" smtClean="0"/>
          </a:p>
          <a:p>
            <a:r>
              <a:rPr lang="en-US" altLang="ja-JP" dirty="0" smtClean="0"/>
              <a:t>non-plane-parallel grid: </a:t>
            </a:r>
          </a:p>
          <a:p>
            <a:pPr lvl="1"/>
            <a:r>
              <a:rPr lang="en-US" altLang="ja-JP" dirty="0" smtClean="0"/>
              <a:t>adaptive mesh</a:t>
            </a:r>
            <a:r>
              <a:rPr lang="en-US" altLang="ja-JP" dirty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Dorfi</a:t>
            </a:r>
            <a:r>
              <a:rPr lang="en-US" altLang="ja-JP" dirty="0" smtClean="0"/>
              <a:t> &amp; Drury ‘87)</a:t>
            </a:r>
          </a:p>
          <a:p>
            <a:pPr lvl="1"/>
            <a:r>
              <a:rPr lang="en-US" altLang="ja-JP" dirty="0" smtClean="0"/>
              <a:t>Laboratory-frame</a:t>
            </a:r>
            <a:r>
              <a:rPr lang="ja-JP" altLang="en-US" dirty="0" smtClean="0"/>
              <a:t>か</a:t>
            </a:r>
            <a:r>
              <a:rPr lang="en-US" altLang="ja-JP" dirty="0" err="1" smtClean="0"/>
              <a:t>comoving</a:t>
            </a:r>
            <a:r>
              <a:rPr lang="en-US" altLang="ja-JP" dirty="0"/>
              <a:t>-</a:t>
            </a:r>
            <a:r>
              <a:rPr lang="en-US" altLang="ja-JP" dirty="0" smtClean="0"/>
              <a:t>frame</a:t>
            </a:r>
            <a:r>
              <a:rPr lang="ja-JP" altLang="en-US" dirty="0" smtClean="0"/>
              <a:t>か？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209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5.2 </a:t>
            </a:r>
            <a:r>
              <a:rPr kumimoji="1" lang="en-US" altLang="ja-JP" dirty="0" err="1" smtClean="0"/>
              <a:t>Feautrier</a:t>
            </a:r>
            <a:r>
              <a:rPr kumimoji="1" lang="en-US" altLang="ja-JP" dirty="0" smtClean="0"/>
              <a:t> method</a:t>
            </a:r>
            <a:br>
              <a:rPr kumimoji="1" lang="en-US" altLang="ja-JP" dirty="0" smtClean="0"/>
            </a:br>
            <a:r>
              <a:rPr lang="en-US" altLang="ja-JP" dirty="0"/>
              <a:t>Boundary </a:t>
            </a:r>
            <a:r>
              <a:rPr lang="en-US" altLang="ja-JP" dirty="0" smtClean="0"/>
              <a:t>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輸送方程式一般形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endParaRPr kumimoji="1" lang="en-US" altLang="ja-JP" sz="2800" dirty="0"/>
          </a:p>
          <a:p>
            <a:r>
              <a:rPr kumimoji="1" lang="en-US" altLang="ja-JP" sz="2800" dirty="0" smtClean="0"/>
              <a:t>pure coherent scattering</a:t>
            </a:r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depth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angle</a:t>
            </a:r>
            <a:r>
              <a:rPr kumimoji="1" lang="ja-JP" altLang="en-US" sz="2800" dirty="0" smtClean="0"/>
              <a:t>を離散化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772816"/>
            <a:ext cx="6121400" cy="8763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140968"/>
            <a:ext cx="7315200" cy="10033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300" y="4705176"/>
            <a:ext cx="8661400" cy="21082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830526" y="1524000"/>
            <a:ext cx="5262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660066"/>
                </a:solidFill>
              </a:rPr>
              <a:t>境界条件を使い易くするために</a:t>
            </a:r>
            <a:r>
              <a:rPr lang="en-US" altLang="ja-JP" sz="2400" dirty="0" smtClean="0">
                <a:solidFill>
                  <a:srgbClr val="660066"/>
                </a:solidFill>
              </a:rPr>
              <a:t>I</a:t>
            </a:r>
            <a:r>
              <a:rPr lang="en-US" altLang="ja-JP" sz="2400" baseline="30000" dirty="0" smtClean="0">
                <a:solidFill>
                  <a:srgbClr val="660066"/>
                </a:solidFill>
              </a:rPr>
              <a:t>±</a:t>
            </a:r>
            <a:r>
              <a:rPr lang="ja-JP" altLang="en-US" sz="2400" dirty="0" smtClean="0">
                <a:solidFill>
                  <a:srgbClr val="660066"/>
                </a:solidFill>
              </a:rPr>
              <a:t>を導入</a:t>
            </a:r>
            <a:endParaRPr lang="en-US" altLang="ja-JP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916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（続き）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境界条件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outer boundary</a:t>
            </a:r>
            <a:r>
              <a:rPr kumimoji="1" lang="ja-JP" altLang="en-US" dirty="0" smtClean="0"/>
              <a:t>と</a:t>
            </a:r>
            <a:r>
              <a:rPr lang="en-US" altLang="ja-JP" dirty="0"/>
              <a:t>inner boundary</a:t>
            </a:r>
            <a:r>
              <a:rPr kumimoji="1" lang="ja-JP" altLang="en-US" dirty="0" smtClean="0"/>
              <a:t>において、</a:t>
            </a:r>
            <a:r>
              <a:rPr kumimoji="1" lang="en-US" altLang="ja-JP" dirty="0" smtClean="0"/>
              <a:t>inward</a:t>
            </a:r>
            <a:r>
              <a:rPr lang="ja-JP" altLang="en-US" dirty="0" smtClean="0"/>
              <a:t>方向</a:t>
            </a:r>
            <a:r>
              <a:rPr lang="en-US" altLang="ja-JP" dirty="0" smtClean="0"/>
              <a:t>(-μ)</a:t>
            </a:r>
            <a:r>
              <a:rPr lang="ja-JP" altLang="en-US" dirty="0" smtClean="0"/>
              <a:t>の</a:t>
            </a:r>
            <a:r>
              <a:rPr lang="en-US" altLang="ja-JP" dirty="0" smtClean="0"/>
              <a:t>I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=0</a:t>
            </a:r>
          </a:p>
          <a:p>
            <a:r>
              <a:rPr lang="ja-JP" altLang="en-US" dirty="0" smtClean="0"/>
              <a:t>問題：各境界において、</a:t>
            </a:r>
            <a:r>
              <a:rPr lang="en-US" altLang="ja-JP" dirty="0" smtClean="0"/>
              <a:t>I</a:t>
            </a:r>
            <a:r>
              <a:rPr lang="ja-JP" altLang="en-US" dirty="0" smtClean="0"/>
              <a:t>の半分しか決まらない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</a:t>
            </a:r>
            <a:r>
              <a:rPr lang="ja-JP" altLang="en-US" dirty="0" smtClean="0"/>
              <a:t>を作るには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そのままでは</a:t>
            </a:r>
            <a:r>
              <a:rPr lang="en-US" altLang="ja-JP" dirty="0" smtClean="0"/>
              <a:t>I</a:t>
            </a:r>
            <a:r>
              <a:rPr lang="ja-JP" altLang="en-US" dirty="0" smtClean="0"/>
              <a:t>が決められない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797152"/>
            <a:ext cx="6756400" cy="3556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905000" y="5791200"/>
            <a:ext cx="7059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660066"/>
                </a:solidFill>
              </a:rPr>
              <a:t>Inner boundary</a:t>
            </a:r>
            <a:r>
              <a:rPr kumimoji="1" lang="ja-JP" altLang="en-US" sz="2400" dirty="0" smtClean="0">
                <a:solidFill>
                  <a:srgbClr val="660066"/>
                </a:solidFill>
              </a:rPr>
              <a:t>では</a:t>
            </a:r>
            <a:r>
              <a:rPr kumimoji="1" lang="en-US" altLang="ja-JP" sz="2400" dirty="0" err="1" smtClean="0">
                <a:solidFill>
                  <a:srgbClr val="660066"/>
                </a:solidFill>
              </a:rPr>
              <a:t>Rosseland</a:t>
            </a:r>
            <a:r>
              <a:rPr kumimoji="1" lang="en-US" altLang="ja-JP" sz="2400" dirty="0" smtClean="0">
                <a:solidFill>
                  <a:srgbClr val="660066"/>
                </a:solidFill>
              </a:rPr>
              <a:t> approximation</a:t>
            </a:r>
            <a:r>
              <a:rPr kumimoji="1" lang="ja-JP" altLang="en-US" sz="2400" dirty="0" smtClean="0">
                <a:solidFill>
                  <a:srgbClr val="660066"/>
                </a:solidFill>
              </a:rPr>
              <a:t>で熱</a:t>
            </a:r>
            <a:endParaRPr kumimoji="1" lang="en-US" altLang="ja-JP" sz="2400" dirty="0" smtClean="0">
              <a:solidFill>
                <a:srgbClr val="660066"/>
              </a:solidFill>
            </a:endParaRPr>
          </a:p>
          <a:p>
            <a:r>
              <a:rPr lang="en-US" altLang="ja-JP" sz="2400" dirty="0" smtClean="0">
                <a:solidFill>
                  <a:srgbClr val="660066"/>
                </a:solidFill>
              </a:rPr>
              <a:t>I</a:t>
            </a:r>
            <a:r>
              <a:rPr lang="ja-JP" altLang="en-US" sz="2400" baseline="30000" dirty="0" smtClean="0">
                <a:solidFill>
                  <a:srgbClr val="660066"/>
                </a:solidFill>
              </a:rPr>
              <a:t>＋</a:t>
            </a:r>
            <a:r>
              <a:rPr lang="en-US" altLang="ja-JP" sz="2400" dirty="0" smtClean="0">
                <a:solidFill>
                  <a:srgbClr val="660066"/>
                </a:solidFill>
              </a:rPr>
              <a:t>=</a:t>
            </a:r>
            <a:r>
              <a:rPr lang="en-US" altLang="ja-JP" sz="2400" dirty="0" err="1" smtClean="0">
                <a:solidFill>
                  <a:srgbClr val="660066"/>
                </a:solidFill>
              </a:rPr>
              <a:t>B+μdB/dτ</a:t>
            </a:r>
            <a:r>
              <a:rPr lang="ja-JP" altLang="en-US" sz="2400" dirty="0" smtClean="0">
                <a:solidFill>
                  <a:srgbClr val="660066"/>
                </a:solidFill>
              </a:rPr>
              <a:t>、１次まで、</a:t>
            </a:r>
            <a:r>
              <a:rPr lang="en-US" altLang="ja-JP" sz="2400" dirty="0" smtClean="0">
                <a:solidFill>
                  <a:srgbClr val="660066"/>
                </a:solidFill>
              </a:rPr>
              <a:t>B</a:t>
            </a:r>
            <a:r>
              <a:rPr lang="ja-JP" altLang="en-US" sz="2400" dirty="0" smtClean="0">
                <a:solidFill>
                  <a:srgbClr val="660066"/>
                </a:solidFill>
              </a:rPr>
              <a:t>だけだと流束が</a:t>
            </a:r>
            <a:r>
              <a:rPr lang="en-US" altLang="ja-JP" sz="2400" dirty="0" smtClean="0">
                <a:solidFill>
                  <a:srgbClr val="660066"/>
                </a:solidFill>
              </a:rPr>
              <a:t>0</a:t>
            </a:r>
            <a:r>
              <a:rPr lang="ja-JP" altLang="en-US" sz="2400" dirty="0" smtClean="0">
                <a:solidFill>
                  <a:srgbClr val="660066"/>
                </a:solidFill>
              </a:rPr>
              <a:t>になって変</a:t>
            </a:r>
            <a:endParaRPr lang="en-US" altLang="ja-JP" sz="2400" dirty="0" smtClean="0">
              <a:solidFill>
                <a:srgbClr val="660066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30526" y="1524000"/>
            <a:ext cx="4651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660066"/>
                </a:solidFill>
              </a:rPr>
              <a:t>I</a:t>
            </a:r>
            <a:r>
              <a:rPr lang="en-US" altLang="ja-JP" sz="2400" baseline="30000" dirty="0" smtClean="0">
                <a:solidFill>
                  <a:srgbClr val="660066"/>
                </a:solidFill>
              </a:rPr>
              <a:t>±</a:t>
            </a:r>
            <a:r>
              <a:rPr lang="ja-JP" altLang="en-US" sz="2400" dirty="0" smtClean="0">
                <a:solidFill>
                  <a:srgbClr val="660066"/>
                </a:solidFill>
              </a:rPr>
              <a:t>の積分をしたいから境界条件２つ</a:t>
            </a:r>
            <a:endParaRPr lang="en-US" altLang="ja-JP" sz="2400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118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5.2 </a:t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Antisymmetric</a:t>
            </a:r>
            <a:r>
              <a:rPr kumimoji="1" lang="en-US" altLang="ja-JP" dirty="0" smtClean="0"/>
              <a:t> average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Feautrier</a:t>
            </a:r>
            <a:r>
              <a:rPr lang="en-US" altLang="ja-JP" dirty="0" smtClean="0"/>
              <a:t> (</a:t>
            </a:r>
            <a:r>
              <a:rPr lang="fr-FR" altLang="ja-JP" dirty="0" smtClean="0"/>
              <a:t>’</a:t>
            </a:r>
            <a:r>
              <a:rPr lang="en-US" altLang="ja-JP" dirty="0" smtClean="0"/>
              <a:t>64)</a:t>
            </a:r>
            <a:r>
              <a:rPr lang="ja-JP" altLang="en-US" dirty="0" smtClean="0"/>
              <a:t>：逆方向の放射を合わせることで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つの境界条件を合体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Feautrier</a:t>
            </a:r>
            <a:r>
              <a:rPr kumimoji="1" lang="ja-JP" altLang="en-US" dirty="0" smtClean="0"/>
              <a:t>変数を導入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en-US" altLang="ja-JP" dirty="0" smtClean="0"/>
              <a:t>P</a:t>
            </a:r>
            <a:r>
              <a:rPr lang="ja-JP" altLang="en-US" dirty="0" smtClean="0"/>
              <a:t>は</a:t>
            </a:r>
            <a:r>
              <a:rPr lang="en-US" altLang="ja-JP" dirty="0" smtClean="0"/>
              <a:t>J-like</a:t>
            </a:r>
            <a:r>
              <a:rPr lang="ja-JP" altLang="en-US" dirty="0" smtClean="0"/>
              <a:t>、</a:t>
            </a:r>
            <a:r>
              <a:rPr lang="en-US" altLang="ja-JP" dirty="0" smtClean="0"/>
              <a:t>R</a:t>
            </a:r>
            <a:r>
              <a:rPr lang="ja-JP" altLang="en-US" dirty="0" smtClean="0"/>
              <a:t>は</a:t>
            </a:r>
            <a:r>
              <a:rPr lang="en-US" altLang="ja-JP" dirty="0" smtClean="0"/>
              <a:t>flux-like</a:t>
            </a:r>
          </a:p>
          <a:p>
            <a:pPr lvl="1"/>
            <a:r>
              <a:rPr kumimoji="1" lang="en-US" altLang="ja-JP" dirty="0" smtClean="0"/>
              <a:t>m</a:t>
            </a:r>
            <a:r>
              <a:rPr kumimoji="1" lang="ja-JP" altLang="en-US" dirty="0" smtClean="0"/>
              <a:t>個の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を見つければ</a:t>
            </a:r>
            <a:r>
              <a:rPr kumimoji="1" lang="en-US" altLang="ja-JP" dirty="0" smtClean="0"/>
              <a:t>J</a:t>
            </a:r>
            <a:r>
              <a:rPr kumimoji="1" lang="ja-JP" altLang="en-US" dirty="0" smtClean="0"/>
              <a:t>が求まる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120504"/>
            <a:ext cx="8648700" cy="12446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5310584"/>
            <a:ext cx="71247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207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1186</Words>
  <Application>Microsoft Macintosh PowerPoint</Application>
  <PresentationFormat>画面に合わせる (4:3)</PresentationFormat>
  <Paragraphs>187</Paragraphs>
  <Slides>24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​​テーマ</vt:lpstr>
      <vt:lpstr>Chapter 5 Numerical Radiative Transfer §1, 2</vt:lpstr>
      <vt:lpstr>5.1 Numerical modeling 5.1.1 Introduction</vt:lpstr>
      <vt:lpstr>5.1.2 Discretization</vt:lpstr>
      <vt:lpstr>5.1.2 Discretization  Angle quadrature</vt:lpstr>
      <vt:lpstr>5.1.2 Discretization  Frequency &amp; Depth</vt:lpstr>
      <vt:lpstr>（続き）</vt:lpstr>
      <vt:lpstr>5.2 Feautrier method Boundary problem</vt:lpstr>
      <vt:lpstr>（続き）</vt:lpstr>
      <vt:lpstr>5.2  Antisymmetric average</vt:lpstr>
      <vt:lpstr>5.2 Transport equation</vt:lpstr>
      <vt:lpstr>5.2 Boundary condition</vt:lpstr>
      <vt:lpstr>5.2 Difference equations</vt:lpstr>
      <vt:lpstr>（続き）</vt:lpstr>
      <vt:lpstr>（続き）</vt:lpstr>
      <vt:lpstr>（続き）</vt:lpstr>
      <vt:lpstr>4.1.1 General transport equation</vt:lpstr>
      <vt:lpstr>スライド 17</vt:lpstr>
      <vt:lpstr>Non-LTEの簡単化</vt:lpstr>
      <vt:lpstr>4.1.2 exponential integrals</vt:lpstr>
      <vt:lpstr>スライド 20</vt:lpstr>
      <vt:lpstr>Schwarzschild-Milne eq.</vt:lpstr>
      <vt:lpstr>スライド 22</vt:lpstr>
      <vt:lpstr>4.1.3 Operators</vt:lpstr>
      <vt:lpstr>スライド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Analytical Radiative Transfer</dc:title>
  <dc:creator>Windows ユーザー</dc:creator>
  <cp:lastModifiedBy>阿南 徹</cp:lastModifiedBy>
  <cp:revision>34</cp:revision>
  <dcterms:created xsi:type="dcterms:W3CDTF">2012-12-18T04:33:45Z</dcterms:created>
  <dcterms:modified xsi:type="dcterms:W3CDTF">2012-12-18T08:08:05Z</dcterms:modified>
</cp:coreProperties>
</file>