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881" r:id="rId3"/>
    <p:sldId id="884" r:id="rId4"/>
    <p:sldId id="734" r:id="rId5"/>
    <p:sldId id="833" r:id="rId6"/>
    <p:sldId id="857" r:id="rId7"/>
    <p:sldId id="838" r:id="rId8"/>
    <p:sldId id="839" r:id="rId9"/>
    <p:sldId id="840" r:id="rId10"/>
    <p:sldId id="841" r:id="rId11"/>
    <p:sldId id="842" r:id="rId12"/>
    <p:sldId id="843" r:id="rId13"/>
    <p:sldId id="844" r:id="rId14"/>
    <p:sldId id="859" r:id="rId15"/>
    <p:sldId id="862" r:id="rId16"/>
    <p:sldId id="889" r:id="rId17"/>
    <p:sldId id="860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6" autoAdjust="0"/>
    <p:restoredTop sz="94660"/>
  </p:normalViewPr>
  <p:slideViewPr>
    <p:cSldViewPr>
      <p:cViewPr varScale="1">
        <p:scale>
          <a:sx n="82" d="100"/>
          <a:sy n="82" d="100"/>
        </p:scale>
        <p:origin x="-12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9620B-7D3A-4328-BDD8-A4D1121B409C}" type="datetimeFigureOut">
              <a:rPr kumimoji="1" lang="ja-JP" altLang="en-US" smtClean="0"/>
              <a:pPr/>
              <a:t>2014/08/07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9483C-4254-43AB-A5B0-C610E6C71F8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7874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ノート プレースホルダ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93314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ノート プレースホルダ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37841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ノート プレースホルダ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60956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5837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44D2-B872-420F-9E39-ADA04CFA9F16}" type="datetimeFigureOut">
              <a:rPr kumimoji="1" lang="ja-JP" altLang="en-US" smtClean="0"/>
              <a:pPr/>
              <a:t>2014/08/07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BF83-6720-412F-BFC0-618D603E93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44D2-B872-420F-9E39-ADA04CFA9F16}" type="datetimeFigureOut">
              <a:rPr kumimoji="1" lang="ja-JP" altLang="en-US" smtClean="0"/>
              <a:pPr/>
              <a:t>2014/08/07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BF83-6720-412F-BFC0-618D603E93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44D2-B872-420F-9E39-ADA04CFA9F16}" type="datetimeFigureOut">
              <a:rPr kumimoji="1" lang="ja-JP" altLang="en-US" smtClean="0"/>
              <a:pPr/>
              <a:t>2014/08/07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BF83-6720-412F-BFC0-618D603E93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44D2-B872-420F-9E39-ADA04CFA9F16}" type="datetimeFigureOut">
              <a:rPr kumimoji="1" lang="ja-JP" altLang="en-US" smtClean="0"/>
              <a:pPr/>
              <a:t>2014/08/07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BF83-6720-412F-BFC0-618D603E93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44D2-B872-420F-9E39-ADA04CFA9F16}" type="datetimeFigureOut">
              <a:rPr kumimoji="1" lang="ja-JP" altLang="en-US" smtClean="0"/>
              <a:pPr/>
              <a:t>2014/08/07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BF83-6720-412F-BFC0-618D603E93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44D2-B872-420F-9E39-ADA04CFA9F16}" type="datetimeFigureOut">
              <a:rPr kumimoji="1" lang="ja-JP" altLang="en-US" smtClean="0"/>
              <a:pPr/>
              <a:t>2014/08/07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BF83-6720-412F-BFC0-618D603E93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44D2-B872-420F-9E39-ADA04CFA9F16}" type="datetimeFigureOut">
              <a:rPr kumimoji="1" lang="ja-JP" altLang="en-US" smtClean="0"/>
              <a:pPr/>
              <a:t>2014/08/07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BF83-6720-412F-BFC0-618D603E93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44D2-B872-420F-9E39-ADA04CFA9F16}" type="datetimeFigureOut">
              <a:rPr kumimoji="1" lang="ja-JP" altLang="en-US" smtClean="0"/>
              <a:pPr/>
              <a:t>2014/08/07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BF83-6720-412F-BFC0-618D603E93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44D2-B872-420F-9E39-ADA04CFA9F16}" type="datetimeFigureOut">
              <a:rPr kumimoji="1" lang="ja-JP" altLang="en-US" smtClean="0"/>
              <a:pPr/>
              <a:t>2014/08/07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BF83-6720-412F-BFC0-618D603E93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44D2-B872-420F-9E39-ADA04CFA9F16}" type="datetimeFigureOut">
              <a:rPr kumimoji="1" lang="ja-JP" altLang="en-US" smtClean="0"/>
              <a:pPr/>
              <a:t>2014/08/07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BF83-6720-412F-BFC0-618D603E93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44D2-B872-420F-9E39-ADA04CFA9F16}" type="datetimeFigureOut">
              <a:rPr kumimoji="1" lang="ja-JP" altLang="en-US" smtClean="0"/>
              <a:pPr/>
              <a:t>2014/08/07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BF83-6720-412F-BFC0-618D603E93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D44D2-B872-420F-9E39-ADA04CFA9F16}" type="datetimeFigureOut">
              <a:rPr kumimoji="1" lang="ja-JP" altLang="en-US" smtClean="0"/>
              <a:pPr/>
              <a:t>2014/08/07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0BF83-6720-412F-BFC0-618D603E93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5.png"/><Relationship Id="rId5" Type="http://schemas.openxmlformats.org/officeDocument/2006/relationships/image" Target="../media/image14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3528" y="1340769"/>
            <a:ext cx="8496944" cy="2259682"/>
          </a:xfrm>
        </p:spPr>
        <p:txBody>
          <a:bodyPr>
            <a:normAutofit/>
          </a:bodyPr>
          <a:lstStyle/>
          <a:p>
            <a:r>
              <a:rPr lang="en-US" altLang="ja-JP" sz="4000" dirty="0" err="1" smtClean="0"/>
              <a:t>Superflares</a:t>
            </a:r>
            <a:r>
              <a:rPr lang="en-US" altLang="ja-JP" sz="4000" dirty="0" smtClean="0"/>
              <a:t> </a:t>
            </a:r>
            <a:r>
              <a:rPr lang="en-US" altLang="ja-JP" sz="4000" dirty="0"/>
              <a:t>on Solar type Stars and Their Impacts on Habitability of </a:t>
            </a:r>
            <a:r>
              <a:rPr lang="en-US" altLang="ja-JP" sz="4000" dirty="0" smtClean="0"/>
              <a:t>Exoplanets</a:t>
            </a:r>
            <a:endParaRPr kumimoji="1" lang="ja-JP" altLang="en-US" sz="32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en-US" altLang="ja-JP" sz="2800" dirty="0" err="1" smtClean="0">
                <a:solidFill>
                  <a:schemeClr val="tx1"/>
                </a:solidFill>
              </a:rPr>
              <a:t>Kazunari</a:t>
            </a:r>
            <a:r>
              <a:rPr kumimoji="1" lang="en-US" altLang="ja-JP" sz="2800" dirty="0" smtClean="0">
                <a:solidFill>
                  <a:schemeClr val="tx1"/>
                </a:solidFill>
              </a:rPr>
              <a:t> Shibata</a:t>
            </a:r>
          </a:p>
          <a:p>
            <a:r>
              <a:rPr kumimoji="1" lang="en-US" altLang="ja-JP" sz="28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2800" dirty="0" err="1" smtClean="0">
                <a:solidFill>
                  <a:schemeClr val="tx1"/>
                </a:solidFill>
              </a:rPr>
              <a:t>Kwasan</a:t>
            </a:r>
            <a:r>
              <a:rPr kumimoji="1" lang="en-US" altLang="ja-JP" sz="2800" dirty="0" smtClean="0">
                <a:solidFill>
                  <a:schemeClr val="tx1"/>
                </a:solidFill>
              </a:rPr>
              <a:t> and </a:t>
            </a:r>
            <a:r>
              <a:rPr kumimoji="1" lang="en-US" altLang="ja-JP" sz="2800" dirty="0" err="1" smtClean="0">
                <a:solidFill>
                  <a:schemeClr val="tx1"/>
                </a:solidFill>
              </a:rPr>
              <a:t>Hida</a:t>
            </a:r>
            <a:r>
              <a:rPr kumimoji="1" lang="en-US" altLang="ja-JP" sz="2800" dirty="0" smtClean="0">
                <a:solidFill>
                  <a:schemeClr val="tx1"/>
                </a:solidFill>
              </a:rPr>
              <a:t> observatories, </a:t>
            </a:r>
            <a:r>
              <a:rPr lang="en-US" altLang="ja-JP" sz="2800" dirty="0" smtClean="0">
                <a:solidFill>
                  <a:schemeClr val="tx1"/>
                </a:solidFill>
              </a:rPr>
              <a:t>Kyoto University</a:t>
            </a:r>
          </a:p>
          <a:p>
            <a:r>
              <a:rPr kumimoji="1" lang="en-US" altLang="ja-JP" sz="2800" dirty="0" smtClean="0">
                <a:solidFill>
                  <a:schemeClr val="tx1"/>
                </a:solidFill>
              </a:rPr>
              <a:t>Hiroaki Isobe</a:t>
            </a:r>
          </a:p>
          <a:p>
            <a:r>
              <a:rPr kumimoji="1" lang="en-US" altLang="ja-JP" sz="2800" dirty="0" smtClean="0">
                <a:solidFill>
                  <a:schemeClr val="tx1"/>
                </a:solidFill>
              </a:rPr>
              <a:t>Unit of Synergetic Studies for Space, Kyoto University</a:t>
            </a:r>
          </a:p>
          <a:p>
            <a:r>
              <a:rPr lang="en-US" altLang="ja-JP" sz="2800" dirty="0" err="1" smtClean="0">
                <a:solidFill>
                  <a:schemeClr val="tx1"/>
                </a:solidFill>
              </a:rPr>
              <a:t>isobe@kwasan.kyoto</a:t>
            </a:r>
            <a:r>
              <a:rPr lang="en-US" altLang="ja-JP" sz="2800" err="1" smtClean="0">
                <a:solidFill>
                  <a:schemeClr val="tx1"/>
                </a:solidFill>
              </a:rPr>
              <a:t>-</a:t>
            </a:r>
            <a:r>
              <a:rPr lang="en-US" altLang="ja-JP" sz="2800" smtClean="0">
                <a:solidFill>
                  <a:schemeClr val="tx1"/>
                </a:solidFill>
              </a:rPr>
              <a:t>u.ac.jp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04048" y="30979"/>
            <a:ext cx="3428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COSPAR2014, </a:t>
            </a:r>
            <a:r>
              <a:rPr lang="en-US" altLang="ja-JP" dirty="0" err="1" smtClean="0"/>
              <a:t>Moskow</a:t>
            </a:r>
            <a:r>
              <a:rPr lang="en-US" altLang="ja-JP" dirty="0" smtClean="0"/>
              <a:t> 2014 Aug 7</a:t>
            </a:r>
            <a:endParaRPr kumimoji="1" lang="en-US" altLang="ja-JP" dirty="0" smtClean="0"/>
          </a:p>
        </p:txBody>
      </p:sp>
      <p:sp>
        <p:nvSpPr>
          <p:cNvPr id="5" name="正方形/長方形 4"/>
          <p:cNvSpPr/>
          <p:nvPr/>
        </p:nvSpPr>
        <p:spPr>
          <a:xfrm>
            <a:off x="971600" y="5733256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Collaborators :   Hiroyuki </a:t>
            </a:r>
            <a:r>
              <a:rPr lang="en-US" altLang="ja-JP" sz="2000" dirty="0" err="1" smtClean="0"/>
              <a:t>Maehara</a:t>
            </a:r>
            <a:r>
              <a:rPr lang="en-US" altLang="ja-JP" sz="2000" dirty="0" smtClean="0"/>
              <a:t>, </a:t>
            </a:r>
            <a:r>
              <a:rPr lang="en-US" altLang="ja-JP" sz="2000" dirty="0"/>
              <a:t>Takuya </a:t>
            </a:r>
            <a:r>
              <a:rPr lang="en-US" altLang="ja-JP" sz="2000" dirty="0" err="1" smtClean="0"/>
              <a:t>Shibayama</a:t>
            </a:r>
            <a:r>
              <a:rPr lang="en-US" altLang="ja-JP" sz="2000" dirty="0" smtClean="0"/>
              <a:t>, </a:t>
            </a:r>
            <a:r>
              <a:rPr lang="en-US" altLang="ja-JP" sz="2000" dirty="0" err="1"/>
              <a:t>Yuta</a:t>
            </a:r>
            <a:r>
              <a:rPr lang="en-US" altLang="ja-JP" sz="2000" dirty="0"/>
              <a:t> </a:t>
            </a:r>
            <a:r>
              <a:rPr lang="en-US" altLang="ja-JP" sz="2000" dirty="0" err="1" smtClean="0"/>
              <a:t>Notsu</a:t>
            </a:r>
            <a:r>
              <a:rPr lang="en-US" altLang="ja-JP" sz="2000" dirty="0" smtClean="0"/>
              <a:t>, </a:t>
            </a:r>
            <a:r>
              <a:rPr lang="en-US" altLang="ja-JP" sz="2000" dirty="0" err="1"/>
              <a:t>Shota</a:t>
            </a:r>
            <a:r>
              <a:rPr lang="en-US" altLang="ja-JP" sz="2000" dirty="0"/>
              <a:t> </a:t>
            </a:r>
            <a:r>
              <a:rPr lang="en-US" altLang="ja-JP" sz="2000" dirty="0" err="1" smtClean="0"/>
              <a:t>Notsu</a:t>
            </a:r>
            <a:r>
              <a:rPr lang="en-US" altLang="ja-JP" sz="2000" dirty="0" smtClean="0"/>
              <a:t>, Satoshi Honda, </a:t>
            </a:r>
            <a:r>
              <a:rPr lang="en-US" altLang="ja-JP" sz="2000" dirty="0" err="1"/>
              <a:t>Daisaku</a:t>
            </a:r>
            <a:r>
              <a:rPr lang="en-US" altLang="ja-JP" sz="2000" dirty="0"/>
              <a:t> </a:t>
            </a:r>
            <a:r>
              <a:rPr lang="en-US" altLang="ja-JP" sz="2000" dirty="0" err="1" smtClean="0"/>
              <a:t>Nogami</a:t>
            </a:r>
            <a:endParaRPr lang="en-US" altLang="ja-JP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549275"/>
            <a:ext cx="8351837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正方形/長方形 2"/>
          <p:cNvSpPr>
            <a:spLocks noChangeArrowheads="1"/>
          </p:cNvSpPr>
          <p:nvPr/>
        </p:nvSpPr>
        <p:spPr bwMode="auto">
          <a:xfrm>
            <a:off x="4932363" y="981075"/>
            <a:ext cx="31686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ja-JP" sz="2000">
              <a:latin typeface="Calibri" pitchFamily="34" charset="0"/>
            </a:endParaRPr>
          </a:p>
          <a:p>
            <a:endParaRPr lang="en-US" altLang="ja-JP" sz="2000">
              <a:latin typeface="Calibri" pitchFamily="34" charset="0"/>
            </a:endParaRPr>
          </a:p>
          <a:p>
            <a:endParaRPr lang="en-US" altLang="ja-JP" sz="2000">
              <a:latin typeface="Calibri" pitchFamily="34" charset="0"/>
            </a:endParaRPr>
          </a:p>
        </p:txBody>
      </p:sp>
      <p:sp>
        <p:nvSpPr>
          <p:cNvPr id="73733" name="テキスト ボックス 45"/>
          <p:cNvSpPr txBox="1">
            <a:spLocks noChangeArrowheads="1"/>
          </p:cNvSpPr>
          <p:nvPr/>
        </p:nvSpPr>
        <p:spPr bwMode="auto">
          <a:xfrm>
            <a:off x="755650" y="476250"/>
            <a:ext cx="2525713" cy="5857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200">
                <a:latin typeface="Calibri" pitchFamily="34" charset="0"/>
              </a:rPr>
              <a:t> </a:t>
            </a:r>
            <a:r>
              <a:rPr lang="en-US" altLang="ja-JP" sz="3200" b="1">
                <a:latin typeface="Calibri" pitchFamily="34" charset="0"/>
              </a:rPr>
              <a:t>KIC6034120</a:t>
            </a:r>
            <a:endParaRPr lang="ja-JP" altLang="en-US" sz="3200">
              <a:latin typeface="Calibri" pitchFamily="34" charset="0"/>
            </a:endParaRPr>
          </a:p>
        </p:txBody>
      </p:sp>
      <p:grpSp>
        <p:nvGrpSpPr>
          <p:cNvPr id="2" name="グループ化 32"/>
          <p:cNvGrpSpPr>
            <a:grpSpLocks/>
          </p:cNvGrpSpPr>
          <p:nvPr/>
        </p:nvGrpSpPr>
        <p:grpSpPr bwMode="auto">
          <a:xfrm>
            <a:off x="684213" y="620713"/>
            <a:ext cx="6840537" cy="5761037"/>
            <a:chOff x="605022" y="502904"/>
            <a:chExt cx="4838886" cy="5235975"/>
          </a:xfrm>
        </p:grpSpPr>
        <p:grpSp>
          <p:nvGrpSpPr>
            <p:cNvPr id="3" name="グループ化 21"/>
            <p:cNvGrpSpPr>
              <a:grpSpLocks/>
            </p:cNvGrpSpPr>
            <p:nvPr/>
          </p:nvGrpSpPr>
          <p:grpSpPr bwMode="auto">
            <a:xfrm>
              <a:off x="4476131" y="568354"/>
              <a:ext cx="967777" cy="5105076"/>
              <a:chOff x="4476131" y="568354"/>
              <a:chExt cx="967777" cy="5105076"/>
            </a:xfrm>
          </p:grpSpPr>
          <p:cxnSp>
            <p:nvCxnSpPr>
              <p:cNvPr id="29" name="直線矢印コネクタ 28"/>
              <p:cNvCxnSpPr/>
              <p:nvPr/>
            </p:nvCxnSpPr>
            <p:spPr>
              <a:xfrm>
                <a:off x="4475906" y="5346434"/>
                <a:ext cx="968002" cy="0"/>
              </a:xfrm>
              <a:prstGeom prst="straightConnector1">
                <a:avLst/>
              </a:prstGeom>
              <a:ln w="57150" cmpd="sng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>
              <a:xfrm flipV="1">
                <a:off x="5443908" y="567830"/>
                <a:ext cx="0" cy="5106123"/>
              </a:xfrm>
              <a:prstGeom prst="line">
                <a:avLst/>
              </a:prstGeom>
              <a:ln w="34925" cmpd="sng">
                <a:solidFill>
                  <a:srgbClr val="3802BE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直線コネクタ 25"/>
            <p:cNvCxnSpPr/>
            <p:nvPr/>
          </p:nvCxnSpPr>
          <p:spPr>
            <a:xfrm flipV="1">
              <a:off x="4475906" y="502904"/>
              <a:ext cx="0" cy="5235975"/>
            </a:xfrm>
            <a:prstGeom prst="line">
              <a:avLst/>
            </a:prstGeom>
            <a:ln w="34925">
              <a:solidFill>
                <a:srgbClr val="3802B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>
            <a:xfrm>
              <a:off x="605022" y="3971431"/>
              <a:ext cx="0" cy="916187"/>
            </a:xfrm>
            <a:prstGeom prst="straightConnector1">
              <a:avLst/>
            </a:prstGeom>
            <a:ln w="57150" cmpd="sng">
              <a:solidFill>
                <a:srgbClr val="3802BE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735" name="テキスト ボックス 31"/>
          <p:cNvSpPr txBox="1">
            <a:spLocks noChangeArrowheads="1"/>
          </p:cNvSpPr>
          <p:nvPr/>
        </p:nvSpPr>
        <p:spPr bwMode="auto">
          <a:xfrm>
            <a:off x="0" y="3644900"/>
            <a:ext cx="6858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US" altLang="ja-JP" sz="3200" b="1">
                <a:latin typeface="Calibri" pitchFamily="34" charset="0"/>
              </a:rPr>
              <a:t>2</a:t>
            </a:r>
            <a:r>
              <a:rPr lang="ja-JP" altLang="en-US" sz="3200" b="1">
                <a:latin typeface="Calibri" pitchFamily="34" charset="0"/>
              </a:rPr>
              <a:t>％</a:t>
            </a:r>
            <a:r>
              <a:rPr lang="en-US" altLang="ja-JP" sz="3200" b="1">
                <a:latin typeface="Calibri" pitchFamily="34" charset="0"/>
              </a:rPr>
              <a:t>(</a:t>
            </a:r>
            <a:r>
              <a:rPr lang="ja-JP" altLang="en-US" sz="3200" b="1">
                <a:latin typeface="Calibri" pitchFamily="34" charset="0"/>
              </a:rPr>
              <a:t>平均基準</a:t>
            </a:r>
            <a:r>
              <a:rPr lang="en-US" altLang="ja-JP" sz="3200" b="1">
                <a:latin typeface="Calibri" pitchFamily="34" charset="0"/>
              </a:rPr>
              <a:t>)</a:t>
            </a:r>
            <a:endParaRPr lang="ja-JP" altLang="en-US" sz="3200" b="1">
              <a:latin typeface="Calibri" pitchFamily="34" charset="0"/>
            </a:endParaRPr>
          </a:p>
        </p:txBody>
      </p:sp>
      <p:sp>
        <p:nvSpPr>
          <p:cNvPr id="73737" name="テキスト ボックス 7"/>
          <p:cNvSpPr txBox="1">
            <a:spLocks noChangeArrowheads="1"/>
          </p:cNvSpPr>
          <p:nvPr/>
        </p:nvSpPr>
        <p:spPr bwMode="auto">
          <a:xfrm>
            <a:off x="6156325" y="5949950"/>
            <a:ext cx="1425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3200" b="1" dirty="0" smtClean="0">
                <a:latin typeface="Calibri" pitchFamily="34" charset="0"/>
              </a:rPr>
              <a:t>5 days</a:t>
            </a:r>
            <a:endParaRPr lang="ja-JP" altLang="en-US" sz="3200" b="1" dirty="0">
              <a:latin typeface="Calibri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651325" y="6412984"/>
            <a:ext cx="131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Notsu</a:t>
            </a:r>
            <a:r>
              <a:rPr lang="en-US" altLang="ja-JP" dirty="0" smtClean="0"/>
              <a:t> et al. </a:t>
            </a:r>
            <a:endParaRPr kumimoji="1" lang="ja-JP" altLang="en-US" dirty="0"/>
          </a:p>
        </p:txBody>
      </p:sp>
      <p:sp>
        <p:nvSpPr>
          <p:cNvPr id="16" name="テキスト ボックス 3"/>
          <p:cNvSpPr txBox="1">
            <a:spLocks noChangeArrowheads="1"/>
          </p:cNvSpPr>
          <p:nvPr/>
        </p:nvSpPr>
        <p:spPr bwMode="auto">
          <a:xfrm>
            <a:off x="395536" y="0"/>
            <a:ext cx="871860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400" dirty="0" smtClean="0">
                <a:latin typeface="Calibri" pitchFamily="34" charset="0"/>
              </a:rPr>
              <a:t>Model calculation of stellar brightness variation</a:t>
            </a:r>
            <a:endParaRPr lang="ja-JP" altLang="en-US" sz="3400" dirty="0">
              <a:latin typeface="Calibri" pitchFamily="34" charset="0"/>
            </a:endParaRPr>
          </a:p>
        </p:txBody>
      </p:sp>
      <p:sp>
        <p:nvSpPr>
          <p:cNvPr id="17" name="正方形/長方形 4"/>
          <p:cNvSpPr>
            <a:spLocks noChangeArrowheads="1"/>
          </p:cNvSpPr>
          <p:nvPr/>
        </p:nvSpPr>
        <p:spPr bwMode="auto">
          <a:xfrm>
            <a:off x="5867400" y="620713"/>
            <a:ext cx="2843213" cy="2308324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200" b="1" u="sng" dirty="0" smtClean="0">
                <a:latin typeface="Calibri" pitchFamily="34" charset="0"/>
              </a:rPr>
              <a:t>model(green)</a:t>
            </a:r>
            <a:endParaRPr lang="en-US" altLang="ja-JP" sz="3200" b="1" u="sng" dirty="0">
              <a:latin typeface="Calibri" pitchFamily="34" charset="0"/>
            </a:endParaRPr>
          </a:p>
          <a:p>
            <a:r>
              <a:rPr lang="en-US" altLang="ja-JP" sz="2800" dirty="0">
                <a:latin typeface="Calibri" pitchFamily="34" charset="0"/>
              </a:rPr>
              <a:t>inclination = 45°</a:t>
            </a:r>
          </a:p>
          <a:p>
            <a:endParaRPr lang="en-US" altLang="ja-JP" sz="2800" dirty="0">
              <a:latin typeface="Calibri" pitchFamily="34" charset="0"/>
            </a:endParaRPr>
          </a:p>
          <a:p>
            <a:r>
              <a:rPr lang="en-US" altLang="ja-JP" sz="2800" dirty="0" err="1" smtClean="0">
                <a:latin typeface="Calibri" pitchFamily="34" charset="0"/>
              </a:rPr>
              <a:t>Starspot</a:t>
            </a:r>
            <a:r>
              <a:rPr lang="en-US" altLang="ja-JP" sz="2800" dirty="0" smtClean="0">
                <a:latin typeface="Calibri" pitchFamily="34" charset="0"/>
              </a:rPr>
              <a:t> radius</a:t>
            </a:r>
          </a:p>
          <a:p>
            <a:r>
              <a:rPr lang="en-US" altLang="ja-JP" sz="2800" dirty="0" smtClean="0">
                <a:latin typeface="Calibri" pitchFamily="34" charset="0"/>
              </a:rPr>
              <a:t>0.16 R*</a:t>
            </a:r>
            <a:endParaRPr lang="en-US" altLang="ja-JP" sz="2600" dirty="0">
              <a:latin typeface="Calibri" pitchFamily="34" charset="0"/>
            </a:endParaRPr>
          </a:p>
        </p:txBody>
      </p:sp>
      <p:pic>
        <p:nvPicPr>
          <p:cNvPr id="4" name="KIC6034120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56125" y="3417888"/>
            <a:ext cx="30163" cy="22225"/>
          </a:xfrm>
          <a:prstGeom prst="rect">
            <a:avLst/>
          </a:prstGeom>
        </p:spPr>
      </p:pic>
      <p:pic>
        <p:nvPicPr>
          <p:cNvPr id="6" name="KIC6034120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0732" y="981075"/>
            <a:ext cx="4160589" cy="306564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034988" y="6284297"/>
            <a:ext cx="1042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time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767" y="1772816"/>
            <a:ext cx="1486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Stellar </a:t>
            </a:r>
          </a:p>
          <a:p>
            <a:r>
              <a:rPr lang="en-US" altLang="ja-JP" sz="2400" dirty="0" smtClean="0"/>
              <a:t>brightness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218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13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Flare energy </a:t>
            </a:r>
            <a:r>
              <a:rPr kumimoji="1" lang="en-US" altLang="ja-JP" dirty="0" err="1" smtClean="0"/>
              <a:t>vs</a:t>
            </a:r>
            <a:r>
              <a:rPr kumimoji="1" lang="en-US" altLang="ja-JP" dirty="0" smtClean="0"/>
              <a:t> rotational period</a:t>
            </a:r>
            <a:endParaRPr kumimoji="1" lang="ja-JP" altLang="en-US" dirty="0"/>
          </a:p>
        </p:txBody>
      </p:sp>
      <p:pic>
        <p:nvPicPr>
          <p:cNvPr id="67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70008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6021288"/>
            <a:ext cx="55530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>
          <a:xfrm>
            <a:off x="5724128" y="1484784"/>
            <a:ext cx="1224136" cy="4392488"/>
          </a:xfrm>
          <a:prstGeom prst="rect">
            <a:avLst/>
          </a:prstGeom>
          <a:solidFill>
            <a:srgbClr val="FFC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948264" y="2128788"/>
            <a:ext cx="2195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Stars  w</a:t>
            </a:r>
            <a:r>
              <a:rPr lang="en-US" altLang="ja-JP" sz="2400" dirty="0" smtClean="0"/>
              <a:t>ith </a:t>
            </a:r>
          </a:p>
          <a:p>
            <a:r>
              <a:rPr lang="en-US" altLang="ja-JP" sz="2400" dirty="0" smtClean="0"/>
              <a:t>period  l</a:t>
            </a:r>
            <a:r>
              <a:rPr kumimoji="1" lang="en-US" altLang="ja-JP" sz="2400" dirty="0" smtClean="0"/>
              <a:t>onger</a:t>
            </a:r>
          </a:p>
          <a:p>
            <a:r>
              <a:rPr lang="en-US" altLang="ja-JP" sz="2400" dirty="0" smtClean="0"/>
              <a:t>than 10 days</a:t>
            </a:r>
          </a:p>
          <a:p>
            <a:endParaRPr lang="en-US" altLang="ja-JP" sz="2400" dirty="0" smtClean="0"/>
          </a:p>
          <a:p>
            <a:r>
              <a:rPr kumimoji="1" lang="en-US" altLang="ja-JP" sz="2400" dirty="0" err="1" smtClean="0"/>
              <a:t>cf</a:t>
            </a:r>
            <a:r>
              <a:rPr kumimoji="1" lang="en-US" altLang="ja-JP" sz="2400" dirty="0" smtClean="0"/>
              <a:t>  solar  rot p</a:t>
            </a:r>
            <a:r>
              <a:rPr lang="en-US" altLang="ja-JP" sz="2400" dirty="0" smtClean="0"/>
              <a:t>eriod ~ 25days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80112" y="6488668"/>
            <a:ext cx="2312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Maehara</a:t>
            </a:r>
            <a:r>
              <a:rPr kumimoji="1" lang="en-US" altLang="ja-JP" dirty="0" smtClean="0"/>
              <a:t> et al.  (2012)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87624" y="3698205"/>
            <a:ext cx="5981175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3600" u="sng" dirty="0" smtClean="0">
                <a:solidFill>
                  <a:srgbClr val="FF0000"/>
                </a:solidFill>
              </a:rPr>
              <a:t>There is no hot Jupiter in these </a:t>
            </a:r>
          </a:p>
          <a:p>
            <a:r>
              <a:rPr kumimoji="1" lang="en-US" altLang="ja-JP" sz="3600" u="sng" dirty="0" err="1" smtClean="0">
                <a:solidFill>
                  <a:srgbClr val="FF0000"/>
                </a:solidFill>
              </a:rPr>
              <a:t>superflare</a:t>
            </a:r>
            <a:r>
              <a:rPr kumimoji="1" lang="en-US" altLang="ja-JP" sz="3600" u="sng" dirty="0" smtClean="0">
                <a:solidFill>
                  <a:srgbClr val="FF0000"/>
                </a:solidFill>
              </a:rPr>
              <a:t> stars </a:t>
            </a:r>
            <a:endParaRPr lang="en-US" altLang="ja-JP" sz="3600" dirty="0" smtClean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72998" y="1484784"/>
            <a:ext cx="1757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Fast rotation</a:t>
            </a:r>
          </a:p>
          <a:p>
            <a:r>
              <a:rPr lang="en-US" altLang="ja-JP" sz="2400" dirty="0" smtClean="0"/>
              <a:t>    (young)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10660" y="1455400"/>
            <a:ext cx="18501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Slow</a:t>
            </a:r>
            <a:r>
              <a:rPr kumimoji="1" lang="en-US" altLang="ja-JP" sz="2400" dirty="0" smtClean="0"/>
              <a:t> rotation</a:t>
            </a:r>
          </a:p>
          <a:p>
            <a:r>
              <a:rPr lang="en-US" altLang="ja-JP" sz="2400" dirty="0" smtClean="0"/>
              <a:t>         (old)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54487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125538"/>
            <a:ext cx="8064500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6300192" y="4365104"/>
            <a:ext cx="1959307" cy="618546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2200">
                <a:solidFill>
                  <a:srgbClr val="FF0000"/>
                </a:solidFill>
                <a:latin typeface="IPA Pゴシック" pitchFamily="34"/>
                <a:ea typeface="IPA Pゴシック" pitchFamily="34"/>
              </a:defRPr>
            </a:pPr>
            <a:r>
              <a:rPr lang="en-US" altLang="ja-JP" sz="2400" dirty="0" err="1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superflare</a:t>
            </a:r>
            <a:endParaRPr lang="ja-JP" altLang="en-US" sz="2400" dirty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79712" y="2475546"/>
            <a:ext cx="1796031" cy="377390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2000"/>
            </a:pPr>
            <a:r>
              <a:rPr lang="en-US" altLang="ja-JP" dirty="0" err="1" smtClean="0">
                <a:latin typeface="Arial" pitchFamily="18"/>
                <a:ea typeface="VL ゴシック" pitchFamily="2"/>
                <a:cs typeface="VL ゴシック" pitchFamily="2"/>
              </a:rPr>
              <a:t>nanoflare</a:t>
            </a:r>
            <a:endParaRPr lang="ja-JP" altLang="en-US" dirty="0">
              <a:latin typeface="Arial" pitchFamily="18"/>
              <a:ea typeface="VL ゴシック" pitchFamily="2"/>
              <a:cs typeface="VL ゴシック" pitchFamily="2"/>
            </a:endParaRPr>
          </a:p>
        </p:txBody>
      </p:sp>
      <p:sp>
        <p:nvSpPr>
          <p:cNvPr id="8" name="直線コネクタ 7"/>
          <p:cNvSpPr/>
          <p:nvPr/>
        </p:nvSpPr>
        <p:spPr>
          <a:xfrm flipV="1">
            <a:off x="2411760" y="1992498"/>
            <a:ext cx="37374" cy="57240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00" dirty="0">
              <a:latin typeface="Arial" pitchFamily="18"/>
              <a:ea typeface="VL ゴシック" pitchFamily="2"/>
              <a:cs typeface="VL ゴシック" pitchFamily="2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99992" y="2755821"/>
            <a:ext cx="1959307" cy="529163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2200">
                <a:latin typeface="IPA Pゴシック" pitchFamily="34"/>
                <a:ea typeface="IPA Pゴシック" pitchFamily="34"/>
              </a:defRPr>
            </a:pPr>
            <a:r>
              <a:rPr lang="en-US" altLang="ja-JP" sz="20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microflare</a:t>
            </a:r>
            <a:endParaRPr lang="ja-JP" altLang="en-US" sz="20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0" name="直線コネクタ 9"/>
          <p:cNvSpPr/>
          <p:nvPr/>
        </p:nvSpPr>
        <p:spPr>
          <a:xfrm flipH="1">
            <a:off x="4081890" y="3054308"/>
            <a:ext cx="418102" cy="1465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00" dirty="0">
              <a:latin typeface="Arial" pitchFamily="18"/>
              <a:ea typeface="VL ゴシック" pitchFamily="2"/>
              <a:cs typeface="VL ゴシック" pitchFamily="2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915816" y="3501008"/>
            <a:ext cx="2938961" cy="618546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2200">
                <a:latin typeface="IPA Pゴシック" pitchFamily="34"/>
                <a:ea typeface="IPA Pゴシック" pitchFamily="34"/>
              </a:defRPr>
            </a:pPr>
            <a:r>
              <a:rPr lang="en-US" altLang="ja-JP" sz="2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solar flare</a:t>
            </a:r>
            <a:endParaRPr lang="ja-JP" altLang="en-US" sz="2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467544" y="0"/>
            <a:ext cx="8280920" cy="12687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Comparison of statistics  between </a:t>
            </a:r>
            <a:b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solar flares/</a:t>
            </a:r>
            <a:r>
              <a:rPr kumimoji="1" lang="en-US" altLang="ja-JP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microflares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and  </a:t>
            </a:r>
            <a:r>
              <a:rPr kumimoji="1" lang="en-US" altLang="ja-JP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superflares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テキスト ボックス 16"/>
          <p:cNvSpPr txBox="1">
            <a:spLocks noChangeArrowheads="1"/>
          </p:cNvSpPr>
          <p:nvPr/>
        </p:nvSpPr>
        <p:spPr bwMode="auto">
          <a:xfrm>
            <a:off x="5940152" y="3645024"/>
            <a:ext cx="2087959" cy="2308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ja-JP" sz="7200" dirty="0"/>
          </a:p>
          <a:p>
            <a:r>
              <a:rPr lang="ja-JP" altLang="en-US" sz="7200" dirty="0"/>
              <a:t>？</a:t>
            </a:r>
            <a:endParaRPr lang="en-US" altLang="ja-JP" sz="7200" dirty="0"/>
          </a:p>
        </p:txBody>
      </p:sp>
      <p:sp>
        <p:nvSpPr>
          <p:cNvPr id="4" name="直線コネクタ 3"/>
          <p:cNvSpPr/>
          <p:nvPr/>
        </p:nvSpPr>
        <p:spPr>
          <a:xfrm>
            <a:off x="2064226" y="1556792"/>
            <a:ext cx="5388094" cy="4408904"/>
          </a:xfrm>
          <a:prstGeom prst="line">
            <a:avLst/>
          </a:prstGeom>
          <a:noFill/>
          <a:ln w="72000">
            <a:solidFill>
              <a:srgbClr val="FF0000"/>
            </a:solidFill>
            <a:prstDash val="solid"/>
          </a:ln>
        </p:spPr>
        <p:txBody>
          <a:bodyPr vert="horz" lIns="114295" tIns="73475" rIns="114295" bIns="73475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00" dirty="0">
              <a:latin typeface="Arial" pitchFamily="18"/>
              <a:ea typeface="VL ゴシック" pitchFamily="2"/>
              <a:cs typeface="VL ゴシック" pitchFamily="2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580112" y="4005064"/>
            <a:ext cx="2395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Largest solar flare</a:t>
            </a:r>
            <a:endParaRPr kumimoji="1" lang="ja-JP" altLang="en-US" sz="2400" dirty="0"/>
          </a:p>
        </p:txBody>
      </p:sp>
      <p:sp>
        <p:nvSpPr>
          <p:cNvPr id="16" name="円/楕円 15"/>
          <p:cNvSpPr/>
          <p:nvPr/>
        </p:nvSpPr>
        <p:spPr>
          <a:xfrm rot="2508686" flipH="1" flipV="1">
            <a:off x="5404380" y="4323895"/>
            <a:ext cx="504825" cy="285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221725" y="1097387"/>
            <a:ext cx="1919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Shibata et al. 2013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33718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125538"/>
            <a:ext cx="8064500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6300192" y="4365104"/>
            <a:ext cx="1959307" cy="618546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2200">
                <a:solidFill>
                  <a:srgbClr val="FF0000"/>
                </a:solidFill>
                <a:latin typeface="IPA Pゴシック" pitchFamily="34"/>
                <a:ea typeface="IPA Pゴシック" pitchFamily="34"/>
              </a:defRPr>
            </a:pPr>
            <a:r>
              <a:rPr lang="en-US" altLang="ja-JP" sz="2400" dirty="0" err="1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superflare</a:t>
            </a:r>
            <a:endParaRPr lang="ja-JP" altLang="en-US" sz="2400" dirty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" name="直線コネクタ 3"/>
          <p:cNvSpPr/>
          <p:nvPr/>
        </p:nvSpPr>
        <p:spPr>
          <a:xfrm>
            <a:off x="2064226" y="1556792"/>
            <a:ext cx="5388094" cy="4408904"/>
          </a:xfrm>
          <a:prstGeom prst="line">
            <a:avLst/>
          </a:prstGeom>
          <a:noFill/>
          <a:ln w="72000">
            <a:solidFill>
              <a:srgbClr val="FF0000"/>
            </a:solidFill>
            <a:prstDash val="solid"/>
          </a:ln>
        </p:spPr>
        <p:txBody>
          <a:bodyPr vert="horz" lIns="114295" tIns="73475" rIns="114295" bIns="73475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00" dirty="0">
              <a:latin typeface="Arial" pitchFamily="18"/>
              <a:ea typeface="VL ゴシック" pitchFamily="2"/>
              <a:cs typeface="VL ゴシック" pitchFamily="2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79712" y="2475546"/>
            <a:ext cx="1796031" cy="377390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2000"/>
            </a:pPr>
            <a:r>
              <a:rPr lang="en-US" altLang="ja-JP" dirty="0" err="1" smtClean="0">
                <a:latin typeface="Arial" pitchFamily="18"/>
                <a:ea typeface="VL ゴシック" pitchFamily="2"/>
                <a:cs typeface="VL ゴシック" pitchFamily="2"/>
              </a:rPr>
              <a:t>nanoflare</a:t>
            </a:r>
            <a:endParaRPr lang="ja-JP" altLang="en-US" dirty="0">
              <a:latin typeface="Arial" pitchFamily="18"/>
              <a:ea typeface="VL ゴシック" pitchFamily="2"/>
              <a:cs typeface="VL ゴシック" pitchFamily="2"/>
            </a:endParaRPr>
          </a:p>
        </p:txBody>
      </p:sp>
      <p:sp>
        <p:nvSpPr>
          <p:cNvPr id="8" name="直線コネクタ 7"/>
          <p:cNvSpPr/>
          <p:nvPr/>
        </p:nvSpPr>
        <p:spPr>
          <a:xfrm flipV="1">
            <a:off x="2411760" y="1992498"/>
            <a:ext cx="37374" cy="57240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00" dirty="0">
              <a:latin typeface="Arial" pitchFamily="18"/>
              <a:ea typeface="VL ゴシック" pitchFamily="2"/>
              <a:cs typeface="VL ゴシック" pitchFamily="2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99992" y="2755821"/>
            <a:ext cx="1959307" cy="529163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2200">
                <a:latin typeface="IPA Pゴシック" pitchFamily="34"/>
                <a:ea typeface="IPA Pゴシック" pitchFamily="34"/>
              </a:defRPr>
            </a:pPr>
            <a:r>
              <a:rPr lang="en-US" altLang="ja-JP" sz="20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microflare</a:t>
            </a:r>
            <a:endParaRPr lang="ja-JP" altLang="en-US" sz="20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0" name="直線コネクタ 9"/>
          <p:cNvSpPr/>
          <p:nvPr/>
        </p:nvSpPr>
        <p:spPr>
          <a:xfrm flipH="1">
            <a:off x="4081890" y="3054308"/>
            <a:ext cx="418102" cy="1465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00" dirty="0">
              <a:latin typeface="Arial" pitchFamily="18"/>
              <a:ea typeface="VL ゴシック" pitchFamily="2"/>
              <a:cs typeface="VL ゴシック" pitchFamily="2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915816" y="3501008"/>
            <a:ext cx="2938961" cy="618546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2200">
                <a:latin typeface="IPA Pゴシック" pitchFamily="34"/>
                <a:ea typeface="IPA Pゴシック" pitchFamily="34"/>
              </a:defRPr>
            </a:pPr>
            <a:r>
              <a:rPr lang="en-US" altLang="ja-JP" sz="2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solar flare</a:t>
            </a:r>
            <a:endParaRPr lang="ja-JP" altLang="en-US" sz="2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467544" y="0"/>
            <a:ext cx="8280920" cy="12687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Comparison of statistics  between </a:t>
            </a:r>
            <a:b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solar flares/</a:t>
            </a:r>
            <a:r>
              <a:rPr kumimoji="1" lang="en-US" altLang="ja-JP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microflares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and  </a:t>
            </a:r>
            <a:r>
              <a:rPr kumimoji="1" lang="en-US" altLang="ja-JP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superflares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テキスト ボックス 15"/>
          <p:cNvSpPr txBox="1">
            <a:spLocks noChangeArrowheads="1"/>
          </p:cNvSpPr>
          <p:nvPr/>
        </p:nvSpPr>
        <p:spPr bwMode="auto">
          <a:xfrm>
            <a:off x="144016" y="3046308"/>
            <a:ext cx="2195736" cy="30469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1000 in 1 year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100 in 1 year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10 in 1 year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1 in 1 year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1 in 10 year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1 in 100 year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1 in 1000 year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1 in 10000 year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63888" y="6855767"/>
            <a:ext cx="4980442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       C    M   X   X10    X1000  X100000 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19" name="カギ線コネクタ 18"/>
          <p:cNvCxnSpPr/>
          <p:nvPr/>
        </p:nvCxnSpPr>
        <p:spPr>
          <a:xfrm>
            <a:off x="1979712" y="4365104"/>
            <a:ext cx="3528392" cy="1512168"/>
          </a:xfrm>
          <a:prstGeom prst="bentConnector3">
            <a:avLst>
              <a:gd name="adj1" fmla="val 10007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カギ線コネクタ 28"/>
          <p:cNvCxnSpPr/>
          <p:nvPr/>
        </p:nvCxnSpPr>
        <p:spPr>
          <a:xfrm>
            <a:off x="2195736" y="5517232"/>
            <a:ext cx="4680520" cy="432048"/>
          </a:xfrm>
          <a:prstGeom prst="bentConnector3">
            <a:avLst>
              <a:gd name="adj1" fmla="val 1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5580112" y="4005064"/>
            <a:ext cx="2395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Largest solar flare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>
            <a:spLocks noChangeArrowheads="1"/>
          </p:cNvSpPr>
          <p:nvPr/>
        </p:nvSpPr>
        <p:spPr bwMode="auto">
          <a:xfrm>
            <a:off x="2195736" y="1556792"/>
            <a:ext cx="5712077" cy="156966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dirty="0" err="1" smtClean="0">
                <a:solidFill>
                  <a:srgbClr val="FF0000"/>
                </a:solidFill>
              </a:rPr>
              <a:t>Superflares</a:t>
            </a:r>
            <a:r>
              <a:rPr lang="en-US" altLang="ja-JP" sz="3200" dirty="0" smtClean="0">
                <a:solidFill>
                  <a:srgbClr val="FF0000"/>
                </a:solidFill>
              </a:rPr>
              <a:t>  of 1000 times more </a:t>
            </a:r>
          </a:p>
          <a:p>
            <a:r>
              <a:rPr lang="en-US" altLang="ja-JP" sz="3200" dirty="0" smtClean="0">
                <a:solidFill>
                  <a:srgbClr val="FF0000"/>
                </a:solidFill>
              </a:rPr>
              <a:t>Energetic than the largest solar </a:t>
            </a:r>
            <a:br>
              <a:rPr lang="en-US" altLang="ja-JP" sz="3200" dirty="0" smtClean="0">
                <a:solidFill>
                  <a:srgbClr val="FF0000"/>
                </a:solidFill>
              </a:rPr>
            </a:br>
            <a:r>
              <a:rPr lang="en-US" altLang="ja-JP" sz="3200" dirty="0" smtClean="0">
                <a:solidFill>
                  <a:srgbClr val="FF0000"/>
                </a:solidFill>
              </a:rPr>
              <a:t>flares occur once in 5000 years ! 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p:cxnSp>
        <p:nvCxnSpPr>
          <p:cNvPr id="21" name="カギ線コネクタ 20"/>
          <p:cNvCxnSpPr/>
          <p:nvPr/>
        </p:nvCxnSpPr>
        <p:spPr>
          <a:xfrm rot="16200000" flipH="1">
            <a:off x="1619672" y="3645024"/>
            <a:ext cx="2880320" cy="2304256"/>
          </a:xfrm>
          <a:prstGeom prst="bentConnector3">
            <a:avLst>
              <a:gd name="adj1" fmla="val -2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円/楕円 21"/>
          <p:cNvSpPr/>
          <p:nvPr/>
        </p:nvSpPr>
        <p:spPr>
          <a:xfrm rot="2508686" flipH="1" flipV="1">
            <a:off x="5404380" y="4323895"/>
            <a:ext cx="504825" cy="285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221725" y="1097387"/>
            <a:ext cx="1919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Shibata et al. 2013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32191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17859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ja-JP" sz="2800" dirty="0" smtClean="0"/>
              <a:t>If </a:t>
            </a:r>
            <a:r>
              <a:rPr lang="en-US" altLang="ja-JP" sz="2800" dirty="0" err="1" smtClean="0"/>
              <a:t>superflares</a:t>
            </a:r>
            <a:r>
              <a:rPr lang="en-US" altLang="ja-JP" sz="2800" dirty="0" smtClean="0"/>
              <a:t> with 10^35 erg energy occur in a star, what happens to its habitable planet (and the lives and civilization on it)?</a:t>
            </a:r>
            <a:endParaRPr lang="ja-JP" altLang="en-US" sz="2800" dirty="0"/>
          </a:p>
        </p:txBody>
      </p:sp>
      <p:sp>
        <p:nvSpPr>
          <p:cNvPr id="34819" name="コンテンツ プレースホルダ 4"/>
          <p:cNvSpPr>
            <a:spLocks noGrp="1"/>
          </p:cNvSpPr>
          <p:nvPr>
            <p:ph idx="1"/>
          </p:nvPr>
        </p:nvSpPr>
        <p:spPr>
          <a:xfrm>
            <a:off x="251520" y="2132856"/>
            <a:ext cx="4978896" cy="3776663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sz="2400" dirty="0" smtClean="0"/>
              <a:t>Energetic particles produce </a:t>
            </a:r>
            <a:r>
              <a:rPr lang="en-US" altLang="ja-JP" sz="2400" dirty="0" err="1" smtClean="0"/>
              <a:t>NOx</a:t>
            </a:r>
            <a:r>
              <a:rPr lang="en-US" altLang="ja-JP" sz="2400" dirty="0" smtClean="0"/>
              <a:t> in the upper atmosphere and cause Ozone depletion</a:t>
            </a:r>
          </a:p>
          <a:p>
            <a:r>
              <a:rPr lang="en-US" altLang="ja-JP" sz="2400" dirty="0" smtClean="0"/>
              <a:t>Radiation intensity on the ground will be ~40mSv, which is bad but not fatal</a:t>
            </a:r>
          </a:p>
          <a:p>
            <a:r>
              <a:rPr lang="en-US" altLang="ja-JP" sz="2400" dirty="0" smtClean="0"/>
              <a:t>All astronauts and some of airline passengers may be exposed to fatal radiation  (&gt; 4000 </a:t>
            </a:r>
            <a:r>
              <a:rPr lang="en-US" altLang="ja-JP" sz="2400" dirty="0" err="1" smtClean="0"/>
              <a:t>mSv</a:t>
            </a:r>
            <a:r>
              <a:rPr lang="en-US" altLang="ja-JP" sz="2400" dirty="0" smtClean="0"/>
              <a:t>)</a:t>
            </a:r>
          </a:p>
          <a:p>
            <a:r>
              <a:rPr lang="en-US" altLang="ja-JP" sz="2400" dirty="0"/>
              <a:t>Almost all artificial satellites die</a:t>
            </a:r>
          </a:p>
          <a:p>
            <a:r>
              <a:rPr lang="en-US" altLang="ja-JP" sz="2400" dirty="0" smtClean="0"/>
              <a:t>Radio communication trouble and blackout would occur all over the planet.</a:t>
            </a:r>
          </a:p>
          <a:p>
            <a:endParaRPr lang="en-US" altLang="ja-JP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348880"/>
            <a:ext cx="3861170" cy="295232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372200" y="5373216"/>
            <a:ext cx="1865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Segura et al. 2010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4369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40" y="-171400"/>
            <a:ext cx="8064500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6157597" y="3245397"/>
            <a:ext cx="1959307" cy="618546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2200">
                <a:solidFill>
                  <a:srgbClr val="FF0000"/>
                </a:solidFill>
                <a:latin typeface="IPA Pゴシック" pitchFamily="34"/>
                <a:ea typeface="IPA Pゴシック" pitchFamily="34"/>
              </a:defRPr>
            </a:pPr>
            <a:r>
              <a:rPr lang="en-US" altLang="ja-JP" sz="2400" dirty="0" err="1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superflare</a:t>
            </a:r>
            <a:endParaRPr lang="ja-JP" altLang="en-US" sz="2400" dirty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37117" y="1355839"/>
            <a:ext cx="1796031" cy="377390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2000"/>
            </a:pPr>
            <a:r>
              <a:rPr lang="en-US" altLang="ja-JP" dirty="0" err="1" smtClean="0">
                <a:latin typeface="Arial" pitchFamily="18"/>
                <a:ea typeface="VL ゴシック" pitchFamily="2"/>
                <a:cs typeface="VL ゴシック" pitchFamily="2"/>
              </a:rPr>
              <a:t>nanoflare</a:t>
            </a:r>
            <a:endParaRPr lang="ja-JP" altLang="en-US" dirty="0">
              <a:latin typeface="Arial" pitchFamily="18"/>
              <a:ea typeface="VL ゴシック" pitchFamily="2"/>
              <a:cs typeface="VL ゴシック" pitchFamily="2"/>
            </a:endParaRPr>
          </a:p>
        </p:txBody>
      </p:sp>
      <p:sp>
        <p:nvSpPr>
          <p:cNvPr id="8" name="直線コネクタ 7"/>
          <p:cNvSpPr/>
          <p:nvPr/>
        </p:nvSpPr>
        <p:spPr>
          <a:xfrm flipV="1">
            <a:off x="2269165" y="872791"/>
            <a:ext cx="37374" cy="57240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00" dirty="0">
              <a:latin typeface="Arial" pitchFamily="18"/>
              <a:ea typeface="VL ゴシック" pitchFamily="2"/>
              <a:cs typeface="VL ゴシック" pitchFamily="2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81840" y="1397438"/>
            <a:ext cx="1959307" cy="529163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2200">
                <a:latin typeface="IPA Pゴシック" pitchFamily="34"/>
                <a:ea typeface="IPA Pゴシック" pitchFamily="34"/>
              </a:defRPr>
            </a:pPr>
            <a:r>
              <a:rPr lang="en-US" altLang="ja-JP" sz="20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microflare</a:t>
            </a:r>
            <a:endParaRPr lang="ja-JP" altLang="en-US" sz="20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0" name="直線コネクタ 9"/>
          <p:cNvSpPr/>
          <p:nvPr/>
        </p:nvSpPr>
        <p:spPr>
          <a:xfrm flipH="1">
            <a:off x="3939295" y="1700808"/>
            <a:ext cx="418102" cy="1465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00" dirty="0">
              <a:latin typeface="Arial" pitchFamily="18"/>
              <a:ea typeface="VL ゴシック" pitchFamily="2"/>
              <a:cs typeface="VL ゴシック" pitchFamily="2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773221" y="2381301"/>
            <a:ext cx="2938961" cy="618546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2200">
                <a:latin typeface="IPA Pゴシック" pitchFamily="34"/>
                <a:ea typeface="IPA Pゴシック" pitchFamily="34"/>
              </a:defRPr>
            </a:pPr>
            <a:r>
              <a:rPr lang="en-US" altLang="ja-JP" sz="2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solar flare</a:t>
            </a:r>
            <a:endParaRPr lang="ja-JP" altLang="en-US" sz="2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6" name="テキスト ボックス 15"/>
          <p:cNvSpPr txBox="1">
            <a:spLocks noChangeArrowheads="1"/>
          </p:cNvSpPr>
          <p:nvPr/>
        </p:nvSpPr>
        <p:spPr bwMode="auto">
          <a:xfrm>
            <a:off x="1421" y="1926601"/>
            <a:ext cx="2295058" cy="452431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1000 in 1 year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100 in 1 year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10 in 1 year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1 in 1 year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1 in 10 year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1 in 100 year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1 in 1000 year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1 in 10000 year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1 in 10^5 year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1 in 10^6 year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1 in 10^7 year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1 in 10^8 year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19" name="カギ線コネクタ 18"/>
          <p:cNvCxnSpPr/>
          <p:nvPr/>
        </p:nvCxnSpPr>
        <p:spPr>
          <a:xfrm>
            <a:off x="1837117" y="3245397"/>
            <a:ext cx="3528392" cy="1512168"/>
          </a:xfrm>
          <a:prstGeom prst="bentConnector3">
            <a:avLst>
              <a:gd name="adj1" fmla="val 10007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カギ線コネクタ 28"/>
          <p:cNvCxnSpPr/>
          <p:nvPr/>
        </p:nvCxnSpPr>
        <p:spPr>
          <a:xfrm>
            <a:off x="2053141" y="4397525"/>
            <a:ext cx="4680520" cy="432048"/>
          </a:xfrm>
          <a:prstGeom prst="bentConnector3">
            <a:avLst>
              <a:gd name="adj1" fmla="val 1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カギ線コネクタ 20"/>
          <p:cNvCxnSpPr/>
          <p:nvPr/>
        </p:nvCxnSpPr>
        <p:spPr>
          <a:xfrm rot="16200000" flipH="1">
            <a:off x="1477077" y="2525317"/>
            <a:ext cx="2880320" cy="2304256"/>
          </a:xfrm>
          <a:prstGeom prst="bentConnector3">
            <a:avLst>
              <a:gd name="adj1" fmla="val -2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5437517" y="2885357"/>
            <a:ext cx="2395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Largest solar flare</a:t>
            </a:r>
            <a:endParaRPr kumimoji="1" lang="ja-JP" altLang="en-US" sz="2400" dirty="0"/>
          </a:p>
        </p:txBody>
      </p:sp>
      <p:sp>
        <p:nvSpPr>
          <p:cNvPr id="20" name="円/楕円 19"/>
          <p:cNvSpPr/>
          <p:nvPr/>
        </p:nvSpPr>
        <p:spPr>
          <a:xfrm rot="2508686" flipH="1" flipV="1">
            <a:off x="5261785" y="3204188"/>
            <a:ext cx="504825" cy="285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4" name="直線コネクタ 3"/>
          <p:cNvCxnSpPr/>
          <p:nvPr/>
        </p:nvCxnSpPr>
        <p:spPr>
          <a:xfrm>
            <a:off x="6733661" y="4397525"/>
            <a:ext cx="1353388" cy="183978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2053141" y="6237312"/>
            <a:ext cx="6063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8087049" y="260648"/>
            <a:ext cx="29855" cy="5976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6365939" y="5211220"/>
            <a:ext cx="86409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40mSv</a:t>
            </a:r>
            <a:r>
              <a:rPr kumimoji="1" lang="en-US" altLang="ja-JP" dirty="0" smtClean="0"/>
              <a:t>             </a:t>
            </a:r>
            <a:endParaRPr kumimoji="1" lang="ja-JP" altLang="en-US" dirty="0"/>
          </a:p>
        </p:txBody>
      </p:sp>
      <p:cxnSp>
        <p:nvCxnSpPr>
          <p:cNvPr id="17" name="直線コネクタ 16"/>
          <p:cNvCxnSpPr/>
          <p:nvPr/>
        </p:nvCxnSpPr>
        <p:spPr>
          <a:xfrm>
            <a:off x="6733661" y="4757565"/>
            <a:ext cx="0" cy="45365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7668344" y="4757565"/>
            <a:ext cx="0" cy="90368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2166849" y="5656491"/>
            <a:ext cx="5514205" cy="838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7390798" y="5186543"/>
            <a:ext cx="54445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4Sv</a:t>
            </a:r>
            <a:r>
              <a:rPr kumimoji="1" lang="en-US" altLang="ja-JP" dirty="0" smtClean="0"/>
              <a:t>             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844678" y="6263426"/>
            <a:ext cx="97579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2xLsun</a:t>
            </a:r>
            <a:r>
              <a:rPr kumimoji="1" lang="en-US" altLang="ja-JP" dirty="0" smtClean="0"/>
              <a:t>             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536642" y="6263426"/>
            <a:ext cx="105969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1.1xLsun</a:t>
            </a:r>
            <a:r>
              <a:rPr kumimoji="1" lang="en-US" altLang="ja-JP" dirty="0" smtClean="0"/>
              <a:t>             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7230034" y="4757565"/>
            <a:ext cx="0" cy="147974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683568" y="260648"/>
            <a:ext cx="7140497" cy="5847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P</a:t>
            </a:r>
            <a:r>
              <a:rPr kumimoji="1" lang="en-US" altLang="ja-JP" sz="3200" dirty="0" smtClean="0"/>
              <a:t>ossibility of  more extreme </a:t>
            </a:r>
            <a:r>
              <a:rPr kumimoji="1" lang="en-US" altLang="ja-JP" sz="3200" dirty="0" err="1" smtClean="0"/>
              <a:t>superflares</a:t>
            </a:r>
            <a:r>
              <a:rPr kumimoji="1" lang="en-US" altLang="ja-JP" sz="3200" dirty="0" smtClean="0"/>
              <a:t> ?</a:t>
            </a:r>
            <a:endParaRPr kumimoji="1" lang="ja-JP" altLang="en-US" sz="3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330757" y="544765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？</a:t>
            </a:r>
            <a:endParaRPr kumimoji="1" lang="ja-JP" altLang="en-US" sz="4000" dirty="0"/>
          </a:p>
        </p:txBody>
      </p:sp>
      <p:cxnSp>
        <p:nvCxnSpPr>
          <p:cNvPr id="30" name="直線コネクタ 29"/>
          <p:cNvCxnSpPr/>
          <p:nvPr/>
        </p:nvCxnSpPr>
        <p:spPr>
          <a:xfrm>
            <a:off x="6763517" y="4451315"/>
            <a:ext cx="904827" cy="178599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843808" y="6464242"/>
            <a:ext cx="2772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May cause mass extinctio</a:t>
            </a:r>
            <a:r>
              <a:rPr lang="en-US" altLang="ja-JP" dirty="0" smtClean="0">
                <a:solidFill>
                  <a:srgbClr val="FF0000"/>
                </a:solidFill>
              </a:rPr>
              <a:t>n!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282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 txBox="1">
            <a:spLocks noGrp="1"/>
          </p:cNvSpPr>
          <p:nvPr>
            <p:ph type="title" idx="4294967295"/>
          </p:nvPr>
        </p:nvSpPr>
        <p:spPr>
          <a:xfrm>
            <a:off x="457171" y="118224"/>
            <a:ext cx="8228763" cy="69824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600" dirty="0"/>
              <a:t>Flare frequency vs. </a:t>
            </a:r>
            <a:r>
              <a:rPr lang="en-US" sz="3600" dirty="0" smtClean="0"/>
              <a:t>energy</a:t>
            </a:r>
            <a:r>
              <a:rPr lang="ja-JP" altLang="en-US" sz="3600" dirty="0" smtClean="0"/>
              <a:t> </a:t>
            </a:r>
            <a:r>
              <a:rPr lang="en-US" altLang="ja-JP" sz="3600" dirty="0" smtClean="0"/>
              <a:t>for M, K, G type stars</a:t>
            </a:r>
            <a:endParaRPr lang="en-US" sz="3600" dirty="0"/>
          </a:p>
        </p:txBody>
      </p:sp>
      <p:grpSp>
        <p:nvGrpSpPr>
          <p:cNvPr id="3" name="図形グループ 2"/>
          <p:cNvGrpSpPr/>
          <p:nvPr/>
        </p:nvGrpSpPr>
        <p:grpSpPr>
          <a:xfrm>
            <a:off x="1331640" y="836712"/>
            <a:ext cx="5882373" cy="4144777"/>
            <a:chOff x="389891" y="813831"/>
            <a:chExt cx="8163780" cy="5715246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389891" y="813831"/>
              <a:ext cx="8163780" cy="57152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5061544" y="1796220"/>
              <a:ext cx="1959306" cy="538067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81639" tIns="40820" rIns="81639" bIns="40820" compatLnSpc="0">
              <a:spAutoFit/>
            </a:bodyPr>
            <a:lstStyle/>
            <a:p>
              <a:pPr hangingPunct="0"/>
              <a:r>
                <a:rPr lang="en-US" sz="2000" dirty="0">
                  <a:solidFill>
                    <a:srgbClr val="FF0000"/>
                  </a:solidFill>
                  <a:latin typeface="Arial" pitchFamily="18"/>
                  <a:ea typeface="VL ゴシック" pitchFamily="2"/>
                  <a:cs typeface="VL ゴシック" pitchFamily="2"/>
                </a:rPr>
                <a:t>M dwarfs</a:t>
              </a: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4787050" y="2601088"/>
              <a:ext cx="1959306" cy="538067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81639" tIns="40820" rIns="81639" bIns="40820" compatLnSpc="0">
              <a:spAutoFit/>
            </a:bodyPr>
            <a:lstStyle/>
            <a:p>
              <a:pPr hangingPunct="0"/>
              <a:r>
                <a:rPr lang="en-US" sz="2000" dirty="0">
                  <a:solidFill>
                    <a:srgbClr val="00FF00"/>
                  </a:solidFill>
                  <a:latin typeface="Arial" pitchFamily="18"/>
                  <a:ea typeface="VL ゴシック" pitchFamily="2"/>
                  <a:cs typeface="VL ゴシック" pitchFamily="2"/>
                </a:rPr>
                <a:t>K dwarfs</a:t>
              </a: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389246" y="2700380"/>
              <a:ext cx="1959306" cy="538067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81639" tIns="40820" rIns="81639" bIns="40820" compatLnSpc="0">
              <a:spAutoFit/>
            </a:bodyPr>
            <a:lstStyle/>
            <a:p>
              <a:pPr hangingPunct="0"/>
              <a:r>
                <a:rPr lang="en-US" sz="2000" dirty="0">
                  <a:solidFill>
                    <a:srgbClr val="0000FF"/>
                  </a:solidFill>
                  <a:latin typeface="Arial" pitchFamily="18"/>
                  <a:ea typeface="VL ゴシック" pitchFamily="2"/>
                  <a:cs typeface="VL ゴシック" pitchFamily="2"/>
                </a:rPr>
                <a:t>G dwarfs</a:t>
              </a: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3885959" y="4834445"/>
              <a:ext cx="2416478" cy="1004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81639" tIns="40820" rIns="81639" bIns="40820" compatLnSpc="0">
              <a:spAutoFit/>
            </a:bodyPr>
            <a:lstStyle/>
            <a:p>
              <a:pPr hangingPunct="0"/>
              <a:r>
                <a:rPr lang="en-US" dirty="0">
                  <a:solidFill>
                    <a:srgbClr val="FF00FF"/>
                  </a:solidFill>
                  <a:latin typeface="Arial" pitchFamily="18"/>
                  <a:ea typeface="VL ゴシック" pitchFamily="2"/>
                  <a:cs typeface="VL ゴシック" pitchFamily="2"/>
                </a:rPr>
                <a:t>Sun-like</a:t>
              </a:r>
            </a:p>
            <a:p>
              <a:pPr hangingPunct="0"/>
              <a:r>
                <a:rPr lang="en-US" sz="1200" dirty="0">
                  <a:solidFill>
                    <a:srgbClr val="FF00FF"/>
                  </a:solidFill>
                  <a:latin typeface="Arial" pitchFamily="18"/>
                  <a:ea typeface="VL ゴシック" pitchFamily="2"/>
                  <a:cs typeface="VL ゴシック" pitchFamily="2"/>
                </a:rPr>
                <a:t>(P&gt;10d,  5600K&lt;</a:t>
              </a:r>
              <a:r>
                <a:rPr lang="en-US" sz="1200" dirty="0" err="1">
                  <a:solidFill>
                    <a:srgbClr val="FF00FF"/>
                  </a:solidFill>
                  <a:latin typeface="Arial" pitchFamily="18"/>
                  <a:ea typeface="VL ゴシック" pitchFamily="2"/>
                  <a:cs typeface="VL ゴシック" pitchFamily="2"/>
                </a:rPr>
                <a:t>Teff</a:t>
              </a:r>
              <a:r>
                <a:rPr lang="en-US" sz="1200" dirty="0">
                  <a:solidFill>
                    <a:srgbClr val="FF00FF"/>
                  </a:solidFill>
                  <a:latin typeface="Arial" pitchFamily="18"/>
                  <a:ea typeface="VL ゴシック" pitchFamily="2"/>
                  <a:cs typeface="VL ゴシック" pitchFamily="2"/>
                </a:rPr>
                <a:t>&lt;6000K)</a:t>
              </a:r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352411" y="5445224"/>
            <a:ext cx="87915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If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10^35 erg </a:t>
            </a:r>
            <a:r>
              <a:rPr lang="en-US" altLang="ja-JP" sz="2400" dirty="0" err="1"/>
              <a:t>superflare</a:t>
            </a:r>
            <a:r>
              <a:rPr lang="en-US" altLang="ja-JP" sz="2400" dirty="0"/>
              <a:t> occur on M type stars,  the radiation intensity</a:t>
            </a:r>
          </a:p>
          <a:p>
            <a:r>
              <a:rPr lang="en-US" altLang="ja-JP" sz="2400" dirty="0" smtClean="0"/>
              <a:t>on </a:t>
            </a:r>
            <a:r>
              <a:rPr lang="en-US" altLang="ja-JP" sz="2400" dirty="0"/>
              <a:t>the ground of habitable planets around M stars </a:t>
            </a:r>
            <a:r>
              <a:rPr lang="en-US" altLang="ja-JP" sz="2400" dirty="0" smtClean="0"/>
              <a:t>will be </a:t>
            </a:r>
            <a:r>
              <a:rPr lang="en-US" altLang="ja-JP" sz="2400" dirty="0">
                <a:solidFill>
                  <a:srgbClr val="FF0000"/>
                </a:solidFill>
              </a:rPr>
              <a:t>~  4 </a:t>
            </a:r>
            <a:r>
              <a:rPr lang="en-US" altLang="ja-JP" sz="2400" dirty="0" err="1">
                <a:solidFill>
                  <a:srgbClr val="FF0000"/>
                </a:solidFill>
              </a:rPr>
              <a:t>Sv</a:t>
            </a:r>
            <a:r>
              <a:rPr lang="en-US" altLang="ja-JP" sz="2400" dirty="0">
                <a:solidFill>
                  <a:srgbClr val="FF0000"/>
                </a:solidFill>
              </a:rPr>
              <a:t>. </a:t>
            </a:r>
            <a:endParaRPr lang="ja-JP" altLang="en-US" dirty="0">
              <a:solidFill>
                <a:srgbClr val="FF0000"/>
              </a:solidFill>
            </a:endParaRPr>
          </a:p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125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Summary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Using </a:t>
            </a:r>
            <a:r>
              <a:rPr lang="en-US" altLang="ja-JP" dirty="0" err="1" smtClean="0">
                <a:solidFill>
                  <a:srgbClr val="000000"/>
                </a:solidFill>
              </a:rPr>
              <a:t>Kepler</a:t>
            </a:r>
            <a:r>
              <a:rPr lang="en-US" altLang="ja-JP" dirty="0" smtClean="0">
                <a:solidFill>
                  <a:srgbClr val="000000"/>
                </a:solidFill>
              </a:rPr>
              <a:t> data, we found  365 </a:t>
            </a:r>
            <a:r>
              <a:rPr lang="en-US" altLang="ja-JP" dirty="0" err="1" smtClean="0">
                <a:solidFill>
                  <a:srgbClr val="000000"/>
                </a:solidFill>
              </a:rPr>
              <a:t>superflares</a:t>
            </a:r>
            <a:r>
              <a:rPr lang="en-US" altLang="ja-JP" dirty="0" smtClean="0">
                <a:solidFill>
                  <a:srgbClr val="000000"/>
                </a:solidFill>
              </a:rPr>
              <a:t> (10^33-10^36 erg) on 148 solar type stars (G type main sequence stars), including 101 from slowly rotating solar-type stars, from ~83,000 stars observed over 120 days (</a:t>
            </a:r>
            <a:r>
              <a:rPr lang="en-US" altLang="ja-JP" dirty="0" err="1" smtClean="0">
                <a:solidFill>
                  <a:srgbClr val="000000"/>
                </a:solidFill>
              </a:rPr>
              <a:t>Maehara</a:t>
            </a:r>
            <a:r>
              <a:rPr lang="en-US" altLang="ja-JP" dirty="0" smtClean="0">
                <a:solidFill>
                  <a:srgbClr val="000000"/>
                </a:solidFill>
              </a:rPr>
              <a:t> et al. 2012).</a:t>
            </a:r>
          </a:p>
          <a:p>
            <a:r>
              <a:rPr lang="en-US" altLang="ja-JP" dirty="0" smtClean="0">
                <a:solidFill>
                  <a:srgbClr val="000000"/>
                </a:solidFill>
              </a:rPr>
              <a:t>10^35 erg </a:t>
            </a:r>
            <a:r>
              <a:rPr lang="en-US" altLang="ja-JP" dirty="0" err="1" smtClean="0">
                <a:solidFill>
                  <a:srgbClr val="000000"/>
                </a:solidFill>
              </a:rPr>
              <a:t>superflares</a:t>
            </a:r>
            <a:r>
              <a:rPr lang="en-US" altLang="ja-JP" dirty="0" smtClean="0">
                <a:solidFill>
                  <a:srgbClr val="000000"/>
                </a:solidFill>
              </a:rPr>
              <a:t>(1000 times of the largest solar flare) occur once in 5000 years in our Sun (</a:t>
            </a:r>
            <a:r>
              <a:rPr lang="en-US" altLang="ja-JP" dirty="0" err="1" smtClean="0">
                <a:solidFill>
                  <a:srgbClr val="000000"/>
                </a:solidFill>
              </a:rPr>
              <a:t>Maehara</a:t>
            </a:r>
            <a:r>
              <a:rPr lang="en-US" altLang="ja-JP" dirty="0" smtClean="0">
                <a:solidFill>
                  <a:srgbClr val="000000"/>
                </a:solidFill>
              </a:rPr>
              <a:t> et al. 2012). </a:t>
            </a:r>
          </a:p>
          <a:p>
            <a:r>
              <a:rPr kumimoji="1" lang="en-US" altLang="ja-JP" dirty="0" smtClean="0">
                <a:solidFill>
                  <a:srgbClr val="000000"/>
                </a:solidFill>
              </a:rPr>
              <a:t>There is no hot Jupiter around these </a:t>
            </a:r>
            <a:r>
              <a:rPr kumimoji="1" lang="en-US" altLang="ja-JP" dirty="0" err="1" smtClean="0">
                <a:solidFill>
                  <a:srgbClr val="000000"/>
                </a:solidFill>
              </a:rPr>
              <a:t>superflare</a:t>
            </a:r>
            <a:r>
              <a:rPr kumimoji="1" lang="en-US" altLang="ja-JP" dirty="0" smtClean="0">
                <a:solidFill>
                  <a:srgbClr val="000000"/>
                </a:solidFill>
              </a:rPr>
              <a:t> stars.</a:t>
            </a:r>
          </a:p>
          <a:p>
            <a:r>
              <a:rPr lang="en-US" altLang="ja-JP" dirty="0" smtClean="0">
                <a:solidFill>
                  <a:srgbClr val="000000"/>
                </a:solidFill>
              </a:rPr>
              <a:t>10^35 erg </a:t>
            </a:r>
            <a:r>
              <a:rPr lang="en-US" altLang="ja-JP" dirty="0" err="1" smtClean="0">
                <a:solidFill>
                  <a:srgbClr val="000000"/>
                </a:solidFill>
              </a:rPr>
              <a:t>superflares</a:t>
            </a:r>
            <a:r>
              <a:rPr lang="en-US" altLang="ja-JP" dirty="0" smtClean="0">
                <a:solidFill>
                  <a:srgbClr val="000000"/>
                </a:solidFill>
              </a:rPr>
              <a:t> cause strong </a:t>
            </a:r>
            <a:r>
              <a:rPr lang="en-US" altLang="ja-JP" dirty="0" err="1" smtClean="0">
                <a:solidFill>
                  <a:srgbClr val="000000"/>
                </a:solidFill>
              </a:rPr>
              <a:t>Ozon</a:t>
            </a:r>
            <a:r>
              <a:rPr lang="en-US" altLang="ja-JP" dirty="0" smtClean="0">
                <a:solidFill>
                  <a:srgbClr val="000000"/>
                </a:solidFill>
              </a:rPr>
              <a:t> depletion and disaster in the civilization.</a:t>
            </a:r>
          </a:p>
          <a:p>
            <a:r>
              <a:rPr lang="en-US" altLang="ja-JP" dirty="0" smtClean="0"/>
              <a:t>10^37 erg </a:t>
            </a:r>
            <a:r>
              <a:rPr lang="en-US" altLang="ja-JP" dirty="0" err="1" smtClean="0"/>
              <a:t>superflare</a:t>
            </a:r>
            <a:r>
              <a:rPr lang="en-US" altLang="ja-JP" dirty="0" smtClean="0"/>
              <a:t> may cause extinction.</a:t>
            </a:r>
          </a:p>
          <a:p>
            <a:r>
              <a:rPr lang="en-US" altLang="ja-JP" dirty="0" smtClean="0"/>
              <a:t>10^35 erg </a:t>
            </a:r>
            <a:r>
              <a:rPr lang="en-US" altLang="ja-JP" dirty="0" err="1" smtClean="0"/>
              <a:t>superflares</a:t>
            </a:r>
            <a:r>
              <a:rPr lang="en-US" altLang="ja-JP" dirty="0" smtClean="0"/>
              <a:t> on M type stars have fatal radiation ~ 4 </a:t>
            </a:r>
            <a:r>
              <a:rPr lang="en-US" altLang="ja-JP" dirty="0" err="1" smtClean="0"/>
              <a:t>Sv</a:t>
            </a:r>
            <a:r>
              <a:rPr lang="en-US" altLang="ja-JP" dirty="0" smtClean="0"/>
              <a:t> on the ground of habitable planets around M stars.  The frequency of flares on M type stars is also large, 100 times more than that of solar type stars.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2774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4259263" cy="11430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Solar flare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1600200"/>
            <a:ext cx="360045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2400" dirty="0" smtClean="0"/>
              <a:t>Discovered in 19c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2400" dirty="0" smtClean="0"/>
              <a:t>Explosive energy release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2400" dirty="0"/>
              <a:t>t</a:t>
            </a:r>
            <a:r>
              <a:rPr lang="en-US" altLang="ja-JP" sz="2400" dirty="0" smtClean="0"/>
              <a:t>hat occur near sunspot</a:t>
            </a:r>
            <a:br>
              <a:rPr lang="en-US" altLang="ja-JP" sz="2400" dirty="0" smtClean="0"/>
            </a:br>
            <a:r>
              <a:rPr lang="en-US" altLang="ja-JP" sz="2400" dirty="0" smtClean="0">
                <a:solidFill>
                  <a:srgbClr val="FF0000"/>
                </a:solidFill>
              </a:rPr>
              <a:t>magnetic energy is the source of energy</a:t>
            </a:r>
            <a:endParaRPr lang="en-US" altLang="ja-JP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2400" dirty="0" smtClean="0"/>
              <a:t>Size ~ 10</a:t>
            </a:r>
            <a:r>
              <a:rPr lang="en-US" altLang="ja-JP" sz="2400" baseline="30000" dirty="0" smtClean="0"/>
              <a:t>9</a:t>
            </a:r>
            <a:r>
              <a:rPr lang="en-US" altLang="ja-JP" sz="2400" dirty="0" smtClean="0"/>
              <a:t> – 10</a:t>
            </a:r>
            <a:r>
              <a:rPr lang="en-US" altLang="ja-JP" sz="2400" baseline="30000" dirty="0" smtClean="0"/>
              <a:t>10</a:t>
            </a:r>
            <a:r>
              <a:rPr lang="en-US" altLang="ja-JP" sz="2400" dirty="0" smtClean="0"/>
              <a:t> cm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2400" dirty="0" smtClean="0"/>
              <a:t>Time scale ~ 1min – 1hour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2400" dirty="0" smtClean="0"/>
              <a:t>Total energy ~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2400" dirty="0" smtClean="0"/>
              <a:t>　　　　</a:t>
            </a:r>
            <a:r>
              <a:rPr lang="en-US" altLang="ja-JP" sz="2400" dirty="0" smtClean="0"/>
              <a:t>10</a:t>
            </a:r>
            <a:r>
              <a:rPr lang="en-US" altLang="ja-JP" sz="2400" baseline="30000" dirty="0" smtClean="0"/>
              <a:t>29</a:t>
            </a:r>
            <a:r>
              <a:rPr lang="en-US" altLang="ja-JP" sz="2400" dirty="0" smtClean="0"/>
              <a:t> - 10</a:t>
            </a:r>
            <a:r>
              <a:rPr lang="en-US" altLang="ja-JP" sz="2400" baseline="30000" dirty="0" smtClean="0"/>
              <a:t>32</a:t>
            </a:r>
            <a:r>
              <a:rPr lang="en-US" altLang="ja-JP" sz="2400" dirty="0" smtClean="0"/>
              <a:t>erg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16013" y="6421438"/>
            <a:ext cx="26552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err="1">
                <a:latin typeface="Times New Roman" pitchFamily="18" charset="0"/>
              </a:rPr>
              <a:t>Hida</a:t>
            </a:r>
            <a:r>
              <a:rPr lang="en-US" altLang="ja-JP" sz="2400" dirty="0">
                <a:latin typeface="Times New Roman" pitchFamily="18" charset="0"/>
              </a:rPr>
              <a:t> </a:t>
            </a:r>
            <a:r>
              <a:rPr lang="en-US" altLang="ja-JP" sz="2400" dirty="0" err="1" smtClean="0">
                <a:latin typeface="Times New Roman" pitchFamily="18" charset="0"/>
              </a:rPr>
              <a:t>Obs</a:t>
            </a:r>
            <a:r>
              <a:rPr lang="en-US" altLang="ja-JP" sz="2400" dirty="0" smtClean="0">
                <a:latin typeface="Times New Roman" pitchFamily="18" charset="0"/>
              </a:rPr>
              <a:t>, Kyoto </a:t>
            </a:r>
            <a:r>
              <a:rPr lang="en-US" altLang="ja-JP" sz="2400" dirty="0">
                <a:latin typeface="Times New Roman" pitchFamily="18" charset="0"/>
              </a:rPr>
              <a:t>U.</a:t>
            </a:r>
          </a:p>
        </p:txBody>
      </p:sp>
      <p:pic>
        <p:nvPicPr>
          <p:cNvPr id="12293" name="Picture 6" descr="hida_D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7750" y="4437063"/>
            <a:ext cx="1566863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8213725" y="858838"/>
            <a:ext cx="72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>
                <a:latin typeface="Times New Roman" pitchFamily="18" charset="0"/>
              </a:rPr>
              <a:t>Ｈ</a:t>
            </a:r>
            <a:r>
              <a:rPr lang="en-US" altLang="ja-JP" sz="2400">
                <a:latin typeface="Times New Roman" pitchFamily="18" charset="0"/>
              </a:rPr>
              <a:t>α</a:t>
            </a:r>
          </a:p>
        </p:txBody>
      </p:sp>
      <p:pic>
        <p:nvPicPr>
          <p:cNvPr id="12295" name="Picture 8" descr="fmt05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115888"/>
            <a:ext cx="28082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Rectangle 10"/>
          <p:cNvSpPr>
            <a:spLocks noChangeArrowheads="1"/>
          </p:cNvSpPr>
          <p:nvPr/>
        </p:nvSpPr>
        <p:spPr bwMode="auto">
          <a:xfrm>
            <a:off x="6516688" y="1628775"/>
            <a:ext cx="431800" cy="431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12298" name="Line 11"/>
          <p:cNvSpPr>
            <a:spLocks noChangeShapeType="1"/>
          </p:cNvSpPr>
          <p:nvPr/>
        </p:nvSpPr>
        <p:spPr bwMode="auto">
          <a:xfrm flipV="1">
            <a:off x="3779838" y="2060575"/>
            <a:ext cx="2736850" cy="9366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299" name="Line 12"/>
          <p:cNvSpPr>
            <a:spLocks noChangeShapeType="1"/>
          </p:cNvSpPr>
          <p:nvPr/>
        </p:nvSpPr>
        <p:spPr bwMode="auto">
          <a:xfrm>
            <a:off x="6948488" y="2060575"/>
            <a:ext cx="360362" cy="863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00" name="Line 13"/>
          <p:cNvSpPr>
            <a:spLocks noChangeShapeType="1"/>
          </p:cNvSpPr>
          <p:nvPr/>
        </p:nvSpPr>
        <p:spPr bwMode="auto">
          <a:xfrm flipV="1">
            <a:off x="3779838" y="2493963"/>
            <a:ext cx="1439862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2" name="9415dst_ce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51275" y="2997200"/>
            <a:ext cx="344859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00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spaceweather-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8640"/>
            <a:ext cx="3131839" cy="216604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95536" y="260648"/>
            <a:ext cx="40324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0000"/>
                </a:solidFill>
              </a:rPr>
              <a:t>Space Weather</a:t>
            </a:r>
            <a:r>
              <a:rPr kumimoji="1" lang="en-US" altLang="ja-JP" sz="2800" dirty="0" smtClean="0">
                <a:solidFill>
                  <a:srgbClr val="000000"/>
                </a:solidFill>
              </a:rPr>
              <a:t>:</a:t>
            </a:r>
          </a:p>
          <a:p>
            <a:r>
              <a:rPr kumimoji="1" lang="en-US" altLang="ja-JP" sz="2400" dirty="0" smtClean="0"/>
              <a:t> Effects of solar activity on earth environment </a:t>
            </a:r>
          </a:p>
          <a:p>
            <a:r>
              <a:rPr kumimoji="1" lang="en-US" altLang="ja-JP" sz="2400" dirty="0" smtClean="0"/>
              <a:t>and human civilization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2636912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Cause: Electromagnetic radiation</a:t>
            </a:r>
          </a:p>
          <a:p>
            <a:r>
              <a:rPr lang="en-US" altLang="ja-JP" sz="2400" dirty="0" smtClean="0"/>
              <a:t>Effect: </a:t>
            </a:r>
            <a:r>
              <a:rPr lang="en-US" altLang="ja-JP" sz="2400" dirty="0" err="1" smtClean="0"/>
              <a:t>Ionospheric</a:t>
            </a:r>
            <a:r>
              <a:rPr lang="en-US" altLang="ja-JP" sz="2400" dirty="0" smtClean="0"/>
              <a:t> disturbances =&gt; problems in satellite navigation and communication</a:t>
            </a:r>
          </a:p>
          <a:p>
            <a:endParaRPr lang="en-US" altLang="ja-JP" sz="2400" dirty="0"/>
          </a:p>
          <a:p>
            <a:r>
              <a:rPr kumimoji="1" lang="en-US" altLang="ja-JP" sz="2400" dirty="0" smtClean="0"/>
              <a:t>Cause: Coronal mass ejection</a:t>
            </a:r>
          </a:p>
          <a:p>
            <a:r>
              <a:rPr lang="en-US" altLang="ja-JP" sz="2400" dirty="0" smtClean="0"/>
              <a:t>Effects: </a:t>
            </a:r>
            <a:r>
              <a:rPr lang="en-US" altLang="ja-JP" sz="2400" dirty="0" err="1" smtClean="0"/>
              <a:t>Auroral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substorms</a:t>
            </a:r>
            <a:r>
              <a:rPr lang="en-US" altLang="ja-JP" sz="2400" dirty="0" smtClean="0"/>
              <a:t>, Geomagnetic induced current, </a:t>
            </a:r>
            <a:endParaRPr kumimoji="1" lang="en-US" altLang="ja-JP" sz="2400" dirty="0" smtClean="0"/>
          </a:p>
          <a:p>
            <a:endParaRPr lang="en-US" altLang="ja-JP" sz="2400" dirty="0"/>
          </a:p>
          <a:p>
            <a:r>
              <a:rPr kumimoji="1" lang="en-US" altLang="ja-JP" sz="2400" dirty="0" smtClean="0"/>
              <a:t>Cause: Energetic particles</a:t>
            </a:r>
          </a:p>
          <a:p>
            <a:r>
              <a:rPr lang="en-US" altLang="ja-JP" sz="2400" dirty="0" smtClean="0"/>
              <a:t>Effects: Radiation exposure of astronauts and airplane passengers, damage on satellites, </a:t>
            </a:r>
            <a:r>
              <a:rPr lang="en-US" altLang="ja-JP" sz="2400" dirty="0" err="1" smtClean="0"/>
              <a:t>Ozon</a:t>
            </a:r>
            <a:r>
              <a:rPr lang="en-US" altLang="ja-JP" sz="2400" dirty="0" smtClean="0"/>
              <a:t> depletion</a:t>
            </a:r>
          </a:p>
          <a:p>
            <a:pPr lvl="1"/>
            <a:endParaRPr kumimoji="1" lang="en-US" altLang="ja-JP" sz="2400" dirty="0" smtClean="0"/>
          </a:p>
          <a:p>
            <a:pPr lvl="1"/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52890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sz="4900" dirty="0" smtClean="0"/>
              <a:t>Carrington flare</a:t>
            </a:r>
            <a:br>
              <a:rPr lang="en-US" altLang="ja-JP" sz="4900" dirty="0" smtClean="0"/>
            </a:br>
            <a:r>
              <a:rPr lang="ja-JP" altLang="en-US" sz="3100" dirty="0" smtClean="0"/>
              <a:t> </a:t>
            </a:r>
            <a:r>
              <a:rPr lang="en-US" altLang="ja-JP" sz="3100" dirty="0" smtClean="0"/>
              <a:t>(1859, Sep 1, am 11:18 </a:t>
            </a:r>
            <a:r>
              <a:rPr lang="ja-JP" altLang="en-US" sz="3100" dirty="0" smtClean="0"/>
              <a:t>）</a:t>
            </a:r>
            <a:endParaRPr kumimoji="1" lang="ja-JP" altLang="en-US" sz="3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2536" t="3112" r="-6185" b="3112"/>
          <a:stretch/>
        </p:blipFill>
        <p:spPr bwMode="auto">
          <a:xfrm>
            <a:off x="5048395" y="1412776"/>
            <a:ext cx="2923287" cy="23226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443176" y="1412776"/>
            <a:ext cx="44644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altLang="ja-JP" sz="2200" dirty="0" smtClean="0"/>
              <a:t>The </a:t>
            </a:r>
            <a:r>
              <a:rPr lang="en-US" altLang="ja-JP" sz="2200" dirty="0" smtClean="0">
                <a:solidFill>
                  <a:srgbClr val="000000"/>
                </a:solidFill>
              </a:rPr>
              <a:t>first record of flare observation </a:t>
            </a:r>
            <a:r>
              <a:rPr lang="en-US" altLang="ja-JP" sz="2200" dirty="0" smtClean="0"/>
              <a:t>by Richard Carrington in 1859</a:t>
            </a:r>
            <a:endParaRPr lang="en-US" altLang="ja-JP" sz="2200" dirty="0"/>
          </a:p>
          <a:p>
            <a:pPr marL="342900" indent="-342900">
              <a:buFont typeface="Arial"/>
              <a:buChar char="•"/>
            </a:pPr>
            <a:r>
              <a:rPr lang="en-US" altLang="ja-JP" sz="2200" dirty="0" smtClean="0">
                <a:solidFill>
                  <a:srgbClr val="FF0000"/>
                </a:solidFill>
              </a:rPr>
              <a:t>Very bright aurora </a:t>
            </a:r>
            <a:r>
              <a:rPr lang="en-US" altLang="ja-JP" sz="2200" dirty="0" smtClean="0"/>
              <a:t>appeared next day in Cuba, the Bahamas, Jamaica, El Salvador, and Hawaii. 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200" dirty="0" smtClean="0"/>
              <a:t>Estimated to be the largest magnetic storm  (&gt; 1000 </a:t>
            </a:r>
            <a:r>
              <a:rPr lang="en-US" altLang="ja-JP" sz="2200" dirty="0" err="1" smtClean="0"/>
              <a:t>nT</a:t>
            </a:r>
            <a:r>
              <a:rPr lang="en-US" altLang="ja-JP" sz="2200" dirty="0" smtClean="0"/>
              <a:t>) in modern history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977330" y="3861049"/>
            <a:ext cx="3964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ja-JP" dirty="0" smtClean="0">
                <a:solidFill>
                  <a:srgbClr val="000000"/>
                </a:solidFill>
              </a:rPr>
              <a:t>Telegraph systems all over Europe and North America failed</a:t>
            </a:r>
            <a:r>
              <a:rPr lang="en-US" altLang="ja-JP" dirty="0">
                <a:solidFill>
                  <a:srgbClr val="000000"/>
                </a:solidFill>
              </a:rPr>
              <a:t>.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altLang="ja-JP" dirty="0" smtClean="0">
                <a:solidFill>
                  <a:srgbClr val="000000"/>
                </a:solidFill>
              </a:rPr>
              <a:t>Telegraph pylons threw sparks and telegraph paper spontaneously caught Fire</a:t>
            </a:r>
            <a:r>
              <a:rPr kumimoji="1" lang="ja-JP" altLang="en-US" dirty="0" smtClean="0">
                <a:solidFill>
                  <a:srgbClr val="000000"/>
                </a:solidFill>
              </a:rPr>
              <a:t>　（</a:t>
            </a:r>
            <a:r>
              <a:rPr kumimoji="1" lang="en-US" altLang="ja-JP" dirty="0" smtClean="0">
                <a:solidFill>
                  <a:srgbClr val="000000"/>
                </a:solidFill>
              </a:rPr>
              <a:t>Loomis</a:t>
            </a:r>
            <a:r>
              <a:rPr kumimoji="1" lang="ja-JP" altLang="en-US" dirty="0" smtClean="0">
                <a:solidFill>
                  <a:srgbClr val="000000"/>
                </a:solidFill>
              </a:rPr>
              <a:t>　</a:t>
            </a:r>
            <a:r>
              <a:rPr kumimoji="1" lang="en-US" altLang="ja-JP" dirty="0" smtClean="0">
                <a:solidFill>
                  <a:srgbClr val="000000"/>
                </a:solidFill>
              </a:rPr>
              <a:t>1861</a:t>
            </a:r>
            <a:r>
              <a:rPr kumimoji="1" lang="ja-JP" altLang="en-US" dirty="0" smtClean="0">
                <a:solidFill>
                  <a:srgbClr val="000000"/>
                </a:solidFill>
              </a:rPr>
              <a:t>）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pic>
        <p:nvPicPr>
          <p:cNvPr id="210946" name="Picture 2" descr="http://previews.agefotostock.com/previewimage/bajaage/b3e39477fe0a4ef0104c9f49b3f1b43e/YE5-14088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771" y="2108794"/>
            <a:ext cx="1145282" cy="165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11560" y="5445224"/>
            <a:ext cx="8064896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dirty="0" smtClean="0"/>
              <a:t>The solar storm (flare) on </a:t>
            </a:r>
            <a:r>
              <a:rPr kumimoji="1" lang="en-US" altLang="ja-JP" dirty="0" smtClean="0"/>
              <a:t>2012 July 23 observed by STEREO </a:t>
            </a:r>
            <a:r>
              <a:rPr lang="en-US" altLang="ja-JP" dirty="0" smtClean="0"/>
              <a:t>is supposed to be super-</a:t>
            </a:r>
            <a:r>
              <a:rPr lang="en-US" altLang="ja-JP" dirty="0" err="1" smtClean="0"/>
              <a:t>carrington</a:t>
            </a:r>
            <a:r>
              <a:rPr lang="en-US" altLang="ja-JP" dirty="0" smtClean="0"/>
              <a:t> class, though it occurred in the invisible side of the Sun from Earth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dirty="0" smtClean="0"/>
              <a:t>If it hit the Earth, the estimated economic impact is estimated to be &gt;</a:t>
            </a:r>
            <a:r>
              <a:rPr lang="en-US" altLang="ja-JP" dirty="0" smtClean="0"/>
              <a:t>$</a:t>
            </a:r>
            <a:r>
              <a:rPr lang="en-US" altLang="ja-JP" dirty="0"/>
              <a:t>2 trillion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2092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447" y="620688"/>
            <a:ext cx="6048672" cy="1143000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Super Carrington Flare</a:t>
            </a:r>
            <a:r>
              <a:rPr kumimoji="1" lang="en-US" altLang="ja-JP" sz="3200" dirty="0" smtClean="0"/>
              <a:t> in the Sun?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2204864"/>
            <a:ext cx="8291264" cy="4464496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dirty="0" smtClean="0"/>
              <a:t>Total energy of largest solar flare ever </a:t>
            </a:r>
            <a:r>
              <a:rPr lang="en-US" altLang="ja-JP" dirty="0" err="1" smtClean="0"/>
              <a:t>obesrved</a:t>
            </a:r>
            <a:r>
              <a:rPr lang="en-US" altLang="ja-JP" dirty="0" smtClean="0"/>
              <a:t> is 10^32-33 erg.</a:t>
            </a:r>
          </a:p>
          <a:p>
            <a:r>
              <a:rPr lang="en-US" altLang="ja-JP" dirty="0" smtClean="0"/>
              <a:t>Schaefer et al. (2000) reported </a:t>
            </a:r>
            <a:r>
              <a:rPr lang="en-US" altLang="ja-JP" dirty="0" smtClean="0">
                <a:solidFill>
                  <a:srgbClr val="FF0000"/>
                </a:solidFill>
              </a:rPr>
              <a:t>9 </a:t>
            </a:r>
            <a:r>
              <a:rPr lang="en-US" altLang="ja-JP" dirty="0" err="1" smtClean="0">
                <a:solidFill>
                  <a:srgbClr val="FF0000"/>
                </a:solidFill>
              </a:rPr>
              <a:t>superflares</a:t>
            </a:r>
            <a:r>
              <a:rPr lang="en-US" altLang="ja-JP" dirty="0" smtClean="0">
                <a:solidFill>
                  <a:srgbClr val="FF0000"/>
                </a:solidFill>
              </a:rPr>
              <a:t> (E&gt;10^33 erg) </a:t>
            </a:r>
            <a:r>
              <a:rPr lang="en-US" altLang="ja-JP" dirty="0" smtClean="0"/>
              <a:t>on ordinary solar type stars with slow rotation.  </a:t>
            </a:r>
          </a:p>
          <a:p>
            <a:r>
              <a:rPr lang="en-US" altLang="ja-JP" dirty="0" smtClean="0"/>
              <a:t>The authors thought that the </a:t>
            </a:r>
            <a:r>
              <a:rPr lang="en-US" altLang="ja-JP" dirty="0" err="1" smtClean="0"/>
              <a:t>superflares</a:t>
            </a:r>
            <a:r>
              <a:rPr lang="en-US" altLang="ja-JP" dirty="0" smtClean="0"/>
              <a:t> were driven by a hot Jupiter, hence no such big flares in our Sun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Using </a:t>
            </a:r>
            <a:r>
              <a:rPr lang="en-US" altLang="ja-JP" dirty="0" err="1" smtClean="0"/>
              <a:t>Kepler</a:t>
            </a:r>
            <a:r>
              <a:rPr lang="en-US" altLang="ja-JP" dirty="0" smtClean="0"/>
              <a:t> data, we searched for super flares in solar type stars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884877" cy="163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07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sz="4000" dirty="0"/>
              <a:t>W</a:t>
            </a:r>
            <a:r>
              <a:rPr kumimoji="1" lang="en-US" altLang="ja-JP" sz="4000" dirty="0" smtClean="0"/>
              <a:t>e searched for </a:t>
            </a:r>
            <a:r>
              <a:rPr kumimoji="1" lang="en-US" altLang="ja-JP" sz="4000" dirty="0" err="1" smtClean="0"/>
              <a:t>s</a:t>
            </a:r>
            <a:r>
              <a:rPr lang="en-US" altLang="ja-JP" sz="4000" dirty="0" err="1" smtClean="0"/>
              <a:t>uperflares</a:t>
            </a:r>
            <a:r>
              <a:rPr lang="en-US" altLang="ja-JP" sz="4000" dirty="0" smtClean="0"/>
              <a:t> on solar type stars using </a:t>
            </a:r>
            <a:r>
              <a:rPr lang="en-US" altLang="ja-JP" sz="4000" dirty="0" err="1" smtClean="0">
                <a:solidFill>
                  <a:srgbClr val="FF0000"/>
                </a:solidFill>
              </a:rPr>
              <a:t>Kepler</a:t>
            </a:r>
            <a:r>
              <a:rPr lang="en-US" altLang="ja-JP" sz="4000" dirty="0" smtClean="0">
                <a:solidFill>
                  <a:srgbClr val="FF0000"/>
                </a:solidFill>
              </a:rPr>
              <a:t> satellite </a:t>
            </a:r>
            <a:r>
              <a:rPr lang="en-US" altLang="ja-JP" sz="4000" dirty="0" smtClean="0"/>
              <a:t>data,</a:t>
            </a:r>
            <a:r>
              <a:rPr kumimoji="1" lang="en-US" altLang="ja-JP" sz="4000" dirty="0" smtClean="0"/>
              <a:t> </a:t>
            </a:r>
            <a:r>
              <a:rPr lang="en-US" altLang="ja-JP" sz="4000" dirty="0" smtClean="0"/>
              <a:t>which include data of 83000 solar type stars</a:t>
            </a:r>
          </a:p>
          <a:p>
            <a:r>
              <a:rPr kumimoji="1" lang="en-US" altLang="ja-JP" sz="4000" dirty="0" smtClean="0"/>
              <a:t>Since the data are so large, we asked </a:t>
            </a:r>
            <a:br>
              <a:rPr kumimoji="1" lang="en-US" altLang="ja-JP" sz="4000" dirty="0" smtClean="0"/>
            </a:br>
            <a:r>
              <a:rPr kumimoji="1" lang="en-US" altLang="ja-JP" sz="4000" dirty="0" smtClean="0">
                <a:solidFill>
                  <a:srgbClr val="FF0000"/>
                </a:solidFill>
              </a:rPr>
              <a:t>1</a:t>
            </a:r>
            <a:r>
              <a:rPr kumimoji="1" lang="en-US" altLang="ja-JP" sz="4000" baseline="30000" dirty="0" smtClean="0">
                <a:solidFill>
                  <a:srgbClr val="FF0000"/>
                </a:solidFill>
              </a:rPr>
              <a:t>st</a:t>
            </a:r>
            <a:r>
              <a:rPr kumimoji="1" lang="en-US" altLang="ja-JP" sz="4000" dirty="0" smtClean="0">
                <a:solidFill>
                  <a:srgbClr val="FF0000"/>
                </a:solidFill>
              </a:rPr>
              <a:t> year undergraduate students </a:t>
            </a:r>
            <a:r>
              <a:rPr kumimoji="1" lang="en-US" altLang="ja-JP" sz="4000" dirty="0" smtClean="0"/>
              <a:t>to help analyzing these stars, because students have a lot of free time  (2010 fall)</a:t>
            </a:r>
          </a:p>
          <a:p>
            <a:endParaRPr lang="en-US" altLang="ja-JP" sz="4000" dirty="0" smtClean="0"/>
          </a:p>
          <a:p>
            <a:endParaRPr lang="en-US" altLang="ja-JP" sz="4000" dirty="0"/>
          </a:p>
          <a:p>
            <a:endParaRPr kumimoji="1" lang="en-US" altLang="ja-JP" sz="4000" dirty="0" smtClean="0"/>
          </a:p>
          <a:p>
            <a:r>
              <a:rPr lang="en-US" altLang="ja-JP" sz="4000" dirty="0" smtClean="0"/>
              <a:t>Surprisingly, we (they) found </a:t>
            </a:r>
            <a:r>
              <a:rPr lang="en-US" altLang="ja-JP" sz="4000" dirty="0" smtClean="0">
                <a:solidFill>
                  <a:srgbClr val="FF0000"/>
                </a:solidFill>
              </a:rPr>
              <a:t>365</a:t>
            </a:r>
            <a:r>
              <a:rPr lang="en-US" altLang="ja-JP" sz="4000" dirty="0" smtClean="0"/>
              <a:t> </a:t>
            </a:r>
            <a:r>
              <a:rPr lang="en-US" altLang="ja-JP" sz="4000" dirty="0" err="1" smtClean="0"/>
              <a:t>superflares</a:t>
            </a:r>
            <a:r>
              <a:rPr lang="en-US" altLang="ja-JP" sz="4000" dirty="0" smtClean="0"/>
              <a:t> on </a:t>
            </a:r>
            <a:r>
              <a:rPr lang="en-US" altLang="ja-JP" sz="4000" dirty="0" smtClean="0">
                <a:solidFill>
                  <a:srgbClr val="FF0000"/>
                </a:solidFill>
              </a:rPr>
              <a:t>148</a:t>
            </a:r>
            <a:r>
              <a:rPr lang="en-US" altLang="ja-JP" sz="4000" dirty="0" smtClean="0"/>
              <a:t> solar type stars (G-type main sequence stars)</a:t>
            </a:r>
          </a:p>
        </p:txBody>
      </p:sp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149080"/>
            <a:ext cx="4523978" cy="111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4000" dirty="0" smtClean="0"/>
              <a:t>Search for </a:t>
            </a:r>
            <a:r>
              <a:rPr kumimoji="1" lang="en-US" altLang="ja-JP" sz="4000" dirty="0" err="1" smtClean="0"/>
              <a:t>Superflares</a:t>
            </a:r>
            <a:r>
              <a:rPr kumimoji="1" lang="en-US" altLang="ja-JP" sz="4000" dirty="0" smtClean="0"/>
              <a:t> on Solar Type Stars :</a:t>
            </a:r>
            <a:br>
              <a:rPr kumimoji="1" lang="en-US" altLang="ja-JP" sz="4000" dirty="0" smtClean="0"/>
            </a:br>
            <a:r>
              <a:rPr kumimoji="1" lang="en-US" altLang="ja-JP" sz="3100" dirty="0" smtClean="0"/>
              <a:t> (</a:t>
            </a:r>
            <a:r>
              <a:rPr kumimoji="1" lang="en-US" altLang="ja-JP" sz="3100" dirty="0" err="1" smtClean="0"/>
              <a:t>Maehara</a:t>
            </a:r>
            <a:r>
              <a:rPr kumimoji="1" lang="en-US" altLang="ja-JP" sz="3100" dirty="0" smtClean="0"/>
              <a:t> et al. 2012, Nature)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6575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3600" dirty="0" smtClean="0"/>
              <a:t>typical </a:t>
            </a:r>
            <a:r>
              <a:rPr lang="en-US" altLang="ja-JP" sz="3600" dirty="0" err="1" smtClean="0"/>
              <a:t>superflare</a:t>
            </a:r>
            <a:r>
              <a:rPr lang="en-US" altLang="ja-JP" sz="3600" dirty="0" smtClean="0"/>
              <a:t>  observed by </a:t>
            </a:r>
            <a:r>
              <a:rPr lang="en-US" altLang="ja-JP" sz="3600" dirty="0" err="1" smtClean="0"/>
              <a:t>Kepler</a:t>
            </a:r>
            <a:r>
              <a:rPr lang="en-US" altLang="ja-JP" sz="3600" dirty="0" smtClean="0"/>
              <a:t> </a:t>
            </a:r>
            <a:endParaRPr kumimoji="1" lang="ja-JP" alt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56892"/>
            <a:ext cx="5400600" cy="37804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251520" y="2204864"/>
            <a:ext cx="15800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Brightness</a:t>
            </a:r>
          </a:p>
          <a:p>
            <a:r>
              <a:rPr lang="en-US" altLang="ja-JP" sz="2400" dirty="0" smtClean="0"/>
              <a:t>of  a star</a:t>
            </a:r>
          </a:p>
          <a:p>
            <a:r>
              <a:rPr lang="en-US" altLang="ja-JP" sz="2400" dirty="0" smtClean="0"/>
              <a:t>a</a:t>
            </a:r>
            <a:r>
              <a:rPr kumimoji="1" lang="en-US" altLang="ja-JP" sz="2400" dirty="0" smtClean="0"/>
              <a:t>nd  a flare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83968" y="5877272"/>
            <a:ext cx="1803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Time  (day)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020272" y="2924944"/>
            <a:ext cx="1722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Total energy</a:t>
            </a:r>
          </a:p>
          <a:p>
            <a:r>
              <a:rPr lang="en-US" altLang="ja-JP" sz="2400" dirty="0" smtClean="0"/>
              <a:t>~  </a:t>
            </a:r>
            <a:r>
              <a:rPr kumimoji="1" lang="en-US" altLang="ja-JP" sz="2400" dirty="0" smtClean="0"/>
              <a:t>10^35 erg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80112" y="6488668"/>
            <a:ext cx="2259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Maehara</a:t>
            </a:r>
            <a:r>
              <a:rPr kumimoji="1" lang="en-US" altLang="ja-JP" dirty="0" smtClean="0"/>
              <a:t> et al.  (2012)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1091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3600" dirty="0" smtClean="0"/>
              <a:t>typical </a:t>
            </a:r>
            <a:r>
              <a:rPr lang="en-US" altLang="ja-JP" sz="3600" dirty="0" err="1" smtClean="0"/>
              <a:t>superflare</a:t>
            </a:r>
            <a:r>
              <a:rPr lang="en-US" altLang="ja-JP" sz="3600" dirty="0" smtClean="0"/>
              <a:t>  observed by </a:t>
            </a:r>
            <a:r>
              <a:rPr lang="en-US" altLang="ja-JP" sz="3600" dirty="0" err="1" smtClean="0"/>
              <a:t>Kepler</a:t>
            </a:r>
            <a:r>
              <a:rPr lang="en-US" altLang="ja-JP" sz="3600" dirty="0" smtClean="0"/>
              <a:t> 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2204864"/>
            <a:ext cx="15800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Brightness</a:t>
            </a:r>
          </a:p>
          <a:p>
            <a:r>
              <a:rPr lang="en-US" altLang="ja-JP" sz="2400" dirty="0" smtClean="0"/>
              <a:t>of  a star</a:t>
            </a:r>
          </a:p>
          <a:p>
            <a:r>
              <a:rPr lang="en-US" altLang="ja-JP" sz="2400" dirty="0" smtClean="0"/>
              <a:t>a</a:t>
            </a:r>
            <a:r>
              <a:rPr kumimoji="1" lang="en-US" altLang="ja-JP" sz="2400" dirty="0" smtClean="0"/>
              <a:t>nd  a flare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83968" y="5877272"/>
            <a:ext cx="1803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Time  (day)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85981" y="2924944"/>
            <a:ext cx="1722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Total energy</a:t>
            </a:r>
          </a:p>
          <a:p>
            <a:r>
              <a:rPr lang="en-US" altLang="ja-JP" sz="2400" dirty="0" smtClean="0"/>
              <a:t>~  </a:t>
            </a:r>
            <a:r>
              <a:rPr kumimoji="1" lang="en-US" altLang="ja-JP" sz="2400" dirty="0" smtClean="0"/>
              <a:t>10^36 erg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80112" y="6488668"/>
            <a:ext cx="2259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Maehara</a:t>
            </a:r>
            <a:r>
              <a:rPr kumimoji="1" lang="en-US" altLang="ja-JP" dirty="0" smtClean="0"/>
              <a:t> et al.  (2012)</a:t>
            </a:r>
            <a:endParaRPr kumimoji="1" lang="ja-JP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88840"/>
            <a:ext cx="5257150" cy="375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タイトル 1"/>
          <p:cNvSpPr txBox="1">
            <a:spLocks/>
          </p:cNvSpPr>
          <p:nvPr/>
        </p:nvSpPr>
        <p:spPr>
          <a:xfrm>
            <a:off x="251520" y="404664"/>
            <a:ext cx="7776864" cy="122413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the cause of </a:t>
            </a:r>
            <a:b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stellar brightness variation ?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251520" y="5644367"/>
            <a:ext cx="8064896" cy="119675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</a:t>
            </a:r>
            <a:r>
              <a:rPr lang="ja-JP" altLang="en-US" sz="4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ja-JP" sz="4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is likely</a:t>
            </a:r>
            <a:r>
              <a:rPr kumimoji="1" lang="en-US" altLang="ja-JP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due to </a:t>
            </a:r>
            <a:r>
              <a:rPr lang="en-US" altLang="ja-JP" sz="4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rotation of a star with a big star spot 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2" descr="MDI_int_dk_2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948264" y="3212978"/>
            <a:ext cx="2195736" cy="219573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632" y="906246"/>
            <a:ext cx="2407880" cy="230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301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549275"/>
            <a:ext cx="8280400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正方形/長方形 2"/>
          <p:cNvSpPr>
            <a:spLocks noChangeArrowheads="1"/>
          </p:cNvSpPr>
          <p:nvPr/>
        </p:nvSpPr>
        <p:spPr bwMode="auto">
          <a:xfrm>
            <a:off x="4932363" y="981075"/>
            <a:ext cx="31686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ja-JP" sz="2000">
              <a:latin typeface="Calibri" pitchFamily="34" charset="0"/>
            </a:endParaRPr>
          </a:p>
          <a:p>
            <a:endParaRPr lang="en-US" altLang="ja-JP" sz="2000">
              <a:latin typeface="Calibri" pitchFamily="34" charset="0"/>
            </a:endParaRPr>
          </a:p>
          <a:p>
            <a:endParaRPr lang="en-US" altLang="ja-JP" sz="2000">
              <a:latin typeface="Calibri" pitchFamily="34" charset="0"/>
            </a:endParaRPr>
          </a:p>
        </p:txBody>
      </p:sp>
      <p:sp>
        <p:nvSpPr>
          <p:cNvPr id="72708" name="テキスト ボックス 3"/>
          <p:cNvSpPr txBox="1">
            <a:spLocks noChangeArrowheads="1"/>
          </p:cNvSpPr>
          <p:nvPr/>
        </p:nvSpPr>
        <p:spPr bwMode="auto">
          <a:xfrm>
            <a:off x="395536" y="0"/>
            <a:ext cx="871860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400" dirty="0" smtClean="0">
                <a:latin typeface="Calibri" pitchFamily="34" charset="0"/>
              </a:rPr>
              <a:t>Model calculation of stellar brightness variation</a:t>
            </a:r>
            <a:endParaRPr lang="ja-JP" altLang="en-US" sz="3400" dirty="0">
              <a:latin typeface="Calibri" pitchFamily="34" charset="0"/>
            </a:endParaRPr>
          </a:p>
        </p:txBody>
      </p:sp>
      <p:sp>
        <p:nvSpPr>
          <p:cNvPr id="72709" name="テキスト ボックス 45"/>
          <p:cNvSpPr txBox="1">
            <a:spLocks noChangeArrowheads="1"/>
          </p:cNvSpPr>
          <p:nvPr/>
        </p:nvSpPr>
        <p:spPr bwMode="auto">
          <a:xfrm>
            <a:off x="755650" y="476250"/>
            <a:ext cx="2525713" cy="5857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200">
                <a:latin typeface="Calibri" pitchFamily="34" charset="0"/>
              </a:rPr>
              <a:t> </a:t>
            </a:r>
            <a:r>
              <a:rPr lang="en-US" altLang="ja-JP" sz="3200" b="1">
                <a:latin typeface="Calibri" pitchFamily="34" charset="0"/>
              </a:rPr>
              <a:t>KIC6034120</a:t>
            </a:r>
            <a:endParaRPr lang="ja-JP" altLang="en-US" sz="3200">
              <a:latin typeface="Calibri" pitchFamily="34" charset="0"/>
            </a:endParaRPr>
          </a:p>
        </p:txBody>
      </p:sp>
      <p:grpSp>
        <p:nvGrpSpPr>
          <p:cNvPr id="2" name="グループ化 32"/>
          <p:cNvGrpSpPr>
            <a:grpSpLocks/>
          </p:cNvGrpSpPr>
          <p:nvPr/>
        </p:nvGrpSpPr>
        <p:grpSpPr bwMode="auto">
          <a:xfrm>
            <a:off x="684213" y="620713"/>
            <a:ext cx="6840537" cy="5761037"/>
            <a:chOff x="605022" y="502904"/>
            <a:chExt cx="4838886" cy="5235975"/>
          </a:xfrm>
        </p:grpSpPr>
        <p:grpSp>
          <p:nvGrpSpPr>
            <p:cNvPr id="3" name="グループ化 21"/>
            <p:cNvGrpSpPr>
              <a:grpSpLocks/>
            </p:cNvGrpSpPr>
            <p:nvPr/>
          </p:nvGrpSpPr>
          <p:grpSpPr bwMode="auto">
            <a:xfrm>
              <a:off x="4476131" y="568354"/>
              <a:ext cx="967777" cy="5105076"/>
              <a:chOff x="4476131" y="568354"/>
              <a:chExt cx="967777" cy="5105076"/>
            </a:xfrm>
          </p:grpSpPr>
          <p:cxnSp>
            <p:nvCxnSpPr>
              <p:cNvPr id="29" name="直線矢印コネクタ 28"/>
              <p:cNvCxnSpPr/>
              <p:nvPr/>
            </p:nvCxnSpPr>
            <p:spPr>
              <a:xfrm>
                <a:off x="4475906" y="5346434"/>
                <a:ext cx="968002" cy="0"/>
              </a:xfrm>
              <a:prstGeom prst="straightConnector1">
                <a:avLst/>
              </a:prstGeom>
              <a:ln w="57150" cmpd="sng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>
              <a:xfrm flipV="1">
                <a:off x="5443908" y="567830"/>
                <a:ext cx="0" cy="5106123"/>
              </a:xfrm>
              <a:prstGeom prst="line">
                <a:avLst/>
              </a:prstGeom>
              <a:ln w="34925" cmpd="sng">
                <a:solidFill>
                  <a:srgbClr val="3802BE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直線コネクタ 25"/>
            <p:cNvCxnSpPr/>
            <p:nvPr/>
          </p:nvCxnSpPr>
          <p:spPr>
            <a:xfrm flipV="1">
              <a:off x="4475906" y="502904"/>
              <a:ext cx="0" cy="5235975"/>
            </a:xfrm>
            <a:prstGeom prst="line">
              <a:avLst/>
            </a:prstGeom>
            <a:ln w="34925">
              <a:solidFill>
                <a:srgbClr val="3802B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>
            <a:xfrm>
              <a:off x="605022" y="3971431"/>
              <a:ext cx="0" cy="916187"/>
            </a:xfrm>
            <a:prstGeom prst="straightConnector1">
              <a:avLst/>
            </a:prstGeom>
            <a:ln w="57150" cmpd="sng">
              <a:solidFill>
                <a:srgbClr val="3802BE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711" name="テキスト ボックス 31"/>
          <p:cNvSpPr txBox="1">
            <a:spLocks noChangeArrowheads="1"/>
          </p:cNvSpPr>
          <p:nvPr/>
        </p:nvSpPr>
        <p:spPr bwMode="auto">
          <a:xfrm>
            <a:off x="0" y="3644900"/>
            <a:ext cx="6858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US" altLang="ja-JP" sz="3200" b="1">
                <a:latin typeface="Calibri" pitchFamily="34" charset="0"/>
              </a:rPr>
              <a:t>2</a:t>
            </a:r>
            <a:r>
              <a:rPr lang="ja-JP" altLang="en-US" sz="3200" b="1">
                <a:latin typeface="Calibri" pitchFamily="34" charset="0"/>
              </a:rPr>
              <a:t>％</a:t>
            </a:r>
            <a:r>
              <a:rPr lang="en-US" altLang="ja-JP" sz="3200" b="1">
                <a:latin typeface="Calibri" pitchFamily="34" charset="0"/>
              </a:rPr>
              <a:t>(</a:t>
            </a:r>
            <a:r>
              <a:rPr lang="ja-JP" altLang="en-US" sz="3200" b="1">
                <a:latin typeface="Calibri" pitchFamily="34" charset="0"/>
              </a:rPr>
              <a:t>平均基準</a:t>
            </a:r>
            <a:r>
              <a:rPr lang="en-US" altLang="ja-JP" sz="3200" b="1">
                <a:latin typeface="Calibri" pitchFamily="34" charset="0"/>
              </a:rPr>
              <a:t>)</a:t>
            </a:r>
            <a:endParaRPr lang="ja-JP" altLang="en-US" sz="3200" b="1">
              <a:latin typeface="Calibri" pitchFamily="34" charset="0"/>
            </a:endParaRPr>
          </a:p>
        </p:txBody>
      </p:sp>
      <p:sp>
        <p:nvSpPr>
          <p:cNvPr id="72712" name="正方形/長方形 4"/>
          <p:cNvSpPr>
            <a:spLocks noChangeArrowheads="1"/>
          </p:cNvSpPr>
          <p:nvPr/>
        </p:nvSpPr>
        <p:spPr bwMode="auto">
          <a:xfrm>
            <a:off x="5867400" y="620713"/>
            <a:ext cx="2843213" cy="2308324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200" b="1" u="sng" dirty="0" smtClean="0">
                <a:latin typeface="Calibri" pitchFamily="34" charset="0"/>
              </a:rPr>
              <a:t>model(green)</a:t>
            </a:r>
            <a:endParaRPr lang="en-US" altLang="ja-JP" sz="3200" b="1" u="sng" dirty="0">
              <a:latin typeface="Calibri" pitchFamily="34" charset="0"/>
            </a:endParaRPr>
          </a:p>
          <a:p>
            <a:r>
              <a:rPr lang="en-US" altLang="ja-JP" sz="2800" dirty="0">
                <a:latin typeface="Calibri" pitchFamily="34" charset="0"/>
              </a:rPr>
              <a:t>inclination = 45°</a:t>
            </a:r>
          </a:p>
          <a:p>
            <a:endParaRPr lang="en-US" altLang="ja-JP" sz="2800" dirty="0">
              <a:latin typeface="Calibri" pitchFamily="34" charset="0"/>
            </a:endParaRPr>
          </a:p>
          <a:p>
            <a:r>
              <a:rPr lang="en-US" altLang="ja-JP" sz="2800" dirty="0" err="1" smtClean="0">
                <a:latin typeface="Calibri" pitchFamily="34" charset="0"/>
              </a:rPr>
              <a:t>Starspot</a:t>
            </a:r>
            <a:r>
              <a:rPr lang="en-US" altLang="ja-JP" sz="2800" dirty="0" smtClean="0">
                <a:latin typeface="Calibri" pitchFamily="34" charset="0"/>
              </a:rPr>
              <a:t> radius</a:t>
            </a:r>
          </a:p>
          <a:p>
            <a:r>
              <a:rPr lang="en-US" altLang="ja-JP" sz="2800" dirty="0" smtClean="0">
                <a:latin typeface="Calibri" pitchFamily="34" charset="0"/>
              </a:rPr>
              <a:t>0.16 R*</a:t>
            </a:r>
            <a:endParaRPr lang="en-US" altLang="ja-JP" sz="2600" dirty="0">
              <a:latin typeface="Calibri" pitchFamily="34" charset="0"/>
            </a:endParaRPr>
          </a:p>
        </p:txBody>
      </p:sp>
      <p:sp>
        <p:nvSpPr>
          <p:cNvPr id="72713" name="テキスト ボックス 7"/>
          <p:cNvSpPr txBox="1">
            <a:spLocks noChangeArrowheads="1"/>
          </p:cNvSpPr>
          <p:nvPr/>
        </p:nvSpPr>
        <p:spPr bwMode="auto">
          <a:xfrm>
            <a:off x="6156325" y="5949950"/>
            <a:ext cx="1425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3200" b="1" dirty="0" smtClean="0">
                <a:latin typeface="Calibri" pitchFamily="34" charset="0"/>
              </a:rPr>
              <a:t>5 days</a:t>
            </a:r>
            <a:endParaRPr lang="ja-JP" altLang="en-US" sz="3200" b="1" dirty="0">
              <a:latin typeface="Calibri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668518" y="6432550"/>
            <a:ext cx="131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Notsu</a:t>
            </a:r>
            <a:r>
              <a:rPr lang="en-US" altLang="ja-JP" dirty="0" smtClean="0"/>
              <a:t> et al. </a:t>
            </a:r>
            <a:endParaRPr kumimoji="1" lang="ja-JP" altLang="en-US" dirty="0"/>
          </a:p>
        </p:txBody>
      </p:sp>
      <p:pic>
        <p:nvPicPr>
          <p:cNvPr id="4" name="KIC6034120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56125" y="3417888"/>
            <a:ext cx="30163" cy="22225"/>
          </a:xfrm>
          <a:prstGeom prst="rect">
            <a:avLst/>
          </a:prstGeom>
        </p:spPr>
      </p:pic>
      <p:pic>
        <p:nvPicPr>
          <p:cNvPr id="18" name="KIC6034120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0732" y="981075"/>
            <a:ext cx="4160589" cy="3065647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4034988" y="6284297"/>
            <a:ext cx="1042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time</a:t>
            </a:r>
            <a:endParaRPr kumimoji="1" lang="ja-JP" altLang="en-US" sz="3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767" y="1772816"/>
            <a:ext cx="1486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Stellar </a:t>
            </a:r>
          </a:p>
          <a:p>
            <a:r>
              <a:rPr lang="en-US" altLang="ja-JP" sz="2400" dirty="0" smtClean="0"/>
              <a:t>brightness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1480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13" repeatCount="indefinite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7366</TotalTime>
  <Words>1080</Words>
  <Application>Microsoft Macintosh PowerPoint</Application>
  <PresentationFormat>画面に合わせる (4:3)</PresentationFormat>
  <Paragraphs>184</Paragraphs>
  <Slides>17</Slides>
  <Notes>4</Notes>
  <HiddenSlides>0</HiddenSlides>
  <MMClips>5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Office テーマ</vt:lpstr>
      <vt:lpstr>Superflares on Solar type Stars and Their Impacts on Habitability of Exoplanets</vt:lpstr>
      <vt:lpstr>Solar flare</vt:lpstr>
      <vt:lpstr>PowerPoint プレゼンテーション</vt:lpstr>
      <vt:lpstr>Carrington flare  (1859, Sep 1, am 11:18 ）</vt:lpstr>
      <vt:lpstr>Super Carrington Flare in the Sun?</vt:lpstr>
      <vt:lpstr>Search for Superflares on Solar Type Stars :  (Maehara et al. 2012, Nature)</vt:lpstr>
      <vt:lpstr>typical superflare  observed by Kepler </vt:lpstr>
      <vt:lpstr>typical superflare  observed by Kepler </vt:lpstr>
      <vt:lpstr>PowerPoint プレゼンテーション</vt:lpstr>
      <vt:lpstr>PowerPoint プレゼンテーション</vt:lpstr>
      <vt:lpstr>Flare energy vs rotational period</vt:lpstr>
      <vt:lpstr>PowerPoint プレゼンテーション</vt:lpstr>
      <vt:lpstr>PowerPoint プレゼンテーション</vt:lpstr>
      <vt:lpstr>If superflares with 10^35 erg energy occur in a star, what happens to its habitable planet (and the lives and civilization on it)?</vt:lpstr>
      <vt:lpstr>PowerPoint プレゼンテーション</vt:lpstr>
      <vt:lpstr>Flare frequency vs. energy for M, K, G type stars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and Stellar Flares - from nanoflares to superflares -</dc:title>
  <dc:creator>Shibata</dc:creator>
  <cp:lastModifiedBy>isobe</cp:lastModifiedBy>
  <cp:revision>317</cp:revision>
  <dcterms:created xsi:type="dcterms:W3CDTF">2011-10-05T16:46:23Z</dcterms:created>
  <dcterms:modified xsi:type="dcterms:W3CDTF">2014-08-08T05:00:57Z</dcterms:modified>
</cp:coreProperties>
</file>