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E"/>
          </a:solidFill>
        </a:fill>
      </a:tcStyle>
    </a:wholeTbl>
    <a:band2H>
      <a:tcTxStyle b="def" i="def"/>
      <a:tcStyle>
        <a:tcBdr/>
        <a:fill>
          <a:solidFill>
            <a:srgbClr val="FBF3E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DACC"/>
          </a:solidFill>
        </a:fill>
      </a:tcStyle>
    </a:wholeTbl>
    <a:band2H>
      <a:tcTxStyle b="def" i="def"/>
      <a:tcStyle>
        <a:tcBdr/>
        <a:fill>
          <a:solidFill>
            <a:srgbClr val="FAED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FCC"/>
          </a:solidFill>
        </a:fill>
      </a:tcStyle>
    </a:wholeTbl>
    <a:band2H>
      <a:tcTxStyle b="def" i="def"/>
      <a:tcStyle>
        <a:tcBdr/>
        <a:fill>
          <a:solidFill>
            <a:srgbClr val="F6E9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E9EAF0"/>
                </a:solidFill>
              </a:defRPr>
            </a:lvl1pPr>
          </a:lstStyle>
          <a:p>
            <a:pPr/>
            <a:r>
              <a:t>マスター サブタイトルの書式設定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anchor="t"/>
          <a:lstStyle/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スライ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lnSpc>
                <a:spcPct val="100000"/>
              </a:lnSpc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サブタイトルの書式設定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コンテンツ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セクション見出し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 defTabSz="457200">
              <a:defRPr b="1" cap="all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つのコンテンツ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457200">
              <a:lnSpc>
                <a:spcPct val="10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457200">
              <a:lnSpc>
                <a:spcPct val="10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457200">
              <a:lnSpc>
                <a:spcPct val="10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457200">
              <a:lnSpc>
                <a:spcPct val="100000"/>
              </a:lnSpc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較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148" name="Shape 148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の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白紙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付きのコンテンツ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457200"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173" name="Shape 17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付きの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82" name="Shape 18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t"/>
          <a:lstStyle>
            <a:lvl1pPr marL="0" indent="0" defTabSz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縦書きテキスト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縦書きタイトルと縦書きテキスト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ctr"/>
          <a:lstStyle>
            <a:lvl1pPr defTabSz="4572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457200">
              <a:lnSpc>
                <a:spcPct val="100000"/>
              </a:lnSpc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b="1" cap="all" sz="4000"/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E9EAF0"/>
                </a:solidFill>
              </a:defRPr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SzTx/>
              <a:buFontTx/>
              <a:buNone/>
              <a:defRPr b="1" sz="2000"/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400"/>
              </a:spcBef>
              <a:buSzTx/>
              <a:buFontTx/>
              <a:buNone/>
              <a:defRPr b="1" sz="20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マスター タイトルの書式設定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CDE6E8"/>
                </a:solidFill>
              </a:defRPr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マスター タイトルの書式設定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CDE6E8"/>
                </a:solidFill>
              </a:defRPr>
            </a:lvl1pPr>
          </a:lstStyle>
          <a:p>
            <a:pPr/>
            <a:r>
              <a:t>マスター テキストの書式設定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1000">
              <a:srgbClr val="000000"/>
            </a:gs>
            <a:gs pos="62000">
              <a:srgbClr val="24213E"/>
            </a:gs>
            <a:gs pos="100000">
              <a:srgbClr val="51566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マスター タイトルの書式設定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マスター テキストの書式設定</a:t>
            </a:r>
          </a:p>
          <a:p>
            <a:pPr lvl="1"/>
            <a:r>
              <a:t>第 2 レベル</a:t>
            </a:r>
          </a:p>
          <a:p>
            <a:pPr lvl="2"/>
            <a:r>
              <a:t>第 3 レベル</a:t>
            </a:r>
          </a:p>
          <a:p>
            <a:pPr lvl="3"/>
            <a:r>
              <a:t>第 4 レベル</a:t>
            </a:r>
          </a:p>
          <a:p>
            <a:pPr lvl="4"/>
            <a:r>
              <a:t>第 5 レベル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36064" y="6404292"/>
            <a:ext cx="2507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342900" marR="0" indent="-34290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783771" marR="0" indent="-326571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1219200" marR="0" indent="-30480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1737360" marR="0" indent="-36576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2194560" marR="0" indent="-36576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2651760" marR="0" indent="-36576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3108960" marR="0" indent="-365760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3566159" marR="0" indent="-365759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4023359" marR="0" indent="-365759" algn="l" defTabSz="914400" rtl="0" latinLnBrk="0">
        <a:lnSpc>
          <a:spcPct val="15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1.jpg" descr="ISS006-E-49121-akaru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8431" y="-2"/>
            <a:ext cx="10653488" cy="7252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>
            <p:ph type="ctrTitle"/>
          </p:nvPr>
        </p:nvSpPr>
        <p:spPr>
          <a:xfrm>
            <a:off x="39683" y="26459"/>
            <a:ext cx="7772401" cy="147002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pPr/>
            <a:r>
              <a:t>Extreme Space Weather as an Emerging Risk</a:t>
            </a:r>
          </a:p>
        </p:txBody>
      </p:sp>
      <p:sp>
        <p:nvSpPr>
          <p:cNvPr id="213" name="Shape 213"/>
          <p:cNvSpPr/>
          <p:nvPr>
            <p:ph type="subTitle" sz="quarter" idx="1"/>
          </p:nvPr>
        </p:nvSpPr>
        <p:spPr>
          <a:xfrm>
            <a:off x="121596" y="1522122"/>
            <a:ext cx="6400801" cy="1752601"/>
          </a:xfrm>
          <a:prstGeom prst="rect">
            <a:avLst/>
          </a:prstGeom>
        </p:spPr>
        <p:txBody>
          <a:bodyPr/>
          <a:lstStyle>
            <a:lvl1pPr algn="l">
              <a:spcBef>
                <a:spcPts val="500"/>
              </a:spcBef>
              <a:defRPr sz="24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r>
              <a:t>ISOBE, Hiroaki (GSAIS, Kyoto Univ.)</a:t>
            </a:r>
          </a:p>
        </p:txBody>
      </p:sp>
      <p:sp>
        <p:nvSpPr>
          <p:cNvPr id="214" name="Shape 214"/>
          <p:cNvSpPr/>
          <p:nvPr/>
        </p:nvSpPr>
        <p:spPr>
          <a:xfrm>
            <a:off x="240469" y="6543272"/>
            <a:ext cx="425127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Disaster and Human Survivability, 2016 Nov 21-22, Kyoto</a:t>
            </a:r>
          </a:p>
        </p:txBody>
      </p:sp>
      <p:sp>
        <p:nvSpPr>
          <p:cNvPr id="215" name="Shape 215"/>
          <p:cNvSpPr/>
          <p:nvPr/>
        </p:nvSpPr>
        <p:spPr>
          <a:xfrm>
            <a:off x="8092803" y="6522340"/>
            <a:ext cx="61591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NASA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1125537"/>
            <a:ext cx="8064501" cy="564515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 flipV="1">
            <a:off x="2411413" y="1992313"/>
            <a:ext cx="38101" cy="573088"/>
          </a:xfrm>
          <a:prstGeom prst="line">
            <a:avLst/>
          </a:prstGeom>
          <a:ln w="31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 flipH="1">
            <a:off x="4081462" y="3054350"/>
            <a:ext cx="419101" cy="14289"/>
          </a:xfrm>
          <a:prstGeom prst="line">
            <a:avLst/>
          </a:prstGeom>
          <a:ln w="31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2760892" y="4206082"/>
            <a:ext cx="259433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Carrington flare →</a:t>
            </a:r>
          </a:p>
        </p:txBody>
      </p:sp>
      <p:sp>
        <p:nvSpPr>
          <p:cNvPr id="283" name="Shape 283"/>
          <p:cNvSpPr/>
          <p:nvPr/>
        </p:nvSpPr>
        <p:spPr>
          <a:xfrm flipH="1" flipV="1">
            <a:off x="5532061" y="4349763"/>
            <a:ext cx="215901" cy="215901"/>
          </a:xfrm>
          <a:prstGeom prst="ellipse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468312" y="491331"/>
            <a:ext cx="828040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strong a flare can be?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5747961" y="4349763"/>
            <a:ext cx="2531881" cy="1640979"/>
            <a:chOff x="0" y="0"/>
            <a:chExt cx="2531879" cy="1640977"/>
          </a:xfrm>
        </p:grpSpPr>
        <p:sp>
          <p:nvSpPr>
            <p:cNvPr id="285" name="Shape 285"/>
            <p:cNvSpPr/>
            <p:nvPr/>
          </p:nvSpPr>
          <p:spPr>
            <a:xfrm>
              <a:off x="0" y="0"/>
              <a:ext cx="2531880" cy="1640978"/>
            </a:xfrm>
            <a:prstGeom prst="ellipse">
              <a:avLst/>
            </a:prstGeom>
            <a:gradFill flip="none" rotWithShape="1">
              <a:gsLst>
                <a:gs pos="0">
                  <a:srgbClr val="D1403C"/>
                </a:gs>
                <a:gs pos="100000">
                  <a:srgbClr val="FFA5A3"/>
                </a:gs>
              </a:gsLst>
              <a:lin ang="162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370784" y="463618"/>
              <a:ext cx="1790312" cy="71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???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341654" y="269875"/>
            <a:ext cx="8863653" cy="1143000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Discovery of superflares in sun-like stars </a:t>
            </a:r>
            <a:br/>
            <a:r>
              <a:rPr sz="2700"/>
              <a:t>(Maehara et al. 2012 Nature)</a:t>
            </a:r>
          </a:p>
        </p:txBody>
      </p:sp>
      <p:pic>
        <p:nvPicPr>
          <p:cNvPr id="290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00" y="1412875"/>
            <a:ext cx="4387850" cy="50974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 293"/>
          <p:cNvGrpSpPr/>
          <p:nvPr/>
        </p:nvGrpSpPr>
        <p:grpSpPr>
          <a:xfrm>
            <a:off x="319150" y="1739521"/>
            <a:ext cx="4454332" cy="3117509"/>
            <a:chOff x="0" y="0"/>
            <a:chExt cx="4454330" cy="3117507"/>
          </a:xfrm>
        </p:grpSpPr>
        <p:sp>
          <p:nvSpPr>
            <p:cNvPr id="291" name="Shape 291"/>
            <p:cNvSpPr/>
            <p:nvPr/>
          </p:nvSpPr>
          <p:spPr>
            <a:xfrm>
              <a:off x="0" y="0"/>
              <a:ext cx="4454331" cy="31175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92" name="image1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54331" cy="3117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4" name="Shape 294"/>
          <p:cNvSpPr/>
          <p:nvPr/>
        </p:nvSpPr>
        <p:spPr>
          <a:xfrm>
            <a:off x="6123797" y="1903226"/>
            <a:ext cx="75824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Kepler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(NASA)</a:t>
            </a:r>
          </a:p>
        </p:txBody>
      </p:sp>
      <p:sp>
        <p:nvSpPr>
          <p:cNvPr id="295" name="Shape 295"/>
          <p:cNvSpPr/>
          <p:nvPr/>
        </p:nvSpPr>
        <p:spPr>
          <a:xfrm>
            <a:off x="512079" y="5304807"/>
            <a:ext cx="5009528" cy="101536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Hundreds of superflares, whose energy is 100-1000 times larger than Carrington flare were found in stars similar to the Sun.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of superflare</a:t>
            </a:r>
          </a:p>
        </p:txBody>
      </p:sp>
      <p:pic>
        <p:nvPicPr>
          <p:cNvPr id="298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3373" y="2501461"/>
            <a:ext cx="3679986" cy="3525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15.png" descr="MDI_int_dk_200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632" y="2501459"/>
            <a:ext cx="3515828" cy="3515828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300" name="Shape 300"/>
          <p:cNvSpPr/>
          <p:nvPr/>
        </p:nvSpPr>
        <p:spPr>
          <a:xfrm>
            <a:off x="773073" y="6054468"/>
            <a:ext cx="789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Ｓｕｎ</a:t>
            </a:r>
          </a:p>
        </p:txBody>
      </p:sp>
      <p:sp>
        <p:nvSpPr>
          <p:cNvPr id="301" name="Shape 301"/>
          <p:cNvSpPr/>
          <p:nvPr/>
        </p:nvSpPr>
        <p:spPr>
          <a:xfrm>
            <a:off x="4873664" y="6082617"/>
            <a:ext cx="14664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Superflare star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5973300" y="1487546"/>
            <a:ext cx="2897386" cy="2027829"/>
            <a:chOff x="0" y="0"/>
            <a:chExt cx="2897384" cy="2027828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2897385" cy="20278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03" name="image1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97385" cy="2027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1125537"/>
            <a:ext cx="8064501" cy="564515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7040347" y="5252609"/>
            <a:ext cx="1958976" cy="50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820" tIns="40820" rIns="40820" bIns="40820">
            <a:spAutoFit/>
          </a:bodyPr>
          <a:lstStyle>
            <a:lvl1pPr>
              <a:defRPr sz="240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superflare</a:t>
            </a:r>
          </a:p>
        </p:txBody>
      </p:sp>
      <p:sp>
        <p:nvSpPr>
          <p:cNvPr id="308" name="Shape 308"/>
          <p:cNvSpPr/>
          <p:nvPr/>
        </p:nvSpPr>
        <p:spPr>
          <a:xfrm>
            <a:off x="468312" y="491331"/>
            <a:ext cx="828040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Occurrence frequency</a:t>
            </a:r>
          </a:p>
        </p:txBody>
      </p:sp>
      <p:sp>
        <p:nvSpPr>
          <p:cNvPr id="309" name="Shape 309"/>
          <p:cNvSpPr/>
          <p:nvPr/>
        </p:nvSpPr>
        <p:spPr>
          <a:xfrm>
            <a:off x="144462" y="2019520"/>
            <a:ext cx="2339976" cy="373171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1000 in 1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 in 1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in 1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1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10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100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1000 year</a:t>
            </a:r>
          </a:p>
          <a:p>
            <a:pPr>
              <a:lnSpc>
                <a:spcPts val="3600"/>
              </a:lnSpc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10000 year</a:t>
            </a:r>
          </a:p>
        </p:txBody>
      </p:sp>
      <p:sp>
        <p:nvSpPr>
          <p:cNvPr id="310" name="Shape 310"/>
          <p:cNvSpPr/>
          <p:nvPr/>
        </p:nvSpPr>
        <p:spPr>
          <a:xfrm>
            <a:off x="2063157" y="4445999"/>
            <a:ext cx="3531624" cy="151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84" y="21600"/>
                </a:ln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1" name="Shape 311"/>
          <p:cNvSpPr/>
          <p:nvPr/>
        </p:nvSpPr>
        <p:spPr>
          <a:xfrm>
            <a:off x="2195513" y="5516562"/>
            <a:ext cx="4679951" cy="433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2" name="Shape 312"/>
          <p:cNvSpPr/>
          <p:nvPr/>
        </p:nvSpPr>
        <p:spPr>
          <a:xfrm flipH="1" flipV="1">
            <a:off x="5519144" y="4415337"/>
            <a:ext cx="215901" cy="215901"/>
          </a:xfrm>
          <a:prstGeom prst="ellipse">
            <a:avLst/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5940424" y="4206230"/>
            <a:ext cx="169309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Carrington</a:t>
            </a:r>
          </a:p>
        </p:txBody>
      </p:sp>
      <p:sp>
        <p:nvSpPr>
          <p:cNvPr id="314" name="Shape 314"/>
          <p:cNvSpPr/>
          <p:nvPr/>
        </p:nvSpPr>
        <p:spPr>
          <a:xfrm>
            <a:off x="2735047" y="2558130"/>
            <a:ext cx="6264276" cy="103699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Superflares occur every 5000 years?</a:t>
            </a:r>
          </a:p>
        </p:txBody>
      </p:sp>
      <p:sp>
        <p:nvSpPr>
          <p:cNvPr id="315" name="Shape 315"/>
          <p:cNvSpPr/>
          <p:nvPr/>
        </p:nvSpPr>
        <p:spPr>
          <a:xfrm>
            <a:off x="5940424" y="6308724"/>
            <a:ext cx="223119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フレア解放エネルギー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Evidence of solar superflare?</a:t>
            </a:r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325" name="Group 325"/>
          <p:cNvGrpSpPr/>
          <p:nvPr/>
        </p:nvGrpSpPr>
        <p:grpSpPr>
          <a:xfrm>
            <a:off x="457200" y="1288579"/>
            <a:ext cx="7706919" cy="5583964"/>
            <a:chOff x="0" y="203199"/>
            <a:chExt cx="7706917" cy="5583963"/>
          </a:xfrm>
        </p:grpSpPr>
        <p:sp>
          <p:nvSpPr>
            <p:cNvPr id="319" name="Shape 319"/>
            <p:cNvSpPr/>
            <p:nvPr/>
          </p:nvSpPr>
          <p:spPr>
            <a:xfrm>
              <a:off x="0" y="4949598"/>
              <a:ext cx="7706918" cy="837566"/>
            </a:xfrm>
            <a:prstGeom prst="rect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aseline="30000" sz="2400">
                  <a:latin typeface="+mj-lt"/>
                  <a:ea typeface="+mj-ea"/>
                  <a:cs typeface="+mj-cs"/>
                  <a:sym typeface="Calibri"/>
                </a:defRPr>
              </a:pPr>
              <a:r>
                <a:t>14</a:t>
              </a:r>
              <a:r>
                <a:rPr baseline="0"/>
                <a:t>C in tree rings indicates spikes of anomalously large cosmic ray flux in 8</a:t>
              </a:r>
              <a:r>
                <a:t>th</a:t>
              </a:r>
              <a:r>
                <a:rPr baseline="0"/>
                <a:t> and 10</a:t>
              </a:r>
              <a:r>
                <a:t>th</a:t>
              </a:r>
              <a:r>
                <a:rPr baseline="0"/>
                <a:t> centuries (Miyake et al. 2012, 2013).</a:t>
              </a:r>
            </a:p>
          </p:txBody>
        </p:sp>
        <p:pic>
          <p:nvPicPr>
            <p:cNvPr id="320" name="image1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7703" y="368299"/>
              <a:ext cx="6703609" cy="4374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Shape 321"/>
            <p:cNvSpPr/>
            <p:nvPr/>
          </p:nvSpPr>
          <p:spPr>
            <a:xfrm>
              <a:off x="3606744" y="561065"/>
              <a:ext cx="1" cy="487026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6233718" y="1349321"/>
              <a:ext cx="1" cy="43338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3244424" y="203200"/>
              <a:ext cx="724642" cy="3708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AD775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5871397" y="911258"/>
              <a:ext cx="72464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AD994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xfrm>
            <a:off x="457199" y="274638"/>
            <a:ext cx="8291515" cy="1785936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Consequence of E~10</a:t>
            </a:r>
            <a:r>
              <a:rPr baseline="30000"/>
              <a:t>35</a:t>
            </a:r>
            <a:r>
              <a:t> erg (10</a:t>
            </a:r>
            <a:r>
              <a:rPr baseline="30000"/>
              <a:t>28 </a:t>
            </a:r>
            <a:r>
              <a:t> J) superflare</a:t>
            </a:r>
          </a:p>
        </p:txBody>
      </p:sp>
      <p:sp>
        <p:nvSpPr>
          <p:cNvPr id="328" name="Shape 328"/>
          <p:cNvSpPr/>
          <p:nvPr>
            <p:ph type="body" sz="half" idx="1"/>
          </p:nvPr>
        </p:nvSpPr>
        <p:spPr>
          <a:xfrm>
            <a:off x="251519" y="2132856"/>
            <a:ext cx="4978898" cy="37766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Ozone layer disappears for years</a:t>
            </a:r>
          </a:p>
          <a:p>
            <a:pPr>
              <a:spcBef>
                <a:spcPts val="500"/>
              </a:spcBef>
              <a:defRPr sz="2400"/>
            </a:pPr>
            <a:r>
              <a:t>Significant radiation doze to aircraft passengers</a:t>
            </a:r>
          </a:p>
          <a:p>
            <a:pPr>
              <a:spcBef>
                <a:spcPts val="500"/>
              </a:spcBef>
              <a:defRPr sz="2400"/>
            </a:pPr>
            <a:r>
              <a:t>Almost complete destruction of space assets</a:t>
            </a:r>
          </a:p>
          <a:p>
            <a:pPr>
              <a:spcBef>
                <a:spcPts val="500"/>
              </a:spcBef>
              <a:defRPr sz="2400"/>
            </a:pPr>
            <a:r>
              <a:t>Global failure of satellites and high frequency communication</a:t>
            </a:r>
          </a:p>
          <a:p>
            <a:pPr>
              <a:spcBef>
                <a:spcPts val="500"/>
              </a:spcBef>
              <a:defRPr sz="2400"/>
            </a:pPr>
            <a:r>
              <a:t>Global failure of power grids</a:t>
            </a:r>
          </a:p>
        </p:txBody>
      </p:sp>
      <p:pic>
        <p:nvPicPr>
          <p:cNvPr id="329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6056" y="2348880"/>
            <a:ext cx="3861171" cy="2952329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6372199" y="5373215"/>
            <a:ext cx="17623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Segura et al. 2010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457200" y="1095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小塚ゴシック Pr6N R"/>
                <a:ea typeface="小塚ゴシック Pr6N R"/>
                <a:cs typeface="小塚ゴシック Pr6N R"/>
                <a:sym typeface="小塚ゴシック Pr6N R"/>
              </a:defRPr>
            </a:lvl1pPr>
          </a:lstStyle>
          <a:p>
            <a:pPr/>
            <a:r>
              <a:t>Learn from the Past</a:t>
            </a:r>
          </a:p>
        </p:txBody>
      </p:sp>
      <p:pic>
        <p:nvPicPr>
          <p:cNvPr id="333" name="image19.jpg" descr="http://dl.ndl.go.jp/view/jpegOutput?itemId=info%3Andljp%2Fpid%2F2537160&amp;contentNo=9&amp;outputScale=4"/>
          <p:cNvPicPr>
            <a:picLocks noChangeAspect="1"/>
          </p:cNvPicPr>
          <p:nvPr/>
        </p:nvPicPr>
        <p:blipFill>
          <a:blip r:embed="rId2">
            <a:extLst/>
          </a:blip>
          <a:srcRect l="8679" t="4965" r="2636" b="12868"/>
          <a:stretch>
            <a:fillRect/>
          </a:stretch>
        </p:blipFill>
        <p:spPr>
          <a:xfrm>
            <a:off x="5048291" y="1323931"/>
            <a:ext cx="4057610" cy="325941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271639" y="1444834"/>
            <a:ext cx="442295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小塚ゴシック Pr6N R"/>
                <a:ea typeface="小塚ゴシック Pr6N R"/>
                <a:cs typeface="小塚ゴシック Pr6N R"/>
                <a:sym typeface="小塚ゴシック Pr6N R"/>
              </a:defRPr>
            </a:lvl1pPr>
          </a:lstStyle>
          <a:p>
            <a:pPr/>
            <a:r>
              <a:t>Records of law-latitude aurora observations are the proxy  for  extreme space weather event in the past.</a:t>
            </a:r>
          </a:p>
        </p:txBody>
      </p:sp>
      <p:sp>
        <p:nvSpPr>
          <p:cNvPr id="335" name="Shape 335"/>
          <p:cNvSpPr/>
          <p:nvPr/>
        </p:nvSpPr>
        <p:spPr>
          <a:xfrm>
            <a:off x="4831941" y="5900409"/>
            <a:ext cx="388653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In collaboration with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H. Hayakawa, H. Tamazawa, A.D. Kawamura, Y. Ebihara, 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K. Iwahashi, Y. Mitsuma, H. Miyahara, R. Kataoka, K. Shibata, </a:t>
            </a:r>
          </a:p>
          <a:p>
            <a:pPr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S. Kosaka, Y. Fujiwara et al. </a:t>
            </a:r>
          </a:p>
        </p:txBody>
      </p:sp>
      <p:sp>
        <p:nvSpPr>
          <p:cNvPr id="336" name="Shape 336"/>
          <p:cNvSpPr/>
          <p:nvPr/>
        </p:nvSpPr>
        <p:spPr>
          <a:xfrm>
            <a:off x="246238" y="2964179"/>
            <a:ext cx="4035418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Aurora records founds in Astronomical Diaries from Babilonia, BC652-61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(Hayakawa et al. 2016 Earth, Planets and Space).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Possible law-latitude aurora during Maunder minimum (Kawamura et al. 2016 , Publ. Astron. Soc. Japan)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Discovery of new records of Carrington aurora event from east Asia (Hayakawa et al. 2016,  Publ. Astron. Soc. Japan)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</a:p>
        </p:txBody>
      </p:sp>
      <p:sp>
        <p:nvSpPr>
          <p:cNvPr id="337" name="Shape 337"/>
          <p:cNvSpPr/>
          <p:nvPr/>
        </p:nvSpPr>
        <p:spPr>
          <a:xfrm>
            <a:off x="5192988" y="4774277"/>
            <a:ext cx="330436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『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猿猴庵随観図会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』</a:t>
            </a:r>
          </a:p>
          <a:p>
            <a:pPr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(Digital Archive in National Congress Library)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40" name="Shape 34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Extreme space weather is a growing risk to the modern civilization due to increasing utilization of space assets.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Observations of solar-like stars and analyses of cosmogenic isotopes indicates the possibility of catastrophic superflare in our Sun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Historical records of aurora observations provide not only scientific information of the past solar activities but also tell us how people responded to such anomalous events.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219454" y="250113"/>
            <a:ext cx="82296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914400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The Sun is a variable star</a:t>
            </a:r>
          </a:p>
        </p:txBody>
      </p:sp>
      <p:pic>
        <p:nvPicPr>
          <p:cNvPr id="218" name="image2.jpg" descr="xrt-full-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137501"/>
            <a:ext cx="5527598" cy="552759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386588" y="5720080"/>
            <a:ext cx="108264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Hinode XRT 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(JAXA/NAOJ)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208711" y="222502"/>
            <a:ext cx="8229601" cy="1143001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pPr/>
            <a:r>
              <a:t>Solar flare</a:t>
            </a:r>
          </a:p>
        </p:txBody>
      </p:sp>
      <p:pic>
        <p:nvPicPr>
          <p:cNvPr id="22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716" y="1112462"/>
            <a:ext cx="6799596" cy="510856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386588" y="5720080"/>
            <a:ext cx="65855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TRACE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(NASA)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457200" y="457200"/>
            <a:ext cx="1848213" cy="1143000"/>
          </a:xfrm>
          <a:prstGeom prst="rect">
            <a:avLst/>
          </a:prstGeom>
        </p:spPr>
        <p:txBody>
          <a:bodyPr/>
          <a:lstStyle/>
          <a:p>
            <a:pPr algn="l" defTabSz="758951">
              <a:defRPr sz="1660"/>
            </a:pPr>
            <a:r>
              <a:t>Solar wind </a:t>
            </a:r>
            <a:br/>
            <a:r>
              <a:t>and </a:t>
            </a:r>
            <a:br/>
            <a:r>
              <a:t>coronal mass ejections</a:t>
            </a:r>
          </a:p>
        </p:txBody>
      </p:sp>
      <p:pic>
        <p:nvPicPr>
          <p:cNvPr id="226" name="image4.png" descr="lasco_full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682" y="1600200"/>
            <a:ext cx="6232162" cy="466400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386588" y="5720080"/>
            <a:ext cx="120341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SOHO/LASCO</a:t>
            </a: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(NASA)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"/>
          <a:stretch>
            <a:fillRect/>
          </a:stretch>
        </p:blipFill>
        <p:spPr>
          <a:xfrm>
            <a:off x="2" y="687371"/>
            <a:ext cx="9144000" cy="617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29128" y="291606"/>
            <a:ext cx="792911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Space Weather: disturbance of plasma environment in interplanetary and geo-space. </a:t>
            </a:r>
          </a:p>
        </p:txBody>
      </p:sp>
      <p:sp>
        <p:nvSpPr>
          <p:cNvPr id="231" name="Shape 231"/>
          <p:cNvSpPr/>
          <p:nvPr/>
        </p:nvSpPr>
        <p:spPr>
          <a:xfrm>
            <a:off x="7352017" y="6328555"/>
            <a:ext cx="581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"/>
          <a:stretch>
            <a:fillRect/>
          </a:stretch>
        </p:blipFill>
        <p:spPr>
          <a:xfrm>
            <a:off x="2" y="687371"/>
            <a:ext cx="9144000" cy="617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529128" y="291607"/>
            <a:ext cx="79291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What come from the Sun and their effects</a:t>
            </a:r>
          </a:p>
        </p:txBody>
      </p:sp>
      <p:sp>
        <p:nvSpPr>
          <p:cNvPr id="235" name="Shape 235"/>
          <p:cNvSpPr/>
          <p:nvPr/>
        </p:nvSpPr>
        <p:spPr>
          <a:xfrm>
            <a:off x="7352017" y="6328555"/>
            <a:ext cx="581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NICT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1073648" y="1431969"/>
            <a:ext cx="3430440" cy="3059285"/>
            <a:chOff x="0" y="0"/>
            <a:chExt cx="3430439" cy="3059283"/>
          </a:xfrm>
        </p:grpSpPr>
        <p:pic>
          <p:nvPicPr>
            <p:cNvPr id="236" name="image6.gif" descr="21-Feb-92_flare_mini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9257" y="0"/>
              <a:ext cx="3005453" cy="1706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9" name="Group 239"/>
            <p:cNvGrpSpPr/>
            <p:nvPr/>
          </p:nvGrpSpPr>
          <p:grpSpPr>
            <a:xfrm>
              <a:off x="0" y="1875469"/>
              <a:ext cx="3430440" cy="1183816"/>
              <a:chOff x="0" y="0"/>
              <a:chExt cx="3430439" cy="1183814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0" y="0"/>
                <a:ext cx="3430440" cy="118381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BE6813"/>
                  </a:gs>
                  <a:gs pos="80000">
                    <a:srgbClr val="F98819"/>
                  </a:gs>
                  <a:gs pos="100000">
                    <a:srgbClr val="FF8915"/>
                  </a:gs>
                </a:gsLst>
                <a:lin ang="16200000" scaled="0"/>
              </a:gradFill>
              <a:ln w="9525" cap="flat">
                <a:solidFill>
                  <a:srgbClr val="E68A2F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57788" y="241387"/>
                <a:ext cx="3314863" cy="701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1. Electromagnetic wave (especially X-ray and EUV)</a:t>
                </a:r>
              </a:p>
            </p:txBody>
          </p:sp>
        </p:grpSp>
      </p:grpSp>
      <p:grpSp>
        <p:nvGrpSpPr>
          <p:cNvPr id="243" name="Group 243"/>
          <p:cNvGrpSpPr/>
          <p:nvPr/>
        </p:nvGrpSpPr>
        <p:grpSpPr>
          <a:xfrm>
            <a:off x="5260533" y="3484824"/>
            <a:ext cx="3718485" cy="2762842"/>
            <a:chOff x="0" y="0"/>
            <a:chExt cx="3718483" cy="2762841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3718484" cy="27628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>
              <a:solidFill>
                <a:srgbClr val="953D2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34870" y="421300"/>
              <a:ext cx="3448743" cy="192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Increase of electron density in the Ionoshpere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Satellite communication and Navigation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Blackout of High-Frequency communication</a:t>
              </a:r>
            </a:p>
          </p:txBody>
        </p:sp>
      </p:grpSp>
      <p:pic>
        <p:nvPicPr>
          <p:cNvPr id="24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0533" y="702808"/>
            <a:ext cx="3598095" cy="270164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8062225" y="755999"/>
            <a:ext cx="581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/>
            <a:r>
              <a:t>NICT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"/>
          <a:stretch>
            <a:fillRect/>
          </a:stretch>
        </p:blipFill>
        <p:spPr>
          <a:xfrm>
            <a:off x="2" y="687371"/>
            <a:ext cx="9144000" cy="617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529128" y="291607"/>
            <a:ext cx="79291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What come from the Sun and their effects</a:t>
            </a:r>
          </a:p>
        </p:txBody>
      </p:sp>
      <p:sp>
        <p:nvSpPr>
          <p:cNvPr id="249" name="Shape 249"/>
          <p:cNvSpPr/>
          <p:nvPr/>
        </p:nvSpPr>
        <p:spPr>
          <a:xfrm>
            <a:off x="7352017" y="6328555"/>
            <a:ext cx="581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NICT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1073648" y="3307438"/>
            <a:ext cx="3430440" cy="1183815"/>
            <a:chOff x="0" y="0"/>
            <a:chExt cx="3430439" cy="1183813"/>
          </a:xfrm>
        </p:grpSpPr>
        <p:sp>
          <p:nvSpPr>
            <p:cNvPr id="250" name="Shape 250"/>
            <p:cNvSpPr/>
            <p:nvPr/>
          </p:nvSpPr>
          <p:spPr>
            <a:xfrm>
              <a:off x="0" y="0"/>
              <a:ext cx="3430440" cy="11838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E6813"/>
                </a:gs>
                <a:gs pos="80000">
                  <a:srgbClr val="F98819"/>
                </a:gs>
                <a:gs pos="100000">
                  <a:srgbClr val="FF8915"/>
                </a:gs>
              </a:gsLst>
              <a:lin ang="16200000" scaled="0"/>
            </a:gradFill>
            <a:ln w="9525" cap="flat">
              <a:solidFill>
                <a:srgbClr val="E68A2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57788" y="241387"/>
              <a:ext cx="331486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2. Solar Energetic Particles (SEPs)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5273375" y="3404449"/>
            <a:ext cx="3870625" cy="2762842"/>
            <a:chOff x="0" y="0"/>
            <a:chExt cx="3870624" cy="2762841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3870625" cy="27628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>
              <a:solidFill>
                <a:srgbClr val="953D2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34871" y="726100"/>
              <a:ext cx="3600883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Radiation dose to astronauts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Damage to satellites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Ionization and chemical reaction in upper atmosphere</a:t>
              </a:r>
            </a:p>
          </p:txBody>
        </p:sp>
      </p:grpSp>
      <p:pic>
        <p:nvPicPr>
          <p:cNvPr id="25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010" y="903487"/>
            <a:ext cx="2885994" cy="216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3267" y="772465"/>
            <a:ext cx="2534974" cy="2534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"/>
          <a:stretch>
            <a:fillRect/>
          </a:stretch>
        </p:blipFill>
        <p:spPr>
          <a:xfrm>
            <a:off x="2" y="687371"/>
            <a:ext cx="9144000" cy="617062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29128" y="291607"/>
            <a:ext cx="79291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What come from the Sun and their effects</a:t>
            </a:r>
          </a:p>
        </p:txBody>
      </p:sp>
      <p:sp>
        <p:nvSpPr>
          <p:cNvPr id="261" name="Shape 261"/>
          <p:cNvSpPr/>
          <p:nvPr/>
        </p:nvSpPr>
        <p:spPr>
          <a:xfrm>
            <a:off x="7352017" y="6328555"/>
            <a:ext cx="5810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NICT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1073648" y="3307438"/>
            <a:ext cx="3430440" cy="1183815"/>
            <a:chOff x="0" y="0"/>
            <a:chExt cx="3430439" cy="1183813"/>
          </a:xfrm>
        </p:grpSpPr>
        <p:sp>
          <p:nvSpPr>
            <p:cNvPr id="262" name="Shape 262"/>
            <p:cNvSpPr/>
            <p:nvPr/>
          </p:nvSpPr>
          <p:spPr>
            <a:xfrm>
              <a:off x="0" y="0"/>
              <a:ext cx="3430440" cy="11838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E6813"/>
                </a:gs>
                <a:gs pos="80000">
                  <a:srgbClr val="F98819"/>
                </a:gs>
                <a:gs pos="100000">
                  <a:srgbClr val="FF8915"/>
                </a:gs>
              </a:gsLst>
              <a:lin ang="16200000" scaled="0"/>
            </a:gradFill>
            <a:ln w="9525" cap="flat">
              <a:solidFill>
                <a:srgbClr val="E68A2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57788" y="241387"/>
              <a:ext cx="331486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3. Solar wind and coronal mass ejections</a:t>
              </a:r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5260533" y="3404449"/>
            <a:ext cx="3718485" cy="2762842"/>
            <a:chOff x="0" y="0"/>
            <a:chExt cx="3718483" cy="2762841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3718484" cy="27628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>
              <a:solidFill>
                <a:srgbClr val="953D2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34870" y="573700"/>
              <a:ext cx="3448743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Geomagnetic storm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Aurora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Failure of power plants and grids</a:t>
              </a:r>
            </a:p>
            <a:p>
              <a:pPr marL="342900" indent="-342900">
                <a:buSzPct val="100000"/>
                <a:buFont typeface="Arial"/>
                <a:buChar char="•"/>
                <a:defRPr sz="2000">
                  <a:solidFill>
                    <a:srgbClr val="FFFFFF"/>
                  </a:solidFill>
                </a:defRPr>
              </a:pPr>
              <a:r>
                <a:t>Corrosion of pipe lines</a:t>
              </a:r>
            </a:p>
          </p:txBody>
        </p:sp>
      </p:grpSp>
      <p:pic>
        <p:nvPicPr>
          <p:cNvPr id="268" name="image4.png" descr="lasco_full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4581" y="753271"/>
            <a:ext cx="3168567" cy="2371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4979" y="1145171"/>
            <a:ext cx="2920521" cy="1979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395536" y="116632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438911">
              <a:defRPr sz="4224"/>
            </a:pPr>
            <a:r>
              <a:t>Carrington flare</a:t>
            </a:r>
            <a:br/>
            <a:r>
              <a:rPr sz="2592"/>
              <a:t> </a:t>
            </a:r>
            <a:r>
              <a:rPr sz="2592"/>
              <a:t>(1859, Sep 1, am 11:18 </a:t>
            </a:r>
            <a:r>
              <a:rPr sz="2592">
                <a:latin typeface="+mn-lt"/>
                <a:ea typeface="+mn-ea"/>
                <a:cs typeface="+mn-cs"/>
                <a:sym typeface="Helvetica"/>
              </a:rPr>
              <a:t>）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5697086" y="1408013"/>
            <a:ext cx="2932813" cy="2332159"/>
            <a:chOff x="0" y="0"/>
            <a:chExt cx="2932812" cy="2332158"/>
          </a:xfrm>
        </p:grpSpPr>
        <p:pic>
          <p:nvPicPr>
            <p:cNvPr id="272" name="image1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536" t="3112" r="0" b="3112"/>
            <a:stretch>
              <a:fillRect/>
            </a:stretch>
          </p:blipFill>
          <p:spPr>
            <a:xfrm>
              <a:off x="4762" y="4762"/>
              <a:ext cx="2677792" cy="2322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Shape 273"/>
            <p:cNvSpPr/>
            <p:nvPr/>
          </p:nvSpPr>
          <p:spPr>
            <a:xfrm>
              <a:off x="0" y="0"/>
              <a:ext cx="2932813" cy="2332159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5" name="Shape 275"/>
          <p:cNvSpPr/>
          <p:nvPr/>
        </p:nvSpPr>
        <p:spPr>
          <a:xfrm>
            <a:off x="443176" y="1412776"/>
            <a:ext cx="4798044" cy="4483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Strongest solar flare / space weather event ever caught by modern observations</a:t>
            </a:r>
          </a:p>
          <a:p>
            <a:pPr marL="457200" indent="-457200">
              <a:buSzPct val="100000"/>
              <a:buFont typeface="Arial"/>
              <a:buChar char="•"/>
              <a:defRPr sz="2200">
                <a:solidFill>
                  <a:srgbClr val="0D0D0D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Bright aurora appeared next day in Cuba, the Bahamas</a:t>
            </a:r>
            <a:r>
              <a:rPr>
                <a:solidFill>
                  <a:srgbClr val="000000"/>
                </a:solidFill>
              </a:rPr>
              <a:t>, Jamaica, El Salvador, and Hawaii</a:t>
            </a:r>
          </a:p>
          <a:p>
            <a:pPr marL="457200" indent="-4572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Telegraph pylons threw sparks and telegraph paper spontaneously caught Fire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　（</a:t>
            </a:r>
            <a:r>
              <a:t>Loomis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　</a:t>
            </a:r>
            <a:r>
              <a:t>1861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）</a:t>
            </a:r>
            <a:endParaRPr sz="2200"/>
          </a:p>
          <a:p>
            <a:pPr marL="457200" indent="-457200">
              <a:buSzPct val="100000"/>
              <a:buFont typeface="Arial"/>
              <a:buChar char="•"/>
              <a:defRPr sz="2200"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611559" y="5690870"/>
            <a:ext cx="8064898" cy="83756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If a Carrington-class event hits the Earth NOW, it will take years and trillions of dollars to recover (NRC, 2008)</a:t>
            </a:r>
          </a:p>
        </p:txBody>
      </p:sp>
      <p:sp>
        <p:nvSpPr>
          <p:cNvPr id="277" name="Shape 277"/>
          <p:cNvSpPr/>
          <p:nvPr/>
        </p:nvSpPr>
        <p:spPr>
          <a:xfrm>
            <a:off x="5925559" y="3893315"/>
            <a:ext cx="247586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Carrington 1859, MNRAS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トワイライト">
  <a:themeElements>
    <a:clrScheme name="トワイライ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0000FF"/>
      </a:hlink>
      <a:folHlink>
        <a:srgbClr val="FF00FF"/>
      </a:folHlink>
    </a:clrScheme>
    <a:fontScheme name="トワイライ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トワイラ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トワイライト">
  <a:themeElements>
    <a:clrScheme name="トワイライ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0000FF"/>
      </a:hlink>
      <a:folHlink>
        <a:srgbClr val="FF00FF"/>
      </a:folHlink>
    </a:clrScheme>
    <a:fontScheme name="トワイライ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トワイラ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