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310" r:id="rId2"/>
    <p:sldId id="295" r:id="rId3"/>
    <p:sldId id="283" r:id="rId4"/>
    <p:sldId id="260" r:id="rId5"/>
    <p:sldId id="269" r:id="rId6"/>
    <p:sldId id="285" r:id="rId7"/>
    <p:sldId id="284" r:id="rId8"/>
    <p:sldId id="311" r:id="rId9"/>
    <p:sldId id="261" r:id="rId10"/>
    <p:sldId id="272" r:id="rId11"/>
    <p:sldId id="273" r:id="rId12"/>
    <p:sldId id="274" r:id="rId13"/>
    <p:sldId id="278" r:id="rId14"/>
    <p:sldId id="275" r:id="rId15"/>
    <p:sldId id="313" r:id="rId16"/>
    <p:sldId id="277" r:id="rId17"/>
    <p:sldId id="280" r:id="rId18"/>
    <p:sldId id="281" r:id="rId19"/>
    <p:sldId id="286" r:id="rId20"/>
    <p:sldId id="314" r:id="rId21"/>
    <p:sldId id="291" r:id="rId22"/>
    <p:sldId id="282" r:id="rId23"/>
    <p:sldId id="293" r:id="rId24"/>
    <p:sldId id="312" r:id="rId25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73" d="100"/>
          <a:sy n="73" d="100"/>
        </p:scale>
        <p:origin x="-9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E8E70-1EDD-2347-A3E5-CE7C11214A6D}" type="datetimeFigureOut">
              <a:rPr lang="ja-JP" altLang="en-US" smtClean="0"/>
              <a:pPr/>
              <a:t>15/12/16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AB109-98C0-404C-A331-821C4020B9C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92371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a1</a:t>
            </a:r>
            <a:r>
              <a:rPr kumimoji="1" lang="ja-JP" altLang="en-US" dirty="0" smtClean="0"/>
              <a:t>ちわ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B109-98C0-404C-A331-821C4020B9C8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77756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b3</a:t>
            </a:r>
            <a:r>
              <a:rPr kumimoji="1" lang="ja-JP" altLang="en-US" dirty="0" smtClean="0"/>
              <a:t>ちわ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B109-98C0-404C-A331-821C4020B9C8}" type="slidenum">
              <a:rPr lang="ja-JP" altLang="en-US" smtClean="0"/>
              <a:pPr/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23186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b2</a:t>
            </a:r>
            <a:r>
              <a:rPr kumimoji="1" lang="ja-JP" altLang="en-US" dirty="0" smtClean="0"/>
              <a:t>ちわ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B109-98C0-404C-A331-821C4020B9C8}" type="slidenum">
              <a:rPr lang="ja-JP" altLang="en-US" smtClean="0"/>
              <a:pPr/>
              <a:t>13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75313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b3</a:t>
            </a:r>
            <a:r>
              <a:rPr kumimoji="1" lang="ja-JP" altLang="en-US" dirty="0" smtClean="0"/>
              <a:t>ちわ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B109-98C0-404C-A331-821C4020B9C8}" type="slidenum">
              <a:rPr lang="ja-JP" altLang="en-US" smtClean="0"/>
              <a:pPr/>
              <a:t>14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1039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a2</a:t>
            </a:r>
            <a:r>
              <a:rPr kumimoji="1" lang="ja-JP" altLang="en-US" dirty="0" smtClean="0"/>
              <a:t>ちわ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B109-98C0-404C-A331-821C4020B9C8}" type="slidenum">
              <a:rPr lang="ja-JP" altLang="en-US" smtClean="0"/>
              <a:pPr/>
              <a:t>16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294858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b3</a:t>
            </a:r>
            <a:r>
              <a:rPr kumimoji="1" lang="ja-JP" altLang="en-US" dirty="0" smtClean="0"/>
              <a:t>ちわ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B109-98C0-404C-A331-821C4020B9C8}" type="slidenum">
              <a:rPr lang="ja-JP" altLang="en-US" smtClean="0"/>
              <a:pPr/>
              <a:t>17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82822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c2</a:t>
            </a:r>
            <a:r>
              <a:rPr kumimoji="1" lang="ja-JP" altLang="en-US" dirty="0" smtClean="0"/>
              <a:t>ちわ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B109-98C0-404C-A331-821C4020B9C8}" type="slidenum">
              <a:rPr lang="ja-JP" altLang="en-US" smtClean="0"/>
              <a:pPr/>
              <a:t>18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931467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c</a:t>
            </a:r>
            <a:r>
              <a:rPr kumimoji="1" lang="ja-JP" altLang="en-US" dirty="0" smtClean="0"/>
              <a:t>１ちわ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B109-98C0-404C-A331-821C4020B9C8}" type="slidenum">
              <a:rPr lang="ja-JP" altLang="en-US" smtClean="0"/>
              <a:pPr/>
              <a:t>19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680880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a2</a:t>
            </a:r>
            <a:r>
              <a:rPr kumimoji="1" lang="ja-JP" altLang="en-US" dirty="0" smtClean="0"/>
              <a:t>ちわ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B109-98C0-404C-A331-821C4020B9C8}" type="slidenum">
              <a:rPr lang="ja-JP" altLang="en-US" smtClean="0"/>
              <a:pPr/>
              <a:t>20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038988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a1</a:t>
            </a:r>
            <a:r>
              <a:rPr kumimoji="1" lang="ja-JP" altLang="en-US" dirty="0" smtClean="0"/>
              <a:t>ちわ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B109-98C0-404C-A331-821C4020B9C8}" type="slidenum">
              <a:rPr lang="ja-JP" altLang="en-US" smtClean="0"/>
              <a:pPr/>
              <a:t>21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33785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c3</a:t>
            </a:r>
            <a:r>
              <a:rPr kumimoji="1" lang="ja-JP" altLang="en-US" dirty="0" smtClean="0"/>
              <a:t>ちわ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B109-98C0-404C-A331-821C4020B9C8}" type="slidenum">
              <a:rPr lang="ja-JP" altLang="en-US" smtClean="0"/>
              <a:pPr/>
              <a:t>22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17272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b</a:t>
            </a:r>
            <a:r>
              <a:rPr kumimoji="1" lang="ja-JP" altLang="en-US" dirty="0" smtClean="0"/>
              <a:t>２ちわ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B109-98C0-404C-A331-821C4020B9C8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74626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a1</a:t>
            </a:r>
            <a:r>
              <a:rPr kumimoji="1" lang="ja-JP" altLang="en-US" dirty="0" smtClean="0"/>
              <a:t>ちわた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B109-98C0-404C-A331-821C4020B9C8}" type="slidenum">
              <a:rPr lang="ja-JP" altLang="en-US" smtClean="0"/>
              <a:pPr/>
              <a:t>23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4038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c3</a:t>
            </a:r>
            <a:r>
              <a:rPr kumimoji="1" lang="ja-JP" altLang="en-US" dirty="0" smtClean="0"/>
              <a:t>ちわ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B109-98C0-404C-A331-821C4020B9C8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49361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c3</a:t>
            </a:r>
            <a:r>
              <a:rPr kumimoji="1" lang="ja-JP" altLang="en-US" dirty="0" smtClean="0"/>
              <a:t>ちわ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B109-98C0-404C-A331-821C4020B9C8}" type="slidenum">
              <a:rPr lang="ja-JP" altLang="en-US" smtClean="0"/>
              <a:pPr/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45177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a2</a:t>
            </a:r>
            <a:r>
              <a:rPr kumimoji="1" lang="ja-JP" altLang="en-US" dirty="0" smtClean="0"/>
              <a:t>ちわ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B109-98C0-404C-A331-821C4020B9C8}" type="slidenum">
              <a:rPr lang="ja-JP" altLang="en-US" smtClean="0"/>
              <a:pPr/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43403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c3</a:t>
            </a:r>
            <a:r>
              <a:rPr kumimoji="1" lang="ja-JP" altLang="en-US" dirty="0" smtClean="0"/>
              <a:t>ちわ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B109-98C0-404C-A331-821C4020B9C8}" type="slidenum">
              <a:rPr lang="ja-JP" altLang="en-US" smtClean="0"/>
              <a:pPr/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92549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b3</a:t>
            </a:r>
            <a:r>
              <a:rPr kumimoji="1" lang="ja-JP" altLang="en-US" dirty="0" smtClean="0"/>
              <a:t>ちわ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B109-98C0-404C-A331-821C4020B9C8}" type="slidenum">
              <a:rPr lang="ja-JP" altLang="en-US" smtClean="0"/>
              <a:pPr/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07169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b2</a:t>
            </a:r>
            <a:r>
              <a:rPr kumimoji="1" lang="ja-JP" altLang="en-US" dirty="0" smtClean="0"/>
              <a:t>ちわ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B109-98C0-404C-A331-821C4020B9C8}" type="slidenum">
              <a:rPr lang="ja-JP" altLang="en-US" smtClean="0"/>
              <a:pPr/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39818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a1</a:t>
            </a:r>
            <a:r>
              <a:rPr kumimoji="1" lang="ja-JP" altLang="en-US" dirty="0" smtClean="0"/>
              <a:t>ちわ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B109-98C0-404C-A331-821C4020B9C8}" type="slidenum">
              <a:rPr lang="ja-JP" altLang="en-US" smtClean="0"/>
              <a:pPr/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35604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18C8-5E09-CA46-B855-4AE7AA35506D}" type="datetimeFigureOut">
              <a:rPr lang="ja-JP" altLang="en-US" smtClean="0"/>
              <a:pPr/>
              <a:t>15/12/16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77F-D3B1-FD41-8255-A6A731C049D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18C8-5E09-CA46-B855-4AE7AA35506D}" type="datetimeFigureOut">
              <a:rPr lang="ja-JP" altLang="en-US" smtClean="0"/>
              <a:pPr/>
              <a:t>15/12/16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77F-D3B1-FD41-8255-A6A731C049D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18C8-5E09-CA46-B855-4AE7AA35506D}" type="datetimeFigureOut">
              <a:rPr lang="ja-JP" altLang="en-US" smtClean="0"/>
              <a:pPr/>
              <a:t>15/12/16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77F-D3B1-FD41-8255-A6A731C049D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18C8-5E09-CA46-B855-4AE7AA35506D}" type="datetimeFigureOut">
              <a:rPr lang="ja-JP" altLang="en-US" smtClean="0"/>
              <a:pPr/>
              <a:t>15/12/16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77F-D3B1-FD41-8255-A6A731C049D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18C8-5E09-CA46-B855-4AE7AA35506D}" type="datetimeFigureOut">
              <a:rPr lang="ja-JP" altLang="en-US" smtClean="0"/>
              <a:pPr/>
              <a:t>15/12/16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77F-D3B1-FD41-8255-A6A731C049D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18C8-5E09-CA46-B855-4AE7AA35506D}" type="datetimeFigureOut">
              <a:rPr lang="ja-JP" altLang="en-US" smtClean="0"/>
              <a:pPr/>
              <a:t>15/12/16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77F-D3B1-FD41-8255-A6A731C049D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18C8-5E09-CA46-B855-4AE7AA35506D}" type="datetimeFigureOut">
              <a:rPr lang="ja-JP" altLang="en-US" smtClean="0"/>
              <a:pPr/>
              <a:t>15/12/16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77F-D3B1-FD41-8255-A6A731C049D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18C8-5E09-CA46-B855-4AE7AA35506D}" type="datetimeFigureOut">
              <a:rPr lang="ja-JP" altLang="en-US" smtClean="0"/>
              <a:pPr/>
              <a:t>15/12/16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77F-D3B1-FD41-8255-A6A731C049D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18C8-5E09-CA46-B855-4AE7AA35506D}" type="datetimeFigureOut">
              <a:rPr lang="ja-JP" altLang="en-US" smtClean="0"/>
              <a:pPr/>
              <a:t>15/12/16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77F-D3B1-FD41-8255-A6A731C049D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18C8-5E09-CA46-B855-4AE7AA35506D}" type="datetimeFigureOut">
              <a:rPr lang="ja-JP" altLang="en-US" smtClean="0"/>
              <a:pPr/>
              <a:t>15/12/16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77F-D3B1-FD41-8255-A6A731C049D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18C8-5E09-CA46-B855-4AE7AA35506D}" type="datetimeFigureOut">
              <a:rPr lang="ja-JP" altLang="en-US" smtClean="0"/>
              <a:pPr/>
              <a:t>15/12/16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77F-D3B1-FD41-8255-A6A731C049D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718C8-5E09-CA46-B855-4AE7AA35506D}" type="datetimeFigureOut">
              <a:rPr lang="ja-JP" altLang="en-US" smtClean="0"/>
              <a:pPr/>
              <a:t>15/12/16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6F77F-D3B1-FD41-8255-A6A731C049D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>
                <a:latin typeface="Helvetica Neue"/>
                <a:cs typeface="Helvetica Neue"/>
              </a:rPr>
              <a:t>Humanity in the universe</a:t>
            </a:r>
            <a:endParaRPr kumimoji="1" lang="ja-JP" altLang="en-US" dirty="0">
              <a:latin typeface="Helvetica Neue"/>
              <a:cs typeface="Helvetica Neue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en-US" altLang="ja-JP" dirty="0" smtClean="0">
                <a:solidFill>
                  <a:srgbClr val="000000"/>
                </a:solidFill>
                <a:latin typeface="Helvetica Neue"/>
                <a:cs typeface="Helvetica Neue"/>
              </a:rPr>
              <a:t>Hiroaki </a:t>
            </a:r>
            <a:r>
              <a:rPr lang="en-US" altLang="ja-JP" dirty="0" smtClean="0">
                <a:solidFill>
                  <a:srgbClr val="000000"/>
                </a:solidFill>
                <a:latin typeface="Helvetica Neue"/>
                <a:cs typeface="Helvetica Neue"/>
              </a:rPr>
              <a:t>Isobe</a:t>
            </a:r>
          </a:p>
          <a:p>
            <a:r>
              <a:rPr kumimoji="1" lang="en-US" altLang="ja-JP" dirty="0" smtClean="0">
                <a:solidFill>
                  <a:srgbClr val="000000"/>
                </a:solidFill>
                <a:latin typeface="Helvetica Neue"/>
                <a:cs typeface="Helvetica Neue"/>
              </a:rPr>
              <a:t>GSAIS, Kyoto Univ.</a:t>
            </a:r>
          </a:p>
          <a:p>
            <a:r>
              <a:rPr lang="en-US" altLang="ja-JP" dirty="0" smtClean="0">
                <a:solidFill>
                  <a:srgbClr val="000000"/>
                </a:solidFill>
                <a:latin typeface="Helvetica Neue"/>
                <a:cs typeface="Helvetica Neue"/>
              </a:rPr>
              <a:t>2015 Nov 11</a:t>
            </a:r>
          </a:p>
          <a:p>
            <a:r>
              <a:rPr lang="en-US" altLang="ja-JP" dirty="0" smtClean="0">
                <a:solidFill>
                  <a:srgbClr val="000000"/>
                </a:solidFill>
                <a:latin typeface="Helvetica Neue"/>
                <a:cs typeface="Helvetica Neue"/>
              </a:rPr>
              <a:t>History of Earth and Life on it</a:t>
            </a:r>
            <a:endParaRPr kumimoji="1" lang="ja-JP" altLang="en-US" dirty="0">
              <a:solidFill>
                <a:srgbClr val="000000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22564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altLang="ja-JP" sz="3600" dirty="0"/>
              <a:t>Miller–Urey </a:t>
            </a:r>
            <a:r>
              <a:rPr lang="is-IS" altLang="ja-JP" sz="3600" dirty="0" smtClean="0"/>
              <a:t>experiment, 1952</a:t>
            </a:r>
            <a:endParaRPr lang="ja-JP" altLang="en-US" sz="36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1186323"/>
            <a:ext cx="5966652" cy="555899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6750835" y="4530526"/>
            <a:ext cx="1935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More than 20 amino acids were produced.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600" dirty="0" err="1" smtClean="0"/>
              <a:t>Panspermia</a:t>
            </a:r>
            <a:r>
              <a:rPr lang="en-US" altLang="ja-JP" sz="3600" dirty="0" smtClean="0"/>
              <a:t> and quasi-</a:t>
            </a:r>
            <a:r>
              <a:rPr lang="en-US" altLang="ja-JP" sz="3600" dirty="0" err="1" smtClean="0"/>
              <a:t>panspermia</a:t>
            </a:r>
            <a:endParaRPr lang="ja-JP" altLang="en-US" sz="36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99" y="1069868"/>
            <a:ext cx="8379079" cy="5446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 smtClean="0"/>
              <a:t>Earliest evidence for life</a:t>
            </a:r>
            <a:endParaRPr lang="ja-JP" altLang="en-US" sz="40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sz="2800" dirty="0" smtClean="0"/>
              <a:t>Difficult to remain as fossils.  </a:t>
            </a:r>
          </a:p>
          <a:p>
            <a:r>
              <a:rPr lang="en-US" altLang="ja-JP" sz="2800" dirty="0" smtClean="0"/>
              <a:t>Organisms preferentially use </a:t>
            </a:r>
            <a:r>
              <a:rPr lang="en-US" altLang="ja-JP" sz="2800" baseline="30000" dirty="0" smtClean="0"/>
              <a:t>12</a:t>
            </a:r>
            <a:r>
              <a:rPr lang="en-US" altLang="ja-JP" sz="2800" dirty="0" smtClean="0"/>
              <a:t>C over </a:t>
            </a:r>
            <a:r>
              <a:rPr lang="en-US" altLang="ja-JP" sz="2800" baseline="30000" dirty="0" smtClean="0"/>
              <a:t>13</a:t>
            </a:r>
            <a:r>
              <a:rPr lang="en-US" altLang="ja-JP" sz="2800" dirty="0" smtClean="0"/>
              <a:t>C. Therefore high </a:t>
            </a:r>
            <a:r>
              <a:rPr lang="en-US" altLang="ja-JP" sz="2800" baseline="30000" dirty="0" smtClean="0"/>
              <a:t>12</a:t>
            </a:r>
            <a:r>
              <a:rPr lang="en-US" altLang="ja-JP" sz="2800" dirty="0" smtClean="0"/>
              <a:t>C/</a:t>
            </a:r>
            <a:r>
              <a:rPr lang="en-US" altLang="ja-JP" sz="2800" baseline="30000" dirty="0" smtClean="0"/>
              <a:t>13</a:t>
            </a:r>
            <a:r>
              <a:rPr lang="en-US" altLang="ja-JP" sz="2800" dirty="0" smtClean="0"/>
              <a:t>C ratio is the indicator of biological processes.</a:t>
            </a:r>
          </a:p>
          <a:p>
            <a:r>
              <a:rPr lang="en-US" altLang="ja-JP" sz="2800" dirty="0" smtClean="0"/>
              <a:t>Such evidence has been found in rock in Greenland formed in 3.8Gy ago (</a:t>
            </a:r>
            <a:r>
              <a:rPr lang="en-US" altLang="ja-JP" sz="2800" dirty="0" err="1" smtClean="0"/>
              <a:t>Mojzsis</a:t>
            </a:r>
            <a:r>
              <a:rPr lang="en-US" altLang="ja-JP" sz="2800" dirty="0" smtClean="0"/>
              <a:t> et al. 1996, Nature)</a:t>
            </a:r>
          </a:p>
          <a:p>
            <a:endParaRPr lang="en-US" altLang="ja-JP" sz="2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 smtClean="0"/>
              <a:t>The oldest fossils ~ 3.4Gy</a:t>
            </a:r>
            <a:endParaRPr lang="ja-JP" altLang="en-US" sz="36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996" y="1342895"/>
            <a:ext cx="3193804" cy="490477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414532" y="6378237"/>
            <a:ext cx="1341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Schopf</a:t>
            </a:r>
            <a:r>
              <a:rPr lang="en-US" altLang="ja-JP" dirty="0" smtClean="0"/>
              <a:t> 1993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649549"/>
            <a:ext cx="4695373" cy="433419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93793" y="6247666"/>
            <a:ext cx="1856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Wacey</a:t>
            </a:r>
            <a:r>
              <a:rPr kumimoji="1" lang="en-US" altLang="ja-JP" dirty="0" smtClean="0"/>
              <a:t> et al. 2011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798" y="989127"/>
            <a:ext cx="5492403" cy="520766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Phylogenetic tree</a:t>
            </a:r>
            <a:endParaRPr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0194" y="5182229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FF0000"/>
                </a:solidFill>
              </a:rPr>
              <a:t>共通の祖先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39624" y="89993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</a:rPr>
              <a:t>動物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87795" y="3210468"/>
            <a:ext cx="18269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</a:rPr>
              <a:t>真性細菌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  <a:p>
            <a:r>
              <a:rPr kumimoji="1" lang="ja-JP" altLang="en-US" sz="2400" dirty="0" smtClean="0">
                <a:solidFill>
                  <a:srgbClr val="FF0000"/>
                </a:solidFill>
              </a:rPr>
              <a:t>（バクテリア）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725430" y="3512068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</a:rPr>
              <a:t>古細菌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763602" y="261484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</a:rPr>
              <a:t>真核生物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9269" y="197946"/>
            <a:ext cx="8229600" cy="2044466"/>
          </a:xfrm>
        </p:spPr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altLang="ja-JP" sz="2800" dirty="0" smtClean="0"/>
              <a:t>Early lives are likely </a:t>
            </a:r>
            <a:r>
              <a:rPr lang="en-US" altLang="ja-JP" sz="2800" dirty="0"/>
              <a:t>to have born near hydrothermal vents(</a:t>
            </a:r>
            <a:r>
              <a:rPr lang="ja-JP" altLang="en-US" sz="2800" dirty="0"/>
              <a:t>熱水噴出孔）</a:t>
            </a:r>
            <a:r>
              <a:rPr lang="en-US" altLang="ja-JP" sz="2800" dirty="0"/>
              <a:t> in the deep </a:t>
            </a:r>
            <a:r>
              <a:rPr lang="en-US" altLang="ja-JP" sz="2800" dirty="0" smtClean="0"/>
              <a:t>sea.</a:t>
            </a:r>
            <a:r>
              <a:rPr lang="en-US" altLang="ja-JP" sz="2800" dirty="0"/>
              <a:t/>
            </a:r>
            <a:br>
              <a:rPr lang="en-US" altLang="ja-JP" sz="2800" dirty="0"/>
            </a:br>
            <a:r>
              <a:rPr kumimoji="1" lang="en-US" altLang="ja-JP" sz="2800" dirty="0" smtClean="0"/>
              <a:t>Similar </a:t>
            </a:r>
            <a:r>
              <a:rPr lang="en-US" altLang="ja-JP" sz="2800" dirty="0" smtClean="0"/>
              <a:t>environment in the moos of Jupiter and Saturn?</a:t>
            </a:r>
            <a:endParaRPr kumimoji="1" lang="ja-JP" altLang="en-US" sz="28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60" y="2640634"/>
            <a:ext cx="6007644" cy="421736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350000" y="3358253"/>
            <a:ext cx="2648142" cy="302550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656298" y="6383755"/>
            <a:ext cx="2341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Hsu et al. 2015, Nature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38998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dirty="0" smtClean="0"/>
              <a:t>Photosynthesis and production of O</a:t>
            </a:r>
            <a:r>
              <a:rPr lang="en-US" altLang="ja-JP" sz="3200" baseline="-25000" dirty="0" smtClean="0"/>
              <a:t>2 </a:t>
            </a:r>
            <a:r>
              <a:rPr lang="en-US" altLang="ja-JP" sz="3200" dirty="0" smtClean="0"/>
              <a:t>~2.7Gy</a:t>
            </a:r>
            <a:endParaRPr lang="ja-JP" altLang="en-US" sz="32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73266"/>
            <a:ext cx="3545516" cy="438794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304999" y="1417638"/>
            <a:ext cx="413957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kumimoji="1" lang="en-US" altLang="ja-JP" sz="2400" dirty="0" smtClean="0"/>
              <a:t>Cyanobacteria started photosynthesis ~ 2.7Gy</a:t>
            </a:r>
          </a:p>
          <a:p>
            <a:pPr marL="342900" indent="-342900">
              <a:buFont typeface="Arial"/>
              <a:buChar char="•"/>
            </a:pPr>
            <a:endParaRPr lang="en-US" altLang="ja-JP" sz="2400" dirty="0"/>
          </a:p>
          <a:p>
            <a:pPr marL="342900" indent="-342900">
              <a:buFont typeface="Arial"/>
              <a:buChar char="•"/>
            </a:pPr>
            <a:r>
              <a:rPr kumimoji="1" lang="en-US" altLang="ja-JP" sz="2400" dirty="0" smtClean="0"/>
              <a:t>Production of O</a:t>
            </a:r>
            <a:r>
              <a:rPr kumimoji="1" lang="en-US" altLang="ja-JP" sz="2400" baseline="-25000" dirty="0" smtClean="0"/>
              <a:t>2</a:t>
            </a:r>
            <a:r>
              <a:rPr kumimoji="1" lang="en-US" altLang="ja-JP" sz="2400" dirty="0" smtClean="0"/>
              <a:t> caused extinction of many species that were mostly anaerobic</a:t>
            </a:r>
            <a:r>
              <a:rPr kumimoji="1" lang="ja-JP" altLang="en-US" sz="2400" dirty="0" smtClean="0"/>
              <a:t>（嫌気性）</a:t>
            </a:r>
            <a:r>
              <a:rPr kumimoji="1" lang="en-US" altLang="ja-JP" sz="2400" dirty="0" smtClean="0"/>
              <a:t> </a:t>
            </a:r>
          </a:p>
          <a:p>
            <a:pPr marL="285750" indent="-285750">
              <a:buFont typeface="Arial"/>
              <a:buChar char="•"/>
            </a:pPr>
            <a:endParaRPr lang="en-US" altLang="ja-JP" dirty="0"/>
          </a:p>
          <a:p>
            <a:pPr marL="285750" indent="-285750">
              <a:buFont typeface="Arial"/>
              <a:buChar char="•"/>
            </a:pP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7292" y="4427560"/>
            <a:ext cx="3092635" cy="2298859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002716" y="6126508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Stromatolites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 smtClean="0"/>
              <a:t>Eukaryote (</a:t>
            </a:r>
            <a:r>
              <a:rPr lang="ja-JP" altLang="en-US" sz="3600" dirty="0" smtClean="0"/>
              <a:t>真核生物</a:t>
            </a:r>
            <a:r>
              <a:rPr lang="en-US" altLang="ja-JP" sz="3600" dirty="0" smtClean="0"/>
              <a:t>)</a:t>
            </a:r>
            <a:r>
              <a:rPr lang="en-US" altLang="ja-JP" sz="3600" dirty="0"/>
              <a:t> </a:t>
            </a:r>
            <a:r>
              <a:rPr lang="en-US" altLang="ja-JP" sz="3600" dirty="0" smtClean="0"/>
              <a:t>~2.1Gy</a:t>
            </a:r>
            <a:endParaRPr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31606" y="1600200"/>
            <a:ext cx="4766036" cy="4525963"/>
          </a:xfrm>
        </p:spPr>
        <p:txBody>
          <a:bodyPr>
            <a:noAutofit/>
          </a:bodyPr>
          <a:lstStyle/>
          <a:p>
            <a:r>
              <a:rPr lang="en-US" altLang="ja-JP" sz="2400" dirty="0" smtClean="0">
                <a:solidFill>
                  <a:srgbClr val="000000"/>
                </a:solidFill>
              </a:rPr>
              <a:t>Organisms whose cells contain a nucleus and other organelles such as mitochondria and ribosome </a:t>
            </a:r>
            <a:endParaRPr lang="en-US" altLang="ja-JP" sz="2400" dirty="0"/>
          </a:p>
          <a:p>
            <a:endParaRPr lang="en-US" altLang="ja-JP" sz="2400" dirty="0" smtClean="0"/>
          </a:p>
          <a:p>
            <a:r>
              <a:rPr lang="en-US" altLang="ja-JP" sz="2400" dirty="0" smtClean="0"/>
              <a:t>Some organelles, particularly  mitochondria, are believed to have been symbiotic prokaryote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161" y="1868481"/>
            <a:ext cx="4353721" cy="2644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9476" y="257537"/>
            <a:ext cx="9144000" cy="2235480"/>
          </a:xfrm>
        </p:spPr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altLang="ja-JP" sz="2800" dirty="0" err="1" smtClean="0"/>
              <a:t>Multiceller</a:t>
            </a:r>
            <a:r>
              <a:rPr lang="en-US" altLang="ja-JP" sz="2800" dirty="0"/>
              <a:t> </a:t>
            </a:r>
            <a:r>
              <a:rPr lang="en-US" altLang="ja-JP" sz="2800" dirty="0" smtClean="0"/>
              <a:t>organisms (~1Gy) =&gt; larger, more complex.</a:t>
            </a:r>
            <a:br>
              <a:rPr lang="en-US" altLang="ja-JP" sz="2800" dirty="0" smtClean="0"/>
            </a:br>
            <a:r>
              <a:rPr lang="en-US" altLang="ja-JP" sz="2800" dirty="0" smtClean="0"/>
              <a:t>Hard shells </a:t>
            </a:r>
            <a:r>
              <a:rPr lang="ja-JP" altLang="en-US" sz="2400" dirty="0" smtClean="0"/>
              <a:t>（</a:t>
            </a:r>
            <a:r>
              <a:rPr lang="en-US" altLang="ja-JP" sz="2400" dirty="0" smtClean="0"/>
              <a:t>~0.55Gy</a:t>
            </a:r>
            <a:r>
              <a:rPr lang="ja-JP" altLang="en-US" sz="2400" dirty="0" smtClean="0"/>
              <a:t>）</a:t>
            </a:r>
            <a:r>
              <a:rPr lang="en-US" altLang="ja-JP" sz="2400" dirty="0" smtClean="0"/>
              <a:t>… emergence of predation</a:t>
            </a:r>
            <a:br>
              <a:rPr lang="en-US" altLang="ja-JP" sz="2400" dirty="0" smtClean="0"/>
            </a:br>
            <a:endParaRPr lang="ja-JP" altLang="en-US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841" y="7425765"/>
            <a:ext cx="10812393" cy="1116180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65" y="3735294"/>
            <a:ext cx="3024951" cy="3122706"/>
          </a:xfrm>
          <a:prstGeom prst="rect">
            <a:avLst/>
          </a:prstGeom>
        </p:spPr>
      </p:pic>
      <p:pic>
        <p:nvPicPr>
          <p:cNvPr id="7" name="Picture 2" descr="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32322" y="2997217"/>
            <a:ext cx="5628869" cy="3673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Cambrian explosion</a:t>
            </a:r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710200"/>
            <a:ext cx="2919712" cy="17414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827" y="1417638"/>
            <a:ext cx="2238085" cy="314349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3241" y="3051431"/>
            <a:ext cx="4533559" cy="3400169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788291" y="1515188"/>
            <a:ext cx="429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“Try and error” of the evolution?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909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4000" dirty="0" smtClean="0"/>
              <a:t>The Earth</a:t>
            </a:r>
            <a:endParaRPr lang="ja-JP" altLang="en-US" sz="4000" dirty="0"/>
          </a:p>
        </p:txBody>
      </p:sp>
      <p:pic>
        <p:nvPicPr>
          <p:cNvPr id="4" name="図 3" descr="Earth_GPN-2000-0011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028" y="1058682"/>
            <a:ext cx="5386703" cy="538670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457057" y="6526689"/>
            <a:ext cx="3495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“ The Blue Marble” Apollo 17, 1972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57200" y="2139889"/>
            <a:ext cx="285299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Radius ~ 13000km</a:t>
            </a:r>
          </a:p>
          <a:p>
            <a:r>
              <a:rPr lang="en-US" altLang="ja-JP" sz="2800" dirty="0" smtClean="0"/>
              <a:t>Mass ~ 6×10</a:t>
            </a:r>
            <a:r>
              <a:rPr lang="en-US" altLang="ja-JP" sz="2800" baseline="30000" dirty="0" smtClean="0"/>
              <a:t>24</a:t>
            </a:r>
            <a:r>
              <a:rPr lang="en-US" altLang="ja-JP" sz="2800" dirty="0" smtClean="0"/>
              <a:t> kg</a:t>
            </a:r>
          </a:p>
          <a:p>
            <a:r>
              <a:rPr lang="en-US" altLang="ja-JP" sz="2800" dirty="0" smtClean="0"/>
              <a:t>Age~ 45</a:t>
            </a:r>
            <a:r>
              <a:rPr lang="ja-JP" altLang="en-US" sz="2800" dirty="0" smtClean="0"/>
              <a:t>億年</a:t>
            </a:r>
            <a:endParaRPr lang="en-US" altLang="ja-JP" sz="2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7106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Mass extinction</a:t>
            </a:r>
            <a:endParaRPr lang="ja-JP" altLang="en-US" sz="36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906" y="614088"/>
            <a:ext cx="3244094" cy="609372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53037" y="5931647"/>
            <a:ext cx="994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5</a:t>
            </a:r>
            <a:r>
              <a:rPr kumimoji="1" lang="ja-JP" altLang="en-US" dirty="0" smtClean="0"/>
              <a:t>億年前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9134" y="3363862"/>
            <a:ext cx="1034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dirty="0" smtClean="0"/>
              <a:t>３</a:t>
            </a:r>
            <a:r>
              <a:rPr kumimoji="1" lang="ja-JP" altLang="en-US" dirty="0" smtClean="0"/>
              <a:t>億年前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6947" y="1417638"/>
            <a:ext cx="1034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dirty="0" smtClean="0"/>
              <a:t>１</a:t>
            </a:r>
            <a:r>
              <a:rPr kumimoji="1" lang="ja-JP" altLang="en-US" dirty="0" smtClean="0"/>
              <a:t>億年前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674158" y="244756"/>
            <a:ext cx="127830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# of species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041342" y="5994688"/>
            <a:ext cx="2038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Cambiran</a:t>
            </a:r>
            <a:r>
              <a:rPr kumimoji="1" lang="en-US" altLang="ja-JP" dirty="0" smtClean="0"/>
              <a:t> explosion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710756" y="5469982"/>
            <a:ext cx="2010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★:</a:t>
            </a:r>
            <a:r>
              <a:rPr lang="ja-JP" altLang="en-US" sz="2400" dirty="0" smtClean="0">
                <a:solidFill>
                  <a:srgbClr val="FF0000"/>
                </a:solidFill>
              </a:rPr>
              <a:t>　大量絶滅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126008" y="1069058"/>
            <a:ext cx="11185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Dinasour</a:t>
            </a:r>
            <a:endParaRPr kumimoji="1" lang="en-US" altLang="ja-JP" dirty="0" smtClean="0"/>
          </a:p>
          <a:p>
            <a:r>
              <a:rPr lang="en-US" altLang="ja-JP" dirty="0" smtClean="0"/>
              <a:t>extinction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0805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 smtClean="0"/>
              <a:t>Human</a:t>
            </a:r>
            <a:endParaRPr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sz="2800" dirty="0" smtClean="0"/>
              <a:t>~5My deviates from ancient chimps </a:t>
            </a:r>
          </a:p>
          <a:p>
            <a:r>
              <a:rPr lang="en-US" altLang="ja-JP" sz="2800" dirty="0" smtClean="0"/>
              <a:t>~2My evidence for stone tools. Homo </a:t>
            </a:r>
            <a:r>
              <a:rPr lang="en-US" altLang="ja-JP" sz="2800" dirty="0" err="1" smtClean="0"/>
              <a:t>habilis</a:t>
            </a:r>
            <a:endParaRPr lang="en-US" altLang="ja-JP" sz="2800" dirty="0" smtClean="0"/>
          </a:p>
          <a:p>
            <a:r>
              <a:rPr lang="en-US" altLang="ja-JP" sz="2800" dirty="0" smtClean="0"/>
              <a:t>0.4~1.8My evidence for using Homo </a:t>
            </a:r>
            <a:r>
              <a:rPr lang="en-US" altLang="ja-JP" sz="2800" dirty="0" err="1" smtClean="0"/>
              <a:t>electus</a:t>
            </a:r>
            <a:endParaRPr lang="en-US" altLang="ja-JP" sz="2800" dirty="0" smtClean="0"/>
          </a:p>
          <a:p>
            <a:endParaRPr lang="en-US" altLang="ja-JP" sz="2800" dirty="0"/>
          </a:p>
          <a:p>
            <a:r>
              <a:rPr lang="en-US" altLang="ja-JP" sz="2800" dirty="0" smtClean="0"/>
              <a:t>~0.5My evidence for spiritual activity. Homo </a:t>
            </a:r>
            <a:r>
              <a:rPr lang="en-US" altLang="ja-JP" sz="2800" dirty="0" err="1" smtClean="0"/>
              <a:t>neanderthalensis</a:t>
            </a:r>
            <a:r>
              <a:rPr lang="en-US" altLang="ja-JP" sz="2800" dirty="0" smtClean="0"/>
              <a:t> </a:t>
            </a:r>
          </a:p>
          <a:p>
            <a:endParaRPr lang="en-US" altLang="ja-JP" sz="2800" dirty="0"/>
          </a:p>
          <a:p>
            <a:r>
              <a:rPr lang="en-US" altLang="ja-JP" sz="2800" dirty="0" smtClean="0"/>
              <a:t>0.16~0.2 My homo sapience</a:t>
            </a:r>
            <a:endParaRPr lang="en-US" altLang="ja-JP" sz="1800" dirty="0" smtClean="0"/>
          </a:p>
          <a:p>
            <a:endParaRPr lang="en-US" altLang="ja-JP" sz="2800" dirty="0" smtClean="0"/>
          </a:p>
          <a:p>
            <a:endParaRPr lang="en-US" altLang="ja-JP" sz="2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5" name="Picture 2" descr="名称未設定-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46" y="478280"/>
            <a:ext cx="7607466" cy="564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テキスト ボックス 1"/>
          <p:cNvSpPr txBox="1"/>
          <p:nvPr/>
        </p:nvSpPr>
        <p:spPr>
          <a:xfrm>
            <a:off x="2755592" y="6315281"/>
            <a:ext cx="2936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Co-evolution of earth and life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 smtClean="0"/>
              <a:t>The 6</a:t>
            </a:r>
            <a:r>
              <a:rPr lang="en-US" altLang="ja-JP" sz="3600" baseline="30000" dirty="0" smtClean="0"/>
              <a:t>th</a:t>
            </a:r>
            <a:r>
              <a:rPr lang="en-US" altLang="ja-JP" sz="3600" dirty="0" smtClean="0"/>
              <a:t> mass extinction?</a:t>
            </a:r>
            <a:endParaRPr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3930" y="1600200"/>
            <a:ext cx="3825949" cy="4525963"/>
          </a:xfrm>
        </p:spPr>
        <p:txBody>
          <a:bodyPr>
            <a:normAutofit/>
          </a:bodyPr>
          <a:lstStyle/>
          <a:p>
            <a:r>
              <a:rPr lang="ja-JP" altLang="en-US" sz="2800" dirty="0" smtClean="0"/>
              <a:t>年間</a:t>
            </a:r>
            <a:r>
              <a:rPr lang="en-US" altLang="ja-JP" sz="2800" dirty="0" smtClean="0"/>
              <a:t>40000</a:t>
            </a:r>
            <a:r>
              <a:rPr lang="ja-JP" altLang="en-US" sz="2800" dirty="0" smtClean="0"/>
              <a:t>種の絶滅</a:t>
            </a:r>
            <a:r>
              <a:rPr lang="en-US" altLang="ja-JP" sz="2800" dirty="0" smtClean="0"/>
              <a:t>...</a:t>
            </a:r>
            <a:r>
              <a:rPr lang="ja-JP" altLang="en-US" sz="2800" dirty="0" smtClean="0"/>
              <a:t>恐竜の絶滅時代より速い</a:t>
            </a:r>
            <a:endParaRPr lang="en-US" altLang="ja-JP" sz="2800" dirty="0" smtClean="0"/>
          </a:p>
          <a:p>
            <a:endParaRPr lang="en-US" altLang="ja-JP" sz="2800" dirty="0" smtClean="0"/>
          </a:p>
          <a:p>
            <a:r>
              <a:rPr lang="ja-JP" altLang="en-US" sz="2800" dirty="0" smtClean="0"/>
              <a:t>多くは開発や乱獲、外来種の持ち込みなど人間の活動に由来すると言われている。</a:t>
            </a:r>
            <a:endParaRPr lang="en-US" altLang="ja-JP" sz="2800" dirty="0" smtClean="0"/>
          </a:p>
          <a:p>
            <a:endParaRPr lang="en-US" altLang="ja-JP" sz="2800" dirty="0" smtClean="0"/>
          </a:p>
          <a:p>
            <a:endParaRPr lang="ja-JP" altLang="en-US" sz="28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9879" y="2035285"/>
            <a:ext cx="4720076" cy="276911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143167" y="5342820"/>
            <a:ext cx="1677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COP10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HP</a:t>
            </a:r>
            <a:r>
              <a:rPr kumimoji="1" lang="ja-JP" altLang="en-US" dirty="0" smtClean="0"/>
              <a:t>より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Question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Which is larger?</a:t>
            </a:r>
          </a:p>
          <a:p>
            <a:pPr lvl="1"/>
            <a:r>
              <a:rPr lang="en-US" altLang="ja-JP" dirty="0" smtClean="0"/>
              <a:t>number of stars in the observable universe</a:t>
            </a:r>
          </a:p>
          <a:p>
            <a:pPr lvl="1"/>
            <a:r>
              <a:rPr kumimoji="1" lang="en-US" altLang="ja-JP" dirty="0" smtClean="0"/>
              <a:t>number of atoms in a human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64505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Internal structure</a:t>
            </a:r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809" y="1417638"/>
            <a:ext cx="5482301" cy="522123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475110" y="1564311"/>
            <a:ext cx="2128708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地表</a:t>
            </a:r>
            <a:r>
              <a:rPr lang="en-US" altLang="ja-JP" sz="2800" dirty="0"/>
              <a:t> </a:t>
            </a:r>
            <a:r>
              <a:rPr lang="en-US" altLang="ja-JP" sz="2800" dirty="0" smtClean="0"/>
              <a:t>surface</a:t>
            </a:r>
            <a:endParaRPr kumimoji="1" lang="en-US" altLang="ja-JP" sz="2800" dirty="0" smtClean="0"/>
          </a:p>
          <a:p>
            <a:endParaRPr lang="en-US" altLang="ja-JP" sz="2800" dirty="0" smtClean="0"/>
          </a:p>
          <a:p>
            <a:r>
              <a:rPr kumimoji="1" lang="ja-JP" altLang="en-US" sz="2800" dirty="0" smtClean="0"/>
              <a:t>地殻</a:t>
            </a:r>
            <a:r>
              <a:rPr kumimoji="1" lang="en-US" altLang="ja-JP" sz="2800" dirty="0" smtClean="0"/>
              <a:t> crust</a:t>
            </a:r>
          </a:p>
          <a:p>
            <a:endParaRPr lang="en-US" altLang="ja-JP" sz="2800" dirty="0"/>
          </a:p>
          <a:p>
            <a:r>
              <a:rPr kumimoji="1" lang="ja-JP" altLang="en-US" sz="2800" dirty="0" smtClean="0"/>
              <a:t>上部マントル</a:t>
            </a:r>
            <a:endParaRPr kumimoji="1" lang="en-US" altLang="ja-JP" sz="2800" dirty="0" smtClean="0"/>
          </a:p>
          <a:p>
            <a:r>
              <a:rPr kumimoji="1" lang="en-US" altLang="ja-JP" sz="2400" dirty="0" smtClean="0"/>
              <a:t>upper mantle</a:t>
            </a:r>
          </a:p>
          <a:p>
            <a:r>
              <a:rPr kumimoji="1" lang="ja-JP" altLang="en-US" sz="2800" dirty="0" smtClean="0"/>
              <a:t>内部マントル</a:t>
            </a:r>
            <a:endParaRPr kumimoji="1" lang="en-US" altLang="ja-JP" sz="2800" dirty="0" smtClean="0"/>
          </a:p>
          <a:p>
            <a:r>
              <a:rPr lang="en-US" altLang="ja-JP" sz="2400" dirty="0" smtClean="0"/>
              <a:t>lower mantle</a:t>
            </a:r>
          </a:p>
          <a:p>
            <a:r>
              <a:rPr kumimoji="1" lang="ja-JP" altLang="en-US" sz="2800" dirty="0" smtClean="0"/>
              <a:t>外核（鉄）</a:t>
            </a:r>
            <a:endParaRPr kumimoji="1" lang="en-US" altLang="ja-JP" sz="2800" dirty="0" smtClean="0"/>
          </a:p>
          <a:p>
            <a:r>
              <a:rPr kumimoji="1" lang="en-US" altLang="ja-JP" sz="2800" dirty="0" smtClean="0"/>
              <a:t>outer core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内核（鉄）</a:t>
            </a:r>
            <a:endParaRPr kumimoji="1" lang="en-US" altLang="ja-JP" sz="2800" dirty="0" smtClean="0"/>
          </a:p>
          <a:p>
            <a:r>
              <a:rPr lang="en-US" altLang="ja-JP" sz="2800" dirty="0" smtClean="0"/>
              <a:t>inner core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 smtClean="0"/>
              <a:t>Planet formation (Kyoto model)</a:t>
            </a:r>
            <a:endParaRPr lang="ja-JP" altLang="en-US" sz="3600" dirty="0"/>
          </a:p>
        </p:txBody>
      </p:sp>
      <p:pic>
        <p:nvPicPr>
          <p:cNvPr id="4" name="図 3" descr="planet_form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766" y="1417638"/>
            <a:ext cx="3221182" cy="48768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389724"/>
            <a:ext cx="4544640" cy="246168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7626" y="4060759"/>
            <a:ext cx="5378338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2800" dirty="0" err="1" smtClean="0"/>
              <a:t>Protoplanetary</a:t>
            </a:r>
            <a:r>
              <a:rPr lang="en-US" altLang="ja-JP" sz="2800" dirty="0" smtClean="0"/>
              <a:t> disk of gas and dusts</a:t>
            </a:r>
          </a:p>
          <a:p>
            <a:pPr marL="342900" indent="-342900">
              <a:buAutoNum type="arabicPeriod"/>
            </a:pPr>
            <a:r>
              <a:rPr lang="en-US" altLang="ja-JP" sz="2800" dirty="0" err="1" smtClean="0"/>
              <a:t>Planetesimal</a:t>
            </a:r>
            <a:r>
              <a:rPr lang="ja-JP" altLang="en-US" sz="2800" dirty="0" smtClean="0"/>
              <a:t>（微惑星）</a:t>
            </a:r>
            <a:r>
              <a:rPr lang="en-US" altLang="ja-JP" sz="2800" dirty="0" smtClean="0"/>
              <a:t>formed from the dust</a:t>
            </a:r>
          </a:p>
          <a:p>
            <a:pPr marL="342900" indent="-342900">
              <a:buAutoNum type="arabicPeriod"/>
            </a:pPr>
            <a:r>
              <a:rPr lang="en-US" altLang="ja-JP" sz="2800" dirty="0" smtClean="0"/>
              <a:t>Collision and merge of </a:t>
            </a:r>
            <a:r>
              <a:rPr lang="en-US" altLang="ja-JP" sz="2800" dirty="0" err="1" smtClean="0"/>
              <a:t>planetesimals</a:t>
            </a:r>
            <a:r>
              <a:rPr lang="en-US" altLang="ja-JP" sz="2800" dirty="0" smtClean="0"/>
              <a:t> into planets</a:t>
            </a:r>
          </a:p>
          <a:p>
            <a:pPr marL="342900" indent="-342900">
              <a:buAutoNum type="arabicPeriod"/>
            </a:pPr>
            <a:endParaRPr lang="en-US" altLang="ja-JP" sz="2800" dirty="0" smtClean="0"/>
          </a:p>
          <a:p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 smtClean="0"/>
              <a:t>The early Earth</a:t>
            </a:r>
            <a:endParaRPr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8100" y="6402922"/>
            <a:ext cx="4171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東京工業大学　丸山茂徳先生の資料より</a:t>
            </a:r>
            <a:endParaRPr kumimoji="1" lang="ja-JP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5633" y="1285674"/>
            <a:ext cx="6988152" cy="4828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8100" y="846138"/>
            <a:ext cx="3254824" cy="1143000"/>
          </a:xfrm>
        </p:spPr>
        <p:txBody>
          <a:bodyPr>
            <a:normAutofit/>
          </a:bodyPr>
          <a:lstStyle/>
          <a:p>
            <a:r>
              <a:rPr lang="en-US" altLang="ja-JP" sz="2800" dirty="0"/>
              <a:t>Plate tectonics</a:t>
            </a:r>
            <a:endParaRPr lang="ja-JP" altLang="en-US" sz="28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2024" y="257583"/>
            <a:ext cx="5085695" cy="634283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326043" y="1989138"/>
            <a:ext cx="18466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8100" y="6092584"/>
            <a:ext cx="4751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Kious</a:t>
            </a:r>
            <a:r>
              <a:rPr lang="en-US" altLang="ja-JP" dirty="0" smtClean="0"/>
              <a:t> &amp; Tilling, The Dynamic Earth</a:t>
            </a:r>
            <a:r>
              <a:rPr lang="ja-JP" altLang="en-US" dirty="0" smtClean="0"/>
              <a:t>より</a:t>
            </a:r>
            <a:endParaRPr lang="en-US" altLang="ja-JP" dirty="0" smtClean="0"/>
          </a:p>
          <a:p>
            <a:r>
              <a:rPr lang="en-US" altLang="ja-JP" dirty="0" smtClean="0"/>
              <a:t>http://</a:t>
            </a:r>
            <a:r>
              <a:rPr lang="en-US" altLang="ja-JP" dirty="0" err="1" smtClean="0"/>
              <a:t>pubs.usgs.gov/gip/dynamic/dynamic.html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200" dirty="0" smtClean="0"/>
              <a:t>From plate </a:t>
            </a:r>
            <a:r>
              <a:rPr lang="en-US" altLang="ja-JP" sz="3200" dirty="0" err="1" smtClean="0"/>
              <a:t>techtonics</a:t>
            </a:r>
            <a:r>
              <a:rPr lang="en-US" altLang="ja-JP" sz="3200" dirty="0" smtClean="0"/>
              <a:t> to plume </a:t>
            </a:r>
            <a:r>
              <a:rPr lang="en-US" altLang="ja-JP" sz="3200" dirty="0" err="1" smtClean="0"/>
              <a:t>techtonics</a:t>
            </a:r>
            <a:endParaRPr lang="ja-JP" altLang="en-US" sz="32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506" y="1200366"/>
            <a:ext cx="6091558" cy="5445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76052"/>
            <a:ext cx="9144001" cy="710872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32705" y="5895043"/>
            <a:ext cx="10788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 smtClean="0">
                <a:solidFill>
                  <a:schemeClr val="bg1"/>
                </a:solidFill>
              </a:rPr>
              <a:t>Life</a:t>
            </a:r>
            <a:endParaRPr kumimoji="1" lang="ja-JP" alt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897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Big events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dirty="0" smtClean="0"/>
              <a:t>Birth of the Earth (4.6Gy)</a:t>
            </a:r>
          </a:p>
          <a:p>
            <a:r>
              <a:rPr lang="en-US" altLang="ja-JP" dirty="0" err="1" smtClean="0"/>
              <a:t>FIst</a:t>
            </a:r>
            <a:r>
              <a:rPr lang="en-US" altLang="ja-JP" dirty="0" smtClean="0"/>
              <a:t> life (4Gy)</a:t>
            </a:r>
          </a:p>
          <a:p>
            <a:r>
              <a:rPr lang="en-US" altLang="ja-JP" dirty="0"/>
              <a:t>Prokaryote</a:t>
            </a:r>
            <a:r>
              <a:rPr lang="ja-JP" altLang="en-US" dirty="0" smtClean="0"/>
              <a:t>（原核生物</a:t>
            </a:r>
            <a:r>
              <a:rPr lang="en-US" altLang="ja-JP" dirty="0" smtClean="0"/>
              <a:t>)</a:t>
            </a:r>
            <a:r>
              <a:rPr lang="ja-JP" altLang="en-US" dirty="0" smtClean="0"/>
              <a:t>（</a:t>
            </a:r>
            <a:r>
              <a:rPr lang="en-US" altLang="ja-JP" dirty="0" smtClean="0"/>
              <a:t>3.8~3.5Gy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r>
              <a:rPr lang="en-US" altLang="ja-JP" dirty="0" smtClean="0"/>
              <a:t>Photosynthesis(2.7Gy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r>
              <a:rPr lang="en-US" altLang="ja-JP" dirty="0" smtClean="0"/>
              <a:t>Eukaryote(</a:t>
            </a:r>
            <a:r>
              <a:rPr lang="ja-JP" altLang="en-US" dirty="0" smtClean="0"/>
              <a:t>真核細胞</a:t>
            </a:r>
            <a:r>
              <a:rPr lang="en-US" altLang="ja-JP" dirty="0" smtClean="0"/>
              <a:t>)</a:t>
            </a:r>
            <a:r>
              <a:rPr lang="ja-JP" altLang="en-US" dirty="0" smtClean="0"/>
              <a:t>（</a:t>
            </a:r>
            <a:r>
              <a:rPr lang="en-US" altLang="ja-JP" dirty="0" smtClean="0"/>
              <a:t>2.1Gy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r>
              <a:rPr lang="en-US" altLang="ja-JP" dirty="0" smtClean="0"/>
              <a:t>Multicellular organism</a:t>
            </a:r>
            <a:r>
              <a:rPr lang="ja-JP" altLang="en-US" dirty="0" smtClean="0"/>
              <a:t>（</a:t>
            </a:r>
            <a:r>
              <a:rPr lang="en-US" altLang="ja-JP" dirty="0" smtClean="0"/>
              <a:t>1Gy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r>
              <a:rPr lang="en-US" altLang="ja-JP" dirty="0"/>
              <a:t>Cambrian Explosion</a:t>
            </a:r>
            <a:r>
              <a:rPr lang="en-US" altLang="ja-JP" dirty="0" smtClean="0"/>
              <a:t>(0.5Gy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r>
              <a:rPr lang="en-US" altLang="ja-JP" dirty="0" err="1" smtClean="0"/>
              <a:t>Hominini</a:t>
            </a:r>
            <a:r>
              <a:rPr lang="ja-JP" altLang="en-US" dirty="0" smtClean="0"/>
              <a:t>（</a:t>
            </a:r>
            <a:r>
              <a:rPr lang="en-US" altLang="ja-JP" dirty="0" smtClean="0"/>
              <a:t>5My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r>
              <a:rPr lang="en-US" altLang="ja-JP" dirty="0" smtClean="0"/>
              <a:t>Homo Sapience (~0.2My)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4915</TotalTime>
  <Words>583</Words>
  <Application>Microsoft Macintosh PowerPoint</Application>
  <PresentationFormat>画面に合わせる (4:3)</PresentationFormat>
  <Paragraphs>142</Paragraphs>
  <Slides>24</Slides>
  <Notes>20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5" baseType="lpstr">
      <vt:lpstr>Office テーマ</vt:lpstr>
      <vt:lpstr>Humanity in the universe</vt:lpstr>
      <vt:lpstr>The Earth</vt:lpstr>
      <vt:lpstr>Internal structure</vt:lpstr>
      <vt:lpstr>Planet formation (Kyoto model)</vt:lpstr>
      <vt:lpstr>The early Earth</vt:lpstr>
      <vt:lpstr>Plate tectonics</vt:lpstr>
      <vt:lpstr>From plate techtonics to plume techtonics</vt:lpstr>
      <vt:lpstr>PowerPoint プレゼンテーション</vt:lpstr>
      <vt:lpstr>Big events</vt:lpstr>
      <vt:lpstr>Miller–Urey experiment, 1952</vt:lpstr>
      <vt:lpstr>Panspermia and quasi-panspermia</vt:lpstr>
      <vt:lpstr>Earliest evidence for life</vt:lpstr>
      <vt:lpstr>The oldest fossils ~ 3.4Gy</vt:lpstr>
      <vt:lpstr>Phylogenetic tree</vt:lpstr>
      <vt:lpstr>Early lives are likely to have born near hydrothermal vents(熱水噴出孔） in the deep sea. Similar environment in the moos of Jupiter and Saturn?</vt:lpstr>
      <vt:lpstr>Photosynthesis and production of O2 ~2.7Gy</vt:lpstr>
      <vt:lpstr>Eukaryote (真核生物) ~2.1Gy</vt:lpstr>
      <vt:lpstr>Multiceller organisms (~1Gy) =&gt; larger, more complex. Hard shells （~0.55Gy）… emergence of predation </vt:lpstr>
      <vt:lpstr>Cambrian explosion</vt:lpstr>
      <vt:lpstr>Mass extinction</vt:lpstr>
      <vt:lpstr>Human</vt:lpstr>
      <vt:lpstr>PowerPoint プレゼンテーション</vt:lpstr>
      <vt:lpstr>The 6th mass extinction?</vt:lpstr>
      <vt:lpstr>Question</vt:lpstr>
    </vt:vector>
  </TitlesOfParts>
  <Company>京都大学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京都精華大学 基礎講義 自然科学論B　 〜宇宙科学と人文社会科学・芸術表現〜</dc:title>
  <dc:creator>磯部 洋明</dc:creator>
  <cp:lastModifiedBy>isobe</cp:lastModifiedBy>
  <cp:revision>171</cp:revision>
  <cp:lastPrinted>2011-11-22T04:05:21Z</cp:lastPrinted>
  <dcterms:created xsi:type="dcterms:W3CDTF">2010-11-16T02:33:13Z</dcterms:created>
  <dcterms:modified xsi:type="dcterms:W3CDTF">2015-12-16T13:49:11Z</dcterms:modified>
</cp:coreProperties>
</file>