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7" r:id="rId4"/>
    <p:sldId id="262" r:id="rId5"/>
    <p:sldId id="263" r:id="rId6"/>
    <p:sldId id="264" r:id="rId7"/>
    <p:sldId id="257" r:id="rId8"/>
    <p:sldId id="271" r:id="rId9"/>
    <p:sldId id="276" r:id="rId10"/>
    <p:sldId id="275" r:id="rId11"/>
    <p:sldId id="272" r:id="rId12"/>
    <p:sldId id="274" r:id="rId13"/>
    <p:sldId id="278" r:id="rId14"/>
    <p:sldId id="279" r:id="rId15"/>
    <p:sldId id="258" r:id="rId16"/>
    <p:sldId id="259" r:id="rId17"/>
    <p:sldId id="277" r:id="rId18"/>
    <p:sldId id="280" r:id="rId19"/>
    <p:sldId id="281" r:id="rId20"/>
    <p:sldId id="282" r:id="rId21"/>
    <p:sldId id="269" r:id="rId22"/>
    <p:sldId id="260" r:id="rId23"/>
    <p:sldId id="283" r:id="rId24"/>
    <p:sldId id="261" r:id="rId25"/>
    <p:sldId id="268"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99" autoAdjust="0"/>
  </p:normalViewPr>
  <p:slideViewPr>
    <p:cSldViewPr snapToGrid="0" snapToObjects="1">
      <p:cViewPr varScale="1">
        <p:scale>
          <a:sx n="87" d="100"/>
          <a:sy n="87"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22283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290389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52391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0987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353997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54163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256778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07344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27999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292891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E2B0A-A7DA-754D-AF63-43262A18B8A0}" type="datetimeFigureOut">
              <a:rPr kumimoji="1" lang="ja-JP" altLang="en-US" smtClean="0"/>
              <a:t>11/12/19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1243062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E2B0A-A7DA-754D-AF63-43262A18B8A0}" type="datetimeFigureOut">
              <a:rPr kumimoji="1" lang="ja-JP" altLang="en-US" smtClean="0"/>
              <a:t>11/12/19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56A45-8115-A444-9490-6528CC6CD20D}" type="slidenum">
              <a:rPr kumimoji="1" lang="ja-JP" altLang="en-US" smtClean="0"/>
              <a:t>‹#›</a:t>
            </a:fld>
            <a:endParaRPr kumimoji="1" lang="ja-JP" altLang="en-US"/>
          </a:p>
        </p:txBody>
      </p:sp>
    </p:spTree>
    <p:extLst>
      <p:ext uri="{BB962C8B-B14F-4D97-AF65-F5344CB8AC3E}">
        <p14:creationId xmlns:p14="http://schemas.microsoft.com/office/powerpoint/2010/main" val="304516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microsoft.com/office/2007/relationships/media" Target="file://localhost/Users/isobe/Documents/Lecture/Seika10/20100720/Pangea_animation_03.gif" TargetMode="External"/><Relationship Id="rId2" Type="http://schemas.openxmlformats.org/officeDocument/2006/relationships/video" Target="file://localhost/Users/isobe/Documents/Lecture/Seika10/20100720/Pangea_animation_03.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mars-moon_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966" cy="6858000"/>
          </a:xfrm>
          <a:prstGeom prst="rect">
            <a:avLst/>
          </a:prstGeom>
        </p:spPr>
      </p:pic>
      <p:sp>
        <p:nvSpPr>
          <p:cNvPr id="2" name="タイトル 1"/>
          <p:cNvSpPr>
            <a:spLocks noGrp="1"/>
          </p:cNvSpPr>
          <p:nvPr>
            <p:ph type="ctrTitle"/>
          </p:nvPr>
        </p:nvSpPr>
        <p:spPr>
          <a:xfrm>
            <a:off x="149960" y="-372592"/>
            <a:ext cx="8855118" cy="2254727"/>
          </a:xfrm>
        </p:spPr>
        <p:txBody>
          <a:bodyPr>
            <a:normAutofit/>
          </a:bodyPr>
          <a:lstStyle/>
          <a:p>
            <a:pPr algn="l"/>
            <a:r>
              <a:rPr lang="ja-JP" altLang="en-US" sz="2000" dirty="0" smtClean="0">
                <a:solidFill>
                  <a:srgbClr val="FFFFFF"/>
                </a:solidFill>
              </a:rPr>
              <a:t>漢字</a:t>
            </a:r>
            <a:r>
              <a:rPr lang="en-US" altLang="ja-JP" sz="2000" dirty="0" smtClean="0">
                <a:solidFill>
                  <a:srgbClr val="FFFFFF"/>
                </a:solidFill>
              </a:rPr>
              <a:t> in </a:t>
            </a:r>
            <a:r>
              <a:rPr lang="ja-JP" altLang="en-US" sz="2000" dirty="0" smtClean="0">
                <a:solidFill>
                  <a:srgbClr val="FFFFFF"/>
                </a:solidFill>
              </a:rPr>
              <a:t>科学</a:t>
            </a:r>
            <a:r>
              <a:rPr lang="en-US" altLang="ja-JP" sz="2000" dirty="0" smtClean="0">
                <a:solidFill>
                  <a:srgbClr val="FFFFFF"/>
                </a:solidFill>
              </a:rPr>
              <a:t>? </a:t>
            </a:r>
            <a:r>
              <a:rPr kumimoji="1" lang="en-US" altLang="ja-JP" sz="2000" dirty="0" smtClean="0">
                <a:solidFill>
                  <a:srgbClr val="FFFFFF"/>
                </a:solidFill>
              </a:rPr>
              <a:t/>
            </a:r>
            <a:br>
              <a:rPr kumimoji="1" lang="en-US" altLang="ja-JP" sz="2000" dirty="0" smtClean="0">
                <a:solidFill>
                  <a:srgbClr val="FFFFFF"/>
                </a:solidFill>
              </a:rPr>
            </a:br>
            <a:r>
              <a:rPr kumimoji="1" lang="en-US" altLang="ja-JP" sz="2800" dirty="0" smtClean="0">
                <a:solidFill>
                  <a:srgbClr val="FFFFFF"/>
                </a:solidFill>
              </a:rPr>
              <a:t>Should we keel local languages and Chinese characters </a:t>
            </a:r>
            <a:br>
              <a:rPr kumimoji="1" lang="en-US" altLang="ja-JP" sz="2800" dirty="0" smtClean="0">
                <a:solidFill>
                  <a:srgbClr val="FFFFFF"/>
                </a:solidFill>
              </a:rPr>
            </a:br>
            <a:r>
              <a:rPr kumimoji="1" lang="en-US" altLang="ja-JP" sz="2800" dirty="0" smtClean="0">
                <a:solidFill>
                  <a:srgbClr val="FFFFFF"/>
                </a:solidFill>
              </a:rPr>
              <a:t>in top sciences? </a:t>
            </a:r>
            <a:r>
              <a:rPr lang="en-US" altLang="ja-JP" sz="2800" dirty="0" smtClean="0">
                <a:solidFill>
                  <a:srgbClr val="FFFFFF"/>
                </a:solidFill>
              </a:rPr>
              <a:t>-- A case of astrophysics</a:t>
            </a:r>
            <a:r>
              <a:rPr kumimoji="1" lang="en-US" altLang="ja-JP" sz="2800" dirty="0" smtClean="0">
                <a:solidFill>
                  <a:srgbClr val="FFFFFF"/>
                </a:solidFill>
              </a:rPr>
              <a:t> </a:t>
            </a:r>
            <a:endParaRPr kumimoji="1" lang="ja-JP" altLang="en-US" sz="2800" dirty="0">
              <a:solidFill>
                <a:srgbClr val="FFFFFF"/>
              </a:solidFill>
            </a:endParaRPr>
          </a:p>
        </p:txBody>
      </p:sp>
      <p:sp>
        <p:nvSpPr>
          <p:cNvPr id="3" name="サブタイトル 2"/>
          <p:cNvSpPr>
            <a:spLocks noGrp="1"/>
          </p:cNvSpPr>
          <p:nvPr>
            <p:ph type="subTitle" idx="1"/>
          </p:nvPr>
        </p:nvSpPr>
        <p:spPr>
          <a:xfrm>
            <a:off x="923951" y="5105400"/>
            <a:ext cx="8046398" cy="1752600"/>
          </a:xfrm>
        </p:spPr>
        <p:txBody>
          <a:bodyPr>
            <a:noAutofit/>
          </a:bodyPr>
          <a:lstStyle/>
          <a:p>
            <a:pPr algn="r"/>
            <a:r>
              <a:rPr kumimoji="1" lang="en-US" altLang="ja-JP" sz="2800" dirty="0" smtClean="0">
                <a:solidFill>
                  <a:schemeClr val="bg1"/>
                </a:solidFill>
              </a:rPr>
              <a:t>Hiroaki </a:t>
            </a:r>
            <a:r>
              <a:rPr kumimoji="1" lang="en-US" altLang="ja-JP" sz="2800" dirty="0" err="1" smtClean="0">
                <a:solidFill>
                  <a:schemeClr val="bg1"/>
                </a:solidFill>
              </a:rPr>
              <a:t>Isobe</a:t>
            </a:r>
            <a:r>
              <a:rPr kumimoji="1" lang="en-US" altLang="ja-JP" sz="2800" dirty="0" smtClean="0">
                <a:solidFill>
                  <a:schemeClr val="bg1"/>
                </a:solidFill>
              </a:rPr>
              <a:t> </a:t>
            </a:r>
            <a:r>
              <a:rPr lang="en-US" altLang="ja-JP" sz="2800" dirty="0" smtClean="0">
                <a:solidFill>
                  <a:schemeClr val="bg1"/>
                </a:solidFill>
              </a:rPr>
              <a:t> / </a:t>
            </a:r>
            <a:r>
              <a:rPr kumimoji="1" lang="ja-JP" altLang="en-US" sz="2800" dirty="0" smtClean="0">
                <a:solidFill>
                  <a:schemeClr val="bg1"/>
                </a:solidFill>
              </a:rPr>
              <a:t>磯部洋明</a:t>
            </a:r>
            <a:endParaRPr kumimoji="1" lang="en-US" altLang="ja-JP" sz="2800" dirty="0" smtClean="0">
              <a:solidFill>
                <a:schemeClr val="bg1"/>
              </a:solidFill>
            </a:endParaRPr>
          </a:p>
          <a:p>
            <a:pPr algn="r"/>
            <a:r>
              <a:rPr lang="en-US" altLang="ja-JP" sz="2400" dirty="0" smtClean="0">
                <a:solidFill>
                  <a:schemeClr val="bg1"/>
                </a:solidFill>
              </a:rPr>
              <a:t>Unit of Synergetic Studies for Space, Kyoto University</a:t>
            </a:r>
          </a:p>
          <a:p>
            <a:pPr algn="r"/>
            <a:r>
              <a:rPr kumimoji="1" lang="ja-JP" altLang="en-US" sz="2400" dirty="0" smtClean="0">
                <a:solidFill>
                  <a:schemeClr val="bg1"/>
                </a:solidFill>
              </a:rPr>
              <a:t>京都大学宇宙総合学研究ユニット</a:t>
            </a:r>
            <a:endParaRPr kumimoji="1" lang="ja-JP" altLang="en-US" sz="2400" dirty="0">
              <a:solidFill>
                <a:schemeClr val="bg1"/>
              </a:solidFill>
            </a:endParaRPr>
          </a:p>
        </p:txBody>
      </p:sp>
    </p:spTree>
    <p:extLst>
      <p:ext uri="{BB962C8B-B14F-4D97-AF65-F5344CB8AC3E}">
        <p14:creationId xmlns:p14="http://schemas.microsoft.com/office/powerpoint/2010/main" val="37812414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9353" y="695742"/>
            <a:ext cx="5237958" cy="4525963"/>
          </a:xfrm>
        </p:spPr>
        <p:txBody>
          <a:bodyPr>
            <a:noAutofit/>
          </a:bodyPr>
          <a:lstStyle/>
          <a:p>
            <a:r>
              <a:rPr kumimoji="1" lang="en-US" altLang="ja-JP" sz="2800" dirty="0" smtClean="0"/>
              <a:t>In ancient time, people created myths to describe the universe and the origin of themselves to obtain relieves. </a:t>
            </a:r>
          </a:p>
          <a:p>
            <a:endParaRPr lang="en-US" altLang="ja-JP" sz="2800" dirty="0" smtClean="0"/>
          </a:p>
          <a:p>
            <a:pPr marL="0" indent="0">
              <a:buNone/>
            </a:pPr>
            <a:endParaRPr lang="en-US" altLang="ja-JP" sz="2800" dirty="0"/>
          </a:p>
          <a:p>
            <a:r>
              <a:rPr lang="en-US" altLang="ja-JP" sz="2800" dirty="0" smtClean="0"/>
              <a:t>Driven by the curiosity invoked by </a:t>
            </a:r>
            <a:r>
              <a:rPr kumimoji="1" lang="en-US" altLang="ja-JP" sz="2800" dirty="0" smtClean="0"/>
              <a:t>astronomical observations, people realized that the world is something they can understand and explore by their reason </a:t>
            </a:r>
          </a:p>
        </p:txBody>
      </p:sp>
      <p:pic>
        <p:nvPicPr>
          <p:cNvPr id="4" name="図 3"/>
          <p:cNvPicPr>
            <a:picLocks noChangeAspect="1"/>
          </p:cNvPicPr>
          <p:nvPr/>
        </p:nvPicPr>
        <p:blipFill>
          <a:blip r:embed="rId2"/>
          <a:stretch>
            <a:fillRect/>
          </a:stretch>
        </p:blipFill>
        <p:spPr>
          <a:xfrm>
            <a:off x="5387311" y="695742"/>
            <a:ext cx="3602938" cy="2702204"/>
          </a:xfrm>
          <a:prstGeom prst="rect">
            <a:avLst/>
          </a:prstGeom>
        </p:spPr>
      </p:pic>
      <p:pic>
        <p:nvPicPr>
          <p:cNvPr id="5" name="図 4"/>
          <p:cNvPicPr>
            <a:picLocks noChangeAspect="1"/>
          </p:cNvPicPr>
          <p:nvPr/>
        </p:nvPicPr>
        <p:blipFill>
          <a:blip r:embed="rId3"/>
          <a:stretch>
            <a:fillRect/>
          </a:stretch>
        </p:blipFill>
        <p:spPr>
          <a:xfrm>
            <a:off x="5387311" y="3591758"/>
            <a:ext cx="3602938" cy="2623981"/>
          </a:xfrm>
          <a:prstGeom prst="rect">
            <a:avLst/>
          </a:prstGeom>
        </p:spPr>
      </p:pic>
    </p:spTree>
    <p:extLst>
      <p:ext uri="{BB962C8B-B14F-4D97-AF65-F5344CB8AC3E}">
        <p14:creationId xmlns:p14="http://schemas.microsoft.com/office/powerpoint/2010/main" val="1367010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en-US" altLang="ja-JP" dirty="0" smtClean="0">
                <a:solidFill>
                  <a:srgbClr val="FFFFFF"/>
                </a:solidFill>
              </a:rPr>
              <a:t>Most important achievement by  modern space exploration</a:t>
            </a:r>
            <a:endParaRPr kumimoji="1" lang="ja-JP" altLang="en-US" dirty="0">
              <a:solidFill>
                <a:srgbClr val="FFFFFF"/>
              </a:solidFill>
            </a:endParaRPr>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60" y="1894733"/>
            <a:ext cx="3693170" cy="3693170"/>
          </a:xfrm>
          <a:prstGeom prst="rect">
            <a:avLst/>
          </a:prstGeom>
        </p:spPr>
      </p:pic>
    </p:spTree>
    <p:extLst>
      <p:ext uri="{BB962C8B-B14F-4D97-AF65-F5344CB8AC3E}">
        <p14:creationId xmlns:p14="http://schemas.microsoft.com/office/powerpoint/2010/main" val="290269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After</a:t>
            </a:r>
            <a:endParaRPr kumimoji="1" lang="ja-JP" altLang="en-US" dirty="0"/>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60" y="470693"/>
            <a:ext cx="3693170" cy="3693170"/>
          </a:xfrm>
          <a:prstGeom prst="rect">
            <a:avLst/>
          </a:prstGeom>
        </p:spPr>
      </p:pic>
      <p:sp>
        <p:nvSpPr>
          <p:cNvPr id="5" name="テキスト ボックス 4"/>
          <p:cNvSpPr txBox="1"/>
          <p:nvPr/>
        </p:nvSpPr>
        <p:spPr>
          <a:xfrm>
            <a:off x="591883" y="4310605"/>
            <a:ext cx="8094917" cy="2246769"/>
          </a:xfrm>
          <a:prstGeom prst="rect">
            <a:avLst/>
          </a:prstGeom>
          <a:noFill/>
        </p:spPr>
        <p:txBody>
          <a:bodyPr wrap="square" rtlCol="0">
            <a:spAutoFit/>
          </a:bodyPr>
          <a:lstStyle/>
          <a:p>
            <a:r>
              <a:rPr kumimoji="1" lang="en-US" altLang="ja-JP" sz="2800" dirty="0" smtClean="0">
                <a:solidFill>
                  <a:srgbClr val="FFFFFF"/>
                </a:solidFill>
              </a:rPr>
              <a:t>Space exploration in 20</a:t>
            </a:r>
            <a:r>
              <a:rPr kumimoji="1" lang="en-US" altLang="ja-JP" sz="2800" baseline="30000" dirty="0" smtClean="0">
                <a:solidFill>
                  <a:srgbClr val="FFFFFF"/>
                </a:solidFill>
              </a:rPr>
              <a:t>th</a:t>
            </a:r>
            <a:r>
              <a:rPr kumimoji="1" lang="en-US" altLang="ja-JP" sz="2800" dirty="0" smtClean="0">
                <a:solidFill>
                  <a:srgbClr val="FFFFFF"/>
                </a:solidFill>
              </a:rPr>
              <a:t> </a:t>
            </a:r>
            <a:r>
              <a:rPr lang="en-US" altLang="ja-JP" sz="2800" dirty="0">
                <a:solidFill>
                  <a:srgbClr val="FFFFFF"/>
                </a:solidFill>
              </a:rPr>
              <a:t>century was </a:t>
            </a:r>
            <a:r>
              <a:rPr lang="en-US" altLang="ja-JP" sz="2800" dirty="0" smtClean="0">
                <a:solidFill>
                  <a:srgbClr val="FFFFFF"/>
                </a:solidFill>
              </a:rPr>
              <a:t>contemporary with development  of mass media. </a:t>
            </a:r>
            <a:endParaRPr lang="en-US" altLang="ja-JP" sz="2800" dirty="0">
              <a:solidFill>
                <a:srgbClr val="FFFFFF"/>
              </a:solidFill>
            </a:endParaRPr>
          </a:p>
          <a:p>
            <a:r>
              <a:rPr lang="en-US" altLang="ja-JP" sz="2800" dirty="0" smtClean="0">
                <a:solidFill>
                  <a:srgbClr val="FFFFFF"/>
                </a:solidFill>
              </a:rPr>
              <a:t>Since</a:t>
            </a:r>
            <a:r>
              <a:rPr kumimoji="1" lang="en-US" altLang="ja-JP" sz="2800" dirty="0" smtClean="0">
                <a:solidFill>
                  <a:srgbClr val="FFFFFF"/>
                </a:solidFill>
              </a:rPr>
              <a:t> this picture is now widely shared by public across the globe, concepts such as “spaceship earth” “environment protection”, “cosmopolitan”</a:t>
            </a:r>
            <a:endParaRPr kumimoji="1" lang="ja-JP" altLang="en-US" sz="2800" dirty="0">
              <a:solidFill>
                <a:srgbClr val="FFFFFF"/>
              </a:solidFill>
            </a:endParaRPr>
          </a:p>
        </p:txBody>
      </p:sp>
      <p:sp>
        <p:nvSpPr>
          <p:cNvPr id="6" name="タイトル 5"/>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2132469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Science is still one of the most important drivers that change and cultivate our way of life and our way of thinking</a:t>
            </a:r>
          </a:p>
          <a:p>
            <a:endParaRPr lang="en-US" altLang="ja-JP" dirty="0"/>
          </a:p>
          <a:p>
            <a:r>
              <a:rPr kumimoji="1" lang="en-US" altLang="ja-JP" dirty="0" smtClean="0"/>
              <a:t>If it is lost from our own languages and the culture of Chinese characters,  </a:t>
            </a:r>
            <a:r>
              <a:rPr lang="en-US" altLang="ja-JP" dirty="0" smtClean="0"/>
              <a:t>there will be long term influences...</a:t>
            </a:r>
            <a:endParaRPr kumimoji="1" lang="ja-JP" altLang="en-US" dirty="0"/>
          </a:p>
        </p:txBody>
      </p:sp>
    </p:spTree>
    <p:extLst>
      <p:ext uri="{BB962C8B-B14F-4D97-AF65-F5344CB8AC3E}">
        <p14:creationId xmlns:p14="http://schemas.microsoft.com/office/powerpoint/2010/main" val="23093515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s-2004-46-a-full_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5582" y="-963713"/>
            <a:ext cx="7716226" cy="9643650"/>
          </a:xfrm>
          <a:prstGeom prst="rect">
            <a:avLst/>
          </a:prstGeom>
        </p:spPr>
      </p:pic>
      <p:sp>
        <p:nvSpPr>
          <p:cNvPr id="2" name="タイトル 1"/>
          <p:cNvSpPr>
            <a:spLocks noGrp="1"/>
          </p:cNvSpPr>
          <p:nvPr>
            <p:ph type="title"/>
          </p:nvPr>
        </p:nvSpPr>
        <p:spPr>
          <a:ln>
            <a:noFill/>
          </a:ln>
        </p:spPr>
        <p:txBody>
          <a:bodyPr>
            <a:normAutofit/>
          </a:bodyPr>
          <a:lstStyle/>
          <a:p>
            <a:r>
              <a:rPr kumimoji="1" lang="en-US" altLang="ja-JP" dirty="0" smtClean="0">
                <a:solidFill>
                  <a:schemeClr val="bg1"/>
                </a:solidFill>
              </a:rPr>
              <a:t>Another reason for science in </a:t>
            </a:r>
            <a:r>
              <a:rPr kumimoji="1" lang="ja-JP" altLang="en-US" dirty="0" smtClean="0">
                <a:solidFill>
                  <a:schemeClr val="bg1"/>
                </a:solidFill>
              </a:rPr>
              <a:t>漢字</a:t>
            </a:r>
            <a:r>
              <a:rPr kumimoji="1" lang="en-US" altLang="ja-JP" dirty="0" smtClean="0">
                <a:solidFill>
                  <a:schemeClr val="bg1"/>
                </a:solidFill>
              </a:rPr>
              <a:t> </a:t>
            </a:r>
            <a:endParaRPr kumimoji="1" lang="ja-JP" altLang="en-US" dirty="0">
              <a:solidFill>
                <a:schemeClr val="bg1"/>
              </a:solidFill>
            </a:endParaRPr>
          </a:p>
        </p:txBody>
      </p:sp>
      <p:sp>
        <p:nvSpPr>
          <p:cNvPr id="5" name="テキスト ボックス 4"/>
          <p:cNvSpPr txBox="1"/>
          <p:nvPr/>
        </p:nvSpPr>
        <p:spPr>
          <a:xfrm>
            <a:off x="457200" y="6270388"/>
            <a:ext cx="5715177" cy="1200328"/>
          </a:xfrm>
          <a:prstGeom prst="rect">
            <a:avLst/>
          </a:prstGeom>
          <a:noFill/>
        </p:spPr>
        <p:txBody>
          <a:bodyPr wrap="none" rtlCol="0">
            <a:spAutoFit/>
          </a:bodyPr>
          <a:lstStyle/>
          <a:p>
            <a:r>
              <a:rPr lang="en-US" altLang="ja-JP" sz="2400" dirty="0" smtClean="0">
                <a:solidFill>
                  <a:srgbClr val="FFFFFF"/>
                </a:solidFill>
              </a:rPr>
              <a:t>Beautiful picture of a dying star taken by </a:t>
            </a:r>
          </a:p>
          <a:p>
            <a:r>
              <a:rPr kumimoji="1" lang="en-US" altLang="ja-JP" sz="2400" dirty="0" smtClean="0">
                <a:solidFill>
                  <a:srgbClr val="FFFFFF"/>
                </a:solidFill>
              </a:rPr>
              <a:t>Hubble space telescope</a:t>
            </a:r>
          </a:p>
          <a:p>
            <a:r>
              <a:rPr lang="en-US" altLang="ja-JP" sz="2400" dirty="0" smtClean="0">
                <a:solidFill>
                  <a:srgbClr val="FFFFFF"/>
                </a:solidFill>
              </a:rPr>
              <a:t>Our sun will end like this after 6 billion years</a:t>
            </a:r>
            <a:endParaRPr kumimoji="1" lang="ja-JP" altLang="en-US" sz="2400" dirty="0">
              <a:solidFill>
                <a:srgbClr val="FFFFFF"/>
              </a:solidFill>
            </a:endParaRPr>
          </a:p>
        </p:txBody>
      </p:sp>
    </p:spTree>
    <p:extLst>
      <p:ext uri="{BB962C8B-B14F-4D97-AF65-F5344CB8AC3E}">
        <p14:creationId xmlns:p14="http://schemas.microsoft.com/office/powerpoint/2010/main" val="12297451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The sun they see in 10000 years ago</a:t>
            </a:r>
            <a:endParaRPr kumimoji="1" lang="ja-JP" altLang="en-US" sz="4000" dirty="0"/>
          </a:p>
        </p:txBody>
      </p:sp>
      <p:pic>
        <p:nvPicPr>
          <p:cNvPr id="6" name="図 5"/>
          <p:cNvPicPr>
            <a:picLocks noChangeAspect="1"/>
          </p:cNvPicPr>
          <p:nvPr/>
        </p:nvPicPr>
        <p:blipFill>
          <a:blip r:embed="rId2"/>
          <a:stretch>
            <a:fillRect/>
          </a:stretch>
        </p:blipFill>
        <p:spPr>
          <a:xfrm>
            <a:off x="237875" y="1605503"/>
            <a:ext cx="8709128" cy="4327348"/>
          </a:xfrm>
          <a:prstGeom prst="rect">
            <a:avLst/>
          </a:prstGeom>
        </p:spPr>
      </p:pic>
    </p:spTree>
    <p:extLst>
      <p:ext uri="{BB962C8B-B14F-4D97-AF65-F5344CB8AC3E}">
        <p14:creationId xmlns:p14="http://schemas.microsoft.com/office/powerpoint/2010/main" val="37373872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457200" y="458707"/>
            <a:ext cx="2316474" cy="2554545"/>
          </a:xfrm>
          <a:prstGeom prst="rect">
            <a:avLst/>
          </a:prstGeom>
          <a:noFill/>
        </p:spPr>
        <p:txBody>
          <a:bodyPr wrap="square" rtlCol="0">
            <a:spAutoFit/>
          </a:bodyPr>
          <a:lstStyle/>
          <a:p>
            <a:r>
              <a:rPr kumimoji="1" lang="en-US" altLang="ja-JP" sz="3200" dirty="0" smtClean="0"/>
              <a:t>The sun we see </a:t>
            </a:r>
            <a:r>
              <a:rPr kumimoji="1" lang="en-US" altLang="ja-JP" sz="3200" dirty="0" smtClean="0"/>
              <a:t>today is a variable and violent star</a:t>
            </a:r>
            <a:endParaRPr kumimoji="1" lang="ja-JP" altLang="en-US" sz="3200" dirty="0"/>
          </a:p>
        </p:txBody>
      </p:sp>
      <p:pic>
        <p:nvPicPr>
          <p:cNvPr id="3" name="図 2" descr="LASCO_HelicalCM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47" y="3080442"/>
            <a:ext cx="3412576" cy="3412576"/>
          </a:xfrm>
          <a:prstGeom prst="rect">
            <a:avLst/>
          </a:prstGeom>
        </p:spPr>
      </p:pic>
      <p:pic>
        <p:nvPicPr>
          <p:cNvPr id="6" name="図 5" descr="Yohkoh_ful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291" y="160592"/>
            <a:ext cx="5294815" cy="3036645"/>
          </a:xfrm>
          <a:prstGeom prst="rect">
            <a:avLst/>
          </a:prstGeom>
        </p:spPr>
      </p:pic>
      <p:pic>
        <p:nvPicPr>
          <p:cNvPr id="7" name="図 6" descr="TRACE20020421_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777" y="3314031"/>
            <a:ext cx="3547383" cy="3349460"/>
          </a:xfrm>
          <a:prstGeom prst="rect">
            <a:avLst/>
          </a:prstGeom>
        </p:spPr>
      </p:pic>
    </p:spTree>
    <p:extLst>
      <p:ext uri="{BB962C8B-B14F-4D97-AF65-F5344CB8AC3E}">
        <p14:creationId xmlns:p14="http://schemas.microsoft.com/office/powerpoint/2010/main" val="6328783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図 4" descr="spaceweather-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24174"/>
          </a:xfrm>
          <a:prstGeom prst="rect">
            <a:avLst/>
          </a:prstGeom>
        </p:spPr>
      </p:pic>
    </p:spTree>
    <p:extLst>
      <p:ext uri="{BB962C8B-B14F-4D97-AF65-F5344CB8AC3E}">
        <p14:creationId xmlns:p14="http://schemas.microsoft.com/office/powerpoint/2010/main" val="4164572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What astronomy and earth sciences are telling us:  </a:t>
            </a:r>
            <a:endParaRPr kumimoji="1" lang="ja-JP" altLang="en-US" sz="3600" dirty="0"/>
          </a:p>
        </p:txBody>
      </p:sp>
      <p:pic>
        <p:nvPicPr>
          <p:cNvPr id="4" name="図 13" descr="temperatu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00299"/>
            <a:ext cx="903128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ChangingSxtSu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14974"/>
            <a:ext cx="4278480" cy="29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angea_animation_03.gif">
            <a:hlinkClick r:id="" action="ppaction://media"/>
          </p:cNvPr>
          <p:cNvPicPr/>
          <p:nvPr>
            <a:videoFile r:link="rId2"/>
            <p:extLst>
              <p:ext uri="{DAA4B4D4-6D71-4841-9C94-3DE7FCFB9230}">
                <p14:media xmlns:p14="http://schemas.microsoft.com/office/powerpoint/2010/main" r:link="rId1"/>
              </p:ext>
            </p:extLst>
          </p:nvPr>
        </p:nvPicPr>
        <p:blipFill>
          <a:blip r:embed="rId6"/>
          <a:stretch>
            <a:fillRect/>
          </a:stretch>
        </p:blipFill>
        <p:spPr>
          <a:xfrm>
            <a:off x="5541235" y="1417638"/>
            <a:ext cx="3327600" cy="2882661"/>
          </a:xfrm>
          <a:prstGeom prst="rect">
            <a:avLst/>
          </a:prstGeom>
        </p:spPr>
      </p:pic>
    </p:spTree>
    <p:extLst>
      <p:ext uri="{BB962C8B-B14F-4D97-AF65-F5344CB8AC3E}">
        <p14:creationId xmlns:p14="http://schemas.microsoft.com/office/powerpoint/2010/main" val="1484249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Our star is a variable star. Environments, climates and even lands keep changing. </a:t>
            </a:r>
          </a:p>
          <a:p>
            <a:r>
              <a:rPr lang="en-US" altLang="ja-JP" dirty="0" smtClean="0"/>
              <a:t>Our society looks even more variable.</a:t>
            </a:r>
          </a:p>
          <a:p>
            <a:endParaRPr kumimoji="1" lang="en-US" altLang="ja-JP" dirty="0"/>
          </a:p>
          <a:p>
            <a:r>
              <a:rPr lang="en-US" altLang="ja-JP" dirty="0" smtClean="0"/>
              <a:t>In order to survive the changes and adopt to them, we need </a:t>
            </a:r>
            <a:r>
              <a:rPr lang="en-US" altLang="ja-JP" dirty="0" smtClean="0">
                <a:solidFill>
                  <a:srgbClr val="FF0000"/>
                </a:solidFill>
              </a:rPr>
              <a:t>diversity</a:t>
            </a:r>
            <a:r>
              <a:rPr lang="en-US" altLang="ja-JP" dirty="0" smtClean="0"/>
              <a:t>.</a:t>
            </a:r>
          </a:p>
          <a:p>
            <a:endParaRPr kumimoji="1" lang="en-US" altLang="ja-JP" dirty="0"/>
          </a:p>
          <a:p>
            <a:r>
              <a:rPr kumimoji="1" lang="en-US" altLang="ja-JP" dirty="0" smtClean="0"/>
              <a:t> </a:t>
            </a:r>
            <a:r>
              <a:rPr kumimoji="1" lang="en-US" altLang="ja-JP" dirty="0" smtClean="0">
                <a:solidFill>
                  <a:srgbClr val="FF0000"/>
                </a:solidFill>
              </a:rPr>
              <a:t>Diversity!</a:t>
            </a:r>
            <a:endParaRPr kumimoji="1" lang="ja-JP" altLang="en-US" dirty="0">
              <a:solidFill>
                <a:srgbClr val="FF0000"/>
              </a:solidFill>
            </a:endParaRPr>
          </a:p>
        </p:txBody>
      </p:sp>
    </p:spTree>
    <p:extLst>
      <p:ext uri="{BB962C8B-B14F-4D97-AF65-F5344CB8AC3E}">
        <p14:creationId xmlns:p14="http://schemas.microsoft.com/office/powerpoint/2010/main" val="190186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735" y="2118991"/>
            <a:ext cx="1368623" cy="1143000"/>
          </a:xfrm>
        </p:spPr>
        <p:txBody>
          <a:bodyPr/>
          <a:lstStyle/>
          <a:p>
            <a:r>
              <a:rPr kumimoji="1" lang="ja-JP" altLang="en-US" dirty="0" smtClean="0"/>
              <a:t>日</a:t>
            </a:r>
            <a:endParaRPr kumimoji="1" lang="ja-JP" altLang="en-US" dirty="0"/>
          </a:p>
        </p:txBody>
      </p:sp>
      <p:pic>
        <p:nvPicPr>
          <p:cNvPr id="4" name="図 3"/>
          <p:cNvPicPr>
            <a:picLocks noChangeAspect="1"/>
          </p:cNvPicPr>
          <p:nvPr/>
        </p:nvPicPr>
        <p:blipFill>
          <a:blip r:embed="rId2"/>
          <a:stretch>
            <a:fillRect/>
          </a:stretch>
        </p:blipFill>
        <p:spPr>
          <a:xfrm>
            <a:off x="496892" y="3194611"/>
            <a:ext cx="1937563" cy="2049886"/>
          </a:xfrm>
          <a:prstGeom prst="rect">
            <a:avLst/>
          </a:prstGeom>
        </p:spPr>
      </p:pic>
      <p:grpSp>
        <p:nvGrpSpPr>
          <p:cNvPr id="7" name="図形グループ 6"/>
          <p:cNvGrpSpPr/>
          <p:nvPr/>
        </p:nvGrpSpPr>
        <p:grpSpPr>
          <a:xfrm>
            <a:off x="3155027" y="289491"/>
            <a:ext cx="5575689" cy="6230483"/>
            <a:chOff x="3148771" y="317478"/>
            <a:chExt cx="5575689" cy="6230483"/>
          </a:xfrm>
        </p:grpSpPr>
        <p:pic>
          <p:nvPicPr>
            <p:cNvPr id="5" name="図 4"/>
            <p:cNvPicPr>
              <a:picLocks noChangeAspect="1"/>
            </p:cNvPicPr>
            <p:nvPr/>
          </p:nvPicPr>
          <p:blipFill>
            <a:blip r:embed="rId3"/>
            <a:stretch>
              <a:fillRect/>
            </a:stretch>
          </p:blipFill>
          <p:spPr>
            <a:xfrm>
              <a:off x="3148771" y="972272"/>
              <a:ext cx="5575689" cy="5575689"/>
            </a:xfrm>
            <a:prstGeom prst="rect">
              <a:avLst/>
            </a:prstGeom>
          </p:spPr>
        </p:pic>
        <p:sp>
          <p:nvSpPr>
            <p:cNvPr id="6" name="テキスト ボックス 5"/>
            <p:cNvSpPr txBox="1"/>
            <p:nvPr/>
          </p:nvSpPr>
          <p:spPr>
            <a:xfrm>
              <a:off x="4385941" y="317478"/>
              <a:ext cx="3242795" cy="584776"/>
            </a:xfrm>
            <a:prstGeom prst="rect">
              <a:avLst/>
            </a:prstGeom>
            <a:noFill/>
          </p:spPr>
          <p:txBody>
            <a:bodyPr wrap="none" rtlCol="0">
              <a:spAutoFit/>
            </a:bodyPr>
            <a:lstStyle/>
            <a:p>
              <a:r>
                <a:rPr kumimoji="1" lang="en-US" altLang="ja-JP" sz="3200" dirty="0" smtClean="0"/>
                <a:t>The Sun yesterday</a:t>
              </a:r>
              <a:endParaRPr kumimoji="1" lang="ja-JP" altLang="en-US" sz="3200" dirty="0"/>
            </a:p>
          </p:txBody>
        </p:sp>
      </p:grpSp>
      <p:grpSp>
        <p:nvGrpSpPr>
          <p:cNvPr id="12" name="図形グループ 11"/>
          <p:cNvGrpSpPr/>
          <p:nvPr/>
        </p:nvGrpSpPr>
        <p:grpSpPr>
          <a:xfrm>
            <a:off x="1398759" y="4563732"/>
            <a:ext cx="5020221" cy="1737978"/>
            <a:chOff x="1398759" y="4563732"/>
            <a:chExt cx="5020221" cy="1737978"/>
          </a:xfrm>
        </p:grpSpPr>
        <p:cxnSp>
          <p:nvCxnSpPr>
            <p:cNvPr id="9" name="直線矢印コネクタ 8"/>
            <p:cNvCxnSpPr/>
            <p:nvPr/>
          </p:nvCxnSpPr>
          <p:spPr>
            <a:xfrm flipV="1">
              <a:off x="1398759" y="4563732"/>
              <a:ext cx="0" cy="71432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6418980" y="4563732"/>
              <a:ext cx="0" cy="71432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083820" y="5778490"/>
              <a:ext cx="3739976" cy="523220"/>
            </a:xfrm>
            <a:prstGeom prst="rect">
              <a:avLst/>
            </a:prstGeom>
            <a:noFill/>
          </p:spPr>
          <p:txBody>
            <a:bodyPr wrap="none" rtlCol="0">
              <a:spAutoFit/>
            </a:bodyPr>
            <a:lstStyle/>
            <a:p>
              <a:r>
                <a:rPr kumimoji="1" lang="en-US" altLang="ja-JP" sz="2800" dirty="0" smtClean="0">
                  <a:solidFill>
                    <a:srgbClr val="FF0000"/>
                  </a:solidFill>
                </a:rPr>
                <a:t>Sunspot </a:t>
              </a:r>
              <a:r>
                <a:rPr kumimoji="1" lang="ja-JP" altLang="en-US" sz="2800" dirty="0" smtClean="0">
                  <a:solidFill>
                    <a:srgbClr val="FF0000"/>
                  </a:solidFill>
                </a:rPr>
                <a:t>（黒点</a:t>
              </a:r>
              <a:r>
                <a:rPr kumimoji="1" lang="en-US" altLang="ja-JP" sz="2800" dirty="0" smtClean="0">
                  <a:solidFill>
                    <a:srgbClr val="FF0000"/>
                  </a:solidFill>
                </a:rPr>
                <a:t>/</a:t>
              </a:r>
              <a:r>
                <a:rPr lang="ja-JP" altLang="en-US" sz="2800" dirty="0" smtClean="0">
                  <a:solidFill>
                    <a:srgbClr val="FF0000"/>
                  </a:solidFill>
                </a:rPr>
                <a:t>黒子</a:t>
              </a:r>
              <a:r>
                <a:rPr kumimoji="1" lang="ja-JP" altLang="en-US" sz="2800" dirty="0" smtClean="0">
                  <a:solidFill>
                    <a:srgbClr val="FF0000"/>
                  </a:solidFill>
                </a:rPr>
                <a:t>）？</a:t>
              </a:r>
              <a:endParaRPr kumimoji="1" lang="ja-JP" altLang="en-US" sz="2800" dirty="0">
                <a:solidFill>
                  <a:srgbClr val="FF0000"/>
                </a:solidFill>
              </a:endParaRPr>
            </a:p>
          </p:txBody>
        </p:sp>
      </p:grpSp>
      <p:sp>
        <p:nvSpPr>
          <p:cNvPr id="13" name="テキスト ボックス 12"/>
          <p:cNvSpPr txBox="1"/>
          <p:nvPr/>
        </p:nvSpPr>
        <p:spPr>
          <a:xfrm>
            <a:off x="5386644" y="985133"/>
            <a:ext cx="3344072" cy="369332"/>
          </a:xfrm>
          <a:prstGeom prst="rect">
            <a:avLst/>
          </a:prstGeom>
          <a:noFill/>
        </p:spPr>
        <p:txBody>
          <a:bodyPr wrap="none" rtlCol="0">
            <a:spAutoFit/>
          </a:bodyPr>
          <a:lstStyle/>
          <a:p>
            <a:r>
              <a:rPr kumimoji="1" lang="en-US" altLang="ja-JP" dirty="0" smtClean="0">
                <a:solidFill>
                  <a:schemeClr val="bg1"/>
                </a:solidFill>
              </a:rPr>
              <a:t>NASA/Solar Dynamic Observatory</a:t>
            </a:r>
            <a:endParaRPr kumimoji="1" lang="ja-JP" altLang="en-US" dirty="0">
              <a:solidFill>
                <a:schemeClr val="bg1"/>
              </a:solidFill>
            </a:endParaRPr>
          </a:p>
        </p:txBody>
      </p:sp>
    </p:spTree>
    <p:extLst>
      <p:ext uri="{BB962C8B-B14F-4D97-AF65-F5344CB8AC3E}">
        <p14:creationId xmlns:p14="http://schemas.microsoft.com/office/powerpoint/2010/main" val="140658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After</a:t>
            </a:r>
            <a:endParaRPr kumimoji="1" lang="ja-JP" altLang="en-US" dirty="0"/>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60" y="1417638"/>
            <a:ext cx="3693170" cy="3693170"/>
          </a:xfrm>
          <a:prstGeom prst="rect">
            <a:avLst/>
          </a:prstGeom>
        </p:spPr>
      </p:pic>
      <p:sp>
        <p:nvSpPr>
          <p:cNvPr id="5" name="テキスト ボックス 4"/>
          <p:cNvSpPr txBox="1"/>
          <p:nvPr/>
        </p:nvSpPr>
        <p:spPr>
          <a:xfrm>
            <a:off x="591883" y="5207026"/>
            <a:ext cx="8094917" cy="1384995"/>
          </a:xfrm>
          <a:prstGeom prst="rect">
            <a:avLst/>
          </a:prstGeom>
          <a:noFill/>
        </p:spPr>
        <p:txBody>
          <a:bodyPr wrap="square" rtlCol="0">
            <a:spAutoFit/>
          </a:bodyPr>
          <a:lstStyle/>
          <a:p>
            <a:r>
              <a:rPr lang="en-US" altLang="ja-JP" sz="2800" dirty="0" smtClean="0">
                <a:solidFill>
                  <a:srgbClr val="FFFFFF"/>
                </a:solidFill>
              </a:rPr>
              <a:t>“Globalization”</a:t>
            </a:r>
            <a:r>
              <a:rPr kumimoji="1" lang="en-US" altLang="ja-JP" sz="2800" dirty="0" smtClean="0">
                <a:solidFill>
                  <a:srgbClr val="FFFFFF"/>
                </a:solidFill>
              </a:rPr>
              <a:t>, “cosmopolitan”, “</a:t>
            </a:r>
            <a:r>
              <a:rPr kumimoji="1" lang="ja-JP" altLang="en-US" sz="2800" dirty="0" smtClean="0">
                <a:solidFill>
                  <a:srgbClr val="FFFFFF"/>
                </a:solidFill>
              </a:rPr>
              <a:t>宇宙船地球号</a:t>
            </a:r>
            <a:r>
              <a:rPr kumimoji="1" lang="en-US" altLang="ja-JP" sz="2800" dirty="0" smtClean="0">
                <a:solidFill>
                  <a:srgbClr val="FFFFFF"/>
                </a:solidFill>
              </a:rPr>
              <a:t>”...</a:t>
            </a:r>
          </a:p>
          <a:p>
            <a:endParaRPr kumimoji="1" lang="en-US" altLang="ja-JP" sz="2800" dirty="0" smtClean="0">
              <a:solidFill>
                <a:srgbClr val="FFFFFF"/>
              </a:solidFill>
            </a:endParaRPr>
          </a:p>
          <a:p>
            <a:r>
              <a:rPr lang="en-US" altLang="ja-JP" sz="2800" dirty="0" smtClean="0">
                <a:solidFill>
                  <a:srgbClr val="FFFFFF"/>
                </a:solidFill>
              </a:rPr>
              <a:t>We need diversity also in science!</a:t>
            </a:r>
            <a:endParaRPr kumimoji="1" lang="ja-JP" altLang="en-US" sz="2800" dirty="0">
              <a:solidFill>
                <a:srgbClr val="FFFFFF"/>
              </a:solidFill>
            </a:endParaRPr>
          </a:p>
        </p:txBody>
      </p:sp>
      <p:sp>
        <p:nvSpPr>
          <p:cNvPr id="6" name="タイトル 5"/>
          <p:cNvSpPr>
            <a:spLocks noGrp="1"/>
          </p:cNvSpPr>
          <p:nvPr>
            <p:ph type="title"/>
          </p:nvPr>
        </p:nvSpPr>
        <p:spPr/>
        <p:txBody>
          <a:bodyPr/>
          <a:lstStyle/>
          <a:p>
            <a:r>
              <a:rPr kumimoji="1" lang="en-US" altLang="ja-JP" dirty="0" smtClean="0">
                <a:solidFill>
                  <a:schemeClr val="bg1"/>
                </a:solidFill>
              </a:rPr>
              <a:t>Unification </a:t>
            </a:r>
            <a:r>
              <a:rPr kumimoji="1" lang="en-US" altLang="ja-JP" dirty="0" err="1" smtClean="0">
                <a:solidFill>
                  <a:schemeClr val="bg1"/>
                </a:solidFill>
              </a:rPr>
              <a:t>vs</a:t>
            </a:r>
            <a:r>
              <a:rPr kumimoji="1" lang="en-US" altLang="ja-JP" dirty="0" smtClean="0">
                <a:solidFill>
                  <a:schemeClr val="bg1"/>
                </a:solidFill>
              </a:rPr>
              <a:t> Diversity</a:t>
            </a:r>
            <a:endParaRPr kumimoji="1" lang="ja-JP" altLang="en-US" dirty="0">
              <a:solidFill>
                <a:schemeClr val="bg1"/>
              </a:solidFill>
            </a:endParaRPr>
          </a:p>
        </p:txBody>
      </p:sp>
    </p:spTree>
    <p:extLst>
      <p:ext uri="{BB962C8B-B14F-4D97-AF65-F5344CB8AC3E}">
        <p14:creationId xmlns:p14="http://schemas.microsoft.com/office/powerpoint/2010/main" val="3085165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en-US" altLang="ja-JP" dirty="0" smtClean="0"/>
              <a:t>Prof Liu: “People </a:t>
            </a:r>
            <a:r>
              <a:rPr lang="en-US" altLang="ja-JP" dirty="0"/>
              <a:t>today still can read and understand the official script 2000 years </a:t>
            </a:r>
            <a:r>
              <a:rPr lang="en-US" altLang="ja-JP" dirty="0" smtClean="0"/>
              <a:t>ago” </a:t>
            </a:r>
            <a:endParaRPr lang="en-US" altLang="ja-JP" dirty="0"/>
          </a:p>
          <a:p>
            <a:pPr lvl="1"/>
            <a:endParaRPr lang="en-US" altLang="ja-JP" dirty="0" smtClean="0"/>
          </a:p>
          <a:p>
            <a:r>
              <a:rPr lang="en-US" altLang="ja-JP" dirty="0" smtClean="0"/>
              <a:t>Chinese characters could be an important option to hand down our knowledge and thinking (incl. science) to generations thousands of years later?</a:t>
            </a:r>
            <a:endParaRPr kumimoji="1" lang="ja-JP" altLang="en-US" dirty="0"/>
          </a:p>
        </p:txBody>
      </p:sp>
    </p:spTree>
    <p:extLst>
      <p:ext uri="{BB962C8B-B14F-4D97-AF65-F5344CB8AC3E}">
        <p14:creationId xmlns:p14="http://schemas.microsoft.com/office/powerpoint/2010/main" val="32018129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A thousand years is well within our scope</a:t>
            </a:r>
            <a:endParaRPr kumimoji="1" lang="ja-JP" altLang="en-US" sz="3600" dirty="0"/>
          </a:p>
        </p:txBody>
      </p:sp>
      <p:sp>
        <p:nvSpPr>
          <p:cNvPr id="3" name="コンテンツ プレースホルダー 2"/>
          <p:cNvSpPr>
            <a:spLocks noGrp="1"/>
          </p:cNvSpPr>
          <p:nvPr>
            <p:ph idx="1"/>
          </p:nvPr>
        </p:nvSpPr>
        <p:spPr>
          <a:xfrm>
            <a:off x="0" y="1370926"/>
            <a:ext cx="8686800" cy="4525963"/>
          </a:xfrm>
        </p:spPr>
        <p:txBody>
          <a:bodyPr>
            <a:normAutofit/>
          </a:bodyPr>
          <a:lstStyle/>
          <a:p>
            <a:r>
              <a:rPr lang="en-US" altLang="ja-JP" sz="2400" dirty="0" smtClean="0"/>
              <a:t>In 1006, there was an super-nova explosion (</a:t>
            </a:r>
            <a:r>
              <a:rPr lang="ja-JP" altLang="en-US" sz="2400" dirty="0" smtClean="0"/>
              <a:t>超新星爆発</a:t>
            </a:r>
            <a:r>
              <a:rPr lang="en-US" altLang="ja-JP" sz="2400" dirty="0" smtClean="0"/>
              <a:t>) , which must have appeared as new, very bright star in the sky</a:t>
            </a:r>
            <a:endParaRPr lang="en-US" altLang="ja-JP" sz="2400" dirty="0"/>
          </a:p>
          <a:p>
            <a:endParaRPr lang="en-US" altLang="ja-JP" sz="2400" dirty="0" smtClean="0"/>
          </a:p>
          <a:p>
            <a:r>
              <a:rPr lang="en-US" altLang="ja-JP" sz="2400" dirty="0" smtClean="0"/>
              <a:t>It was recorded in a few literature in East Asia, including </a:t>
            </a:r>
            <a:r>
              <a:rPr lang="en-US" altLang="ja-JP" sz="2400" dirty="0" err="1" smtClean="0"/>
              <a:t>Meigetsu-ki</a:t>
            </a:r>
            <a:r>
              <a:rPr lang="ja-JP" altLang="en-US" sz="2400" dirty="0" smtClean="0"/>
              <a:t>（明月記）</a:t>
            </a:r>
            <a:r>
              <a:rPr lang="en-US" altLang="ja-JP" sz="2400" dirty="0" smtClean="0"/>
              <a:t> by Fujiwara </a:t>
            </a:r>
            <a:r>
              <a:rPr lang="en-US" altLang="ja-JP" sz="2400" dirty="0" err="1" smtClean="0"/>
              <a:t>Teika</a:t>
            </a:r>
            <a:r>
              <a:rPr lang="en-US" altLang="ja-JP" sz="2400" dirty="0" smtClean="0"/>
              <a:t> </a:t>
            </a:r>
            <a:r>
              <a:rPr lang="ja-JP" altLang="en-US" sz="2400" dirty="0" smtClean="0"/>
              <a:t>（藤原定家）</a:t>
            </a:r>
            <a:endParaRPr lang="en-US" altLang="ja-JP" sz="2400" dirty="0" smtClean="0"/>
          </a:p>
          <a:p>
            <a:endParaRPr lang="en-US" altLang="ja-JP" sz="2400" dirty="0" smtClean="0"/>
          </a:p>
          <a:p>
            <a:r>
              <a:rPr lang="en-US" altLang="ja-JP" sz="2400" dirty="0" smtClean="0"/>
              <a:t>In 2006, Prof. </a:t>
            </a:r>
            <a:r>
              <a:rPr lang="en-US" altLang="ja-JP" sz="2400" dirty="0" err="1" smtClean="0"/>
              <a:t>Katsuji</a:t>
            </a:r>
            <a:r>
              <a:rPr lang="en-US" altLang="ja-JP" sz="2400" dirty="0" smtClean="0"/>
              <a:t> Koyama at Kyoto </a:t>
            </a:r>
            <a:r>
              <a:rPr lang="en-US" altLang="ja-JP" sz="2400" dirty="0" err="1" smtClean="0"/>
              <a:t>Univ</a:t>
            </a:r>
            <a:r>
              <a:rPr lang="en-US" altLang="ja-JP" sz="2400" dirty="0" smtClean="0"/>
              <a:t> observed the remnant of the supernova using modern X-ray telescope on board a satellite named </a:t>
            </a:r>
            <a:r>
              <a:rPr lang="en-US" altLang="ja-JP" sz="2400" dirty="0" err="1" smtClean="0"/>
              <a:t>Suzaku</a:t>
            </a:r>
            <a:r>
              <a:rPr lang="ja-JP" altLang="en-US" sz="2400" dirty="0" smtClean="0"/>
              <a:t>（朱雀）</a:t>
            </a:r>
            <a:r>
              <a:rPr lang="en-US" altLang="ja-JP" sz="2400" dirty="0" smtClean="0"/>
              <a:t> </a:t>
            </a:r>
          </a:p>
          <a:p>
            <a:endParaRPr kumimoji="1" lang="ja-JP" altLang="en-US" sz="2400" dirty="0"/>
          </a:p>
        </p:txBody>
      </p:sp>
    </p:spTree>
    <p:extLst>
      <p:ext uri="{BB962C8B-B14F-4D97-AF65-F5344CB8AC3E}">
        <p14:creationId xmlns:p14="http://schemas.microsoft.com/office/powerpoint/2010/main" val="35890727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A thousand years is well within our scope</a:t>
            </a:r>
            <a:endParaRPr kumimoji="1" lang="ja-JP" altLang="en-US" sz="3600" dirty="0"/>
          </a:p>
        </p:txBody>
      </p:sp>
      <p:sp>
        <p:nvSpPr>
          <p:cNvPr id="3" name="コンテンツ プレースホルダー 2"/>
          <p:cNvSpPr>
            <a:spLocks noGrp="1"/>
          </p:cNvSpPr>
          <p:nvPr>
            <p:ph idx="1"/>
          </p:nvPr>
        </p:nvSpPr>
        <p:spPr>
          <a:xfrm>
            <a:off x="0" y="1370926"/>
            <a:ext cx="8686800" cy="4525963"/>
          </a:xfrm>
        </p:spPr>
        <p:txBody>
          <a:bodyPr>
            <a:normAutofit/>
          </a:bodyPr>
          <a:lstStyle/>
          <a:p>
            <a:r>
              <a:rPr lang="en-US" altLang="ja-JP" sz="2400" dirty="0" smtClean="0"/>
              <a:t>In 1006, there was an super-nova explosion (</a:t>
            </a:r>
            <a:r>
              <a:rPr lang="ja-JP" altLang="en-US" sz="2400" dirty="0" smtClean="0"/>
              <a:t>超新星爆発</a:t>
            </a:r>
            <a:r>
              <a:rPr lang="en-US" altLang="ja-JP" sz="2400" dirty="0" smtClean="0"/>
              <a:t>) , which must have appeared as new, very bright star in the sky</a:t>
            </a:r>
            <a:endParaRPr lang="en-US" altLang="ja-JP" sz="2400" dirty="0"/>
          </a:p>
          <a:p>
            <a:endParaRPr lang="en-US" altLang="ja-JP" sz="2400" dirty="0" smtClean="0"/>
          </a:p>
          <a:p>
            <a:r>
              <a:rPr lang="en-US" altLang="ja-JP" sz="2400" dirty="0" smtClean="0"/>
              <a:t>It was recorded in a few literature in East Asia, including </a:t>
            </a:r>
            <a:r>
              <a:rPr lang="en-US" altLang="ja-JP" sz="2400" dirty="0" err="1" smtClean="0"/>
              <a:t>Meigetsu-ki</a:t>
            </a:r>
            <a:r>
              <a:rPr lang="ja-JP" altLang="en-US" sz="2400" dirty="0" smtClean="0"/>
              <a:t>（明月記）</a:t>
            </a:r>
            <a:r>
              <a:rPr lang="en-US" altLang="ja-JP" sz="2400" dirty="0" smtClean="0"/>
              <a:t> by Fujiwara </a:t>
            </a:r>
            <a:r>
              <a:rPr lang="en-US" altLang="ja-JP" sz="2400" dirty="0" err="1" smtClean="0"/>
              <a:t>Teika</a:t>
            </a:r>
            <a:r>
              <a:rPr lang="en-US" altLang="ja-JP" sz="2400" dirty="0" smtClean="0"/>
              <a:t> </a:t>
            </a:r>
            <a:r>
              <a:rPr lang="ja-JP" altLang="en-US" sz="2400" dirty="0" smtClean="0"/>
              <a:t>（藤原定家）</a:t>
            </a:r>
            <a:endParaRPr lang="en-US" altLang="ja-JP" sz="2400" dirty="0" smtClean="0"/>
          </a:p>
          <a:p>
            <a:endParaRPr lang="en-US" altLang="ja-JP" sz="2400" dirty="0" smtClean="0"/>
          </a:p>
          <a:p>
            <a:r>
              <a:rPr lang="en-US" altLang="ja-JP" sz="2400" dirty="0" smtClean="0"/>
              <a:t>In 2006, Prof. </a:t>
            </a:r>
            <a:r>
              <a:rPr lang="en-US" altLang="ja-JP" sz="2400" dirty="0" err="1" smtClean="0"/>
              <a:t>Katsuji</a:t>
            </a:r>
            <a:r>
              <a:rPr lang="en-US" altLang="ja-JP" sz="2400" dirty="0" smtClean="0"/>
              <a:t> Koyama at Kyoto </a:t>
            </a:r>
            <a:r>
              <a:rPr lang="en-US" altLang="ja-JP" sz="2400" dirty="0" err="1" smtClean="0"/>
              <a:t>Univ</a:t>
            </a:r>
            <a:r>
              <a:rPr lang="en-US" altLang="ja-JP" sz="2400" dirty="0" smtClean="0"/>
              <a:t> observed the remnant of the supernova using modern X-ray telescope on board a satellite named </a:t>
            </a:r>
            <a:r>
              <a:rPr lang="en-US" altLang="ja-JP" sz="2400" dirty="0" err="1" smtClean="0"/>
              <a:t>Suzaku</a:t>
            </a:r>
            <a:r>
              <a:rPr lang="ja-JP" altLang="en-US" sz="2400" dirty="0" smtClean="0"/>
              <a:t>（朱雀）</a:t>
            </a:r>
            <a:r>
              <a:rPr lang="en-US" altLang="ja-JP" sz="2400" dirty="0" smtClean="0"/>
              <a:t> </a:t>
            </a:r>
          </a:p>
          <a:p>
            <a:endParaRPr kumimoji="1" lang="ja-JP" altLang="en-US" sz="2400" dirty="0"/>
          </a:p>
        </p:txBody>
      </p:sp>
      <p:pic>
        <p:nvPicPr>
          <p:cNvPr id="5" name="図 4"/>
          <p:cNvPicPr>
            <a:picLocks noChangeAspect="1"/>
          </p:cNvPicPr>
          <p:nvPr/>
        </p:nvPicPr>
        <p:blipFill>
          <a:blip r:embed="rId2"/>
          <a:stretch>
            <a:fillRect/>
          </a:stretch>
        </p:blipFill>
        <p:spPr>
          <a:xfrm>
            <a:off x="1388469" y="200650"/>
            <a:ext cx="6325882" cy="6617666"/>
          </a:xfrm>
          <a:prstGeom prst="rect">
            <a:avLst/>
          </a:prstGeom>
        </p:spPr>
      </p:pic>
      <p:sp>
        <p:nvSpPr>
          <p:cNvPr id="6" name="テキスト ボックス 5"/>
          <p:cNvSpPr txBox="1"/>
          <p:nvPr/>
        </p:nvSpPr>
        <p:spPr>
          <a:xfrm>
            <a:off x="1820475" y="4379895"/>
            <a:ext cx="5715620" cy="2308324"/>
          </a:xfrm>
          <a:prstGeom prst="rect">
            <a:avLst/>
          </a:prstGeom>
          <a:solidFill>
            <a:srgbClr val="FFFFFF"/>
          </a:solidFill>
          <a:ln>
            <a:solidFill>
              <a:srgbClr val="FFFFFF"/>
            </a:solidFill>
          </a:ln>
        </p:spPr>
        <p:txBody>
          <a:bodyPr wrap="square" rtlCol="0">
            <a:spAutoFit/>
          </a:bodyPr>
          <a:lstStyle/>
          <a:p>
            <a:r>
              <a:rPr kumimoji="1" lang="en-US" altLang="ja-JP" sz="2400" dirty="0" smtClean="0"/>
              <a:t>Because of the reliable ancient record, we knew when this supernova exploded. This allowed scientists to calculate, e.g.,  the accurate energy of the explosion. </a:t>
            </a:r>
            <a:endParaRPr lang="en-US" altLang="ja-JP" sz="2400" dirty="0"/>
          </a:p>
          <a:p>
            <a:r>
              <a:rPr kumimoji="1" lang="en-US" altLang="ja-JP" sz="2400" dirty="0" smtClean="0"/>
              <a:t>Top-level scientific results by collaboration with 1000 years ago! </a:t>
            </a:r>
            <a:endParaRPr kumimoji="1" lang="ja-JP" altLang="en-US" sz="2400" dirty="0"/>
          </a:p>
        </p:txBody>
      </p:sp>
    </p:spTree>
    <p:extLst>
      <p:ext uri="{BB962C8B-B14F-4D97-AF65-F5344CB8AC3E}">
        <p14:creationId xmlns:p14="http://schemas.microsoft.com/office/powerpoint/2010/main" val="3756550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Natural science such as astronomy have been changing our view of the world, and thus our way of thinking. So we definitely need to keep  integrating it to our language and culture. </a:t>
            </a:r>
          </a:p>
          <a:p>
            <a:endParaRPr kumimoji="1" lang="en-US" altLang="ja-JP" dirty="0" smtClean="0"/>
          </a:p>
          <a:p>
            <a:r>
              <a:rPr lang="en-US" altLang="ja-JP" dirty="0" smtClean="0"/>
              <a:t>East Asia’s Culture of Chinese characters has a potential to provide healthy diversity in the field of top-level science.</a:t>
            </a:r>
          </a:p>
          <a:p>
            <a:pPr lvl="1"/>
            <a:r>
              <a:rPr lang="en-US" altLang="ja-JP" dirty="0" smtClean="0"/>
              <a:t>this is important not only for us, but for all the humankind in &gt;1000 years! </a:t>
            </a:r>
            <a:endParaRPr lang="en-US" altLang="ja-JP" dirty="0"/>
          </a:p>
          <a:p>
            <a:endParaRPr kumimoji="1" lang="en-US" altLang="ja-JP" dirty="0" smtClean="0"/>
          </a:p>
        </p:txBody>
      </p:sp>
    </p:spTree>
    <p:extLst>
      <p:ext uri="{BB962C8B-B14F-4D97-AF65-F5344CB8AC3E}">
        <p14:creationId xmlns:p14="http://schemas.microsoft.com/office/powerpoint/2010/main" val="23067201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Suggestion</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Natural scientists alone cannot manage to keep integrating new scientific achievements into the culture of Chinese character</a:t>
            </a:r>
          </a:p>
          <a:p>
            <a:endParaRPr lang="en-US" altLang="ja-JP" dirty="0"/>
          </a:p>
          <a:p>
            <a:r>
              <a:rPr kumimoji="1" lang="en-US" altLang="ja-JP" dirty="0" smtClean="0"/>
              <a:t>We need close collaboration with scholars and artists in various fields, as well as with the public.</a:t>
            </a:r>
          </a:p>
          <a:p>
            <a:endParaRPr lang="en-US" altLang="ja-JP" dirty="0"/>
          </a:p>
          <a:p>
            <a:r>
              <a:rPr kumimoji="1" lang="en-US" altLang="ja-JP" dirty="0" smtClean="0"/>
              <a:t>AEARU could be an ideal platform for this sort of collaboration.</a:t>
            </a:r>
            <a:endParaRPr kumimoji="1" lang="ja-JP" altLang="en-US" dirty="0"/>
          </a:p>
        </p:txBody>
      </p:sp>
    </p:spTree>
    <p:extLst>
      <p:ext uri="{BB962C8B-B14F-4D97-AF65-F5344CB8AC3E}">
        <p14:creationId xmlns:p14="http://schemas.microsoft.com/office/powerpoint/2010/main" val="1957844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4684" y="827473"/>
            <a:ext cx="2482011" cy="1569660"/>
          </a:xfrm>
          <a:prstGeom prst="rect">
            <a:avLst/>
          </a:prstGeom>
          <a:noFill/>
        </p:spPr>
        <p:txBody>
          <a:bodyPr wrap="square" rtlCol="0">
            <a:spAutoFit/>
          </a:bodyPr>
          <a:lstStyle/>
          <a:p>
            <a:r>
              <a:rPr kumimoji="1" lang="en-US" altLang="ja-JP" sz="2400" dirty="0" smtClean="0"/>
              <a:t>Sun and sunspot as seen by modern telescope in space </a:t>
            </a:r>
            <a:endParaRPr kumimoji="1" lang="ja-JP" altLang="en-US" sz="2400" dirty="0"/>
          </a:p>
        </p:txBody>
      </p:sp>
      <p:sp>
        <p:nvSpPr>
          <p:cNvPr id="6" name="テキスト ボックス 5"/>
          <p:cNvSpPr txBox="1"/>
          <p:nvPr/>
        </p:nvSpPr>
        <p:spPr>
          <a:xfrm>
            <a:off x="423289" y="5888593"/>
            <a:ext cx="1877437" cy="923330"/>
          </a:xfrm>
          <a:prstGeom prst="rect">
            <a:avLst/>
          </a:prstGeom>
          <a:noFill/>
        </p:spPr>
        <p:txBody>
          <a:bodyPr wrap="none" rtlCol="0">
            <a:spAutoFit/>
          </a:bodyPr>
          <a:lstStyle/>
          <a:p>
            <a:r>
              <a:rPr kumimoji="1" lang="en-US" altLang="ja-JP" dirty="0" smtClean="0"/>
              <a:t>JAXA/NAOJ</a:t>
            </a:r>
          </a:p>
          <a:p>
            <a:r>
              <a:rPr kumimoji="1" lang="en-US" altLang="ja-JP" dirty="0" smtClean="0"/>
              <a:t>movie courtesy of </a:t>
            </a:r>
          </a:p>
          <a:p>
            <a:r>
              <a:rPr lang="en-US" altLang="ja-JP" dirty="0" smtClean="0"/>
              <a:t>T. J. Okamoto</a:t>
            </a:r>
            <a:endParaRPr kumimoji="1" lang="en-US" altLang="ja-JP" dirty="0" smtClean="0"/>
          </a:p>
        </p:txBody>
      </p:sp>
      <p:pic>
        <p:nvPicPr>
          <p:cNvPr id="7" name="図 6"/>
          <p:cNvPicPr>
            <a:picLocks noChangeAspect="1"/>
          </p:cNvPicPr>
          <p:nvPr/>
        </p:nvPicPr>
        <p:blipFill>
          <a:blip r:embed="rId2"/>
          <a:stretch>
            <a:fillRect/>
          </a:stretch>
        </p:blipFill>
        <p:spPr>
          <a:xfrm>
            <a:off x="299515" y="4493151"/>
            <a:ext cx="1605283" cy="1210401"/>
          </a:xfrm>
          <a:prstGeom prst="rect">
            <a:avLst/>
          </a:prstGeom>
        </p:spPr>
      </p:pic>
      <p:sp>
        <p:nvSpPr>
          <p:cNvPr id="8" name="テキスト ボックス 7"/>
          <p:cNvSpPr txBox="1"/>
          <p:nvPr/>
        </p:nvSpPr>
        <p:spPr>
          <a:xfrm>
            <a:off x="230889" y="4041194"/>
            <a:ext cx="1783924" cy="369332"/>
          </a:xfrm>
          <a:prstGeom prst="rect">
            <a:avLst/>
          </a:prstGeom>
          <a:noFill/>
        </p:spPr>
        <p:txBody>
          <a:bodyPr wrap="none" rtlCol="0">
            <a:spAutoFit/>
          </a:bodyPr>
          <a:lstStyle/>
          <a:p>
            <a:r>
              <a:rPr kumimoji="1" lang="en-US" altLang="ja-JP" dirty="0" err="1" smtClean="0"/>
              <a:t>Hinode</a:t>
            </a:r>
            <a:r>
              <a:rPr kumimoji="1" lang="ja-JP" altLang="en-US" dirty="0" smtClean="0"/>
              <a:t>（日の出）</a:t>
            </a:r>
            <a:endParaRPr kumimoji="1" lang="ja-JP" altLang="en-US" dirty="0"/>
          </a:p>
        </p:txBody>
      </p:sp>
      <p:pic>
        <p:nvPicPr>
          <p:cNvPr id="2" name="図 1"/>
          <p:cNvPicPr>
            <a:picLocks noChangeAspect="1"/>
          </p:cNvPicPr>
          <p:nvPr/>
        </p:nvPicPr>
        <p:blipFill>
          <a:blip r:embed="rId3"/>
          <a:stretch>
            <a:fillRect/>
          </a:stretch>
        </p:blipFill>
        <p:spPr>
          <a:xfrm>
            <a:off x="2719709" y="276279"/>
            <a:ext cx="6302030" cy="6302030"/>
          </a:xfrm>
          <a:prstGeom prst="rect">
            <a:avLst/>
          </a:prstGeom>
        </p:spPr>
      </p:pic>
    </p:spTree>
    <p:extLst>
      <p:ext uri="{BB962C8B-B14F-4D97-AF65-F5344CB8AC3E}">
        <p14:creationId xmlns:p14="http://schemas.microsoft.com/office/powerpoint/2010/main" val="38418085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Language of natural science is English</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smtClean="0"/>
              <a:t>This was not true in Europe until recently... </a:t>
            </a:r>
          </a:p>
          <a:p>
            <a:pPr lvl="1"/>
            <a:r>
              <a:rPr lang="en-US" altLang="ja-JP" sz="2000" dirty="0" smtClean="0"/>
              <a:t>e.g., Einstein’s paper on relativity (</a:t>
            </a:r>
            <a:r>
              <a:rPr lang="ja-JP" altLang="en-US" sz="2000" dirty="0" smtClean="0"/>
              <a:t>相対性理論</a:t>
            </a:r>
            <a:r>
              <a:rPr lang="en-US" altLang="ja-JP" sz="2000" dirty="0" smtClean="0"/>
              <a:t>) was in German</a:t>
            </a:r>
            <a:endParaRPr lang="en-US" altLang="ja-JP" sz="2400" dirty="0" smtClean="0"/>
          </a:p>
          <a:p>
            <a:r>
              <a:rPr lang="en-US" altLang="ja-JP" sz="2400" dirty="0" smtClean="0"/>
              <a:t>Today, practically all the important scientific papers are published in English (at least in astrophysics which I know.  New discoveries and achievements are hardly recognized if not presented in English</a:t>
            </a:r>
            <a:endParaRPr kumimoji="1" lang="en-US" altLang="ja-JP" sz="2400" dirty="0"/>
          </a:p>
          <a:p>
            <a:r>
              <a:rPr lang="en-US" altLang="ja-JP" sz="2400" dirty="0" smtClean="0"/>
              <a:t>Subjects of astrophysics are by definition universal. No localness. New ideas should be shared universally by common language, and English is (becoming) the only practical option.</a:t>
            </a:r>
          </a:p>
          <a:p>
            <a:endParaRPr lang="en-US" altLang="ja-JP" sz="2400" dirty="0" smtClean="0"/>
          </a:p>
          <a:p>
            <a:r>
              <a:rPr lang="en-US" altLang="ja-JP" sz="2400" dirty="0" smtClean="0"/>
              <a:t>We, scientists, have no choice but publish in English </a:t>
            </a:r>
            <a:endParaRPr kumimoji="1" lang="ja-JP" altLang="en-US" sz="2400" dirty="0"/>
          </a:p>
        </p:txBody>
      </p:sp>
    </p:spTree>
    <p:extLst>
      <p:ext uri="{BB962C8B-B14F-4D97-AF65-F5344CB8AC3E}">
        <p14:creationId xmlns:p14="http://schemas.microsoft.com/office/powerpoint/2010/main" val="30005355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So, no point in using Chinese character </a:t>
            </a:r>
            <a:br>
              <a:rPr kumimoji="1" lang="en-US" altLang="ja-JP" sz="3200" dirty="0" smtClean="0"/>
            </a:br>
            <a:r>
              <a:rPr kumimoji="1" lang="en-US" altLang="ja-JP" sz="3200" dirty="0" smtClean="0"/>
              <a:t>and our own languages in science? </a:t>
            </a:r>
            <a:br>
              <a:rPr kumimoji="1" lang="en-US" altLang="ja-JP" sz="3200" dirty="0" smtClean="0"/>
            </a:br>
            <a:r>
              <a:rPr kumimoji="1" lang="en-US" altLang="ja-JP" sz="3200" dirty="0" smtClean="0"/>
              <a:t>Some </a:t>
            </a:r>
            <a:r>
              <a:rPr lang="en-US" altLang="ja-JP" sz="3200" dirty="0"/>
              <a:t>v</a:t>
            </a:r>
            <a:r>
              <a:rPr lang="en-US" altLang="ja-JP" sz="3200" dirty="0" smtClean="0"/>
              <a:t>oices of astrophysicists:</a:t>
            </a:r>
            <a:endParaRPr kumimoji="1" lang="ja-JP" altLang="en-US" sz="3200" dirty="0"/>
          </a:p>
        </p:txBody>
      </p:sp>
      <p:sp>
        <p:nvSpPr>
          <p:cNvPr id="3" name="コンテンツ プレースホルダー 2"/>
          <p:cNvSpPr>
            <a:spLocks noGrp="1"/>
          </p:cNvSpPr>
          <p:nvPr>
            <p:ph idx="1"/>
          </p:nvPr>
        </p:nvSpPr>
        <p:spPr>
          <a:xfrm>
            <a:off x="457200" y="2004318"/>
            <a:ext cx="8229600" cy="4525963"/>
          </a:xfrm>
        </p:spPr>
        <p:txBody>
          <a:bodyPr>
            <a:normAutofit lnSpcReduction="10000"/>
          </a:bodyPr>
          <a:lstStyle/>
          <a:p>
            <a:r>
              <a:rPr lang="en-US" altLang="ja-JP" dirty="0" smtClean="0"/>
              <a:t>Certainly no!</a:t>
            </a:r>
          </a:p>
          <a:p>
            <a:pPr lvl="1"/>
            <a:r>
              <a:rPr lang="en-US" altLang="ja-JP" dirty="0" smtClean="0"/>
              <a:t>it is more effective to discuss in own languages</a:t>
            </a:r>
          </a:p>
          <a:p>
            <a:pPr lvl="1"/>
            <a:r>
              <a:rPr lang="en-US" altLang="ja-JP" dirty="0" smtClean="0"/>
              <a:t>scientific results should be shared with public, who do not (or are not willing to) use English</a:t>
            </a:r>
          </a:p>
          <a:p>
            <a:pPr marL="457200" lvl="1" indent="0">
              <a:buNone/>
            </a:pPr>
            <a:endParaRPr lang="en-US" altLang="ja-JP" dirty="0" smtClean="0"/>
          </a:p>
          <a:p>
            <a:r>
              <a:rPr lang="en-US" altLang="ja-JP" dirty="0" smtClean="0"/>
              <a:t>Maybe yes?</a:t>
            </a:r>
          </a:p>
          <a:p>
            <a:pPr lvl="1"/>
            <a:r>
              <a:rPr lang="en-US" altLang="ja-JP" dirty="0" smtClean="0"/>
              <a:t>need to publish in English anyway and I don’t want to pay effort to repeat it...</a:t>
            </a:r>
          </a:p>
          <a:p>
            <a:pPr lvl="1"/>
            <a:r>
              <a:rPr lang="en-US" altLang="ja-JP" dirty="0" smtClean="0"/>
              <a:t>need to attract talents internationally </a:t>
            </a:r>
          </a:p>
        </p:txBody>
      </p:sp>
    </p:spTree>
    <p:extLst>
      <p:ext uri="{BB962C8B-B14F-4D97-AF65-F5344CB8AC3E}">
        <p14:creationId xmlns:p14="http://schemas.microsoft.com/office/powerpoint/2010/main" val="611504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Different levels of scientific activities</a:t>
            </a:r>
            <a:endParaRPr kumimoji="1" lang="ja-JP" altLang="en-US" sz="3600" dirty="0"/>
          </a:p>
        </p:txBody>
      </p:sp>
      <p:sp>
        <p:nvSpPr>
          <p:cNvPr id="3" name="コンテンツ プレースホルダー 2"/>
          <p:cNvSpPr>
            <a:spLocks noGrp="1"/>
          </p:cNvSpPr>
          <p:nvPr>
            <p:ph idx="1"/>
          </p:nvPr>
        </p:nvSpPr>
        <p:spPr>
          <a:ln>
            <a:noFill/>
          </a:ln>
        </p:spPr>
        <p:txBody>
          <a:bodyPr>
            <a:noAutofit/>
          </a:bodyPr>
          <a:lstStyle/>
          <a:p>
            <a:r>
              <a:rPr kumimoji="1" lang="en-US" altLang="ja-JP" sz="2800" dirty="0" smtClean="0"/>
              <a:t>Present and publish top scientific results</a:t>
            </a:r>
          </a:p>
          <a:p>
            <a:pPr lvl="1"/>
            <a:r>
              <a:rPr lang="en-US" altLang="ja-JP" dirty="0" smtClean="0"/>
              <a:t>English</a:t>
            </a:r>
            <a:endParaRPr kumimoji="1" lang="en-US" altLang="ja-JP" sz="2800" dirty="0" smtClean="0"/>
          </a:p>
          <a:p>
            <a:r>
              <a:rPr kumimoji="1" lang="en-US" altLang="ja-JP" sz="2800" dirty="0" smtClean="0"/>
              <a:t>Daily research activities in the lab</a:t>
            </a:r>
          </a:p>
          <a:p>
            <a:pPr lvl="1"/>
            <a:r>
              <a:rPr lang="en-US" altLang="ja-JP" dirty="0" smtClean="0">
                <a:solidFill>
                  <a:srgbClr val="FF0000"/>
                </a:solidFill>
              </a:rPr>
              <a:t>English if there are international collaborators, but if not?</a:t>
            </a:r>
            <a:endParaRPr kumimoji="1" lang="en-US" altLang="ja-JP" sz="2800" dirty="0" smtClean="0"/>
          </a:p>
          <a:p>
            <a:r>
              <a:rPr kumimoji="1" lang="en-US" altLang="ja-JP" sz="2800" dirty="0" smtClean="0"/>
              <a:t>Education in graduate and undergraduate levels</a:t>
            </a:r>
          </a:p>
          <a:p>
            <a:pPr lvl="1"/>
            <a:r>
              <a:rPr lang="en-US" altLang="ja-JP" dirty="0" smtClean="0">
                <a:solidFill>
                  <a:srgbClr val="FF0000"/>
                </a:solidFill>
              </a:rPr>
              <a:t>English desirable to attract international students?</a:t>
            </a:r>
            <a:endParaRPr lang="en-US" altLang="ja-JP" sz="2800" dirty="0" smtClean="0"/>
          </a:p>
          <a:p>
            <a:r>
              <a:rPr kumimoji="1" lang="en-US" altLang="ja-JP" sz="2800" dirty="0" smtClean="0"/>
              <a:t>Public outreach and elementary/high-school level education</a:t>
            </a:r>
          </a:p>
          <a:p>
            <a:pPr lvl="1"/>
            <a:r>
              <a:rPr lang="en-US" altLang="ja-JP" dirty="0" smtClean="0"/>
              <a:t>Local language </a:t>
            </a:r>
            <a:endParaRPr kumimoji="1" lang="en-US" altLang="ja-JP" dirty="0" smtClean="0"/>
          </a:p>
          <a:p>
            <a:endParaRPr lang="en-US" altLang="ja-JP" sz="2800" dirty="0"/>
          </a:p>
          <a:p>
            <a:endParaRPr kumimoji="1" lang="ja-JP" altLang="en-US" sz="2800" dirty="0"/>
          </a:p>
        </p:txBody>
      </p:sp>
    </p:spTree>
    <p:extLst>
      <p:ext uri="{BB962C8B-B14F-4D97-AF65-F5344CB8AC3E}">
        <p14:creationId xmlns:p14="http://schemas.microsoft.com/office/powerpoint/2010/main" val="4012980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84277" y="3463884"/>
            <a:ext cx="3259415" cy="3259415"/>
          </a:xfrm>
          <a:prstGeom prst="rect">
            <a:avLst/>
          </a:prstGeom>
        </p:spPr>
      </p:pic>
      <p:pic>
        <p:nvPicPr>
          <p:cNvPr id="6" name="図 5"/>
          <p:cNvPicPr>
            <a:picLocks noChangeAspect="1"/>
          </p:cNvPicPr>
          <p:nvPr/>
        </p:nvPicPr>
        <p:blipFill>
          <a:blip r:embed="rId3"/>
          <a:stretch>
            <a:fillRect/>
          </a:stretch>
        </p:blipFill>
        <p:spPr>
          <a:xfrm>
            <a:off x="3617207" y="3367664"/>
            <a:ext cx="3332647" cy="3332647"/>
          </a:xfrm>
          <a:prstGeom prst="rect">
            <a:avLst/>
          </a:prstGeom>
        </p:spPr>
      </p:pic>
      <p:sp>
        <p:nvSpPr>
          <p:cNvPr id="2" name="タイトル 1"/>
          <p:cNvSpPr>
            <a:spLocks noGrp="1"/>
          </p:cNvSpPr>
          <p:nvPr>
            <p:ph type="title"/>
          </p:nvPr>
        </p:nvSpPr>
        <p:spPr/>
        <p:txBody>
          <a:bodyPr>
            <a:noAutofit/>
          </a:bodyPr>
          <a:lstStyle/>
          <a:p>
            <a:r>
              <a:rPr kumimoji="1" lang="en-US" altLang="ja-JP" sz="3200" dirty="0" smtClean="0"/>
              <a:t>Efforts to integrate scientific concepts into the culture of </a:t>
            </a:r>
            <a:r>
              <a:rPr lang="en-US" altLang="ja-JP" sz="3200" dirty="0"/>
              <a:t>C</a:t>
            </a:r>
            <a:r>
              <a:rPr kumimoji="1" lang="en-US" altLang="ja-JP" sz="3200" dirty="0" smtClean="0"/>
              <a:t>hinese characters</a:t>
            </a:r>
            <a:endParaRPr kumimoji="1" lang="ja-JP" altLang="en-US" sz="3200" dirty="0"/>
          </a:p>
        </p:txBody>
      </p:sp>
      <p:sp>
        <p:nvSpPr>
          <p:cNvPr id="3" name="コンテンツ プレースホルダー 2"/>
          <p:cNvSpPr>
            <a:spLocks noGrp="1"/>
          </p:cNvSpPr>
          <p:nvPr>
            <p:ph idx="1"/>
          </p:nvPr>
        </p:nvSpPr>
        <p:spPr>
          <a:xfrm>
            <a:off x="457200" y="1600201"/>
            <a:ext cx="8229600" cy="1771292"/>
          </a:xfrm>
        </p:spPr>
        <p:txBody>
          <a:bodyPr>
            <a:normAutofit/>
          </a:bodyPr>
          <a:lstStyle/>
          <a:p>
            <a:r>
              <a:rPr lang="en-US" altLang="ja-JP" sz="2800" dirty="0" err="1" smtClean="0"/>
              <a:t>Dr</a:t>
            </a:r>
            <a:r>
              <a:rPr lang="en-US" altLang="ja-JP" sz="2800" dirty="0" smtClean="0"/>
              <a:t> Matsumoto and Prof Taketo’s talk: </a:t>
            </a:r>
            <a:endParaRPr kumimoji="1" lang="en-US" altLang="ja-JP" sz="2800" dirty="0" smtClean="0"/>
          </a:p>
          <a:p>
            <a:pPr lvl="1"/>
            <a:r>
              <a:rPr lang="en-US" altLang="en-US" sz="2400" dirty="0" smtClean="0"/>
              <a:t>New (scientific) terms had created: 温度、液体、空間、物理、科学、観測、工業</a:t>
            </a:r>
            <a:r>
              <a:rPr lang="ja-JP" altLang="en-US" sz="2400" dirty="0" smtClean="0"/>
              <a:t>、水素、炭素、酸素</a:t>
            </a:r>
            <a:r>
              <a:rPr lang="en-US" altLang="ja-JP" sz="2400" dirty="0" smtClean="0"/>
              <a:t>...</a:t>
            </a:r>
          </a:p>
        </p:txBody>
      </p:sp>
      <p:sp>
        <p:nvSpPr>
          <p:cNvPr id="7" name="コンテンツ プレースホルダー 2"/>
          <p:cNvSpPr txBox="1">
            <a:spLocks/>
          </p:cNvSpPr>
          <p:nvPr/>
        </p:nvSpPr>
        <p:spPr>
          <a:xfrm>
            <a:off x="457200" y="3371492"/>
            <a:ext cx="3737207" cy="34865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en-US" sz="2400" dirty="0" smtClean="0"/>
              <a:t>Textbooks for experts and graduate students have been written in and translated into Japanese</a:t>
            </a:r>
            <a:endParaRPr lang="en-US" altLang="en-US" sz="2400" dirty="0"/>
          </a:p>
          <a:p>
            <a:r>
              <a:rPr lang="en-US" altLang="en-US" sz="2400" dirty="0" smtClean="0"/>
              <a:t>This certainly helps to bottom-up the scientific level of students and professional engineers, if not top scientists </a:t>
            </a:r>
          </a:p>
          <a:p>
            <a:pPr marL="0" indent="0">
              <a:buNone/>
            </a:pPr>
            <a:endParaRPr lang="en-US" altLang="ja-JP" sz="2400" dirty="0"/>
          </a:p>
        </p:txBody>
      </p:sp>
    </p:spTree>
    <p:extLst>
      <p:ext uri="{BB962C8B-B14F-4D97-AF65-F5344CB8AC3E}">
        <p14:creationId xmlns:p14="http://schemas.microsoft.com/office/powerpoint/2010/main" val="26387672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hosi2-yok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475" y="0"/>
            <a:ext cx="11371234" cy="6858000"/>
          </a:xfrm>
          <a:prstGeom prst="rect">
            <a:avLst/>
          </a:prstGeom>
        </p:spPr>
      </p:pic>
      <p:sp>
        <p:nvSpPr>
          <p:cNvPr id="2" name="タイトル 1"/>
          <p:cNvSpPr>
            <a:spLocks noGrp="1"/>
          </p:cNvSpPr>
          <p:nvPr>
            <p:ph type="title"/>
          </p:nvPr>
        </p:nvSpPr>
        <p:spPr>
          <a:xfrm>
            <a:off x="3070307" y="5033379"/>
            <a:ext cx="6131413" cy="1143000"/>
          </a:xfrm>
        </p:spPr>
        <p:txBody>
          <a:bodyPr>
            <a:normAutofit/>
          </a:bodyPr>
          <a:lstStyle/>
          <a:p>
            <a:r>
              <a:rPr kumimoji="1" lang="en-US" altLang="ja-JP" sz="2800" dirty="0" smtClean="0">
                <a:solidFill>
                  <a:schemeClr val="bg1"/>
                </a:solidFill>
              </a:rPr>
              <a:t>What does astrophysics mean for humankind? </a:t>
            </a:r>
            <a:endParaRPr kumimoji="1" lang="ja-JP" altLang="en-US" sz="2800" dirty="0">
              <a:solidFill>
                <a:schemeClr val="bg1"/>
              </a:solidFill>
            </a:endParaRPr>
          </a:p>
        </p:txBody>
      </p:sp>
      <p:pic>
        <p:nvPicPr>
          <p:cNvPr id="4" name="図 3"/>
          <p:cNvPicPr>
            <a:picLocks noChangeAspect="1"/>
          </p:cNvPicPr>
          <p:nvPr/>
        </p:nvPicPr>
        <p:blipFill>
          <a:blip r:embed="rId3"/>
          <a:stretch>
            <a:fillRect/>
          </a:stretch>
        </p:blipFill>
        <p:spPr>
          <a:xfrm>
            <a:off x="0" y="2895793"/>
            <a:ext cx="3012587" cy="3962207"/>
          </a:xfrm>
          <a:prstGeom prst="rect">
            <a:avLst/>
          </a:prstGeom>
        </p:spPr>
      </p:pic>
      <p:sp>
        <p:nvSpPr>
          <p:cNvPr id="3" name="テキスト ボックス 2"/>
          <p:cNvSpPr txBox="1"/>
          <p:nvPr/>
        </p:nvSpPr>
        <p:spPr>
          <a:xfrm>
            <a:off x="76965" y="327144"/>
            <a:ext cx="4544483" cy="461665"/>
          </a:xfrm>
          <a:prstGeom prst="rect">
            <a:avLst/>
          </a:prstGeom>
          <a:noFill/>
        </p:spPr>
        <p:txBody>
          <a:bodyPr wrap="none" rtlCol="0">
            <a:spAutoFit/>
          </a:bodyPr>
          <a:lstStyle/>
          <a:p>
            <a:r>
              <a:rPr kumimoji="1" lang="en-US" altLang="ja-JP" sz="2400" dirty="0" smtClean="0">
                <a:solidFill>
                  <a:srgbClr val="FFFFFF"/>
                </a:solidFill>
              </a:rPr>
              <a:t>Let me stay in my field for a while.. </a:t>
            </a:r>
            <a:endParaRPr kumimoji="1" lang="ja-JP" altLang="en-US" sz="2400" dirty="0">
              <a:solidFill>
                <a:srgbClr val="FFFFFF"/>
              </a:solidFill>
            </a:endParaRPr>
          </a:p>
        </p:txBody>
      </p:sp>
    </p:spTree>
    <p:extLst>
      <p:ext uri="{BB962C8B-B14F-4D97-AF65-F5344CB8AC3E}">
        <p14:creationId xmlns:p14="http://schemas.microsoft.com/office/powerpoint/2010/main" val="36206269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5748"/>
            <a:ext cx="8686800" cy="1143000"/>
          </a:xfrm>
        </p:spPr>
        <p:txBody>
          <a:bodyPr>
            <a:normAutofit fontScale="90000"/>
          </a:bodyPr>
          <a:lstStyle/>
          <a:p>
            <a:r>
              <a:rPr kumimoji="1" lang="en-US" altLang="ja-JP" dirty="0" smtClean="0">
                <a:solidFill>
                  <a:srgbClr val="000000"/>
                </a:solidFill>
              </a:rPr>
              <a:t>Where do we come from?  </a:t>
            </a:r>
            <a:br>
              <a:rPr kumimoji="1" lang="en-US" altLang="ja-JP" dirty="0" smtClean="0">
                <a:solidFill>
                  <a:srgbClr val="000000"/>
                </a:solidFill>
              </a:rPr>
            </a:br>
            <a:r>
              <a:rPr kumimoji="1" lang="en-US" altLang="ja-JP" dirty="0" smtClean="0">
                <a:solidFill>
                  <a:srgbClr val="000000"/>
                </a:solidFill>
              </a:rPr>
              <a:t>What are we? </a:t>
            </a:r>
            <a:br>
              <a:rPr kumimoji="1" lang="en-US" altLang="ja-JP" dirty="0" smtClean="0">
                <a:solidFill>
                  <a:srgbClr val="000000"/>
                </a:solidFill>
              </a:rPr>
            </a:br>
            <a:r>
              <a:rPr kumimoji="1" lang="en-US" altLang="ja-JP" dirty="0" smtClean="0">
                <a:solidFill>
                  <a:srgbClr val="000000"/>
                </a:solidFill>
              </a:rPr>
              <a:t>Where are we going?</a:t>
            </a:r>
            <a:endParaRPr kumimoji="1" lang="ja-JP" altLang="en-US" dirty="0">
              <a:solidFill>
                <a:srgbClr val="000000"/>
              </a:solidFill>
            </a:endParaRPr>
          </a:p>
        </p:txBody>
      </p:sp>
      <p:pic>
        <p:nvPicPr>
          <p:cNvPr id="4" name="図 3"/>
          <p:cNvPicPr>
            <a:picLocks noChangeAspect="1"/>
          </p:cNvPicPr>
          <p:nvPr/>
        </p:nvPicPr>
        <p:blipFill>
          <a:blip r:embed="rId2"/>
          <a:stretch>
            <a:fillRect/>
          </a:stretch>
        </p:blipFill>
        <p:spPr>
          <a:xfrm>
            <a:off x="0" y="2311054"/>
            <a:ext cx="9144000" cy="3429000"/>
          </a:xfrm>
          <a:prstGeom prst="rect">
            <a:avLst/>
          </a:prstGeom>
        </p:spPr>
      </p:pic>
      <p:sp>
        <p:nvSpPr>
          <p:cNvPr id="5" name="テキスト ボックス 4"/>
          <p:cNvSpPr txBox="1"/>
          <p:nvPr/>
        </p:nvSpPr>
        <p:spPr>
          <a:xfrm>
            <a:off x="3867318" y="6369689"/>
            <a:ext cx="5135841" cy="461665"/>
          </a:xfrm>
          <a:prstGeom prst="rect">
            <a:avLst/>
          </a:prstGeom>
          <a:noFill/>
        </p:spPr>
        <p:txBody>
          <a:bodyPr wrap="none" rtlCol="0">
            <a:spAutoFit/>
          </a:bodyPr>
          <a:lstStyle/>
          <a:p>
            <a:r>
              <a:rPr kumimoji="1" lang="en-US" altLang="ja-JP" sz="2400" dirty="0" smtClean="0"/>
              <a:t>P. Gaugui</a:t>
            </a:r>
            <a:r>
              <a:rPr lang="en-US" altLang="ja-JP" sz="2400" dirty="0" smtClean="0"/>
              <a:t>n, Boston museum of fine arts</a:t>
            </a:r>
            <a:r>
              <a:rPr kumimoji="1" lang="en-US" altLang="ja-JP" sz="2400" dirty="0" smtClean="0"/>
              <a:t> </a:t>
            </a:r>
            <a:endParaRPr kumimoji="1" lang="ja-JP" altLang="en-US" sz="2400" dirty="0"/>
          </a:p>
        </p:txBody>
      </p:sp>
    </p:spTree>
    <p:extLst>
      <p:ext uri="{BB962C8B-B14F-4D97-AF65-F5344CB8AC3E}">
        <p14:creationId xmlns:p14="http://schemas.microsoft.com/office/powerpoint/2010/main" val="1297422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1453</TotalTime>
  <Words>1072</Words>
  <Application>Microsoft Macintosh PowerPoint</Application>
  <PresentationFormat>画面に合わせる (4:3)</PresentationFormat>
  <Paragraphs>103</Paragraphs>
  <Slides>25</Slides>
  <Notes>0</Notes>
  <HiddenSlides>0</HiddenSlides>
  <MMClips>1</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ホワイト</vt:lpstr>
      <vt:lpstr>漢字 in 科学?  Should we keel local languages and Chinese characters  in top sciences? -- A case of astrophysics </vt:lpstr>
      <vt:lpstr>日</vt:lpstr>
      <vt:lpstr>PowerPoint プレゼンテーション</vt:lpstr>
      <vt:lpstr>Language of natural science is English</vt:lpstr>
      <vt:lpstr>So, no point in using Chinese character  and our own languages in science?  Some voices of astrophysicists:</vt:lpstr>
      <vt:lpstr>Different levels of scientific activities</vt:lpstr>
      <vt:lpstr>Efforts to integrate scientific concepts into the culture of Chinese characters</vt:lpstr>
      <vt:lpstr>What does astrophysics mean for humankind? </vt:lpstr>
      <vt:lpstr>Where do we come from?   What are we?  Where are we going?</vt:lpstr>
      <vt:lpstr>PowerPoint プレゼンテーション</vt:lpstr>
      <vt:lpstr>Most important achievement by  modern space exploration</vt:lpstr>
      <vt:lpstr>PowerPoint プレゼンテーション</vt:lpstr>
      <vt:lpstr>PowerPoint プレゼンテーション</vt:lpstr>
      <vt:lpstr>Another reason for science in 漢字 </vt:lpstr>
      <vt:lpstr>The sun they see in 10000 years ago</vt:lpstr>
      <vt:lpstr>PowerPoint プレゼンテーション</vt:lpstr>
      <vt:lpstr>PowerPoint プレゼンテーション</vt:lpstr>
      <vt:lpstr>What astronomy and earth sciences are telling us:  </vt:lpstr>
      <vt:lpstr>PowerPoint プレゼンテーション</vt:lpstr>
      <vt:lpstr>Unification vs Diversity</vt:lpstr>
      <vt:lpstr>PowerPoint プレゼンテーション</vt:lpstr>
      <vt:lpstr>A thousand years is well within our scope</vt:lpstr>
      <vt:lpstr>A thousand years is well within our scope</vt:lpstr>
      <vt:lpstr>Summary</vt:lpstr>
      <vt:lpstr>Suggestion</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磯部 洋明</dc:creator>
  <cp:lastModifiedBy>磯部 洋明</cp:lastModifiedBy>
  <cp:revision>32</cp:revision>
  <dcterms:created xsi:type="dcterms:W3CDTF">2011-12-15T01:06:36Z</dcterms:created>
  <dcterms:modified xsi:type="dcterms:W3CDTF">2011-12-18T15:50:01Z</dcterms:modified>
</cp:coreProperties>
</file>