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4" r:id="rId6"/>
    <p:sldId id="265" r:id="rId7"/>
    <p:sldId id="261" r:id="rId8"/>
    <p:sldId id="266" r:id="rId9"/>
    <p:sldId id="281" r:id="rId10"/>
    <p:sldId id="280" r:id="rId11"/>
    <p:sldId id="267" r:id="rId12"/>
    <p:sldId id="272"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7" autoAdjust="0"/>
  </p:normalViewPr>
  <p:slideViewPr>
    <p:cSldViewPr snapToGrid="0" snapToObjects="1">
      <p:cViewPr varScale="1">
        <p:scale>
          <a:sx n="74" d="100"/>
          <a:sy n="74" d="100"/>
        </p:scale>
        <p:origin x="-14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ヒラギノ丸ゴ Pro W4"/>
              </a:defRPr>
            </a:lvl1pPr>
          </a:lstStyle>
          <a:p>
            <a:fld id="{C0BA3D05-9B65-CA42-B0B3-3AC5B40F4F3C}" type="datetimeFigureOut">
              <a:rPr lang="ja-JP" altLang="en-US" smtClean="0"/>
              <a:pPr/>
              <a:t>12/03/21</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ヒラギノ丸ゴ Pro W4"/>
              </a:defRPr>
            </a:lvl1pPr>
          </a:lstStyle>
          <a:p>
            <a:endParaRPr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ヒラギノ丸ゴ Pro W4"/>
              </a:defRPr>
            </a:lvl1pPr>
          </a:lstStyle>
          <a:p>
            <a:fld id="{9191823F-A024-7F44-8A2A-05E42DE5D1C4}"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ヒラギノ丸ゴ Pro W4"/>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ヒラギノ丸ゴ Pro W4"/>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ヒラギノ丸ゴ Pro W4"/>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ヒラギノ丸ゴ Pro W4"/>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ヒラギノ丸ゴ Pro W4"/>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ヒラギノ丸ゴ Pro W4"/>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2130425"/>
            <a:ext cx="5121477" cy="1470025"/>
          </a:xfrm>
        </p:spPr>
        <p:txBody>
          <a:bodyPr>
            <a:normAutofit/>
          </a:bodyPr>
          <a:lstStyle/>
          <a:p>
            <a:r>
              <a:rPr lang="ja-JP" altLang="en-US" sz="3600" dirty="0" smtClean="0">
                <a:latin typeface="ヒラギノ丸ゴ Pro W4"/>
                <a:ea typeface="ヒラギノ丸ゴ Pro W4"/>
                <a:cs typeface="ヒラギノ丸ゴ Pro W4"/>
              </a:rPr>
              <a:t>宇宙生存学研究会</a:t>
            </a:r>
            <a:r>
              <a:rPr lang="en-US" altLang="ja-JP" sz="3600" dirty="0" smtClean="0">
                <a:latin typeface="ヒラギノ丸ゴ Pro W4"/>
                <a:ea typeface="ヒラギノ丸ゴ Pro W4"/>
                <a:cs typeface="ヒラギノ丸ゴ Pro W4"/>
              </a:rPr>
              <a:t/>
            </a:r>
            <a:br>
              <a:rPr lang="en-US" altLang="ja-JP" sz="3600" dirty="0" smtClean="0">
                <a:latin typeface="ヒラギノ丸ゴ Pro W4"/>
                <a:ea typeface="ヒラギノ丸ゴ Pro W4"/>
                <a:cs typeface="ヒラギノ丸ゴ Pro W4"/>
              </a:rPr>
            </a:br>
            <a:r>
              <a:rPr lang="ja-JP" altLang="en-US" sz="3600" dirty="0" smtClean="0">
                <a:latin typeface="ヒラギノ丸ゴ Pro W4"/>
                <a:ea typeface="ヒラギノ丸ゴ Pro W4"/>
                <a:cs typeface="ヒラギノ丸ゴ Pro W4"/>
              </a:rPr>
              <a:t>の活動</a:t>
            </a:r>
            <a:endParaRPr lang="ja-JP" altLang="en-US" sz="3600" dirty="0">
              <a:latin typeface="ヒラギノ丸ゴ Pro W4"/>
              <a:ea typeface="ヒラギノ丸ゴ Pro W4"/>
              <a:cs typeface="ヒラギノ丸ゴ Pro W4"/>
            </a:endParaRPr>
          </a:p>
        </p:txBody>
      </p:sp>
      <p:sp>
        <p:nvSpPr>
          <p:cNvPr id="3" name="サブタイトル 2"/>
          <p:cNvSpPr>
            <a:spLocks noGrp="1"/>
          </p:cNvSpPr>
          <p:nvPr>
            <p:ph type="subTitle" idx="1"/>
          </p:nvPr>
        </p:nvSpPr>
        <p:spPr>
          <a:xfrm>
            <a:off x="0" y="3886200"/>
            <a:ext cx="5121477" cy="1752600"/>
          </a:xfrm>
        </p:spPr>
        <p:txBody>
          <a:bodyPr>
            <a:normAutofit/>
          </a:bodyPr>
          <a:lstStyle/>
          <a:p>
            <a:r>
              <a:rPr lang="ja-JP" altLang="en-US" sz="1800" dirty="0" smtClean="0">
                <a:solidFill>
                  <a:schemeClr val="tx1"/>
                </a:solidFill>
                <a:latin typeface="ヒラギノ丸ゴ Pro W4"/>
                <a:ea typeface="ヒラギノ丸ゴ Pro W4"/>
                <a:cs typeface="ヒラギノ丸ゴ Pro W4"/>
              </a:rPr>
              <a:t>磯部洋明（京都大学宇宙総合学研究ユニット）</a:t>
            </a:r>
            <a:endParaRPr lang="en-US" altLang="ja-JP" sz="1800" dirty="0" smtClean="0">
              <a:solidFill>
                <a:schemeClr val="tx1"/>
              </a:solidFill>
              <a:latin typeface="ヒラギノ丸ゴ Pro W4"/>
              <a:ea typeface="ヒラギノ丸ゴ Pro W4"/>
              <a:cs typeface="ヒラギノ丸ゴ Pro W4"/>
            </a:endParaRPr>
          </a:p>
          <a:p>
            <a:r>
              <a:rPr lang="ja-JP" altLang="en-US" sz="1800" dirty="0" smtClean="0">
                <a:solidFill>
                  <a:schemeClr val="tx1"/>
                </a:solidFill>
                <a:latin typeface="ヒラギノ丸ゴ Pro W4"/>
                <a:ea typeface="ヒラギノ丸ゴ Pro W4"/>
                <a:cs typeface="ヒラギノ丸ゴ Pro W4"/>
              </a:rPr>
              <a:t>他</a:t>
            </a:r>
            <a:r>
              <a:rPr lang="ja-JP" altLang="en-US" sz="1800" dirty="0" smtClean="0">
                <a:solidFill>
                  <a:schemeClr val="tx1"/>
                </a:solidFill>
                <a:latin typeface="ヒラギノ丸ゴ Pro W4"/>
                <a:ea typeface="ヒラギノ丸ゴ Pro W4"/>
                <a:cs typeface="ヒラギノ丸ゴ Pro W4"/>
              </a:rPr>
              <a:t>、宇宙生存学研究会メンバー</a:t>
            </a:r>
            <a:endParaRPr lang="ja-JP" altLang="en-US" sz="1800" dirty="0">
              <a:solidFill>
                <a:schemeClr val="tx1"/>
              </a:solidFill>
              <a:latin typeface="ヒラギノ丸ゴ Pro W4"/>
              <a:ea typeface="ヒラギノ丸ゴ Pro W4"/>
              <a:cs typeface="ヒラギノ丸ゴ Pro W4"/>
            </a:endParaRPr>
          </a:p>
        </p:txBody>
      </p:sp>
      <p:pic>
        <p:nvPicPr>
          <p:cNvPr id="7" name="図 6" descr="USSS-Logo-brack.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0703"/>
            <a:ext cx="898018" cy="8172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宇宙生存学研究会の今後</a:t>
            </a:r>
            <a:endParaRPr lang="ja-JP" altLang="en-US" sz="2800" dirty="0"/>
          </a:p>
        </p:txBody>
      </p:sp>
      <p:sp>
        <p:nvSpPr>
          <p:cNvPr id="3" name="コンテンツ プレースホルダ 2"/>
          <p:cNvSpPr>
            <a:spLocks noGrp="1"/>
          </p:cNvSpPr>
          <p:nvPr>
            <p:ph idx="1"/>
          </p:nvPr>
        </p:nvSpPr>
        <p:spPr>
          <a:xfrm>
            <a:off x="457200" y="1300551"/>
            <a:ext cx="8229600" cy="4525963"/>
          </a:xfrm>
        </p:spPr>
        <p:txBody>
          <a:bodyPr>
            <a:normAutofit fontScale="92500" lnSpcReduction="10000"/>
          </a:bodyPr>
          <a:lstStyle/>
          <a:p>
            <a:r>
              <a:rPr lang="en-US" altLang="ja-JP" sz="2400" dirty="0" smtClean="0"/>
              <a:t>2</a:t>
            </a:r>
            <a:r>
              <a:rPr lang="ja-JP" altLang="en-US" sz="2400" dirty="0" smtClean="0"/>
              <a:t>年経ったのでとりあえず一区切り</a:t>
            </a:r>
            <a:endParaRPr lang="en-US" altLang="ja-JP" sz="2400" dirty="0" smtClean="0"/>
          </a:p>
          <a:p>
            <a:r>
              <a:rPr lang="ja-JP" altLang="en-US" sz="2400" dirty="0" smtClean="0"/>
              <a:t>これまで議論はするも、特に</a:t>
            </a:r>
            <a:r>
              <a:rPr lang="en-US" altLang="ja-JP" sz="2400" dirty="0" smtClean="0"/>
              <a:t>ISS</a:t>
            </a:r>
            <a:r>
              <a:rPr lang="ja-JP" altLang="en-US" sz="2400" dirty="0" smtClean="0"/>
              <a:t>での具体的なミッションを出すことはしてこなかった</a:t>
            </a:r>
            <a:endParaRPr lang="en-US" altLang="ja-JP" sz="2400" dirty="0" smtClean="0"/>
          </a:p>
          <a:p>
            <a:endParaRPr lang="en-US" altLang="ja-JP" sz="2400" dirty="0" smtClean="0"/>
          </a:p>
          <a:p>
            <a:r>
              <a:rPr lang="en-US" altLang="ja-JP" sz="2400" dirty="0" smtClean="0"/>
              <a:t>ISS/</a:t>
            </a:r>
            <a:r>
              <a:rPr lang="ja-JP" altLang="en-US" sz="2400" dirty="0" smtClean="0"/>
              <a:t>きぼうでなければできないことはなにか？</a:t>
            </a:r>
            <a:endParaRPr lang="en-US" altLang="ja-JP" sz="2400" dirty="0" smtClean="0"/>
          </a:p>
          <a:p>
            <a:pPr lvl="1"/>
            <a:r>
              <a:rPr lang="ja-JP" altLang="en-US" sz="2000" dirty="0" smtClean="0"/>
              <a:t>人が宇宙へいるということ</a:t>
            </a:r>
            <a:endParaRPr lang="en-US" altLang="ja-JP" sz="2000" dirty="0" smtClean="0"/>
          </a:p>
          <a:p>
            <a:pPr lvl="1"/>
            <a:r>
              <a:rPr lang="ja-JP" altLang="en-US" sz="2000" dirty="0" smtClean="0"/>
              <a:t>「未来の宇宙社会」というまだない人類学フィールドの、唯一の実験場</a:t>
            </a:r>
            <a:endParaRPr lang="en-US" altLang="ja-JP" sz="2000" dirty="0"/>
          </a:p>
          <a:p>
            <a:endParaRPr lang="en-US" altLang="ja-JP" sz="2400" dirty="0" smtClean="0"/>
          </a:p>
          <a:p>
            <a:r>
              <a:rPr lang="ja-JP" altLang="en-US" sz="2400" dirty="0" smtClean="0"/>
              <a:t>宇宙生存戦略研究会（仮）に発展させ、「人類の未来のために</a:t>
            </a:r>
            <a:r>
              <a:rPr lang="en-US" altLang="ja-JP" sz="2400" dirty="0" smtClean="0"/>
              <a:t>ISS</a:t>
            </a:r>
            <a:r>
              <a:rPr lang="ja-JP" altLang="en-US" sz="2400" dirty="0" smtClean="0"/>
              <a:t>と宇宙飛行士たちから知りえることは何か」をリストアップ、学術的検討を加え、</a:t>
            </a:r>
            <a:r>
              <a:rPr lang="en-US" altLang="ja-JP" sz="2400" dirty="0" smtClean="0"/>
              <a:t>ISS</a:t>
            </a:r>
            <a:r>
              <a:rPr lang="ja-JP" altLang="en-US" sz="2400" dirty="0" smtClean="0"/>
              <a:t>又はポスト</a:t>
            </a:r>
            <a:r>
              <a:rPr lang="en-US" altLang="ja-JP" sz="2400" dirty="0" smtClean="0"/>
              <a:t>ISS</a:t>
            </a:r>
            <a:r>
              <a:rPr lang="ja-JP" altLang="en-US" sz="2400" dirty="0" smtClean="0"/>
              <a:t>時代の人文社会学的ミッションの候補として、問題リストそのものを出版</a:t>
            </a:r>
            <a:endParaRPr lang="en-US" altLang="ja-JP" sz="2000"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2201"/>
            <a:ext cx="8229600" cy="1143000"/>
          </a:xfrm>
        </p:spPr>
        <p:txBody>
          <a:bodyPr>
            <a:normAutofit/>
          </a:bodyPr>
          <a:lstStyle/>
          <a:p>
            <a:r>
              <a:rPr lang="ja-JP" altLang="en-US" sz="3200" dirty="0" smtClean="0"/>
              <a:t>具体的問題</a:t>
            </a:r>
            <a:endParaRPr lang="ja-JP" altLang="en-US" sz="3200" dirty="0"/>
          </a:p>
        </p:txBody>
      </p:sp>
      <p:sp>
        <p:nvSpPr>
          <p:cNvPr id="3" name="コンテンツ プレースホルダ 2"/>
          <p:cNvSpPr>
            <a:spLocks noGrp="1"/>
          </p:cNvSpPr>
          <p:nvPr>
            <p:ph idx="1"/>
          </p:nvPr>
        </p:nvSpPr>
        <p:spPr>
          <a:xfrm>
            <a:off x="114696" y="794443"/>
            <a:ext cx="8364207" cy="6063557"/>
          </a:xfrm>
        </p:spPr>
        <p:txBody>
          <a:bodyPr>
            <a:noAutofit/>
          </a:bodyPr>
          <a:lstStyle/>
          <a:p>
            <a:r>
              <a:rPr lang="ja-JP" altLang="en-US" sz="2000" dirty="0" smtClean="0"/>
              <a:t>宇宙へ行く意義</a:t>
            </a:r>
            <a:endParaRPr lang="en-US" altLang="ja-JP" sz="2000" dirty="0" smtClean="0"/>
          </a:p>
          <a:p>
            <a:r>
              <a:rPr lang="ja-JP" altLang="en-US" sz="2000" dirty="0" smtClean="0"/>
              <a:t>宇宙社会のガバナンス</a:t>
            </a:r>
            <a:endParaRPr lang="en-US" altLang="ja-JP" sz="2000" dirty="0" smtClean="0"/>
          </a:p>
          <a:p>
            <a:r>
              <a:rPr lang="ja-JP" altLang="en-US" sz="2000" dirty="0" smtClean="0"/>
              <a:t>基盤技術の見通し</a:t>
            </a:r>
            <a:endParaRPr lang="en-US" altLang="ja-JP" sz="2000" dirty="0" smtClean="0"/>
          </a:p>
          <a:p>
            <a:r>
              <a:rPr lang="ja-JP" altLang="en-US" sz="2000" dirty="0" smtClean="0"/>
              <a:t>宇宙産業、ビジネスモデル</a:t>
            </a:r>
            <a:endParaRPr lang="en-US" altLang="ja-JP" sz="2000" dirty="0" smtClean="0"/>
          </a:p>
          <a:p>
            <a:r>
              <a:rPr lang="ja-JP" altLang="en-US" sz="2000" dirty="0" smtClean="0"/>
              <a:t>宇宙医学、睡眠、排泄</a:t>
            </a:r>
            <a:endParaRPr lang="en-US" altLang="ja-JP" sz="2000" dirty="0" smtClean="0"/>
          </a:p>
          <a:p>
            <a:r>
              <a:rPr lang="ja-JP" altLang="en-US" sz="2000" dirty="0" smtClean="0"/>
              <a:t>宇宙時代の宗教</a:t>
            </a:r>
            <a:endParaRPr lang="en-US" altLang="ja-JP" sz="2000" dirty="0" smtClean="0"/>
          </a:p>
          <a:p>
            <a:r>
              <a:rPr lang="ja-JP" altLang="en-US" sz="2000" dirty="0" smtClean="0"/>
              <a:t>宇宙と人の心</a:t>
            </a:r>
            <a:endParaRPr lang="en-US" altLang="ja-JP" sz="2000" dirty="0" smtClean="0"/>
          </a:p>
          <a:p>
            <a:r>
              <a:rPr lang="ja-JP" altLang="en-US" sz="2000" dirty="0" smtClean="0"/>
              <a:t>宇宙と文化</a:t>
            </a:r>
            <a:endParaRPr lang="en-US" altLang="ja-JP" sz="2000" dirty="0" smtClean="0"/>
          </a:p>
          <a:p>
            <a:r>
              <a:rPr lang="ja-JP" altLang="en-US" sz="2000" dirty="0" smtClean="0"/>
              <a:t>地上との関係</a:t>
            </a:r>
            <a:endParaRPr lang="en-US" altLang="ja-JP" sz="2000" dirty="0" smtClean="0"/>
          </a:p>
          <a:p>
            <a:r>
              <a:rPr lang="ja-JP" altLang="en-US" sz="2000" dirty="0" smtClean="0"/>
              <a:t>食・農</a:t>
            </a:r>
            <a:endParaRPr lang="en-US" altLang="ja-JP" sz="2000" dirty="0" smtClean="0"/>
          </a:p>
          <a:p>
            <a:r>
              <a:rPr lang="ja-JP" altLang="en-US" sz="2000" dirty="0" smtClean="0"/>
              <a:t>宇宙で使うものの</a:t>
            </a:r>
            <a:r>
              <a:rPr lang="ja-JP" altLang="en-US" sz="2000" dirty="0" smtClean="0"/>
              <a:t>デザイン</a:t>
            </a:r>
            <a:endParaRPr lang="en-US" altLang="ja-JP" sz="2000" dirty="0" smtClean="0"/>
          </a:p>
          <a:p>
            <a:r>
              <a:rPr lang="ja-JP" altLang="en-US" sz="2000" dirty="0" smtClean="0"/>
              <a:t>宇宙での娯楽、オモチャ、ゲーム</a:t>
            </a:r>
            <a:endParaRPr lang="en-US" altLang="ja-JP" sz="2000" dirty="0" smtClean="0"/>
          </a:p>
          <a:p>
            <a:r>
              <a:rPr lang="ja-JP" altLang="en-US" sz="2000" dirty="0" smtClean="0"/>
              <a:t>宇宙での芸術表現</a:t>
            </a:r>
            <a:endParaRPr lang="en-US" altLang="ja-JP" sz="2000" dirty="0"/>
          </a:p>
          <a:p>
            <a:r>
              <a:rPr lang="ja-JP" altLang="en-US" sz="2000" dirty="0" smtClean="0"/>
              <a:t>宇宙に</a:t>
            </a:r>
            <a:r>
              <a:rPr lang="ja-JP" altLang="en-US" sz="2000" dirty="0"/>
              <a:t>ゴキブリ</a:t>
            </a:r>
            <a:r>
              <a:rPr lang="ja-JP" altLang="en-US" sz="2000" dirty="0" smtClean="0"/>
              <a:t>は連れて</a:t>
            </a:r>
            <a:r>
              <a:rPr lang="ja-JP" altLang="en-US" sz="2000" dirty="0"/>
              <a:t>ゆくか？閉鎖生態系、検疫</a:t>
            </a:r>
            <a:endParaRPr lang="en-US" altLang="ja-JP" sz="1800" dirty="0"/>
          </a:p>
          <a:p>
            <a:r>
              <a:rPr lang="ja-JP" altLang="en-US" sz="2000" dirty="0" smtClean="0"/>
              <a:t>セックス、生殖</a:t>
            </a:r>
            <a:endParaRPr lang="en-US" altLang="ja-JP" sz="2000" dirty="0" smtClean="0"/>
          </a:p>
          <a:p>
            <a:r>
              <a:rPr lang="en-US" altLang="ja-JP" sz="2000" dirty="0" smtClean="0"/>
              <a:t>...</a:t>
            </a:r>
            <a:endParaRPr lang="en-US" altLang="ja-JP" sz="2000" dirty="0" smtClean="0"/>
          </a:p>
          <a:p>
            <a:endParaRPr lang="ja-JP" altLang="en-US" sz="2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512"/>
            <a:ext cx="8229600" cy="1143000"/>
          </a:xfrm>
        </p:spPr>
        <p:txBody>
          <a:bodyPr>
            <a:normAutofit/>
          </a:bodyPr>
          <a:lstStyle/>
          <a:p>
            <a:r>
              <a:rPr lang="ja-JP" altLang="en-US" sz="3600" dirty="0" smtClean="0"/>
              <a:t>人類</a:t>
            </a:r>
            <a:r>
              <a:rPr lang="en-US" altLang="ja-JP" sz="3600" dirty="0" smtClean="0"/>
              <a:t>50</a:t>
            </a:r>
            <a:r>
              <a:rPr lang="ja-JP" altLang="en-US" sz="3600" dirty="0" smtClean="0"/>
              <a:t>億年すごろく</a:t>
            </a:r>
            <a:endParaRPr lang="ja-JP" altLang="en-US" sz="3600" dirty="0"/>
          </a:p>
        </p:txBody>
      </p:sp>
      <p:pic>
        <p:nvPicPr>
          <p:cNvPr id="4" name="図 3" descr="zu.jpg"/>
          <p:cNvPicPr>
            <a:picLocks noChangeAspect="1"/>
          </p:cNvPicPr>
          <p:nvPr/>
        </p:nvPicPr>
        <p:blipFill>
          <a:blip r:embed="rId2"/>
          <a:stretch>
            <a:fillRect/>
          </a:stretch>
        </p:blipFill>
        <p:spPr>
          <a:xfrm>
            <a:off x="850006" y="868832"/>
            <a:ext cx="7737655" cy="5480838"/>
          </a:xfrm>
          <a:prstGeom prst="rect">
            <a:avLst/>
          </a:prstGeom>
        </p:spPr>
      </p:pic>
      <p:sp>
        <p:nvSpPr>
          <p:cNvPr id="5" name="テキスト ボックス 4"/>
          <p:cNvSpPr txBox="1"/>
          <p:nvPr/>
        </p:nvSpPr>
        <p:spPr>
          <a:xfrm>
            <a:off x="6179246" y="6492358"/>
            <a:ext cx="2417649" cy="338554"/>
          </a:xfrm>
          <a:prstGeom prst="rect">
            <a:avLst/>
          </a:prstGeom>
          <a:noFill/>
        </p:spPr>
        <p:txBody>
          <a:bodyPr wrap="none" rtlCol="0">
            <a:spAutoFit/>
          </a:bodyPr>
          <a:lstStyle/>
          <a:p>
            <a:r>
              <a:rPr kumimoji="1" lang="ja-JP" altLang="en-US" sz="1600" dirty="0" smtClean="0"/>
              <a:t>磯部洋明、どうのよしのぶ</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宇宙生存学研究会　概要</a:t>
            </a:r>
            <a:endParaRPr lang="ja-JP" altLang="en-US" sz="3200" dirty="0"/>
          </a:p>
        </p:txBody>
      </p:sp>
      <p:sp>
        <p:nvSpPr>
          <p:cNvPr id="3" name="コンテンツ プレースホルダ 2"/>
          <p:cNvSpPr>
            <a:spLocks noGrp="1"/>
          </p:cNvSpPr>
          <p:nvPr>
            <p:ph idx="1"/>
          </p:nvPr>
        </p:nvSpPr>
        <p:spPr/>
        <p:txBody>
          <a:bodyPr>
            <a:normAutofit/>
          </a:bodyPr>
          <a:lstStyle/>
          <a:p>
            <a:r>
              <a:rPr lang="ja-JP" altLang="en-US" sz="2000" dirty="0" smtClean="0"/>
              <a:t>目的：宇宙における未来の人類社会のあり方と人類の宇宙進出の意義を、多面的に検討すること</a:t>
            </a:r>
            <a:endParaRPr lang="en-US" altLang="ja-JP" sz="2000" dirty="0" smtClean="0"/>
          </a:p>
          <a:p>
            <a:endParaRPr lang="en-US" altLang="ja-JP" sz="2000" dirty="0" smtClean="0"/>
          </a:p>
          <a:p>
            <a:r>
              <a:rPr lang="ja-JP" altLang="en-US" sz="2000" dirty="0" smtClean="0"/>
              <a:t>メンバー：特に設けず、誰でも参加可。京大、京都精華大学を中心にしたコアメンバーが幹事会的役割を果たす</a:t>
            </a:r>
            <a:r>
              <a:rPr lang="ja-JP" altLang="ja-JP" sz="2000" dirty="0"/>
              <a:t>、</a:t>
            </a:r>
            <a:r>
              <a:rPr lang="ja-JP" altLang="en-US" sz="2000" dirty="0" smtClean="0"/>
              <a:t>代表は竹宮惠子・京都精華大学マンガ学部長</a:t>
            </a:r>
            <a:endParaRPr lang="en-US" altLang="ja-JP" sz="2000" dirty="0" smtClean="0"/>
          </a:p>
          <a:p>
            <a:endParaRPr lang="en-US" altLang="ja-JP" sz="2000" dirty="0" smtClean="0"/>
          </a:p>
          <a:p>
            <a:r>
              <a:rPr lang="en-US" altLang="ja-JP" sz="2000" dirty="0" smtClean="0"/>
              <a:t>2010</a:t>
            </a:r>
            <a:r>
              <a:rPr lang="ja-JP" altLang="en-US" sz="2000" dirty="0" smtClean="0"/>
              <a:t>年</a:t>
            </a:r>
            <a:r>
              <a:rPr lang="en-US" altLang="ja-JP" sz="2000" dirty="0" smtClean="0"/>
              <a:t>3</a:t>
            </a:r>
            <a:r>
              <a:rPr lang="ja-JP" altLang="en-US" sz="2000" dirty="0" smtClean="0"/>
              <a:t>月</a:t>
            </a:r>
            <a:r>
              <a:rPr lang="ja-JP" altLang="en-US" sz="2000" dirty="0" smtClean="0"/>
              <a:t>発足</a:t>
            </a:r>
            <a:endParaRPr lang="en-US" altLang="ja-JP" sz="2000" dirty="0" smtClean="0"/>
          </a:p>
          <a:p>
            <a:endParaRPr lang="en-US" altLang="ja-JP" sz="2000" dirty="0" smtClean="0"/>
          </a:p>
          <a:p>
            <a:r>
              <a:rPr lang="ja-JP" altLang="en-US" sz="2000" dirty="0" smtClean="0"/>
              <a:t>きぼう利用のミッションが目的ではなく、きぼうから得られる知見</a:t>
            </a:r>
            <a:r>
              <a:rPr lang="ja-JP" altLang="en-US" sz="2000" dirty="0" smtClean="0">
                <a:solidFill>
                  <a:srgbClr val="FF0000"/>
                </a:solidFill>
              </a:rPr>
              <a:t>も</a:t>
            </a:r>
            <a:r>
              <a:rPr lang="ja-JP" altLang="en-US" sz="2000" dirty="0" smtClean="0"/>
              <a:t>活かして、特に人文社会学的な学術研究と、マンガ、アートなどの新しい表現活動の可能性を探る。</a:t>
            </a:r>
            <a:endParaRPr lang="ja-JP" altLang="en-US" sz="20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326"/>
            <a:ext cx="8229600" cy="1143000"/>
          </a:xfrm>
        </p:spPr>
        <p:txBody>
          <a:bodyPr>
            <a:normAutofit/>
          </a:bodyPr>
          <a:lstStyle/>
          <a:p>
            <a:r>
              <a:rPr lang="ja-JP" altLang="en-US" sz="3600" dirty="0" smtClean="0"/>
              <a:t>コアメンバー</a:t>
            </a:r>
            <a:endParaRPr lang="ja-JP" altLang="en-US" sz="3600" dirty="0"/>
          </a:p>
        </p:txBody>
      </p:sp>
      <p:sp>
        <p:nvSpPr>
          <p:cNvPr id="3" name="コンテンツ プレースホルダ 2"/>
          <p:cNvSpPr>
            <a:spLocks noGrp="1"/>
          </p:cNvSpPr>
          <p:nvPr>
            <p:ph idx="1"/>
          </p:nvPr>
        </p:nvSpPr>
        <p:spPr>
          <a:xfrm>
            <a:off x="457200" y="1293146"/>
            <a:ext cx="8229600" cy="4525963"/>
          </a:xfrm>
        </p:spPr>
        <p:txBody>
          <a:bodyPr>
            <a:normAutofit/>
          </a:bodyPr>
          <a:lstStyle/>
          <a:p>
            <a:r>
              <a:rPr lang="ja-JP" altLang="en-US" sz="2000" dirty="0" smtClean="0"/>
              <a:t>竹宮惠子（代表、京都精華大、マンガ家） </a:t>
            </a:r>
          </a:p>
          <a:p>
            <a:r>
              <a:rPr lang="ja-JP" altLang="en-US" sz="2000" dirty="0" smtClean="0"/>
              <a:t>磯部洋明（京大、宇宙物理学） </a:t>
            </a:r>
          </a:p>
          <a:p>
            <a:r>
              <a:rPr lang="ja-JP" altLang="en-US" sz="2000" dirty="0" smtClean="0"/>
              <a:t>岡田浩樹　（神戸大</a:t>
            </a:r>
            <a:r>
              <a:rPr lang="ja-JP" altLang="ja-JP" sz="2000" dirty="0"/>
              <a:t>、</a:t>
            </a:r>
            <a:r>
              <a:rPr lang="ja-JP" altLang="en-US" sz="2000" dirty="0" smtClean="0"/>
              <a:t>文化人類学） </a:t>
            </a:r>
          </a:p>
          <a:p>
            <a:r>
              <a:rPr lang="ja-JP" altLang="en-US" sz="2000" dirty="0" smtClean="0"/>
              <a:t>小山勝二　（京大、宇宙物理学） </a:t>
            </a:r>
          </a:p>
          <a:p>
            <a:r>
              <a:rPr lang="ja-JP" altLang="en-US" sz="2000" dirty="0" smtClean="0"/>
              <a:t>柴田一成 （京大、宇宙物理学）　 </a:t>
            </a:r>
          </a:p>
          <a:p>
            <a:r>
              <a:rPr lang="ja-JP" altLang="en-US" sz="2000" dirty="0" smtClean="0"/>
              <a:t>平野砂峰旅　（京都精華大、音響・映像） </a:t>
            </a:r>
          </a:p>
          <a:p>
            <a:r>
              <a:rPr lang="ja-JP" altLang="en-US" sz="2000" dirty="0" smtClean="0"/>
              <a:t>牧野圭一　（京都精華大、マンガ家） </a:t>
            </a:r>
          </a:p>
          <a:p>
            <a:r>
              <a:rPr lang="ja-JP" altLang="en-US" sz="2000" dirty="0" smtClean="0"/>
              <a:t>松本綋　（京都大学総長） </a:t>
            </a:r>
          </a:p>
          <a:p>
            <a:r>
              <a:rPr lang="ja-JP" altLang="en-US" sz="2000" dirty="0" smtClean="0"/>
              <a:t>丸山茂徳　（東工大、地球物理学） </a:t>
            </a:r>
          </a:p>
          <a:p>
            <a:r>
              <a:rPr lang="ja-JP" altLang="en-US" sz="2000" dirty="0" smtClean="0"/>
              <a:t>山川宏　（京大、宇宙工学</a:t>
            </a:r>
            <a:endParaRPr lang="en-US" altLang="ja-JP" sz="2000" dirty="0" smtClean="0"/>
          </a:p>
          <a:p>
            <a:endParaRPr lang="en-US" altLang="ja-JP" sz="2000" dirty="0" smtClean="0"/>
          </a:p>
          <a:p>
            <a:endParaRPr lang="en-US" altLang="ja-JP" sz="2000" dirty="0" smtClean="0"/>
          </a:p>
          <a:p>
            <a:pPr lvl="1"/>
            <a:endParaRPr lang="ja-JP" altLang="en-US" sz="1800" dirty="0" smtClean="0"/>
          </a:p>
          <a:p>
            <a:endParaRPr lang="ja-JP" altLang="en-US" sz="2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背景１</a:t>
            </a:r>
            <a:r>
              <a:rPr lang="ja-JP" altLang="en-US" sz="3200" dirty="0" smtClean="0"/>
              <a:t>：</a:t>
            </a:r>
            <a:r>
              <a:rPr lang="ja-JP" altLang="en-US" sz="3200" dirty="0" smtClean="0"/>
              <a:t>京都大学</a:t>
            </a:r>
            <a:r>
              <a:rPr lang="ja-JP" altLang="en-US" sz="3200" dirty="0" smtClean="0"/>
              <a:t>宇宙</a:t>
            </a:r>
            <a:r>
              <a:rPr lang="ja-JP" altLang="en-US" sz="3200" dirty="0" smtClean="0"/>
              <a:t>総合学研究</a:t>
            </a:r>
            <a:r>
              <a:rPr lang="ja-JP" altLang="en-US" sz="3200" dirty="0" smtClean="0"/>
              <a:t>ユニット</a:t>
            </a:r>
            <a:endParaRPr lang="ja-JP" altLang="en-US" sz="3200" dirty="0"/>
          </a:p>
        </p:txBody>
      </p:sp>
      <p:sp>
        <p:nvSpPr>
          <p:cNvPr id="3" name="コンテンツ プレースホルダ 2"/>
          <p:cNvSpPr>
            <a:spLocks noGrp="1"/>
          </p:cNvSpPr>
          <p:nvPr>
            <p:ph idx="1"/>
          </p:nvPr>
        </p:nvSpPr>
        <p:spPr>
          <a:xfrm>
            <a:off x="457200" y="1600200"/>
            <a:ext cx="8447764" cy="4525963"/>
          </a:xfrm>
        </p:spPr>
        <p:txBody>
          <a:bodyPr>
            <a:normAutofit/>
          </a:bodyPr>
          <a:lstStyle/>
          <a:p>
            <a:r>
              <a:rPr lang="ja-JP" altLang="en-US" sz="2400" dirty="0" smtClean="0"/>
              <a:t>宇宙に関係した理工学の研究者を束ねた学内組織として</a:t>
            </a:r>
            <a:r>
              <a:rPr lang="en-US" altLang="ja-JP" sz="2400" dirty="0" smtClean="0"/>
              <a:t>2008</a:t>
            </a:r>
            <a:r>
              <a:rPr lang="ja-JP" altLang="en-US" sz="2400" dirty="0" smtClean="0"/>
              <a:t>年発足</a:t>
            </a:r>
            <a:endParaRPr lang="en-US" altLang="ja-JP" sz="2400" dirty="0" smtClean="0"/>
          </a:p>
          <a:p>
            <a:endParaRPr lang="en-US" altLang="ja-JP" sz="2400" dirty="0" smtClean="0"/>
          </a:p>
          <a:p>
            <a:r>
              <a:rPr lang="en-US" altLang="ja-JP" sz="2400" dirty="0" smtClean="0"/>
              <a:t>JAXA-</a:t>
            </a:r>
            <a:r>
              <a:rPr lang="ja-JP" altLang="en-US" sz="2400" dirty="0" smtClean="0"/>
              <a:t>京大連携における京大側窓口</a:t>
            </a:r>
            <a:endParaRPr lang="en-US" altLang="ja-JP" sz="2400" dirty="0" smtClean="0"/>
          </a:p>
          <a:p>
            <a:endParaRPr lang="en-US" altLang="ja-JP" sz="2400" dirty="0" smtClean="0"/>
          </a:p>
          <a:p>
            <a:r>
              <a:rPr lang="ja-JP" altLang="en-US" sz="2400" dirty="0" smtClean="0"/>
              <a:t>生命</a:t>
            </a:r>
            <a:r>
              <a:rPr lang="ja-JP" altLang="en-US" sz="2400" dirty="0" smtClean="0"/>
              <a:t>科学</a:t>
            </a:r>
            <a:r>
              <a:rPr lang="ja-JP" altLang="en-US" sz="2400" dirty="0" smtClean="0"/>
              <a:t>や</a:t>
            </a:r>
            <a:r>
              <a:rPr lang="ja-JP" altLang="en-US" sz="2400" dirty="0" smtClean="0"/>
              <a:t>環境・エネルギー、防災</a:t>
            </a:r>
            <a:r>
              <a:rPr lang="ja-JP" altLang="en-US" sz="2400" dirty="0" smtClean="0"/>
              <a:t>など</a:t>
            </a:r>
            <a:r>
              <a:rPr lang="ja-JP" altLang="en-US" sz="2400" dirty="0" smtClean="0"/>
              <a:t>の関連分野、哲学</a:t>
            </a:r>
            <a:r>
              <a:rPr lang="ja-JP" altLang="en-US" sz="2400" dirty="0" smtClean="0"/>
              <a:t>、</a:t>
            </a:r>
            <a:r>
              <a:rPr lang="ja-JP" altLang="en-US" sz="2400" dirty="0" smtClean="0"/>
              <a:t>文化人類学</a:t>
            </a:r>
            <a:r>
              <a:rPr lang="ja-JP" altLang="en-US" sz="2400" dirty="0" smtClean="0"/>
              <a:t>、宗</a:t>
            </a:r>
            <a:r>
              <a:rPr lang="ja-JP" altLang="en-US" sz="2400" dirty="0" smtClean="0"/>
              <a:t>教学</a:t>
            </a:r>
            <a:r>
              <a:rPr lang="ja-JP" altLang="en-US" sz="2400" dirty="0" smtClean="0"/>
              <a:t>、</a:t>
            </a:r>
            <a:r>
              <a:rPr lang="ja-JP" altLang="en-US" sz="2400" dirty="0" smtClean="0"/>
              <a:t>教育学、</a:t>
            </a:r>
            <a:r>
              <a:rPr lang="ja-JP" altLang="en-US" sz="2400" dirty="0" smtClean="0"/>
              <a:t>宇宙法</a:t>
            </a:r>
            <a:r>
              <a:rPr lang="ja-JP" altLang="en-US" sz="2400" dirty="0" smtClean="0"/>
              <a:t>・産業などの</a:t>
            </a:r>
            <a:r>
              <a:rPr lang="ja-JP" altLang="en-US" sz="2400" dirty="0" smtClean="0">
                <a:solidFill>
                  <a:srgbClr val="FF0000"/>
                </a:solidFill>
              </a:rPr>
              <a:t>人文社会科学分野</a:t>
            </a:r>
            <a:r>
              <a:rPr lang="ja-JP" altLang="en-US" sz="2400" dirty="0" smtClean="0">
                <a:solidFill>
                  <a:srgbClr val="FF0000"/>
                </a:solidFill>
              </a:rPr>
              <a:t>との</a:t>
            </a:r>
            <a:r>
              <a:rPr lang="ja-JP" altLang="en-US" sz="2400" dirty="0" smtClean="0">
                <a:solidFill>
                  <a:srgbClr val="FF0000"/>
                </a:solidFill>
              </a:rPr>
              <a:t>融合</a:t>
            </a:r>
            <a:r>
              <a:rPr lang="ja-JP" altLang="en-US" sz="2400" dirty="0" smtClean="0"/>
              <a:t>に</a:t>
            </a:r>
            <a:r>
              <a:rPr lang="ja-JP" altLang="en-US" sz="2400" dirty="0" smtClean="0"/>
              <a:t>よる新しい学問の創成をめざす</a:t>
            </a:r>
            <a:endParaRPr lang="en-US" altLang="ja-JP" sz="2400" dirty="0" smtClean="0"/>
          </a:p>
          <a:p>
            <a:endParaRPr lang="en-US" altLang="ja-JP" sz="2400" dirty="0" smtClean="0"/>
          </a:p>
          <a:p>
            <a:r>
              <a:rPr lang="ja-JP" altLang="en-US" sz="2400" dirty="0" smtClean="0"/>
              <a:t>社会への発信：</a:t>
            </a:r>
            <a:endParaRPr lang="en-US" altLang="ja-JP" sz="2400"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背景２：京大と京都精華大学の連携</a:t>
            </a:r>
            <a:endParaRPr lang="ja-JP" altLang="en-US" sz="3200" dirty="0"/>
          </a:p>
        </p:txBody>
      </p:sp>
      <p:sp>
        <p:nvSpPr>
          <p:cNvPr id="3" name="コンテンツ プレースホルダ 2"/>
          <p:cNvSpPr>
            <a:spLocks noGrp="1"/>
          </p:cNvSpPr>
          <p:nvPr>
            <p:ph idx="1"/>
          </p:nvPr>
        </p:nvSpPr>
        <p:spPr>
          <a:xfrm>
            <a:off x="83731" y="1600200"/>
            <a:ext cx="5234686" cy="4525963"/>
          </a:xfrm>
        </p:spPr>
        <p:txBody>
          <a:bodyPr>
            <a:normAutofit/>
          </a:bodyPr>
          <a:lstStyle/>
          <a:p>
            <a:r>
              <a:rPr lang="ja-JP" altLang="en-US" sz="2000" dirty="0" smtClean="0"/>
              <a:t>京都精華大学はマンガ、デザイン、芸術、人文の</a:t>
            </a:r>
            <a:r>
              <a:rPr lang="en-US" altLang="ja-JP" sz="2000" dirty="0" smtClean="0"/>
              <a:t>4</a:t>
            </a:r>
            <a:r>
              <a:rPr lang="ja-JP" altLang="en-US" sz="2000" dirty="0" smtClean="0"/>
              <a:t>学部を擁する「表現の総合大学」</a:t>
            </a:r>
            <a:endParaRPr lang="en-US" altLang="ja-JP" sz="2000" dirty="0" smtClean="0"/>
          </a:p>
          <a:p>
            <a:r>
              <a:rPr lang="ja-JP" altLang="en-US" sz="2000" dirty="0" smtClean="0"/>
              <a:t>両学の学生が京大の研究をマンガで紹介するプロジェクトをきっかけに連携協定締結</a:t>
            </a:r>
            <a:r>
              <a:rPr lang="en-US" altLang="ja-JP" sz="2000" dirty="0" smtClean="0"/>
              <a:t>(2008</a:t>
            </a:r>
            <a:r>
              <a:rPr lang="ja-JP" altLang="en-US" sz="2000" dirty="0" smtClean="0"/>
              <a:t>年</a:t>
            </a:r>
            <a:r>
              <a:rPr lang="en-US" altLang="ja-JP" sz="2000" dirty="0" smtClean="0"/>
              <a:t>)</a:t>
            </a:r>
          </a:p>
          <a:p>
            <a:endParaRPr lang="en-US" altLang="ja-JP" sz="2000" dirty="0" smtClean="0"/>
          </a:p>
          <a:p>
            <a:r>
              <a:rPr lang="ja-JP" altLang="en-US" sz="2000" dirty="0" smtClean="0"/>
              <a:t>宇宙ユニットと京都精華大学で、宇宙科学とマンガ・アートの協力、融合をめざした「宇宙とアート</a:t>
            </a:r>
            <a:r>
              <a:rPr lang="ja-JP" altLang="ja-JP" sz="2000" dirty="0" smtClean="0"/>
              <a:t>」</a:t>
            </a:r>
            <a:r>
              <a:rPr lang="ja-JP" altLang="en-US" sz="2000" dirty="0" smtClean="0"/>
              <a:t>プロジェクトをスタート</a:t>
            </a:r>
            <a:r>
              <a:rPr lang="en-US" altLang="ja-JP" sz="2000" dirty="0" smtClean="0"/>
              <a:t>(2009</a:t>
            </a:r>
            <a:r>
              <a:rPr lang="ja-JP" altLang="en-US" sz="2000" dirty="0" smtClean="0"/>
              <a:t>年</a:t>
            </a:r>
            <a:r>
              <a:rPr lang="en-US" altLang="ja-JP" sz="2000" dirty="0" smtClean="0"/>
              <a:t>)</a:t>
            </a:r>
          </a:p>
          <a:p>
            <a:endParaRPr lang="en-US" altLang="ja-JP" sz="2000" dirty="0" smtClean="0"/>
          </a:p>
          <a:p>
            <a:endParaRPr lang="ja-JP" altLang="en-US" sz="2000" dirty="0"/>
          </a:p>
        </p:txBody>
      </p:sp>
      <p:pic>
        <p:nvPicPr>
          <p:cNvPr id="4" name="図 3" descr="スナップショット 2009-02-22 13-02-05.tiff"/>
          <p:cNvPicPr>
            <a:picLocks noChangeAspect="1"/>
          </p:cNvPicPr>
          <p:nvPr/>
        </p:nvPicPr>
        <p:blipFill>
          <a:blip r:embed="rId2"/>
          <a:srcRect/>
          <a:stretch>
            <a:fillRect/>
          </a:stretch>
        </p:blipFill>
        <p:spPr bwMode="auto">
          <a:xfrm>
            <a:off x="5318417" y="1244288"/>
            <a:ext cx="3507933" cy="505875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問題意識</a:t>
            </a:r>
            <a:endParaRPr lang="ja-JP" altLang="en-US" sz="3200" dirty="0"/>
          </a:p>
        </p:txBody>
      </p:sp>
      <p:sp>
        <p:nvSpPr>
          <p:cNvPr id="3" name="コンテンツ プレースホルダ 2"/>
          <p:cNvSpPr>
            <a:spLocks noGrp="1"/>
          </p:cNvSpPr>
          <p:nvPr>
            <p:ph idx="1"/>
          </p:nvPr>
        </p:nvSpPr>
        <p:spPr>
          <a:xfrm>
            <a:off x="457200" y="1342785"/>
            <a:ext cx="8229600" cy="4764080"/>
          </a:xfrm>
        </p:spPr>
        <p:txBody>
          <a:bodyPr>
            <a:normAutofit lnSpcReduction="10000"/>
          </a:bodyPr>
          <a:lstStyle/>
          <a:p>
            <a:r>
              <a:rPr lang="ja-JP" altLang="en-US" sz="2400" dirty="0" smtClean="0"/>
              <a:t>今、宇宙は訓練を受けた特別な人（宇宙飛行士）が行く場所。しかし「普通の人」が宇宙へ行く時代がそこまで来ている</a:t>
            </a:r>
            <a:endParaRPr lang="en-US" altLang="ja-JP" sz="2400" dirty="0" smtClean="0"/>
          </a:p>
          <a:p>
            <a:r>
              <a:rPr lang="ja-JP" altLang="en-US" sz="2400" dirty="0" smtClean="0"/>
              <a:t>やがて「宇宙社会」ができる？人類は宇宙に「居住」するようになる？なぜ宇宙に行かなきゃいけない？</a:t>
            </a:r>
            <a:endParaRPr lang="en-US" altLang="ja-JP" sz="2400" dirty="0" smtClean="0"/>
          </a:p>
          <a:p>
            <a:endParaRPr lang="en-US" altLang="ja-JP" sz="2400" dirty="0" smtClean="0"/>
          </a:p>
          <a:p>
            <a:r>
              <a:rPr lang="ja-JP" altLang="en-US" sz="2400" dirty="0" smtClean="0"/>
              <a:t>宇宙時代における社会に備えるための</a:t>
            </a:r>
            <a:r>
              <a:rPr lang="ja-JP" altLang="en-US" sz="2400" dirty="0" smtClean="0">
                <a:solidFill>
                  <a:srgbClr val="FF0000"/>
                </a:solidFill>
              </a:rPr>
              <a:t>人文社会学的研究</a:t>
            </a:r>
            <a:r>
              <a:rPr lang="ja-JP" altLang="en-US" sz="2400" dirty="0" smtClean="0"/>
              <a:t>を真剣に始めるべき時</a:t>
            </a:r>
            <a:endParaRPr lang="en-US" altLang="ja-JP" sz="2400" dirty="0" smtClean="0"/>
          </a:p>
          <a:p>
            <a:endParaRPr lang="en-US" altLang="ja-JP" sz="2400" dirty="0" smtClean="0"/>
          </a:p>
          <a:p>
            <a:r>
              <a:rPr lang="ja-JP" altLang="en-US" sz="2400" dirty="0" smtClean="0"/>
              <a:t>宇宙進出という極端な状況を（一定の根拠をもって）検討することは、アカデミックに面白いと同時に、現在の諸問題を考える上でも示唆に富む（かもしれない）</a:t>
            </a:r>
            <a:endParaRPr lang="en-US" altLang="ja-JP" sz="2400" dirty="0" smtClean="0"/>
          </a:p>
          <a:p>
            <a:endParaRPr lang="en-US" altLang="ja-JP" sz="2400" dirty="0" smtClean="0"/>
          </a:p>
          <a:p>
            <a:endParaRPr lang="en-US" altLang="ja-JP" sz="2400"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3028"/>
            <a:ext cx="8229600" cy="1143000"/>
          </a:xfrm>
        </p:spPr>
        <p:txBody>
          <a:bodyPr>
            <a:normAutofit/>
          </a:bodyPr>
          <a:lstStyle/>
          <a:p>
            <a:r>
              <a:rPr lang="ja-JP" altLang="en-US" sz="2800" dirty="0" smtClean="0"/>
              <a:t>宇宙ってほんとに「きぼう」なの？</a:t>
            </a:r>
            <a:endParaRPr lang="ja-JP" altLang="en-US" sz="2800" dirty="0"/>
          </a:p>
        </p:txBody>
      </p:sp>
      <p:sp>
        <p:nvSpPr>
          <p:cNvPr id="3" name="コンテンツ プレースホルダ 2"/>
          <p:cNvSpPr>
            <a:spLocks noGrp="1"/>
          </p:cNvSpPr>
          <p:nvPr>
            <p:ph idx="1"/>
          </p:nvPr>
        </p:nvSpPr>
        <p:spPr>
          <a:xfrm>
            <a:off x="303695" y="1118331"/>
            <a:ext cx="8686800" cy="1833377"/>
          </a:xfrm>
        </p:spPr>
        <p:txBody>
          <a:bodyPr>
            <a:normAutofit/>
          </a:bodyPr>
          <a:lstStyle/>
          <a:p>
            <a:r>
              <a:rPr lang="ja-JP" altLang="en-US" sz="2400" dirty="0" smtClean="0"/>
              <a:t>宇宙</a:t>
            </a:r>
            <a:r>
              <a:rPr lang="en-US" altLang="ja-JP" sz="2400" dirty="0" smtClean="0"/>
              <a:t>/ISS/</a:t>
            </a:r>
            <a:r>
              <a:rPr lang="ja-JP" altLang="en-US" sz="2400" dirty="0" smtClean="0"/>
              <a:t>きぼう</a:t>
            </a:r>
            <a:r>
              <a:rPr lang="en-US" altLang="ja-JP" sz="2400" dirty="0" smtClean="0"/>
              <a:t> </a:t>
            </a:r>
            <a:r>
              <a:rPr lang="ja-JP" altLang="en-US" sz="2400" dirty="0" smtClean="0"/>
              <a:t>がもたらす希望ってなに？</a:t>
            </a:r>
            <a:endParaRPr lang="en-US" altLang="ja-JP" sz="2400" dirty="0" smtClean="0"/>
          </a:p>
          <a:p>
            <a:r>
              <a:rPr lang="ja-JP" altLang="en-US" sz="2400" dirty="0" smtClean="0"/>
              <a:t>希望</a:t>
            </a:r>
            <a:r>
              <a:rPr lang="ja-JP" altLang="en-US" sz="2400" dirty="0" smtClean="0"/>
              <a:t>ってほんとに必要？なぜ必要？</a:t>
            </a:r>
            <a:endParaRPr lang="en-US" altLang="ja-JP" sz="2400" dirty="0" smtClean="0"/>
          </a:p>
          <a:p>
            <a:r>
              <a:rPr lang="ja-JP" altLang="en-US" sz="2400" dirty="0" smtClean="0"/>
              <a:t>希望にいくらかけられる？</a:t>
            </a:r>
            <a:endParaRPr lang="en-US" altLang="ja-JP" sz="2400" dirty="0" smtClean="0"/>
          </a:p>
          <a:p>
            <a:pPr lvl="1"/>
            <a:endParaRPr lang="en-US" altLang="ja-JP" sz="2000" dirty="0" smtClean="0"/>
          </a:p>
        </p:txBody>
      </p:sp>
      <p:pic>
        <p:nvPicPr>
          <p:cNvPr id="5" name="図 4"/>
          <p:cNvPicPr>
            <a:picLocks noChangeAspect="1"/>
          </p:cNvPicPr>
          <p:nvPr/>
        </p:nvPicPr>
        <p:blipFill>
          <a:blip r:embed="rId2"/>
          <a:stretch>
            <a:fillRect/>
          </a:stretch>
        </p:blipFill>
        <p:spPr>
          <a:xfrm>
            <a:off x="2937124" y="3088996"/>
            <a:ext cx="3635091" cy="3635091"/>
          </a:xfrm>
          <a:prstGeom prst="rect">
            <a:avLst/>
          </a:prstGeom>
        </p:spPr>
      </p:pic>
      <p:pic>
        <p:nvPicPr>
          <p:cNvPr id="6" name="図 5"/>
          <p:cNvPicPr>
            <a:picLocks noChangeAspect="1"/>
          </p:cNvPicPr>
          <p:nvPr/>
        </p:nvPicPr>
        <p:blipFill>
          <a:blip r:embed="rId3"/>
          <a:stretch>
            <a:fillRect/>
          </a:stretch>
        </p:blipFill>
        <p:spPr>
          <a:xfrm>
            <a:off x="-343275" y="2845443"/>
            <a:ext cx="3810000" cy="3810000"/>
          </a:xfrm>
          <a:prstGeom prst="rect">
            <a:avLst/>
          </a:prstGeom>
        </p:spPr>
      </p:pic>
      <p:pic>
        <p:nvPicPr>
          <p:cNvPr id="7" name="図 6"/>
          <p:cNvPicPr>
            <a:picLocks noChangeAspect="1"/>
          </p:cNvPicPr>
          <p:nvPr/>
        </p:nvPicPr>
        <p:blipFill>
          <a:blip r:embed="rId4"/>
          <a:stretch>
            <a:fillRect/>
          </a:stretch>
        </p:blipFill>
        <p:spPr>
          <a:xfrm>
            <a:off x="6116858" y="3291631"/>
            <a:ext cx="3432456" cy="3432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宇宙と文化</a:t>
            </a:r>
            <a:r>
              <a:rPr lang="ja-JP" altLang="en-US" sz="2800" dirty="0" smtClean="0"/>
              <a:t>：「宇宙船地球号」でいいんですか？</a:t>
            </a:r>
            <a:endParaRPr lang="ja-JP" altLang="en-US" sz="2800" dirty="0"/>
          </a:p>
        </p:txBody>
      </p:sp>
      <p:sp>
        <p:nvSpPr>
          <p:cNvPr id="3" name="コンテンツ プレースホルダ 2"/>
          <p:cNvSpPr>
            <a:spLocks noGrp="1"/>
          </p:cNvSpPr>
          <p:nvPr>
            <p:ph idx="1"/>
          </p:nvPr>
        </p:nvSpPr>
        <p:spPr>
          <a:xfrm>
            <a:off x="457200" y="1428972"/>
            <a:ext cx="8229600" cy="4525963"/>
          </a:xfrm>
        </p:spPr>
        <p:txBody>
          <a:bodyPr>
            <a:normAutofit/>
          </a:bodyPr>
          <a:lstStyle/>
          <a:p>
            <a:r>
              <a:rPr lang="ja-JP" altLang="en-US" sz="2400" dirty="0" smtClean="0"/>
              <a:t>冷戦を終わらせたのは、究極的には宇宙から見た地球の写真（立花隆）</a:t>
            </a:r>
            <a:endParaRPr lang="en-US" altLang="ja-JP" sz="2400" dirty="0" smtClean="0"/>
          </a:p>
          <a:p>
            <a:r>
              <a:rPr lang="ja-JP" altLang="en-US" sz="2400" dirty="0" smtClean="0"/>
              <a:t>国境のない地球＝究極のグローバル化？</a:t>
            </a:r>
            <a:endParaRPr lang="en-US" altLang="ja-JP" sz="2400" dirty="0" smtClean="0"/>
          </a:p>
          <a:p>
            <a:r>
              <a:rPr lang="ja-JP" altLang="en-US" sz="2400" dirty="0" smtClean="0"/>
              <a:t>文化的多様性</a:t>
            </a:r>
            <a:endParaRPr lang="en-US" altLang="ja-JP" sz="2400" dirty="0"/>
          </a:p>
          <a:p>
            <a:r>
              <a:rPr lang="ja-JP" altLang="en-US" sz="2400" dirty="0" smtClean="0"/>
              <a:t>宇宙発クレオール文化の可能性？</a:t>
            </a:r>
            <a:endParaRPr lang="en-US" altLang="ja-JP" sz="2400" dirty="0" smtClean="0"/>
          </a:p>
        </p:txBody>
      </p:sp>
      <p:pic>
        <p:nvPicPr>
          <p:cNvPr id="5" name="図 4" descr="Earth_GPN-2000-0011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59" y="3960601"/>
            <a:ext cx="2519856" cy="2519856"/>
          </a:xfrm>
          <a:prstGeom prst="rect">
            <a:avLst/>
          </a:prstGeom>
        </p:spPr>
      </p:pic>
      <p:pic>
        <p:nvPicPr>
          <p:cNvPr id="7" name="図 6"/>
          <p:cNvPicPr>
            <a:picLocks noChangeAspect="1"/>
          </p:cNvPicPr>
          <p:nvPr/>
        </p:nvPicPr>
        <p:blipFill>
          <a:blip r:embed="rId3"/>
          <a:stretch>
            <a:fillRect/>
          </a:stretch>
        </p:blipFill>
        <p:spPr>
          <a:xfrm>
            <a:off x="6436415" y="4861687"/>
            <a:ext cx="2570275" cy="1927706"/>
          </a:xfrm>
          <a:prstGeom prst="rect">
            <a:avLst/>
          </a:prstGeom>
        </p:spPr>
      </p:pic>
      <p:pic>
        <p:nvPicPr>
          <p:cNvPr id="6" name="図 5"/>
          <p:cNvPicPr>
            <a:picLocks noChangeAspect="1"/>
          </p:cNvPicPr>
          <p:nvPr/>
        </p:nvPicPr>
        <p:blipFill>
          <a:blip r:embed="rId4"/>
          <a:stretch>
            <a:fillRect/>
          </a:stretch>
        </p:blipFill>
        <p:spPr>
          <a:xfrm>
            <a:off x="4438982" y="4012084"/>
            <a:ext cx="2484456" cy="1863342"/>
          </a:xfrm>
          <a:prstGeom prst="rect">
            <a:avLst/>
          </a:prstGeom>
        </p:spPr>
      </p:pic>
      <p:sp>
        <p:nvSpPr>
          <p:cNvPr id="8" name="テキスト ボックス 7"/>
          <p:cNvSpPr txBox="1"/>
          <p:nvPr/>
        </p:nvSpPr>
        <p:spPr>
          <a:xfrm>
            <a:off x="4712866" y="6272102"/>
            <a:ext cx="1723549" cy="276999"/>
          </a:xfrm>
          <a:prstGeom prst="rect">
            <a:avLst/>
          </a:prstGeom>
          <a:noFill/>
        </p:spPr>
        <p:txBody>
          <a:bodyPr wrap="none" rtlCol="0">
            <a:spAutoFit/>
          </a:bodyPr>
          <a:lstStyle/>
          <a:p>
            <a:r>
              <a:rPr kumimoji="1" lang="ja-JP" altLang="en-US" sz="1200" dirty="0" smtClean="0"/>
              <a:t>宇宙茶会＠霊山正法寺</a:t>
            </a:r>
            <a:endParaRPr kumimoji="1" lang="ja-JP" altLang="en-US" sz="12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宇宙を開拓するのは誰？</a:t>
            </a:r>
            <a:endParaRPr lang="ja-JP" altLang="en-US" sz="2800" dirty="0"/>
          </a:p>
        </p:txBody>
      </p:sp>
      <p:graphicFrame>
        <p:nvGraphicFramePr>
          <p:cNvPr id="9" name="表 8"/>
          <p:cNvGraphicFramePr>
            <a:graphicFrameLocks noGrp="1"/>
          </p:cNvGraphicFramePr>
          <p:nvPr>
            <p:extLst>
              <p:ext uri="{D42A27DB-BD31-4B8C-83A1-F6EECF244321}">
                <p14:modId xmlns:p14="http://schemas.microsoft.com/office/powerpoint/2010/main" val="3614563202"/>
              </p:ext>
            </p:extLst>
          </p:nvPr>
        </p:nvGraphicFramePr>
        <p:xfrm>
          <a:off x="280060" y="1763901"/>
          <a:ext cx="8578380" cy="4837839"/>
        </p:xfrm>
        <a:graphic>
          <a:graphicData uri="http://schemas.openxmlformats.org/drawingml/2006/table">
            <a:tbl>
              <a:tblPr firstRow="1" bandRow="1">
                <a:tableStyleId>{5C22544A-7EE6-4342-B048-85BDC9FD1C3A}</a:tableStyleId>
              </a:tblPr>
              <a:tblGrid>
                <a:gridCol w="1715676"/>
                <a:gridCol w="1715676"/>
                <a:gridCol w="1715676"/>
                <a:gridCol w="1715676"/>
                <a:gridCol w="1715676"/>
              </a:tblGrid>
              <a:tr h="680439">
                <a:tc>
                  <a:txBody>
                    <a:bodyPr/>
                    <a:lstStyle/>
                    <a:p>
                      <a:endParaRPr kumimoji="1" lang="ja-JP" altLang="en-US" dirty="0"/>
                    </a:p>
                  </a:txBody>
                  <a:tcPr/>
                </a:tc>
                <a:tc>
                  <a:txBody>
                    <a:bodyPr/>
                    <a:lstStyle/>
                    <a:p>
                      <a:r>
                        <a:rPr kumimoji="1" lang="ja-JP" altLang="en-US" sz="2000" dirty="0" smtClean="0"/>
                        <a:t>メイフラワー号</a:t>
                      </a:r>
                      <a:endParaRPr kumimoji="1" lang="ja-JP" altLang="en-US" sz="2000" dirty="0"/>
                    </a:p>
                  </a:txBody>
                  <a:tcPr/>
                </a:tc>
                <a:tc>
                  <a:txBody>
                    <a:bodyPr/>
                    <a:lstStyle/>
                    <a:p>
                      <a:r>
                        <a:rPr kumimoji="1" lang="ja-JP" altLang="en-US" sz="2000" dirty="0" smtClean="0"/>
                        <a:t>モルモン教徒</a:t>
                      </a:r>
                      <a:endParaRPr kumimoji="1" lang="ja-JP" altLang="en-US" sz="2000" dirty="0"/>
                    </a:p>
                  </a:txBody>
                  <a:tcPr/>
                </a:tc>
                <a:tc>
                  <a:txBody>
                    <a:bodyPr/>
                    <a:lstStyle/>
                    <a:p>
                      <a:r>
                        <a:rPr kumimoji="1" lang="ja-JP" altLang="en-US" sz="2000" dirty="0" smtClean="0"/>
                        <a:t>巨大宇宙コロニー</a:t>
                      </a:r>
                      <a:endParaRPr kumimoji="1" lang="ja-JP" altLang="en-US" sz="2000" dirty="0"/>
                    </a:p>
                  </a:txBody>
                  <a:tcPr/>
                </a:tc>
                <a:tc>
                  <a:txBody>
                    <a:bodyPr/>
                    <a:lstStyle/>
                    <a:p>
                      <a:r>
                        <a:rPr kumimoji="1" lang="ja-JP" altLang="en-US" sz="2000" dirty="0" smtClean="0"/>
                        <a:t>小惑星への移住</a:t>
                      </a:r>
                      <a:endParaRPr kumimoji="1" lang="ja-JP" altLang="en-US" sz="2000" dirty="0"/>
                    </a:p>
                  </a:txBody>
                  <a:tcPr/>
                </a:tc>
              </a:tr>
              <a:tr h="576293">
                <a:tc>
                  <a:txBody>
                    <a:bodyPr/>
                    <a:lstStyle/>
                    <a:p>
                      <a:r>
                        <a:rPr kumimoji="1" lang="ja-JP" altLang="en-US" sz="2000" dirty="0" smtClean="0"/>
                        <a:t>年</a:t>
                      </a:r>
                      <a:endParaRPr kumimoji="1" lang="ja-JP" altLang="en-US" sz="2000" dirty="0"/>
                    </a:p>
                  </a:txBody>
                  <a:tcPr/>
                </a:tc>
                <a:tc>
                  <a:txBody>
                    <a:bodyPr/>
                    <a:lstStyle/>
                    <a:p>
                      <a:r>
                        <a:rPr kumimoji="1" lang="en-US" altLang="ja-JP" sz="2000" dirty="0" smtClean="0"/>
                        <a:t>1620</a:t>
                      </a:r>
                      <a:endParaRPr kumimoji="1" lang="ja-JP" altLang="en-US" sz="2000" dirty="0"/>
                    </a:p>
                  </a:txBody>
                  <a:tcPr/>
                </a:tc>
                <a:tc>
                  <a:txBody>
                    <a:bodyPr/>
                    <a:lstStyle/>
                    <a:p>
                      <a:r>
                        <a:rPr kumimoji="1" lang="en-US" altLang="ja-JP" sz="2000" dirty="0" smtClean="0"/>
                        <a:t>1847</a:t>
                      </a:r>
                      <a:endParaRPr kumimoji="1" lang="ja-JP" altLang="en-US" sz="2000" dirty="0"/>
                    </a:p>
                  </a:txBody>
                  <a:tcPr/>
                </a:tc>
                <a:tc>
                  <a:txBody>
                    <a:bodyPr/>
                    <a:lstStyle/>
                    <a:p>
                      <a:r>
                        <a:rPr kumimoji="1" lang="en-US" altLang="ja-JP" sz="2000" dirty="0" smtClean="0"/>
                        <a:t>2???</a:t>
                      </a:r>
                      <a:endParaRPr kumimoji="1" lang="ja-JP" altLang="en-US" sz="2000" dirty="0"/>
                    </a:p>
                  </a:txBody>
                  <a:tcPr/>
                </a:tc>
                <a:tc>
                  <a:txBody>
                    <a:bodyPr/>
                    <a:lstStyle/>
                    <a:p>
                      <a:r>
                        <a:rPr kumimoji="1" lang="en-US" altLang="ja-JP" sz="2000" dirty="0" smtClean="0"/>
                        <a:t>2???</a:t>
                      </a:r>
                      <a:endParaRPr kumimoji="1" lang="ja-JP" altLang="en-US" sz="2000" dirty="0"/>
                    </a:p>
                  </a:txBody>
                  <a:tcPr/>
                </a:tc>
              </a:tr>
              <a:tr h="576293">
                <a:tc>
                  <a:txBody>
                    <a:bodyPr/>
                    <a:lstStyle/>
                    <a:p>
                      <a:r>
                        <a:rPr kumimoji="1" lang="ja-JP" altLang="en-US" sz="2000" dirty="0" smtClean="0"/>
                        <a:t>人数</a:t>
                      </a:r>
                      <a:endParaRPr kumimoji="1" lang="ja-JP" altLang="en-US" sz="2000" dirty="0"/>
                    </a:p>
                  </a:txBody>
                  <a:tcPr/>
                </a:tc>
                <a:tc>
                  <a:txBody>
                    <a:bodyPr/>
                    <a:lstStyle/>
                    <a:p>
                      <a:r>
                        <a:rPr kumimoji="1" lang="en-US" altLang="ja-JP" sz="2000" dirty="0" smtClean="0"/>
                        <a:t>103</a:t>
                      </a:r>
                      <a:endParaRPr kumimoji="1" lang="ja-JP" altLang="en-US" sz="2000" dirty="0"/>
                    </a:p>
                  </a:txBody>
                  <a:tcPr/>
                </a:tc>
                <a:tc>
                  <a:txBody>
                    <a:bodyPr/>
                    <a:lstStyle/>
                    <a:p>
                      <a:r>
                        <a:rPr kumimoji="1" lang="en-US" altLang="ja-JP" sz="2000" dirty="0" smtClean="0"/>
                        <a:t>1,891</a:t>
                      </a:r>
                      <a:endParaRPr kumimoji="1" lang="ja-JP" altLang="en-US" sz="2000" dirty="0"/>
                    </a:p>
                  </a:txBody>
                  <a:tcPr/>
                </a:tc>
                <a:tc>
                  <a:txBody>
                    <a:bodyPr/>
                    <a:lstStyle/>
                    <a:p>
                      <a:r>
                        <a:rPr kumimoji="1" lang="en-US" altLang="ja-JP" sz="2000" dirty="0" smtClean="0"/>
                        <a:t>10,000</a:t>
                      </a:r>
                      <a:endParaRPr kumimoji="1" lang="ja-JP" altLang="en-US" sz="2000" dirty="0"/>
                    </a:p>
                  </a:txBody>
                  <a:tcPr/>
                </a:tc>
                <a:tc>
                  <a:txBody>
                    <a:bodyPr/>
                    <a:lstStyle/>
                    <a:p>
                      <a:r>
                        <a:rPr kumimoji="1" lang="en-US" altLang="ja-JP" sz="2000" dirty="0" smtClean="0"/>
                        <a:t>23</a:t>
                      </a:r>
                      <a:endParaRPr kumimoji="1" lang="ja-JP" altLang="en-US" sz="2000" dirty="0"/>
                    </a:p>
                  </a:txBody>
                  <a:tcPr/>
                </a:tc>
              </a:tr>
              <a:tr h="576293">
                <a:tc>
                  <a:txBody>
                    <a:bodyPr/>
                    <a:lstStyle/>
                    <a:p>
                      <a:r>
                        <a:rPr kumimoji="1" lang="ja-JP" altLang="en-US" sz="2000" dirty="0" smtClean="0"/>
                        <a:t>積荷（トン）</a:t>
                      </a:r>
                      <a:endParaRPr kumimoji="1" lang="ja-JP" altLang="en-US" sz="2000" dirty="0"/>
                    </a:p>
                  </a:txBody>
                  <a:tcPr/>
                </a:tc>
                <a:tc>
                  <a:txBody>
                    <a:bodyPr/>
                    <a:lstStyle/>
                    <a:p>
                      <a:r>
                        <a:rPr kumimoji="1" lang="en-US" altLang="ja-JP" sz="2000" dirty="0" smtClean="0"/>
                        <a:t>180</a:t>
                      </a:r>
                      <a:endParaRPr kumimoji="1" lang="ja-JP" altLang="en-US" sz="2000" dirty="0"/>
                    </a:p>
                  </a:txBody>
                  <a:tcPr/>
                </a:tc>
                <a:tc>
                  <a:txBody>
                    <a:bodyPr/>
                    <a:lstStyle/>
                    <a:p>
                      <a:r>
                        <a:rPr kumimoji="1" lang="en-US" altLang="ja-JP" sz="2000" dirty="0" smtClean="0"/>
                        <a:t>3,500</a:t>
                      </a:r>
                      <a:endParaRPr kumimoji="1" lang="ja-JP" altLang="en-US" sz="2000" dirty="0"/>
                    </a:p>
                  </a:txBody>
                  <a:tcPr/>
                </a:tc>
                <a:tc>
                  <a:txBody>
                    <a:bodyPr/>
                    <a:lstStyle/>
                    <a:p>
                      <a:r>
                        <a:rPr kumimoji="1" lang="en-US" altLang="ja-JP" sz="2000" dirty="0" smtClean="0"/>
                        <a:t>3.6 million</a:t>
                      </a:r>
                      <a:endParaRPr kumimoji="1" lang="ja-JP" altLang="en-US" sz="2000" dirty="0"/>
                    </a:p>
                  </a:txBody>
                  <a:tcPr/>
                </a:tc>
                <a:tc>
                  <a:txBody>
                    <a:bodyPr/>
                    <a:lstStyle/>
                    <a:p>
                      <a:r>
                        <a:rPr kumimoji="1" lang="en-US" altLang="ja-JP" sz="2000" dirty="0" smtClean="0"/>
                        <a:t>50</a:t>
                      </a:r>
                      <a:endParaRPr kumimoji="1" lang="ja-JP" altLang="en-US" sz="2000" dirty="0"/>
                    </a:p>
                  </a:txBody>
                  <a:tcPr/>
                </a:tc>
              </a:tr>
              <a:tr h="576293">
                <a:tc>
                  <a:txBody>
                    <a:bodyPr/>
                    <a:lstStyle/>
                    <a:p>
                      <a:r>
                        <a:rPr kumimoji="1" lang="ja-JP" altLang="en-US" sz="2000" dirty="0" smtClean="0"/>
                        <a:t>費用</a:t>
                      </a:r>
                      <a:r>
                        <a:rPr kumimoji="1" lang="en-US" altLang="ja-JP" sz="2000" dirty="0" smtClean="0"/>
                        <a:t>(1975</a:t>
                      </a:r>
                      <a:r>
                        <a:rPr kumimoji="1" lang="ja-JP" altLang="en-US" sz="2000" dirty="0" smtClean="0"/>
                        <a:t>の米ドルで</a:t>
                      </a:r>
                      <a:r>
                        <a:rPr kumimoji="1" lang="en-US" altLang="ja-JP" sz="2000" dirty="0" smtClean="0"/>
                        <a:t>)</a:t>
                      </a:r>
                      <a:endParaRPr kumimoji="1" lang="ja-JP" altLang="en-US" sz="2000" dirty="0"/>
                    </a:p>
                  </a:txBody>
                  <a:tcPr/>
                </a:tc>
                <a:tc>
                  <a:txBody>
                    <a:bodyPr/>
                    <a:lstStyle/>
                    <a:p>
                      <a:r>
                        <a:rPr kumimoji="1" lang="en-US" altLang="ja-JP" sz="2000" dirty="0" smtClean="0"/>
                        <a:t>600</a:t>
                      </a:r>
                      <a:r>
                        <a:rPr kumimoji="1" lang="ja-JP" altLang="en-US" sz="2000" dirty="0" smtClean="0"/>
                        <a:t>万ドル</a:t>
                      </a:r>
                      <a:endParaRPr kumimoji="1" lang="ja-JP" altLang="en-US" sz="2000" dirty="0"/>
                    </a:p>
                  </a:txBody>
                  <a:tcPr/>
                </a:tc>
                <a:tc>
                  <a:txBody>
                    <a:bodyPr/>
                    <a:lstStyle/>
                    <a:p>
                      <a:r>
                        <a:rPr kumimoji="1" lang="en-US" altLang="ja-JP" sz="2000" dirty="0" smtClean="0"/>
                        <a:t>1500</a:t>
                      </a:r>
                      <a:r>
                        <a:rPr kumimoji="1" lang="ja-JP" altLang="en-US" sz="2000" dirty="0" smtClean="0"/>
                        <a:t>万ドル</a:t>
                      </a:r>
                      <a:endParaRPr kumimoji="1" lang="ja-JP" altLang="en-US" sz="2000" dirty="0"/>
                    </a:p>
                  </a:txBody>
                  <a:tcPr/>
                </a:tc>
                <a:tc>
                  <a:txBody>
                    <a:bodyPr/>
                    <a:lstStyle/>
                    <a:p>
                      <a:r>
                        <a:rPr kumimoji="1" lang="en-US" altLang="ja-JP" sz="2000" dirty="0" smtClean="0"/>
                        <a:t>1000</a:t>
                      </a:r>
                      <a:r>
                        <a:rPr kumimoji="1" lang="ja-JP" altLang="en-US" sz="2000" dirty="0" smtClean="0"/>
                        <a:t>億ドル</a:t>
                      </a:r>
                      <a:endParaRPr kumimoji="1" lang="ja-JP" altLang="en-US" sz="2000" dirty="0"/>
                    </a:p>
                  </a:txBody>
                  <a:tcPr/>
                </a:tc>
                <a:tc>
                  <a:txBody>
                    <a:bodyPr/>
                    <a:lstStyle/>
                    <a:p>
                      <a:r>
                        <a:rPr kumimoji="1" lang="en-US" altLang="ja-JP" sz="2000" dirty="0" smtClean="0"/>
                        <a:t>100</a:t>
                      </a:r>
                      <a:r>
                        <a:rPr kumimoji="1" lang="ja-JP" altLang="en-US" sz="2000" dirty="0" smtClean="0"/>
                        <a:t>万ドル</a:t>
                      </a:r>
                      <a:endParaRPr kumimoji="1" lang="ja-JP" altLang="en-US" sz="2000" dirty="0"/>
                    </a:p>
                  </a:txBody>
                  <a:tcPr/>
                </a:tc>
              </a:tr>
              <a:tr h="576293">
                <a:tc>
                  <a:txBody>
                    <a:bodyPr/>
                    <a:lstStyle/>
                    <a:p>
                      <a:r>
                        <a:rPr kumimoji="1" lang="ja-JP" altLang="en-US" sz="2000" dirty="0" smtClean="0"/>
                        <a:t>積荷</a:t>
                      </a:r>
                      <a:r>
                        <a:rPr kumimoji="1" lang="en-US" altLang="ja-JP" sz="2000" dirty="0" smtClean="0"/>
                        <a:t>1</a:t>
                      </a:r>
                      <a:r>
                        <a:rPr kumimoji="1" lang="ja-JP" altLang="en-US" sz="2000" dirty="0" smtClean="0"/>
                        <a:t>ポンドあたりの費用</a:t>
                      </a:r>
                      <a:endParaRPr kumimoji="1" lang="ja-JP" altLang="en-US" sz="2000" dirty="0"/>
                    </a:p>
                  </a:txBody>
                  <a:tcPr/>
                </a:tc>
                <a:tc>
                  <a:txBody>
                    <a:bodyPr/>
                    <a:lstStyle/>
                    <a:p>
                      <a:r>
                        <a:rPr kumimoji="1" lang="en-US" altLang="ja-JP" sz="2000" dirty="0" smtClean="0"/>
                        <a:t>$15</a:t>
                      </a:r>
                      <a:endParaRPr kumimoji="1" lang="ja-JP" altLang="en-US" sz="2000" dirty="0"/>
                    </a:p>
                  </a:txBody>
                  <a:tcPr/>
                </a:tc>
                <a:tc>
                  <a:txBody>
                    <a:bodyPr/>
                    <a:lstStyle/>
                    <a:p>
                      <a:r>
                        <a:rPr kumimoji="1" lang="en-US" altLang="ja-JP" sz="2000" dirty="0" smtClean="0"/>
                        <a:t>$2</a:t>
                      </a:r>
                      <a:endParaRPr kumimoji="1" lang="ja-JP" altLang="en-US" sz="2000" dirty="0"/>
                    </a:p>
                  </a:txBody>
                  <a:tcPr/>
                </a:tc>
                <a:tc>
                  <a:txBody>
                    <a:bodyPr/>
                    <a:lstStyle/>
                    <a:p>
                      <a:r>
                        <a:rPr kumimoji="1" lang="en-US" altLang="ja-JP" sz="2000" dirty="0" smtClean="0"/>
                        <a:t>$13</a:t>
                      </a:r>
                      <a:endParaRPr kumimoji="1" lang="ja-JP" altLang="en-US" sz="2000" dirty="0"/>
                    </a:p>
                  </a:txBody>
                  <a:tcPr/>
                </a:tc>
                <a:tc>
                  <a:txBody>
                    <a:bodyPr/>
                    <a:lstStyle/>
                    <a:p>
                      <a:r>
                        <a:rPr kumimoji="1" lang="en-US" altLang="ja-JP" sz="2000" dirty="0" smtClean="0"/>
                        <a:t>$10</a:t>
                      </a:r>
                      <a:endParaRPr kumimoji="1" lang="ja-JP" altLang="en-US" sz="2000" dirty="0"/>
                    </a:p>
                  </a:txBody>
                  <a:tcPr/>
                </a:tc>
              </a:tr>
              <a:tr h="576293">
                <a:tc>
                  <a:txBody>
                    <a:bodyPr/>
                    <a:lstStyle/>
                    <a:p>
                      <a:r>
                        <a:rPr kumimoji="1" lang="en-US" altLang="ja-JP" sz="2000" dirty="0" smtClean="0"/>
                        <a:t>1</a:t>
                      </a:r>
                      <a:r>
                        <a:rPr kumimoji="1" lang="ja-JP" altLang="en-US" sz="2000" dirty="0" smtClean="0"/>
                        <a:t>家族当たりの費用を年収で割った値</a:t>
                      </a:r>
                      <a:endParaRPr kumimoji="1" lang="ja-JP" altLang="en-US" sz="2000" dirty="0"/>
                    </a:p>
                  </a:txBody>
                  <a:tcPr/>
                </a:tc>
                <a:tc>
                  <a:txBody>
                    <a:bodyPr/>
                    <a:lstStyle/>
                    <a:p>
                      <a:r>
                        <a:rPr kumimoji="1" lang="en-US" altLang="ja-JP" sz="2000" dirty="0" smtClean="0"/>
                        <a:t>7.5</a:t>
                      </a:r>
                      <a:endParaRPr kumimoji="1" lang="ja-JP" altLang="en-US" sz="2000" dirty="0"/>
                    </a:p>
                  </a:txBody>
                  <a:tcPr/>
                </a:tc>
                <a:tc>
                  <a:txBody>
                    <a:bodyPr/>
                    <a:lstStyle/>
                    <a:p>
                      <a:r>
                        <a:rPr kumimoji="1" lang="en-US" altLang="ja-JP" sz="2000" dirty="0" smtClean="0"/>
                        <a:t>2.5</a:t>
                      </a:r>
                      <a:endParaRPr kumimoji="1" lang="ja-JP" altLang="en-US" sz="2000" dirty="0"/>
                    </a:p>
                  </a:txBody>
                  <a:tcPr/>
                </a:tc>
                <a:tc>
                  <a:txBody>
                    <a:bodyPr/>
                    <a:lstStyle/>
                    <a:p>
                      <a:r>
                        <a:rPr kumimoji="1" lang="en-US" altLang="ja-JP" sz="2000" dirty="0" smtClean="0"/>
                        <a:t>1,500</a:t>
                      </a:r>
                      <a:endParaRPr kumimoji="1" lang="ja-JP" altLang="en-US" sz="2000" dirty="0"/>
                    </a:p>
                  </a:txBody>
                  <a:tcPr/>
                </a:tc>
                <a:tc>
                  <a:txBody>
                    <a:bodyPr/>
                    <a:lstStyle/>
                    <a:p>
                      <a:r>
                        <a:rPr kumimoji="1" lang="en-US" altLang="ja-JP" sz="2000" dirty="0" smtClean="0"/>
                        <a:t>6</a:t>
                      </a:r>
                      <a:endParaRPr kumimoji="1" lang="ja-JP" altLang="en-US" sz="2000" dirty="0"/>
                    </a:p>
                  </a:txBody>
                  <a:tcPr/>
                </a:tc>
              </a:tr>
            </a:tbl>
          </a:graphicData>
        </a:graphic>
      </p:graphicFrame>
      <p:sp>
        <p:nvSpPr>
          <p:cNvPr id="10" name="テキスト ボックス 9"/>
          <p:cNvSpPr txBox="1"/>
          <p:nvPr/>
        </p:nvSpPr>
        <p:spPr>
          <a:xfrm>
            <a:off x="280060" y="1366155"/>
            <a:ext cx="3991485" cy="369332"/>
          </a:xfrm>
          <a:prstGeom prst="rect">
            <a:avLst/>
          </a:prstGeom>
          <a:noFill/>
        </p:spPr>
        <p:txBody>
          <a:bodyPr wrap="none" rtlCol="0">
            <a:spAutoFit/>
          </a:bodyPr>
          <a:lstStyle/>
          <a:p>
            <a:r>
              <a:rPr lang="en-US" altLang="ja-JP" dirty="0" smtClean="0"/>
              <a:t>F..</a:t>
            </a:r>
            <a:r>
              <a:rPr kumimoji="1" lang="ja-JP" altLang="en-US" dirty="0" smtClean="0"/>
              <a:t>ダイソン「宇宙をかき乱すべきか」より</a:t>
            </a:r>
            <a:endParaRPr kumimoji="1" lang="ja-JP" altLang="en-US" dirty="0"/>
          </a:p>
        </p:txBody>
      </p:sp>
    </p:spTree>
    <p:extLst>
      <p:ext uri="{BB962C8B-B14F-4D97-AF65-F5344CB8AC3E}">
        <p14:creationId xmlns:p14="http://schemas.microsoft.com/office/powerpoint/2010/main" val="40163343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845</TotalTime>
  <Words>848</Words>
  <Application>Microsoft Macintosh PowerPoint</Application>
  <PresentationFormat>画面に合わせる (4:3)</PresentationFormat>
  <Paragraphs>118</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宇宙生存学研究会 の活動</vt:lpstr>
      <vt:lpstr>宇宙生存学研究会　概要</vt:lpstr>
      <vt:lpstr>コアメンバー</vt:lpstr>
      <vt:lpstr>背景１：京都大学宇宙総合学研究ユニット</vt:lpstr>
      <vt:lpstr>背景２：京大と京都精華大学の連携</vt:lpstr>
      <vt:lpstr>問題意識</vt:lpstr>
      <vt:lpstr>宇宙ってほんとに「きぼう」なの？</vt:lpstr>
      <vt:lpstr>宇宙と文化：「宇宙船地球号」でいいんですか？</vt:lpstr>
      <vt:lpstr>宇宙を開拓するのは誰？</vt:lpstr>
      <vt:lpstr>宇宙生存学研究会の今後</vt:lpstr>
      <vt:lpstr>具体的問題</vt:lpstr>
      <vt:lpstr>人類50億年すごろく</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宇宙生存学研究会の活動</dc:title>
  <dc:creator>磯部 洋明</dc:creator>
  <cp:lastModifiedBy>磯部 洋明</cp:lastModifiedBy>
  <cp:revision>51</cp:revision>
  <dcterms:created xsi:type="dcterms:W3CDTF">2010-11-16T18:03:00Z</dcterms:created>
  <dcterms:modified xsi:type="dcterms:W3CDTF">2012-03-21T09:06:43Z</dcterms:modified>
</cp:coreProperties>
</file>