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2"/>
  </p:notesMasterIdLst>
  <p:sldIdLst>
    <p:sldId id="629" r:id="rId2"/>
    <p:sldId id="630" r:id="rId3"/>
    <p:sldId id="638" r:id="rId4"/>
    <p:sldId id="643" r:id="rId5"/>
    <p:sldId id="556" r:id="rId6"/>
    <p:sldId id="557" r:id="rId7"/>
    <p:sldId id="558" r:id="rId8"/>
    <p:sldId id="613" r:id="rId9"/>
    <p:sldId id="639" r:id="rId10"/>
    <p:sldId id="614" r:id="rId1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4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6"/>
    <p:restoredTop sz="86443" autoAdjust="0"/>
  </p:normalViewPr>
  <p:slideViewPr>
    <p:cSldViewPr snapToGrid="0" snapToObjects="1">
      <p:cViewPr>
        <p:scale>
          <a:sx n="100" d="100"/>
          <a:sy n="100" d="100"/>
        </p:scale>
        <p:origin x="1144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46A40-7361-784B-A905-6AC4019CA961}" type="datetimeFigureOut">
              <a:rPr kumimoji="1" lang="ja-JP" altLang="en-US" smtClean="0"/>
              <a:t>2018/10/21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56DB6-8320-A64C-A80D-D3890E5533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933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3D05-9B65-CA42-B0B3-3AC5B40F4F3C}" type="datetimeFigureOut">
              <a:rPr lang="ja-JP" altLang="en-US" smtClean="0"/>
              <a:t>2018/10/21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23F-A024-7F44-8A2A-05E42DE5D1C4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4727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3D05-9B65-CA42-B0B3-3AC5B40F4F3C}" type="datetimeFigureOut">
              <a:rPr lang="ja-JP" altLang="en-US" smtClean="0"/>
              <a:t>2018/10/21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23F-A024-7F44-8A2A-05E42DE5D1C4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8685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3D05-9B65-CA42-B0B3-3AC5B40F4F3C}" type="datetimeFigureOut">
              <a:rPr lang="ja-JP" altLang="en-US" smtClean="0"/>
              <a:pPr/>
              <a:t>2018/10/21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23F-A024-7F44-8A2A-05E42DE5D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6152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3D05-9B65-CA42-B0B3-3AC5B40F4F3C}" type="datetimeFigureOut">
              <a:rPr lang="ja-JP" altLang="en-US" smtClean="0"/>
              <a:t>2018/10/21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23F-A024-7F44-8A2A-05E42DE5D1C4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752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3D05-9B65-CA42-B0B3-3AC5B40F4F3C}" type="datetimeFigureOut">
              <a:rPr lang="ja-JP" altLang="en-US" smtClean="0"/>
              <a:pPr/>
              <a:t>2018/10/21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23F-A024-7F44-8A2A-05E42DE5D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79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3D05-9B65-CA42-B0B3-3AC5B40F4F3C}" type="datetimeFigureOut">
              <a:rPr lang="ja-JP" altLang="en-US" smtClean="0"/>
              <a:t>2018/10/21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23F-A024-7F44-8A2A-05E42DE5D1C4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165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3D05-9B65-CA42-B0B3-3AC5B40F4F3C}" type="datetimeFigureOut">
              <a:rPr lang="ja-JP" altLang="en-US" smtClean="0"/>
              <a:t>2018/10/21</a:t>
            </a:fld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23F-A024-7F44-8A2A-05E42DE5D1C4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766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3D05-9B65-CA42-B0B3-3AC5B40F4F3C}" type="datetimeFigureOut">
              <a:rPr lang="ja-JP" altLang="en-US" smtClean="0"/>
              <a:t>2018/10/21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23F-A024-7F44-8A2A-05E42DE5D1C4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0345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3D05-9B65-CA42-B0B3-3AC5B40F4F3C}" type="datetimeFigureOut">
              <a:rPr lang="ja-JP" altLang="en-US" smtClean="0"/>
              <a:t>2018/10/21</a:t>
            </a:fld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23F-A024-7F44-8A2A-05E42DE5D1C4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04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3D05-9B65-CA42-B0B3-3AC5B40F4F3C}" type="datetimeFigureOut">
              <a:rPr lang="ja-JP" altLang="en-US" smtClean="0"/>
              <a:t>2018/10/21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23F-A024-7F44-8A2A-05E42DE5D1C4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0396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3D05-9B65-CA42-B0B3-3AC5B40F4F3C}" type="datetimeFigureOut">
              <a:rPr lang="ja-JP" altLang="en-US" smtClean="0"/>
              <a:pPr/>
              <a:t>2018/10/21</a:t>
            </a:fld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23F-A024-7F44-8A2A-05E42DE5D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866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A3D05-9B65-CA42-B0B3-3AC5B40F4F3C}" type="datetimeFigureOut">
              <a:rPr lang="ja-JP" altLang="en-US" smtClean="0"/>
              <a:pPr/>
              <a:t>2018/10/21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1823F-A024-7F44-8A2A-05E42DE5D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964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-110836" y="-1"/>
            <a:ext cx="9254836" cy="6858000"/>
          </a:xfrm>
          <a:prstGeom prst="rect">
            <a:avLst/>
          </a:prstGeom>
          <a:solidFill>
            <a:srgbClr val="4A452A">
              <a:alpha val="21961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ctrTitle"/>
          </p:nvPr>
        </p:nvSpPr>
        <p:spPr>
          <a:xfrm>
            <a:off x="705883" y="548129"/>
            <a:ext cx="7964574" cy="958699"/>
          </a:xfrm>
        </p:spPr>
        <p:txBody>
          <a:bodyPr>
            <a:noAutofit/>
          </a:bodyPr>
          <a:lstStyle/>
          <a:p>
            <a:pPr algn="l"/>
            <a:r>
              <a:rPr lang="ja-JP" altLang="en-US" sz="400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  <a:cs typeface="小塚ゴシック Pr6N EL"/>
              </a:rPr>
              <a:t>宇宙科学と文化</a:t>
            </a:r>
            <a:endParaRPr kumimoji="1" lang="ja-JP" altLang="en-US" sz="2800" dirty="0">
              <a:solidFill>
                <a:schemeClr val="bg1"/>
              </a:solidFill>
              <a:latin typeface="Kozuka Gothic Pr6N L" panose="020B0200000000000000" pitchFamily="34" charset="-128"/>
              <a:ea typeface="Kozuka Gothic Pr6N L" panose="020B0200000000000000" pitchFamily="34" charset="-128"/>
              <a:cs typeface="小塚ゴシック Pr6N EL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EE4F1A-A876-8E4F-BAD5-56CD023C6131}"/>
              </a:ext>
            </a:extLst>
          </p:cNvPr>
          <p:cNvSpPr txBox="1"/>
          <p:nvPr/>
        </p:nvSpPr>
        <p:spPr>
          <a:xfrm>
            <a:off x="719021" y="1421223"/>
            <a:ext cx="5410845" cy="140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磯部洋明</a:t>
            </a:r>
            <a:endParaRPr kumimoji="1" lang="en-US" altLang="ja-JP" sz="2400" dirty="0">
              <a:solidFill>
                <a:schemeClr val="bg1"/>
              </a:solidFill>
              <a:latin typeface="Kozuka Gothic Pr6N L" panose="020B0200000000000000" pitchFamily="34" charset="-128"/>
              <a:ea typeface="Kozuka Gothic Pr6N L" panose="020B02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京都市立芸術大学美術学部</a:t>
            </a:r>
            <a:endParaRPr kumimoji="1" lang="en-US" altLang="ja-JP" dirty="0">
              <a:solidFill>
                <a:schemeClr val="bg1"/>
              </a:solidFill>
              <a:latin typeface="Kozuka Gothic Pr6N L" panose="020B0200000000000000" pitchFamily="34" charset="-128"/>
              <a:ea typeface="Kozuka Gothic Pr6N L" panose="020B02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京都大学宇宙総合学研究ユニット</a:t>
            </a:r>
            <a:endParaRPr kumimoji="1" lang="ja-JP" altLang="en-US">
              <a:solidFill>
                <a:schemeClr val="bg1"/>
              </a:solidFill>
              <a:latin typeface="Kozuka Gothic Pr6N L" panose="020B0200000000000000" pitchFamily="34" charset="-128"/>
              <a:ea typeface="Kozuka Gothic Pr6N L" panose="020B02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4FEDECD-6CBB-414B-A4B5-B1F0029A86F7}"/>
              </a:ext>
            </a:extLst>
          </p:cNvPr>
          <p:cNvSpPr txBox="1"/>
          <p:nvPr/>
        </p:nvSpPr>
        <p:spPr>
          <a:xfrm>
            <a:off x="719022" y="6213272"/>
            <a:ext cx="4508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2018</a:t>
            </a:r>
            <a:r>
              <a:rPr kumimoji="1" lang="ja-JP" altLang="en-US" sz="120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年</a:t>
            </a:r>
            <a:r>
              <a:rPr lang="en-US" altLang="ja-JP" sz="1200" dirty="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10</a:t>
            </a:r>
            <a:r>
              <a:rPr kumimoji="1" lang="ja-JP" altLang="en-US" sz="120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月</a:t>
            </a:r>
            <a:r>
              <a:rPr kumimoji="1" lang="en-US" altLang="ja-JP" sz="1200" dirty="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21</a:t>
            </a:r>
            <a:r>
              <a:rPr kumimoji="1" lang="ja-JP" altLang="en-US" sz="120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日　</a:t>
            </a:r>
            <a:r>
              <a:rPr lang="ja-JP" altLang="en-US" sz="120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「古事記と宇宙</a:t>
            </a:r>
            <a:r>
              <a:rPr lang="en-US" altLang="ja-JP" sz="1200" dirty="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 </a:t>
            </a:r>
            <a:r>
              <a:rPr lang="ja-JP" altLang="en-US" sz="120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」</a:t>
            </a:r>
            <a:r>
              <a:rPr lang="en-US" altLang="ja-JP" sz="1200" dirty="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 in </a:t>
            </a:r>
            <a:r>
              <a:rPr lang="ja-JP" altLang="en-US" sz="120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</a:rPr>
              <a:t>大和郡山市</a:t>
            </a:r>
            <a:endParaRPr kumimoji="1" lang="ja-JP" altLang="en-US" sz="1200">
              <a:solidFill>
                <a:schemeClr val="bg1"/>
              </a:solidFill>
              <a:latin typeface="Kozuka Gothic Pr6N L" panose="020B0200000000000000" pitchFamily="34" charset="-128"/>
              <a:ea typeface="Kozuka Gothic Pr6N L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22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32617" y="2163161"/>
            <a:ext cx="7964574" cy="2531678"/>
          </a:xfrm>
        </p:spPr>
        <p:txBody>
          <a:bodyPr>
            <a:noAutofit/>
          </a:bodyPr>
          <a:lstStyle/>
          <a:p>
            <a:r>
              <a:rPr lang="ja-JP" altLang="en-US" sz="2800">
                <a:solidFill>
                  <a:schemeClr val="bg1"/>
                </a:solidFill>
                <a:latin typeface="小塚ゴシック Pr6N EL"/>
                <a:ea typeface="小塚ゴシック Pr6N EL"/>
                <a:cs typeface="小塚ゴシック Pr6N EL"/>
              </a:rPr>
              <a:t>科学も神話も、</a:t>
            </a:r>
            <a:br>
              <a:rPr lang="en-US" altLang="ja-JP" sz="2800" dirty="0">
                <a:solidFill>
                  <a:schemeClr val="bg1"/>
                </a:solidFill>
                <a:latin typeface="小塚ゴシック Pr6N EL"/>
                <a:ea typeface="小塚ゴシック Pr6N EL"/>
                <a:cs typeface="小塚ゴシック Pr6N EL"/>
              </a:rPr>
            </a:br>
            <a:br>
              <a:rPr lang="en-US" altLang="ja-JP" sz="2800" dirty="0">
                <a:solidFill>
                  <a:schemeClr val="bg1"/>
                </a:solidFill>
                <a:latin typeface="小塚ゴシック Pr6N EL"/>
                <a:ea typeface="小塚ゴシック Pr6N EL"/>
                <a:cs typeface="小塚ゴシック Pr6N EL"/>
              </a:rPr>
            </a:br>
            <a:r>
              <a:rPr lang="ja-JP" altLang="en-US" sz="2800">
                <a:solidFill>
                  <a:schemeClr val="bg1"/>
                </a:solidFill>
                <a:latin typeface="小塚ゴシック Pr6N EL"/>
                <a:ea typeface="小塚ゴシック Pr6N EL"/>
                <a:cs typeface="小塚ゴシック Pr6N EL"/>
              </a:rPr>
              <a:t>宇宙に生まれた私たちの物語を語り継ぐ営み</a:t>
            </a:r>
            <a:endParaRPr kumimoji="1" lang="ja-JP" altLang="en-US" sz="1800" dirty="0">
              <a:solidFill>
                <a:schemeClr val="bg1"/>
              </a:solidFill>
              <a:latin typeface="小塚ゴシック Pr6N EL"/>
              <a:ea typeface="小塚ゴシック Pr6N EL"/>
              <a:cs typeface="小塚ゴシック Pr6N EL"/>
            </a:endParaRPr>
          </a:p>
        </p:txBody>
      </p:sp>
    </p:spTree>
    <p:extLst>
      <p:ext uri="{BB962C8B-B14F-4D97-AF65-F5344CB8AC3E}">
        <p14:creationId xmlns:p14="http://schemas.microsoft.com/office/powerpoint/2010/main" val="3219047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47C4378-D3C3-D54D-B8D8-465016B53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07620" y="-2800530"/>
            <a:ext cx="7940040" cy="1253526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6233EB3-4CEC-DD4F-8A34-3E72236F7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462" y="603429"/>
            <a:ext cx="4013530" cy="57364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48C3EE-2B68-4D46-B792-83948C9015F3}"/>
              </a:ext>
            </a:extLst>
          </p:cNvPr>
          <p:cNvSpPr txBox="1"/>
          <p:nvPr/>
        </p:nvSpPr>
        <p:spPr>
          <a:xfrm>
            <a:off x="3337560" y="633984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　「宇宙落語会」で検索！</a:t>
            </a:r>
          </a:p>
        </p:txBody>
      </p:sp>
    </p:spTree>
    <p:extLst>
      <p:ext uri="{BB962C8B-B14F-4D97-AF65-F5344CB8AC3E}">
        <p14:creationId xmlns:p14="http://schemas.microsoft.com/office/powerpoint/2010/main" val="116162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2E72E7D-4139-2E48-8EB9-4B63A65F0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613" y="917631"/>
            <a:ext cx="3534183" cy="49987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E0F548E-6D1B-0B46-88E0-1BF5269E0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85" y="917631"/>
            <a:ext cx="3409303" cy="495834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05B8C7-5A46-D340-BE98-746BF0E123E8}"/>
              </a:ext>
            </a:extLst>
          </p:cNvPr>
          <p:cNvSpPr txBox="1"/>
          <p:nvPr/>
        </p:nvSpPr>
        <p:spPr>
          <a:xfrm>
            <a:off x="7080615" y="6575508"/>
            <a:ext cx="20633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Design: </a:t>
            </a:r>
            <a:r>
              <a:rPr lang="ja-JP" altLang="en-US" sz="105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アダチデザイン研究室</a:t>
            </a:r>
            <a:endParaRPr kumimoji="1" lang="ja-JP" altLang="en-US" sz="105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513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2E72E7D-4139-2E48-8EB9-4B63A65F0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613" y="917631"/>
            <a:ext cx="3534183" cy="49987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E0F548E-6D1B-0B46-88E0-1BF5269E0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85" y="917631"/>
            <a:ext cx="3409303" cy="495834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8248FC0-3BAE-2E45-93F2-6E20726E6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577402"/>
            <a:ext cx="5067300" cy="56388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05B8C7-5A46-D340-BE98-746BF0E123E8}"/>
              </a:ext>
            </a:extLst>
          </p:cNvPr>
          <p:cNvSpPr txBox="1"/>
          <p:nvPr/>
        </p:nvSpPr>
        <p:spPr>
          <a:xfrm>
            <a:off x="7080615" y="6575508"/>
            <a:ext cx="20633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Design: </a:t>
            </a:r>
            <a:r>
              <a:rPr lang="ja-JP" altLang="en-US" sz="105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アダチデザイン研究室</a:t>
            </a:r>
            <a:endParaRPr kumimoji="1" lang="ja-JP" altLang="en-US" sz="105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CF95BD9-BC57-1D4E-B6FE-B3E8C09061E3}"/>
              </a:ext>
            </a:extLst>
          </p:cNvPr>
          <p:cNvGrpSpPr/>
          <p:nvPr/>
        </p:nvGrpSpPr>
        <p:grpSpPr>
          <a:xfrm>
            <a:off x="1843088" y="2310102"/>
            <a:ext cx="7068658" cy="4110729"/>
            <a:chOff x="1843088" y="2310102"/>
            <a:chExt cx="7068658" cy="4110729"/>
          </a:xfrm>
        </p:grpSpPr>
        <p:pic>
          <p:nvPicPr>
            <p:cNvPr id="7" name="図 6" descr="gh5_f12_PPT_L.jpg">
              <a:extLst>
                <a:ext uri="{FF2B5EF4-FFF2-40B4-BE49-F238E27FC236}">
                  <a16:creationId xmlns:a16="http://schemas.microsoft.com/office/drawing/2014/main" id="{348B52EF-8F3D-AE4B-9763-481E271F7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3088" y="2310102"/>
              <a:ext cx="7068658" cy="4110729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FEA7A301-53C4-C244-A2F5-952841F16D1A}"/>
                </a:ext>
              </a:extLst>
            </p:cNvPr>
            <p:cNvSpPr txBox="1"/>
            <p:nvPr/>
          </p:nvSpPr>
          <p:spPr>
            <a:xfrm>
              <a:off x="2918425" y="2657475"/>
              <a:ext cx="5259773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28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宇宙背景放射（</a:t>
              </a:r>
              <a:r>
                <a:rPr lang="en-US" altLang="ja-JP" sz="28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NASA/WMAP)</a:t>
              </a:r>
              <a:endParaRPr kumimoji="1" lang="ja-JP" altLang="en-US" sz="280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AB3BC9-517B-0145-B1CB-2F9950F9E875}"/>
              </a:ext>
            </a:extLst>
          </p:cNvPr>
          <p:cNvSpPr txBox="1"/>
          <p:nvPr/>
        </p:nvSpPr>
        <p:spPr>
          <a:xfrm flipV="1">
            <a:off x="2558828" y="2124980"/>
            <a:ext cx="7501424" cy="518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114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gh5_f12_PPT_L.jpg">
            <a:extLst>
              <a:ext uri="{FF2B5EF4-FFF2-40B4-BE49-F238E27FC236}">
                <a16:creationId xmlns:a16="http://schemas.microsoft.com/office/drawing/2014/main" id="{987F4C7A-02B4-CA4C-B895-8EA2C02A0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10399" y="-1778759"/>
            <a:ext cx="23637044" cy="1374595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5856074-55BE-054C-9D98-1CF9AD686DC7}"/>
              </a:ext>
            </a:extLst>
          </p:cNvPr>
          <p:cNvSpPr/>
          <p:nvPr/>
        </p:nvSpPr>
        <p:spPr>
          <a:xfrm>
            <a:off x="-3479799" y="-1295400"/>
            <a:ext cx="15722600" cy="9931400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732617" y="1363639"/>
            <a:ext cx="7964574" cy="2531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sz="2800" dirty="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  <a:cs typeface="小塚ゴシック Pr6N EL"/>
              </a:rPr>
              <a:t>138</a:t>
            </a:r>
            <a:r>
              <a:rPr lang="ja-JP" altLang="en-US" sz="2800">
                <a:solidFill>
                  <a:schemeClr val="bg1"/>
                </a:solidFill>
                <a:latin typeface="Kozuka Gothic Pr6N L" panose="020B0200000000000000" pitchFamily="34" charset="-128"/>
                <a:ea typeface="Kozuka Gothic Pr6N L" panose="020B0200000000000000" pitchFamily="34" charset="-128"/>
                <a:cs typeface="小塚ゴシック Pr6N EL"/>
              </a:rPr>
              <a:t>億年前、ビッグバン直後の宇宙</a:t>
            </a:r>
            <a:endParaRPr lang="ja-JP" altLang="en-US" sz="1800" dirty="0">
              <a:solidFill>
                <a:schemeClr val="bg1"/>
              </a:solidFill>
              <a:latin typeface="Kozuka Gothic Pr6N L" panose="020B0200000000000000" pitchFamily="34" charset="-128"/>
              <a:ea typeface="Kozuka Gothic Pr6N L" panose="020B0200000000000000" pitchFamily="34" charset="-128"/>
              <a:cs typeface="小塚ゴシック Pr6N EL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31FB325E-BB0F-5A43-9A47-465BFB815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82600" y="4694839"/>
            <a:ext cx="10921999" cy="4525963"/>
          </a:xfrm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b="1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国わかく、浮かべる脂のごとくして</a:t>
            </a:r>
            <a:endParaRPr kumimoji="1" lang="en-US" altLang="ja-JP" b="1" dirty="0">
              <a:solidFill>
                <a:schemeClr val="bg1"/>
              </a:solidFill>
              <a:latin typeface="Klee Demibold" panose="02020600000000000000" pitchFamily="18" charset="-128"/>
              <a:ea typeface="Klee Demibold" panose="02020600000000000000" pitchFamily="18" charset="-128"/>
            </a:endParaRPr>
          </a:p>
          <a:p>
            <a:pPr marL="0" indent="0" algn="ctr">
              <a:buNone/>
            </a:pPr>
            <a:r>
              <a:rPr kumimoji="1" lang="ja-JP" altLang="en-US" b="1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くらげなす漂へる時に</a:t>
            </a:r>
            <a:r>
              <a:rPr kumimoji="1" lang="en-US" altLang="ja-JP" b="1" dirty="0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…</a:t>
            </a:r>
            <a:endParaRPr kumimoji="1" lang="ja-JP" altLang="en-US" b="1">
              <a:solidFill>
                <a:schemeClr val="bg1"/>
              </a:solidFill>
              <a:latin typeface="Klee Demibold" panose="02020600000000000000" pitchFamily="18" charset="-128"/>
              <a:ea typeface="Klee Demibold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362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hs-2006-23-a-1280x800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063" y="-530820"/>
            <a:ext cx="12034440" cy="752152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137373" y="796228"/>
            <a:ext cx="3102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銀河ができ、星ができる</a:t>
            </a:r>
          </a:p>
        </p:txBody>
      </p:sp>
    </p:spTree>
    <p:extLst>
      <p:ext uri="{BB962C8B-B14F-4D97-AF65-F5344CB8AC3E}">
        <p14:creationId xmlns:p14="http://schemas.microsoft.com/office/powerpoint/2010/main" val="3810807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"/>
          <p:cNvGrpSpPr/>
          <p:nvPr/>
        </p:nvGrpSpPr>
        <p:grpSpPr>
          <a:xfrm>
            <a:off x="1" y="1"/>
            <a:ext cx="7115077" cy="3450030"/>
            <a:chOff x="1" y="1"/>
            <a:chExt cx="7115077" cy="3450030"/>
          </a:xfrm>
        </p:grpSpPr>
        <p:pic>
          <p:nvPicPr>
            <p:cNvPr id="4" name="図 3" descr="550px-Evolved_star_fusion_shells.sv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1"/>
              <a:ext cx="3450030" cy="345003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3467926" y="92096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>
                  <a:latin typeface="ヒラギノ角ゴ Pro W3"/>
                  <a:ea typeface="ヒラギノ角ゴ Pro W3"/>
                  <a:cs typeface="ヒラギノ角ゴ Pro W3"/>
                </a:rPr>
                <a:t>星の中で様々な元素が合成される</a:t>
              </a: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2987818" y="1042711"/>
            <a:ext cx="5775153" cy="2979916"/>
            <a:chOff x="2987818" y="1042711"/>
            <a:chExt cx="5775153" cy="2979916"/>
          </a:xfrm>
        </p:grpSpPr>
        <p:pic>
          <p:nvPicPr>
            <p:cNvPr id="5" name="図 4" descr="ps14_8x1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18" y="1042711"/>
              <a:ext cx="3724895" cy="2979916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6768866" y="1042711"/>
              <a:ext cx="19941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atin typeface="ヒラギノ角ゴ Pro W3"/>
                  <a:ea typeface="ヒラギノ角ゴ Pro W3"/>
                  <a:cs typeface="ヒラギノ角ゴ Pro W3"/>
                </a:rPr>
                <a:t>星が死ぬ時、合成された元素は宇宙空間に放出される</a:t>
              </a: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163311" y="4346428"/>
            <a:ext cx="4549047" cy="2474762"/>
            <a:chOff x="163311" y="4346428"/>
            <a:chExt cx="4549047" cy="2474762"/>
          </a:xfrm>
        </p:grpSpPr>
        <p:pic>
          <p:nvPicPr>
            <p:cNvPr id="7" name="図 6" descr="Earth_GPN-2000-00113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11" y="4346428"/>
              <a:ext cx="2474762" cy="2474762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2687967" y="5035193"/>
              <a:ext cx="202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atin typeface="ヒラギノ角ゴ Pro W3"/>
                  <a:ea typeface="ヒラギノ角ゴ Pro W3"/>
                  <a:cs typeface="ヒラギノ角ゴ Pro W3"/>
                </a:rPr>
                <a:t>岩石の地面と生命の材料を持つ惑星ができる</a:t>
              </a:r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5226943" y="3102056"/>
            <a:ext cx="3823617" cy="3779797"/>
            <a:chOff x="5226943" y="3102056"/>
            <a:chExt cx="3823617" cy="3779797"/>
          </a:xfrm>
        </p:grpSpPr>
        <p:pic>
          <p:nvPicPr>
            <p:cNvPr id="6" name="図 5" descr="M42proplyds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6943" y="3102056"/>
              <a:ext cx="3823617" cy="2856467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226943" y="5958523"/>
              <a:ext cx="38236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latin typeface="ヒラギノ角ゴ Pro W3"/>
                  <a:ea typeface="ヒラギノ角ゴ Pro W3"/>
                  <a:cs typeface="ヒラギノ角ゴ Pro W3"/>
                </a:rPr>
                <a:t>宇宙誕生から約</a:t>
              </a:r>
              <a:r>
                <a:rPr lang="en-US" altLang="ja-JP" dirty="0">
                  <a:latin typeface="ヒラギノ角ゴ Pro W3"/>
                  <a:ea typeface="ヒラギノ角ゴ Pro W3"/>
                  <a:cs typeface="ヒラギノ角ゴ Pro W3"/>
                </a:rPr>
                <a:t>92</a:t>
              </a:r>
              <a:r>
                <a:rPr lang="ja-JP" altLang="en-US" dirty="0">
                  <a:latin typeface="ヒラギノ角ゴ Pro W3"/>
                  <a:ea typeface="ヒラギノ角ゴ Pro W3"/>
                  <a:cs typeface="ヒラギノ角ゴ Pro W3"/>
                </a:rPr>
                <a:t>億年後、銀河系のガスに重元素が増えてきた頃に太陽系が形成</a:t>
              </a:r>
              <a:endParaRPr kumimoji="1" lang="ja-JP" altLang="en-US" dirty="0"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3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"/>
          <p:cNvGrpSpPr/>
          <p:nvPr/>
        </p:nvGrpSpPr>
        <p:grpSpPr>
          <a:xfrm>
            <a:off x="280250" y="211642"/>
            <a:ext cx="3634667" cy="2817487"/>
            <a:chOff x="259765" y="211642"/>
            <a:chExt cx="3634667" cy="2817487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765" y="211642"/>
              <a:ext cx="1834642" cy="2817487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2311948" y="374443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>
                  <a:latin typeface="小塚ゴシック Pr6N R"/>
                  <a:ea typeface="小塚ゴシック Pr6N R"/>
                  <a:cs typeface="小塚ゴシック Pr6N R"/>
                </a:rPr>
                <a:t>生命が生まれ</a:t>
              </a: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2094407" y="896943"/>
            <a:ext cx="3836932" cy="2457788"/>
            <a:chOff x="2094407" y="896943"/>
            <a:chExt cx="3836932" cy="2457788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4407" y="1285686"/>
              <a:ext cx="3405836" cy="2069045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3669181" y="896943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latin typeface="小塚ゴシック Pr6N R"/>
                  <a:ea typeface="小塚ゴシック Pr6N R"/>
                  <a:cs typeface="小塚ゴシック Pr6N R"/>
                </a:rPr>
                <a:t>複雑な細胞に進化し</a:t>
              </a:r>
              <a:endParaRPr kumimoji="1" lang="ja-JP" altLang="en-US" dirty="0">
                <a:latin typeface="小塚ゴシック Pr6N R"/>
                <a:ea typeface="小塚ゴシック Pr6N R"/>
                <a:cs typeface="小塚ゴシック Pr6N R"/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5579524" y="1620385"/>
            <a:ext cx="3647152" cy="3669841"/>
            <a:chOff x="5299086" y="1928470"/>
            <a:chExt cx="3647152" cy="3669841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0243" y="2475605"/>
              <a:ext cx="3024951" cy="3122706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299086" y="1928470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latin typeface="小塚ゴシック Pr6N R"/>
                  <a:ea typeface="小塚ゴシック Pr6N R"/>
                  <a:cs typeface="小塚ゴシック Pr6N R"/>
                </a:rPr>
                <a:t>さらに複雑な多細胞生物が誕生し</a:t>
              </a:r>
              <a:endParaRPr kumimoji="1" lang="ja-JP" altLang="en-US" dirty="0">
                <a:latin typeface="小塚ゴシック Pr6N R"/>
                <a:ea typeface="小塚ゴシック Pr6N R"/>
                <a:cs typeface="小塚ゴシック Pr6N R"/>
              </a:endParaRPr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3236638" y="3711976"/>
            <a:ext cx="3029866" cy="2540740"/>
            <a:chOff x="3236638" y="3711976"/>
            <a:chExt cx="3029866" cy="2540740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3236638" y="3711976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>
                  <a:latin typeface="小塚ゴシック Pr6N R"/>
                  <a:ea typeface="小塚ゴシック Pr6N R"/>
                  <a:cs typeface="小塚ゴシック Pr6N R"/>
                </a:rPr>
                <a:t>知性を獲得し</a:t>
              </a:r>
              <a:endParaRPr kumimoji="1" lang="ja-JP" altLang="en-US" dirty="0">
                <a:latin typeface="小塚ゴシック Pr6N R"/>
                <a:ea typeface="小塚ゴシック Pr6N R"/>
                <a:cs typeface="小塚ゴシック Pr6N R"/>
              </a:endParaRPr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4015" y="4125419"/>
              <a:ext cx="2932489" cy="2127297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5627409" y="5991106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100">
                  <a:solidFill>
                    <a:schemeClr val="bg1"/>
                  </a:solidFill>
                  <a:latin typeface="小塚ゴシック Pr6N R"/>
                  <a:ea typeface="小塚ゴシック Pr6N R"/>
                  <a:cs typeface="小塚ゴシック Pr6N R"/>
                </a:rPr>
                <a:t>扶桑社</a:t>
              </a:r>
              <a:endParaRPr kumimoji="1" lang="ja-JP" altLang="en-US" sz="1100" dirty="0">
                <a:solidFill>
                  <a:schemeClr val="bg1"/>
                </a:solidFill>
                <a:latin typeface="小塚ゴシック Pr6N R"/>
                <a:ea typeface="小塚ゴシック Pr6N R"/>
                <a:cs typeface="小塚ゴシック Pr6N R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C98D575-EEFD-B94D-ABAB-C669C7DBBD04}"/>
              </a:ext>
            </a:extLst>
          </p:cNvPr>
          <p:cNvGrpSpPr/>
          <p:nvPr/>
        </p:nvGrpSpPr>
        <p:grpSpPr>
          <a:xfrm>
            <a:off x="154421" y="3958068"/>
            <a:ext cx="2845954" cy="2715315"/>
            <a:chOff x="154421" y="3958068"/>
            <a:chExt cx="2845954" cy="2715315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826F4C0-8BE7-1A4F-B65F-03BDA2D8E101}"/>
                </a:ext>
              </a:extLst>
            </p:cNvPr>
            <p:cNvSpPr txBox="1"/>
            <p:nvPr/>
          </p:nvSpPr>
          <p:spPr>
            <a:xfrm>
              <a:off x="154421" y="395806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latin typeface="Kozuka Gothic Pr6N R" panose="020B0400000000000000" pitchFamily="34" charset="-128"/>
                  <a:ea typeface="Kozuka Gothic Pr6N R" panose="020B0400000000000000" pitchFamily="34" charset="-128"/>
                </a:rPr>
                <a:t>今ココ</a:t>
              </a:r>
              <a:r>
                <a:rPr kumimoji="1" lang="en-US" altLang="ja-JP" sz="2400" dirty="0">
                  <a:latin typeface="Kozuka Gothic Pr6N R" panose="020B0400000000000000" pitchFamily="34" charset="-128"/>
                  <a:ea typeface="Kozuka Gothic Pr6N R" panose="020B0400000000000000" pitchFamily="34" charset="-128"/>
                </a:rPr>
                <a:t>↓</a:t>
              </a:r>
              <a:endParaRPr kumimoji="1" lang="ja-JP" altLang="en-US" sz="2400" dirty="0">
                <a:latin typeface="Kozuka Gothic Pr6N R" panose="020B0400000000000000" pitchFamily="34" charset="-128"/>
                <a:ea typeface="Kozuka Gothic Pr6N R" panose="020B0400000000000000" pitchFamily="34" charset="-128"/>
              </a:endParaRPr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CE893ED-6BCE-9D40-9E3A-E4F4DF3BA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8587" y="4428775"/>
              <a:ext cx="2831788" cy="2244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68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22D05B0-3645-A544-9E8D-1EFE9CCFC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2669" y="-295275"/>
            <a:ext cx="12533885" cy="783367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48227F8-9975-604F-A25E-D0C2967AC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B64462E-778E-DE4A-9F11-C0653AF7A85C}"/>
              </a:ext>
            </a:extLst>
          </p:cNvPr>
          <p:cNvSpPr/>
          <p:nvPr/>
        </p:nvSpPr>
        <p:spPr>
          <a:xfrm>
            <a:off x="-574158" y="-495951"/>
            <a:ext cx="9718158" cy="8300250"/>
          </a:xfrm>
          <a:prstGeom prst="rect">
            <a:avLst/>
          </a:prstGeom>
          <a:solidFill>
            <a:schemeClr val="accent4">
              <a:lumMod val="50000"/>
              <a:alpha val="4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91405DF-DCF1-B34C-9C76-67EA0542D140}"/>
              </a:ext>
            </a:extLst>
          </p:cNvPr>
          <p:cNvSpPr txBox="1"/>
          <p:nvPr/>
        </p:nvSpPr>
        <p:spPr>
          <a:xfrm>
            <a:off x="384048" y="3496679"/>
            <a:ext cx="51922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神話とは、</a:t>
            </a:r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わたしたちがこの世界の中で、</a:t>
            </a:r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なぜ、どのように存在するようになったか、</a:t>
            </a:r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これからどこに向かっている</a:t>
            </a:r>
            <a:r>
              <a:rPr lang="ja-JP" altLang="en-US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のかに</a:t>
            </a:r>
            <a:r>
              <a:rPr lang="ja-JP" altLang="en-US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ついて</a:t>
            </a:r>
            <a:r>
              <a:rPr lang="ja-JP" altLang="en-US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の、</a:t>
            </a:r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物語的な説明である（鎌田東二）</a:t>
            </a:r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66A1D40-42CF-AC49-8EE7-0EE775C25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327" y="413322"/>
            <a:ext cx="2193969" cy="283105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A1E00E4-A2A4-114E-9826-AECF7B5E80C6}"/>
              </a:ext>
            </a:extLst>
          </p:cNvPr>
          <p:cNvSpPr/>
          <p:nvPr/>
        </p:nvSpPr>
        <p:spPr>
          <a:xfrm>
            <a:off x="242316" y="396424"/>
            <a:ext cx="48005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国際宇宙探査ロードマップに書かれた</a:t>
            </a:r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科学的宇宙探査の究極の問い</a:t>
            </a:r>
            <a:b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私たちはどこから来たのか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?</a:t>
            </a:r>
          </a:p>
          <a:p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私たちはどんなところに生きているのか？</a:t>
            </a:r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私たちはどこへ行くのか？</a:t>
            </a:r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endParaRPr lang="ja-JP" altLang="en-US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379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21329</TotalTime>
  <Words>213</Words>
  <Application>Microsoft Macintosh PowerPoint</Application>
  <PresentationFormat>画面に合わせる (4:3)</PresentationFormat>
  <Paragraphs>40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21" baseType="lpstr">
      <vt:lpstr>Hiragino Kaku Gothic Pro W3</vt:lpstr>
      <vt:lpstr>Klee Demibold</vt:lpstr>
      <vt:lpstr>Kozuka Gothic Pr6N L</vt:lpstr>
      <vt:lpstr>Kozuka Gothic Pr6N R</vt:lpstr>
      <vt:lpstr>ＭＳ Ｐゴシック</vt:lpstr>
      <vt:lpstr>ヒラギノ角ゴ Pro W3</vt:lpstr>
      <vt:lpstr>小塚ゴシック Pr6N EL</vt:lpstr>
      <vt:lpstr>小塚ゴシック Pr6N R</vt:lpstr>
      <vt:lpstr>Arial</vt:lpstr>
      <vt:lpstr>Calibri</vt:lpstr>
      <vt:lpstr>ホワイト</vt:lpstr>
      <vt:lpstr>宇宙科学と文化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科学も神話も、  宇宙に生まれた私たちの物語を語り継ぐ営み</vt:lpstr>
    </vt:vector>
  </TitlesOfParts>
  <Company>京都大学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宇宙生存学研究会の活動</dc:title>
  <dc:creator>磯部 洋明</dc:creator>
  <cp:lastModifiedBy>Microsoft Office ユーザー</cp:lastModifiedBy>
  <cp:revision>362</cp:revision>
  <dcterms:created xsi:type="dcterms:W3CDTF">2010-11-16T18:03:00Z</dcterms:created>
  <dcterms:modified xsi:type="dcterms:W3CDTF">2018-10-21T09:42:58Z</dcterms:modified>
</cp:coreProperties>
</file>