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g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notesMasterIdLst>
    <p:notesMasterId r:id="rId30"/>
  </p:notesMasterIdLst>
  <p:handoutMasterIdLst>
    <p:handoutMasterId r:id="rId31"/>
  </p:handoutMasterIdLst>
  <p:sldIdLst>
    <p:sldId id="457" r:id="rId2"/>
    <p:sldId id="481" r:id="rId3"/>
    <p:sldId id="455" r:id="rId4"/>
    <p:sldId id="459" r:id="rId5"/>
    <p:sldId id="461" r:id="rId6"/>
    <p:sldId id="463" r:id="rId7"/>
    <p:sldId id="462" r:id="rId8"/>
    <p:sldId id="469" r:id="rId9"/>
    <p:sldId id="478" r:id="rId10"/>
    <p:sldId id="465" r:id="rId11"/>
    <p:sldId id="466" r:id="rId12"/>
    <p:sldId id="482" r:id="rId13"/>
    <p:sldId id="484" r:id="rId14"/>
    <p:sldId id="483" r:id="rId15"/>
    <p:sldId id="467" r:id="rId16"/>
    <p:sldId id="468" r:id="rId17"/>
    <p:sldId id="487" r:id="rId18"/>
    <p:sldId id="485" r:id="rId19"/>
    <p:sldId id="490" r:id="rId20"/>
    <p:sldId id="491" r:id="rId21"/>
    <p:sldId id="492" r:id="rId22"/>
    <p:sldId id="493" r:id="rId23"/>
    <p:sldId id="494" r:id="rId24"/>
    <p:sldId id="495" r:id="rId25"/>
    <p:sldId id="488" r:id="rId26"/>
    <p:sldId id="489" r:id="rId27"/>
    <p:sldId id="496" r:id="rId28"/>
    <p:sldId id="477" r:id="rId29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17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-448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4199B-84F9-874F-A2A6-B1ED319132B4}" type="datetimeFigureOut">
              <a:rPr lang="ja-JP" altLang="en-US" smtClean="0"/>
              <a:pPr/>
              <a:t>13/07/26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4A284-0706-FB4E-9C39-430D9EAFAD7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24349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DEF8C-BB8F-A846-9A7D-681F067E1830}" type="datetimeFigureOut">
              <a:rPr lang="ja-JP" altLang="en-US" smtClean="0"/>
              <a:pPr/>
              <a:t>13/07/26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DC836-D3F1-644A-AF02-3FE95D6F6A2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14181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b3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DC836-D3F1-644A-AF02-3FE95D6F6A22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96028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8570-E00A-454C-8656-38768FB6C27C}" type="slidenum">
              <a:rPr lang="ja-JP" altLang="en-US" smtClean="0"/>
              <a:pPr/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45383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8021-2BA9-1F44-BF4C-6FEF809B5828}" type="datetimeFigureOut">
              <a:rPr lang="ja-JP" altLang="en-US" smtClean="0"/>
              <a:pPr/>
              <a:t>13/07/26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0C8-6294-9B4B-9756-987CD49B1D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8021-2BA9-1F44-BF4C-6FEF809B5828}" type="datetimeFigureOut">
              <a:rPr lang="ja-JP" altLang="en-US" smtClean="0"/>
              <a:pPr/>
              <a:t>13/07/26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0C8-6294-9B4B-9756-987CD49B1D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8021-2BA9-1F44-BF4C-6FEF809B5828}" type="datetimeFigureOut">
              <a:rPr lang="ja-JP" altLang="en-US" smtClean="0"/>
              <a:pPr/>
              <a:t>13/07/26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0C8-6294-9B4B-9756-987CD49B1D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8021-2BA9-1F44-BF4C-6FEF809B5828}" type="datetimeFigureOut">
              <a:rPr lang="ja-JP" altLang="en-US" smtClean="0"/>
              <a:pPr/>
              <a:t>13/07/26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0C8-6294-9B4B-9756-987CD49B1D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8021-2BA9-1F44-BF4C-6FEF809B5828}" type="datetimeFigureOut">
              <a:rPr lang="ja-JP" altLang="en-US" smtClean="0"/>
              <a:pPr/>
              <a:t>13/07/26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0C8-6294-9B4B-9756-987CD49B1D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8021-2BA9-1F44-BF4C-6FEF809B5828}" type="datetimeFigureOut">
              <a:rPr lang="ja-JP" altLang="en-US" smtClean="0"/>
              <a:pPr/>
              <a:t>13/07/26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0C8-6294-9B4B-9756-987CD49B1D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8021-2BA9-1F44-BF4C-6FEF809B5828}" type="datetimeFigureOut">
              <a:rPr lang="ja-JP" altLang="en-US" smtClean="0"/>
              <a:pPr/>
              <a:t>13/07/26</a:t>
            </a:fld>
            <a:endParaRPr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0C8-6294-9B4B-9756-987CD49B1D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8021-2BA9-1F44-BF4C-6FEF809B5828}" type="datetimeFigureOut">
              <a:rPr lang="ja-JP" altLang="en-US" smtClean="0"/>
              <a:pPr/>
              <a:t>13/07/26</a:t>
            </a:fld>
            <a:endParaRPr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0C8-6294-9B4B-9756-987CD49B1D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8021-2BA9-1F44-BF4C-6FEF809B5828}" type="datetimeFigureOut">
              <a:rPr lang="ja-JP" altLang="en-US" smtClean="0"/>
              <a:pPr/>
              <a:t>13/07/26</a:t>
            </a:fld>
            <a:endParaRPr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0C8-6294-9B4B-9756-987CD49B1D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8021-2BA9-1F44-BF4C-6FEF809B5828}" type="datetimeFigureOut">
              <a:rPr lang="ja-JP" altLang="en-US" smtClean="0"/>
              <a:pPr/>
              <a:t>13/07/26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0C8-6294-9B4B-9756-987CD49B1D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8021-2BA9-1F44-BF4C-6FEF809B5828}" type="datetimeFigureOut">
              <a:rPr lang="ja-JP" altLang="en-US" smtClean="0"/>
              <a:pPr/>
              <a:t>13/07/26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0C8-6294-9B4B-9756-987CD49B1D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68021-2BA9-1F44-BF4C-6FEF809B5828}" type="datetimeFigureOut">
              <a:rPr lang="ja-JP" altLang="en-US" smtClean="0"/>
              <a:pPr/>
              <a:t>13/07/26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A00C8-6294-9B4B-9756-987CD49B1D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e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6.jp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32940" y="1380739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200" dirty="0" smtClean="0"/>
              <a:t>書とレモネードは</a:t>
            </a:r>
            <a:r>
              <a:rPr kumimoji="1" lang="en-US" altLang="ja-JP" sz="3200" dirty="0" smtClean="0"/>
              <a:t/>
            </a:r>
            <a:br>
              <a:rPr kumimoji="1" lang="en-US" altLang="ja-JP" sz="3200" dirty="0" smtClean="0"/>
            </a:br>
            <a:r>
              <a:rPr kumimoji="1" lang="ja-JP" altLang="en-US" sz="3200" dirty="0" smtClean="0"/>
              <a:t>宇宙の奇跡か？</a:t>
            </a:r>
            <a:endParaRPr kumimoji="1" lang="ja-JP" altLang="en-US" sz="32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16974" y="4447377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ja-JP" altLang="en-US" sz="2000" dirty="0"/>
              <a:t>磯部</a:t>
            </a:r>
            <a:r>
              <a:rPr lang="ja-JP" altLang="en-US" sz="2000" dirty="0" smtClean="0"/>
              <a:t>洋明（いそべひろあき）</a:t>
            </a:r>
            <a:endParaRPr lang="en-US" altLang="ja-JP" sz="2000" dirty="0"/>
          </a:p>
          <a:p>
            <a:pPr algn="l"/>
            <a:r>
              <a:rPr kumimoji="1" lang="ja-JP" altLang="en-US" sz="2000" dirty="0" smtClean="0"/>
              <a:t>京都大学</a:t>
            </a:r>
            <a:r>
              <a:rPr kumimoji="1" lang="en-US" altLang="ja-JP" sz="2000" dirty="0" smtClean="0"/>
              <a:t> </a:t>
            </a:r>
            <a:r>
              <a:rPr kumimoji="1" lang="ja-JP" altLang="en-US" sz="2000" dirty="0" smtClean="0"/>
              <a:t>学際融合教育研究推進センター</a:t>
            </a:r>
            <a:endParaRPr kumimoji="1" lang="en-US" altLang="ja-JP" sz="2000" dirty="0" smtClean="0"/>
          </a:p>
          <a:p>
            <a:pPr algn="l"/>
            <a:r>
              <a:rPr lang="ja-JP" altLang="en-US" sz="2000" dirty="0" smtClean="0"/>
              <a:t>宇宙総合学研究ユニット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6974" y="6285568"/>
            <a:ext cx="3823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明倫茶会</a:t>
            </a:r>
            <a:r>
              <a:rPr kumimoji="1" lang="en-US" altLang="ja-JP" sz="1400" dirty="0" smtClean="0"/>
              <a:t> </a:t>
            </a:r>
            <a:r>
              <a:rPr kumimoji="1" lang="ja-JP" altLang="en-US" sz="1400" dirty="0" smtClean="0"/>
              <a:t>於</a:t>
            </a:r>
            <a:r>
              <a:rPr kumimoji="1" lang="en-US" altLang="ja-JP" sz="1400" dirty="0" smtClean="0"/>
              <a:t> </a:t>
            </a:r>
            <a:r>
              <a:rPr kumimoji="1" lang="ja-JP" altLang="en-US" sz="1400" dirty="0" smtClean="0"/>
              <a:t>京都芸術センター</a:t>
            </a:r>
            <a:r>
              <a:rPr kumimoji="1" lang="en-US" altLang="ja-JP" sz="1400" dirty="0" smtClean="0"/>
              <a:t> </a:t>
            </a:r>
            <a:r>
              <a:rPr kumimoji="1" lang="en-US" altLang="ja-JP" sz="1400" dirty="0" smtClean="0"/>
              <a:t>2013</a:t>
            </a:r>
            <a:r>
              <a:rPr kumimoji="1" lang="ja-JP" altLang="en-US" sz="1400" dirty="0" smtClean="0"/>
              <a:t>年</a:t>
            </a:r>
            <a:r>
              <a:rPr kumimoji="1" lang="en-US" altLang="ja-JP" sz="1400" dirty="0" smtClean="0"/>
              <a:t>7</a:t>
            </a:r>
            <a:r>
              <a:rPr lang="ja-JP" altLang="en-US" sz="1400" dirty="0" smtClean="0"/>
              <a:t>月</a:t>
            </a:r>
            <a:r>
              <a:rPr lang="en-US" altLang="ja-JP" sz="1400" dirty="0" smtClean="0"/>
              <a:t>27</a:t>
            </a:r>
            <a:r>
              <a:rPr lang="ja-JP" altLang="en-US" sz="1400" dirty="0" smtClean="0"/>
              <a:t>日</a:t>
            </a:r>
            <a:endParaRPr kumimoji="1" lang="ja-JP" altLang="en-US" sz="1400" dirty="0"/>
          </a:p>
        </p:txBody>
      </p:sp>
      <p:pic>
        <p:nvPicPr>
          <p:cNvPr id="8" name="図 7" descr="lem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83" y="1257557"/>
            <a:ext cx="2650196" cy="380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2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rgbClr val="D3365E"/>
                </a:solidFill>
              </a:rPr>
              <a:t>水素</a:t>
            </a:r>
            <a:r>
              <a:rPr kumimoji="1" lang="ja-JP" altLang="en-US" sz="2000" dirty="0" smtClean="0">
                <a:solidFill>
                  <a:srgbClr val="D3365E"/>
                </a:solidFill>
              </a:rPr>
              <a:t>と</a:t>
            </a:r>
            <a:r>
              <a:rPr kumimoji="1" lang="ja-JP" altLang="en-US" sz="2000" dirty="0" smtClean="0">
                <a:solidFill>
                  <a:srgbClr val="D3365E"/>
                </a:solidFill>
              </a:rPr>
              <a:t>ヘリウムしかない、</a:t>
            </a:r>
            <a:r>
              <a:rPr lang="ja-JP" altLang="en-US" sz="2000" dirty="0" smtClean="0">
                <a:solidFill>
                  <a:srgbClr val="D3365E"/>
                </a:solidFill>
              </a:rPr>
              <a:t>どこまでも同じ風景の、退屈な</a:t>
            </a:r>
            <a:r>
              <a:rPr kumimoji="1" lang="ja-JP" altLang="en-US" sz="2000" dirty="0" smtClean="0">
                <a:solidFill>
                  <a:srgbClr val="D3365E"/>
                </a:solidFill>
              </a:rPr>
              <a:t>世界</a:t>
            </a:r>
            <a:endParaRPr kumimoji="1" lang="ja-JP" altLang="en-US" sz="2000" dirty="0">
              <a:solidFill>
                <a:srgbClr val="D3365E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019862" y="699896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D3365E"/>
                </a:solidFill>
                <a:latin typeface="ヒラギノ丸ゴ Pro W4"/>
                <a:ea typeface="ヒラギノ丸ゴ Pro W4"/>
                <a:cs typeface="ヒラギノ丸ゴ Pro W4"/>
              </a:rPr>
              <a:t>宇宙が</a:t>
            </a:r>
            <a:r>
              <a:rPr lang="ja-JP" altLang="en-US" sz="2400" dirty="0" smtClean="0">
                <a:solidFill>
                  <a:srgbClr val="D3365E"/>
                </a:solidFill>
                <a:latin typeface="ヒラギノ丸ゴ Pro W4"/>
                <a:ea typeface="ヒラギノ丸ゴ Pro W4"/>
                <a:cs typeface="ヒラギノ丸ゴ Pro W4"/>
              </a:rPr>
              <a:t>でき</a:t>
            </a:r>
            <a:r>
              <a:rPr lang="ja-JP" altLang="en-US" sz="2400" dirty="0" smtClean="0">
                <a:solidFill>
                  <a:srgbClr val="D3365E"/>
                </a:solidFill>
                <a:latin typeface="ヒラギノ丸ゴ Pro W4"/>
                <a:ea typeface="ヒラギノ丸ゴ Pro W4"/>
                <a:cs typeface="ヒラギノ丸ゴ Pro W4"/>
              </a:rPr>
              <a:t>たとき</a:t>
            </a:r>
            <a:endParaRPr lang="en-US" altLang="ja-JP" sz="2400" dirty="0" smtClean="0">
              <a:solidFill>
                <a:srgbClr val="D3365E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34667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hs-2006-23-a-1280x800_wall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063" y="-530820"/>
            <a:ext cx="12034440" cy="752152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137373" y="796228"/>
            <a:ext cx="2754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chemeClr val="bg1"/>
                </a:solidFill>
              </a:rPr>
              <a:t>銀河ができ、星ができる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23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atest_1024_0193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83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 smtClean="0"/>
              <a:t>星</a:t>
            </a:r>
            <a:r>
              <a:rPr lang="ja-JP" altLang="en-US" sz="3600" dirty="0" smtClean="0"/>
              <a:t>の</a:t>
            </a:r>
            <a:r>
              <a:rPr lang="ja-JP" altLang="en-US" sz="3600" dirty="0" smtClean="0"/>
              <a:t>エネルギー源</a:t>
            </a:r>
            <a:r>
              <a:rPr lang="en-US" altLang="ja-JP" sz="3600" dirty="0" smtClean="0"/>
              <a:t>...</a:t>
            </a:r>
            <a:r>
              <a:rPr lang="ja-JP" altLang="en-US" sz="3600" dirty="0" smtClean="0"/>
              <a:t>核融合</a:t>
            </a:r>
            <a:endParaRPr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710" y="2315171"/>
            <a:ext cx="3994337" cy="250860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223600" y="6427609"/>
            <a:ext cx="5707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http://cse.ssl.berkeley.edu/bmendez/ay10/2002/notes/lec12.html</a:t>
            </a:r>
            <a:endParaRPr kumimoji="1"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4754" y="1434625"/>
            <a:ext cx="61854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水素の原子核</a:t>
            </a:r>
            <a:r>
              <a:rPr kumimoji="1" lang="en-US" altLang="ja-JP" sz="2000" dirty="0" smtClean="0"/>
              <a:t>4</a:t>
            </a:r>
            <a:r>
              <a:rPr kumimoji="1" lang="ja-JP" altLang="en-US" sz="2000" dirty="0" smtClean="0"/>
              <a:t>つがくっついてヘリウム原子核を作る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この時、質量（重さ）が少しだけ</a:t>
            </a:r>
            <a:r>
              <a:rPr lang="en-US" altLang="ja-JP" sz="2000" dirty="0" smtClean="0"/>
              <a:t>(</a:t>
            </a:r>
            <a:r>
              <a:rPr lang="ja-JP" altLang="en-US" sz="2000" dirty="0" smtClean="0"/>
              <a:t>約</a:t>
            </a:r>
            <a:r>
              <a:rPr lang="en-US" altLang="ja-JP" sz="2000" dirty="0" smtClean="0"/>
              <a:t>0.7%)</a:t>
            </a:r>
            <a:r>
              <a:rPr lang="ja-JP" altLang="en-US" sz="2000" dirty="0" smtClean="0"/>
              <a:t>減る。</a:t>
            </a:r>
            <a:endParaRPr lang="en-US" altLang="ja-JP" sz="20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21588" y="5172063"/>
            <a:ext cx="6937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質量はエネルギーと等価</a:t>
            </a:r>
            <a:r>
              <a:rPr lang="en-US" altLang="ja-JP" sz="2400" dirty="0" smtClean="0"/>
              <a:t>  E = mc</a:t>
            </a:r>
            <a:r>
              <a:rPr lang="en-US" altLang="ja-JP" sz="2400" baseline="30000" dirty="0" smtClean="0"/>
              <a:t>2</a:t>
            </a:r>
          </a:p>
          <a:p>
            <a:r>
              <a:rPr lang="ja-JP" altLang="en-US" sz="2400" dirty="0" smtClean="0"/>
              <a:t>減った質量分のエネルギーが光として</a:t>
            </a:r>
            <a:r>
              <a:rPr lang="ja-JP" altLang="en-US" sz="2400" dirty="0" smtClean="0"/>
              <a:t>放出される</a:t>
            </a:r>
            <a:endParaRPr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1521096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00000" y="1719340"/>
            <a:ext cx="300595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星の中の</a:t>
            </a:r>
            <a:r>
              <a:rPr kumimoji="1" lang="ja-JP" altLang="en-US" sz="2000" dirty="0" smtClean="0"/>
              <a:t>核融合</a:t>
            </a:r>
            <a:r>
              <a:rPr lang="ja-JP" altLang="en-US" sz="2000" dirty="0" smtClean="0"/>
              <a:t>が進むと</a:t>
            </a:r>
            <a:endParaRPr kumimoji="1" lang="en-US" altLang="ja-JP" sz="2000" dirty="0" smtClean="0"/>
          </a:p>
          <a:p>
            <a:endParaRPr lang="en-US" altLang="ja-JP" sz="2000" dirty="0"/>
          </a:p>
          <a:p>
            <a:r>
              <a:rPr kumimoji="1" lang="ja-JP" altLang="en-US" sz="2000" dirty="0" smtClean="0"/>
              <a:t>炭素、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酸素、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ちっ素、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鉄、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カルシウム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など</a:t>
            </a:r>
            <a:endParaRPr lang="en-US" altLang="ja-JP" sz="2000" dirty="0" smtClean="0"/>
          </a:p>
          <a:p>
            <a:endParaRPr lang="en-US" altLang="ja-JP" sz="2000" dirty="0"/>
          </a:p>
          <a:p>
            <a:r>
              <a:rPr lang="ja-JP" altLang="en-US" sz="2000" dirty="0" smtClean="0"/>
              <a:t>地球や生命の</a:t>
            </a:r>
            <a:endParaRPr lang="en-US" altLang="ja-JP" sz="2000" dirty="0" smtClean="0"/>
          </a:p>
          <a:p>
            <a:r>
              <a:rPr lang="ja-JP" altLang="en-US" sz="2000" dirty="0" smtClean="0"/>
              <a:t>材料が作られる。</a:t>
            </a:r>
            <a:endParaRPr lang="en-US" altLang="ja-JP" sz="2000" dirty="0" smtClean="0"/>
          </a:p>
          <a:p>
            <a:endParaRPr lang="en-US" altLang="ja-JP" sz="2000" dirty="0"/>
          </a:p>
        </p:txBody>
      </p:sp>
      <p:pic>
        <p:nvPicPr>
          <p:cNvPr id="6" name="図 5" descr="550px-Evolved_star_fusion_shells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58" y="918171"/>
            <a:ext cx="5056877" cy="505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59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550px-Evolved_star_fusion_shells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3450030" cy="3450030"/>
          </a:xfrm>
          <a:prstGeom prst="rect">
            <a:avLst/>
          </a:prstGeom>
        </p:spPr>
      </p:pic>
      <p:pic>
        <p:nvPicPr>
          <p:cNvPr id="5" name="図 4" descr="ps14_8x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18" y="1042711"/>
            <a:ext cx="3724895" cy="2979916"/>
          </a:xfrm>
          <a:prstGeom prst="rect">
            <a:avLst/>
          </a:prstGeom>
        </p:spPr>
      </p:pic>
      <p:pic>
        <p:nvPicPr>
          <p:cNvPr id="6" name="図 5" descr="M42proplyd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943" y="3102056"/>
            <a:ext cx="3823617" cy="2856467"/>
          </a:xfrm>
          <a:prstGeom prst="rect">
            <a:avLst/>
          </a:prstGeom>
        </p:spPr>
      </p:pic>
      <p:pic>
        <p:nvPicPr>
          <p:cNvPr id="7" name="図 6" descr="Earth_GPN-2000-00113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181" y="4383238"/>
            <a:ext cx="2474762" cy="247476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467926" y="92096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星の中で様々な元素（原子）が作られ</a:t>
            </a:r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98278" y="673379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星の死とともに宇宙にばらまかれ</a:t>
            </a:r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8358" y="4924018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その中から地球のような</a:t>
            </a:r>
            <a:endParaRPr lang="en-US" altLang="ja-JP" dirty="0" smtClean="0">
              <a:latin typeface="ヒラギノ丸ゴ Pro W4"/>
              <a:ea typeface="ヒラギノ丸ゴ Pro W4"/>
              <a:cs typeface="ヒラギノ丸ゴ Pro W4"/>
            </a:endParaRPr>
          </a:p>
          <a:p>
            <a:r>
              <a:rPr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惑星が生まれる</a:t>
            </a:r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79220" y="3265365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宇宙</a:t>
            </a:r>
            <a:r>
              <a:rPr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の中に様々な物質ができ</a:t>
            </a:r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61010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1"/>
          <p:cNvGrpSpPr/>
          <p:nvPr/>
        </p:nvGrpSpPr>
        <p:grpSpPr>
          <a:xfrm>
            <a:off x="280250" y="211642"/>
            <a:ext cx="3634667" cy="2817487"/>
            <a:chOff x="259765" y="211642"/>
            <a:chExt cx="3634667" cy="2817487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765" y="211642"/>
              <a:ext cx="1834642" cy="2817487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2311948" y="374443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ヒラギノ丸ゴ Pro W4"/>
                  <a:ea typeface="ヒラギノ丸ゴ Pro W4"/>
                  <a:cs typeface="ヒラギノ丸ゴ Pro W4"/>
                </a:rPr>
                <a:t>生命が生まれ</a:t>
              </a:r>
              <a:endParaRPr kumimoji="1" lang="ja-JP" altLang="en-US" dirty="0">
                <a:latin typeface="ヒラギノ丸ゴ Pro W4"/>
                <a:ea typeface="ヒラギノ丸ゴ Pro W4"/>
                <a:cs typeface="ヒラギノ丸ゴ Pro W4"/>
              </a:endParaRP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2094407" y="896943"/>
            <a:ext cx="3836932" cy="2457788"/>
            <a:chOff x="2094407" y="896943"/>
            <a:chExt cx="3836932" cy="2457788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4407" y="1285686"/>
              <a:ext cx="3405836" cy="2069045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3669181" y="896943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latin typeface="ヒラギノ丸ゴ Pro W4"/>
                  <a:ea typeface="ヒラギノ丸ゴ Pro W4"/>
                  <a:cs typeface="ヒラギノ丸ゴ Pro W4"/>
                </a:rPr>
                <a:t>複雑な細胞に進化し</a:t>
              </a:r>
              <a:endParaRPr kumimoji="1" lang="ja-JP" altLang="en-US" dirty="0">
                <a:latin typeface="ヒラギノ丸ゴ Pro W4"/>
                <a:ea typeface="ヒラギノ丸ゴ Pro W4"/>
                <a:cs typeface="ヒラギノ丸ゴ Pro W4"/>
              </a:endParaRPr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5356848" y="1928470"/>
            <a:ext cx="3814295" cy="3669841"/>
            <a:chOff x="5500243" y="1928470"/>
            <a:chExt cx="3814295" cy="3669841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0243" y="2475605"/>
              <a:ext cx="3024951" cy="3122706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5667386" y="1928470"/>
              <a:ext cx="3647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latin typeface="ヒラギノ丸ゴ Pro W4"/>
                  <a:ea typeface="ヒラギノ丸ゴ Pro W4"/>
                  <a:cs typeface="ヒラギノ丸ゴ Pro W4"/>
                </a:rPr>
                <a:t>さらに複雑な多細胞生物が誕生し</a:t>
              </a:r>
              <a:endParaRPr kumimoji="1" lang="ja-JP" altLang="en-US" dirty="0">
                <a:latin typeface="ヒラギノ丸ゴ Pro W4"/>
                <a:ea typeface="ヒラギノ丸ゴ Pro W4"/>
                <a:cs typeface="ヒラギノ丸ゴ Pro W4"/>
              </a:endParaRPr>
            </a:p>
          </p:txBody>
        </p:sp>
      </p:grpSp>
      <p:grpSp>
        <p:nvGrpSpPr>
          <p:cNvPr id="17" name="図形グループ 16"/>
          <p:cNvGrpSpPr/>
          <p:nvPr/>
        </p:nvGrpSpPr>
        <p:grpSpPr>
          <a:xfrm>
            <a:off x="3006529" y="3502451"/>
            <a:ext cx="2693287" cy="2768615"/>
            <a:chOff x="3006529" y="3502451"/>
            <a:chExt cx="2693287" cy="2768615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5474" y="3874668"/>
              <a:ext cx="2514342" cy="2396398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3006529" y="3502451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latin typeface="ヒラギノ丸ゴ Pro W4"/>
                  <a:ea typeface="ヒラギノ丸ゴ Pro W4"/>
                  <a:cs typeface="ヒラギノ丸ゴ Pro W4"/>
                </a:rPr>
                <a:t>知的に進化し</a:t>
              </a:r>
              <a:endParaRPr kumimoji="1" lang="ja-JP" altLang="en-US" dirty="0">
                <a:latin typeface="ヒラギノ丸ゴ Pro W4"/>
                <a:ea typeface="ヒラギノ丸ゴ Pro W4"/>
                <a:cs typeface="ヒラギノ丸ゴ Pro W4"/>
              </a:endParaRPr>
            </a:p>
          </p:txBody>
        </p:sp>
      </p:grpSp>
      <p:grpSp>
        <p:nvGrpSpPr>
          <p:cNvPr id="19" name="図形グループ 18"/>
          <p:cNvGrpSpPr/>
          <p:nvPr/>
        </p:nvGrpSpPr>
        <p:grpSpPr>
          <a:xfrm>
            <a:off x="143644" y="3871783"/>
            <a:ext cx="3492500" cy="2722046"/>
            <a:chOff x="29196" y="4075080"/>
            <a:chExt cx="3492500" cy="2722046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96" y="4473026"/>
              <a:ext cx="3492500" cy="2324100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117929" y="4075080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ヒラギノ丸ゴ Pro W4"/>
                  <a:ea typeface="ヒラギノ丸ゴ Pro W4"/>
                  <a:cs typeface="ヒラギノ丸ゴ Pro W4"/>
                </a:rPr>
                <a:t>↓</a:t>
              </a:r>
              <a:r>
                <a:rPr lang="ja-JP" altLang="en-US" dirty="0" smtClean="0">
                  <a:latin typeface="ヒラギノ丸ゴ Pro W4"/>
                  <a:ea typeface="ヒラギノ丸ゴ Pro W4"/>
                  <a:cs typeface="ヒラギノ丸ゴ Pro W4"/>
                </a:rPr>
                <a:t>イマココ！</a:t>
              </a:r>
              <a:endParaRPr kumimoji="1" lang="ja-JP" altLang="en-US" dirty="0">
                <a:latin typeface="ヒラギノ丸ゴ Pro W4"/>
                <a:ea typeface="ヒラギノ丸ゴ Pro W4"/>
                <a:cs typeface="ヒラギノ丸ゴ Pro W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657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282" y="290287"/>
            <a:ext cx="3276043" cy="218005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81493" cy="3211120"/>
          </a:xfrm>
          <a:prstGeom prst="rect">
            <a:avLst/>
          </a:prstGeom>
        </p:spPr>
      </p:pic>
      <p:pic>
        <p:nvPicPr>
          <p:cNvPr id="8" name="図 7" descr="Earth_GPN-2000-00113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872" y="72272"/>
            <a:ext cx="2747128" cy="274712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838095" y="6136613"/>
            <a:ext cx="4196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それに</a:t>
            </a:r>
            <a:r>
              <a:rPr kumimoji="1" lang="ja-JP" altLang="en-US" dirty="0" smtClean="0"/>
              <a:t>しても世界</a:t>
            </a:r>
            <a:r>
              <a:rPr kumimoji="1" lang="ja-JP" altLang="en-US" dirty="0" smtClean="0"/>
              <a:t>はなぜこんなに複雑になったのか？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8869" y="3057898"/>
            <a:ext cx="3992064" cy="299404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19" y="3399691"/>
            <a:ext cx="3822095" cy="29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91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953" y="1003904"/>
            <a:ext cx="8392334" cy="547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62734" y="22817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2400" dirty="0" smtClean="0"/>
              <a:t>生命</a:t>
            </a:r>
            <a:r>
              <a:rPr lang="ja-JP" altLang="en-US" sz="2400" dirty="0" smtClean="0"/>
              <a:t>の進化は、</a:t>
            </a:r>
            <a:r>
              <a:rPr lang="ja-JP" altLang="en-US" sz="2400" dirty="0" smtClean="0"/>
              <a:t>複雑性と多様性を増してきた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72756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7"/>
            <a:ext cx="9144000" cy="618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395756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dirty="0" smtClean="0"/>
              <a:t>神が人間に期待するのは苦しみではない。</a:t>
            </a:r>
            <a:endParaRPr lang="en-US" altLang="ja-JP" sz="2000" dirty="0" smtClean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 smtClean="0"/>
              <a:t>レモンからレモネードを作っておいしく飲むことだ。</a:t>
            </a:r>
            <a:endParaRPr kumimoji="1" lang="ja-JP" altLang="en-US" sz="20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072" y="2588381"/>
            <a:ext cx="3646318" cy="253032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581072" y="5213048"/>
            <a:ext cx="369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ビクトール</a:t>
            </a:r>
            <a:r>
              <a:rPr lang="en-US" altLang="ja-JP" dirty="0"/>
              <a:t> </a:t>
            </a:r>
            <a:r>
              <a:rPr lang="ja-JP" altLang="en-US" dirty="0" smtClean="0"/>
              <a:t>フランクル</a:t>
            </a:r>
            <a:r>
              <a:rPr lang="en-US" altLang="ja-JP" dirty="0" smtClean="0"/>
              <a:t> (1905-1997)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3774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 smtClean="0"/>
              <a:t>性</a:t>
            </a:r>
            <a:r>
              <a:rPr lang="ja-JP" altLang="en-US" sz="3200" dirty="0" smtClean="0"/>
              <a:t>の役割＝遺伝子の交換</a:t>
            </a:r>
            <a:endParaRPr kumimoji="1" lang="ja-JP" altLang="en-US" sz="32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546" y="1551737"/>
            <a:ext cx="5384800" cy="42037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963251" y="109007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ヒトの染色体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200" y="6240618"/>
            <a:ext cx="6070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遺伝子を交換することで、自分と違う個体を作る。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7200" y="1662370"/>
            <a:ext cx="2820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染色体</a:t>
            </a:r>
            <a:r>
              <a:rPr lang="ja-JP" altLang="en-US" dirty="0" smtClean="0"/>
              <a:t>には</a:t>
            </a:r>
            <a:r>
              <a:rPr lang="en-US" altLang="ja-JP" dirty="0" smtClean="0"/>
              <a:t>DNA</a:t>
            </a:r>
            <a:r>
              <a:rPr lang="ja-JP" altLang="en-US" dirty="0" smtClean="0"/>
              <a:t>が折り畳まれて入っている</a:t>
            </a:r>
            <a:endParaRPr kumimoji="1" lang="en-US" altLang="ja-JP" dirty="0" smtClean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91" y="2332891"/>
            <a:ext cx="3107961" cy="338767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600476" y="59508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8649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648" cy="6858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57200" y="6251791"/>
            <a:ext cx="3698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イースト菌（パン酵母）</a:t>
            </a:r>
            <a:r>
              <a:rPr kumimoji="1" lang="en-US" altLang="ja-JP" dirty="0" smtClean="0"/>
              <a:t>...</a:t>
            </a:r>
            <a:r>
              <a:rPr kumimoji="1" lang="ja-JP" altLang="en-US" dirty="0" smtClean="0"/>
              <a:t>性が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つある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4671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3789" cy="6858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57200" y="5653824"/>
            <a:ext cx="8046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大腸菌</a:t>
            </a:r>
            <a:r>
              <a:rPr lang="en-US" altLang="ja-JP" dirty="0" smtClean="0"/>
              <a:t>...</a:t>
            </a:r>
            <a:r>
              <a:rPr lang="ja-JP" altLang="en-US" dirty="0" smtClean="0"/>
              <a:t>性が</a:t>
            </a:r>
            <a:r>
              <a:rPr lang="en-US" altLang="ja-JP" dirty="0" smtClean="0"/>
              <a:t>10</a:t>
            </a:r>
            <a:r>
              <a:rPr lang="ja-JP" altLang="en-US" dirty="0" smtClean="0"/>
              <a:t>種類くらいある。</a:t>
            </a:r>
            <a:endParaRPr lang="en-US" altLang="ja-JP" dirty="0" smtClean="0"/>
          </a:p>
          <a:p>
            <a:r>
              <a:rPr kumimoji="1" lang="ja-JP" altLang="en-US" dirty="0" smtClean="0"/>
              <a:t>通常は細胞分裂で増える（単性生殖）</a:t>
            </a:r>
            <a:r>
              <a:rPr lang="ja-JP" altLang="en-US" dirty="0" smtClean="0"/>
              <a:t>が、時々他の個体と遺伝子を交換する。</a:t>
            </a:r>
            <a:endParaRPr lang="en-US" altLang="ja-JP" dirty="0" smtClean="0"/>
          </a:p>
          <a:p>
            <a:r>
              <a:rPr kumimoji="1" lang="ja-JP" altLang="en-US" dirty="0" smtClean="0"/>
              <a:t>セックス（遺伝子交換）する前は、フェロモンを出しているらしい。</a:t>
            </a:r>
            <a:r>
              <a:rPr lang="ja-JP" altLang="en-US" dirty="0" smtClean="0"/>
              <a:t>つまり、大腸菌も時々ムラムラしている。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105404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660654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90179" y="5858611"/>
            <a:ext cx="3687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スエヒロタケ</a:t>
            </a:r>
            <a:r>
              <a:rPr kumimoji="1" lang="en-US" altLang="ja-JP" dirty="0" smtClean="0"/>
              <a:t>...</a:t>
            </a:r>
            <a:r>
              <a:rPr kumimoji="1" lang="ja-JP" altLang="en-US" dirty="0" smtClean="0"/>
              <a:t>性が</a:t>
            </a:r>
            <a:r>
              <a:rPr kumimoji="1" lang="en-US" altLang="ja-JP" dirty="0" smtClean="0"/>
              <a:t>28000</a:t>
            </a:r>
            <a:r>
              <a:rPr kumimoji="1" lang="ja-JP" altLang="en-US" dirty="0" smtClean="0"/>
              <a:t>以上ある。</a:t>
            </a:r>
            <a:endParaRPr kumimoji="1" lang="en-US" altLang="ja-JP" dirty="0" smtClean="0"/>
          </a:p>
          <a:p>
            <a:r>
              <a:rPr lang="ja-JP" altLang="en-US" dirty="0" smtClean="0"/>
              <a:t>つまり、事実上だれとでも結ばれる。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16085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dirty="0" smtClean="0"/>
              <a:t>檸檬と我々は意外と近い</a:t>
            </a:r>
            <a:endParaRPr kumimoji="1" lang="ja-JP" altLang="en-US" sz="36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8208912" cy="374551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999239" y="2875432"/>
            <a:ext cx="64633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檸檬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18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004061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0435" y="1056699"/>
            <a:ext cx="7416411" cy="486054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0131" y="2651869"/>
            <a:ext cx="2075399" cy="197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871302" y="1237713"/>
            <a:ext cx="4328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地球がうまれたばかり、</a:t>
            </a:r>
            <a:r>
              <a:rPr kumimoji="1" lang="en-US" altLang="ja-JP" dirty="0" smtClean="0">
                <a:solidFill>
                  <a:schemeClr val="bg1"/>
                </a:solidFill>
              </a:rPr>
              <a:t>45</a:t>
            </a:r>
            <a:r>
              <a:rPr kumimoji="1" lang="ja-JP" altLang="en-US" dirty="0" smtClean="0">
                <a:solidFill>
                  <a:schemeClr val="bg1"/>
                </a:solidFill>
              </a:rPr>
              <a:t>億年前の月は</a:t>
            </a:r>
            <a:r>
              <a:rPr kumimoji="1" lang="en-US" altLang="ja-JP" dirty="0" smtClean="0">
                <a:solidFill>
                  <a:schemeClr val="bg1"/>
                </a:solidFill>
              </a:rPr>
              <a:t>...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272281" y="432103"/>
            <a:ext cx="4135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人間が生まれたのは、月のおかげ？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39790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57" y="1260510"/>
            <a:ext cx="7253816" cy="544036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691710" y="428777"/>
            <a:ext cx="5570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人間が生まれたのは</a:t>
            </a:r>
            <a:r>
              <a:rPr kumimoji="1" lang="ja-JP" altLang="en-US" sz="2000" dirty="0" smtClean="0"/>
              <a:t>、</a:t>
            </a:r>
            <a:r>
              <a:rPr lang="ja-JP" altLang="en-US" sz="2000" dirty="0" smtClean="0"/>
              <a:t>非常識な個体</a:t>
            </a:r>
            <a:r>
              <a:rPr kumimoji="1" lang="ja-JP" altLang="en-US" sz="2000" dirty="0" smtClean="0"/>
              <a:t>の</a:t>
            </a:r>
            <a:r>
              <a:rPr kumimoji="1" lang="ja-JP" altLang="en-US" sz="2000" dirty="0" smtClean="0"/>
              <a:t>おかげ？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29316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060915_CMB_Timeline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4571" y="956912"/>
            <a:ext cx="7800842" cy="561660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000" dirty="0" smtClean="0"/>
              <a:t>レモネードと書は、宇宙の進化の帰結として発生した現象</a:t>
            </a:r>
            <a:endParaRPr kumimoji="1" lang="ja-JP" altLang="en-US" sz="20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094" y="1600200"/>
            <a:ext cx="2382762" cy="182187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094" y="3841383"/>
            <a:ext cx="2282856" cy="1712142"/>
          </a:xfrm>
          <a:prstGeom prst="rect">
            <a:avLst/>
          </a:prstGeom>
        </p:spPr>
      </p:pic>
      <p:sp>
        <p:nvSpPr>
          <p:cNvPr id="9" name="タイトル 1"/>
          <p:cNvSpPr txBox="1">
            <a:spLocks/>
          </p:cNvSpPr>
          <p:nvPr/>
        </p:nvSpPr>
        <p:spPr>
          <a:xfrm>
            <a:off x="178061" y="587407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sz="2000" dirty="0" smtClean="0"/>
              <a:t>奇跡なのか、この宇宙にありふれた現象なのかはまだ分からない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79982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714" y="1038679"/>
            <a:ext cx="9355666" cy="701675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856" y="357414"/>
            <a:ext cx="2425095" cy="174165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17" y="499780"/>
            <a:ext cx="1744364" cy="153131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019" y="357414"/>
            <a:ext cx="2351314" cy="167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00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dirty="0" smtClean="0"/>
              <a:t>古事記</a:t>
            </a:r>
            <a:endParaRPr kumimoji="1"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505748" y="23218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512542"/>
            <a:ext cx="8229600" cy="45260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1800" dirty="0" smtClean="0"/>
              <a:t>天地（あめつち）初めてひらけし時、高天の原（たかあまのはら）に成れる神の名は、天之御中主神（あめのみなかぬしのかみ）。次に高御産巣日神（たかみむすひのかみ）。次に神</a:t>
            </a:r>
            <a:r>
              <a:rPr lang="ja-JP" altLang="en-US" sz="1800" dirty="0"/>
              <a:t>御産巣日</a:t>
            </a:r>
            <a:r>
              <a:rPr lang="ja-JP" altLang="en-US" sz="1800" dirty="0" smtClean="0"/>
              <a:t>神（かみむすひのかみ）。この三柱の神は、みな独神（ひとりがみ）と成りまして、身を隠したまひき</a:t>
            </a:r>
            <a:r>
              <a:rPr lang="en-US" altLang="ja-JP" sz="1800" dirty="0" smtClean="0"/>
              <a:t>..</a:t>
            </a:r>
            <a:r>
              <a:rPr lang="en-US" altLang="ja-JP" sz="1800" dirty="0" smtClean="0"/>
              <a:t>.</a:t>
            </a:r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r>
              <a:rPr lang="en-US" altLang="ja-JP" sz="1800" dirty="0" smtClean="0"/>
              <a:t>...</a:t>
            </a:r>
            <a:r>
              <a:rPr lang="ja-JP" altLang="en-US" sz="1800" dirty="0" smtClean="0"/>
              <a:t>天津</a:t>
            </a:r>
            <a:r>
              <a:rPr lang="ja-JP" altLang="en-US" sz="1800" dirty="0"/>
              <a:t>神々は、伊耶那岐命と伊耶那美命に「この漂っている国土を有るべき姿に整え固めよ」と命じ、天の沼矛</a:t>
            </a:r>
            <a:r>
              <a:rPr lang="ja-JP" altLang="en-US" sz="1800" dirty="0" smtClean="0"/>
              <a:t>（あめのぬぼこ）</a:t>
            </a:r>
            <a:r>
              <a:rPr lang="ja-JP" altLang="en-US" sz="1800" dirty="0"/>
              <a:t>をお授けになった。そこで二神は天の浮橋の上にお立ちになって、その沼矛で国土を掻きまわし、沼矛を引き上げると、沼矛の先から滴る潮が積もって島になった。これが淤能碁呂島</a:t>
            </a:r>
            <a:r>
              <a:rPr lang="ja-JP" altLang="en-US" sz="1800" dirty="0" smtClean="0"/>
              <a:t>（おのころしま）</a:t>
            </a:r>
            <a:r>
              <a:rPr lang="ja-JP" altLang="en-US" sz="1800" dirty="0"/>
              <a:t>である。</a:t>
            </a:r>
          </a:p>
          <a:p>
            <a:endParaRPr lang="en-US" altLang="ja-JP" sz="1800" dirty="0"/>
          </a:p>
          <a:p>
            <a:endParaRPr lang="en-US" altLang="ja-JP" sz="1800" dirty="0" smtClean="0"/>
          </a:p>
        </p:txBody>
      </p:sp>
    </p:spTree>
    <p:extLst>
      <p:ext uri="{BB962C8B-B14F-4D97-AF65-F5344CB8AC3E}">
        <p14:creationId xmlns:p14="http://schemas.microsoft.com/office/powerpoint/2010/main" val="3247517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199" y="177132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sz="2400" dirty="0" smtClean="0"/>
              <a:t>旧約聖書　創世記</a:t>
            </a:r>
            <a:endParaRPr kumimoji="1" lang="ja-JP" altLang="en-US" sz="2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128836"/>
            <a:ext cx="8510399" cy="4681741"/>
          </a:xfrm>
        </p:spPr>
        <p:txBody>
          <a:bodyPr>
            <a:noAutofit/>
          </a:bodyPr>
          <a:lstStyle/>
          <a:p>
            <a:r>
              <a:rPr lang="ja-JP" altLang="en-US" sz="1800" dirty="0"/>
              <a:t>はじめに神は天と地とを創造された</a:t>
            </a:r>
            <a:r>
              <a:rPr lang="ja-JP" altLang="en-US" sz="1800" dirty="0" smtClean="0"/>
              <a:t>。</a:t>
            </a:r>
            <a:endParaRPr lang="en-US" altLang="ja-JP" sz="1800" dirty="0" smtClean="0"/>
          </a:p>
          <a:p>
            <a:r>
              <a:rPr lang="ja-JP" altLang="en-US" sz="1800" dirty="0"/>
              <a:t>地は形なく、むなしく、やみが淵のおもてにあり、神の霊が水のおもてをおおっていた</a:t>
            </a:r>
            <a:r>
              <a:rPr lang="ja-JP" altLang="en-US" sz="1800" dirty="0" smtClean="0"/>
              <a:t>。</a:t>
            </a:r>
            <a:endParaRPr lang="en-US" altLang="ja-JP" sz="1800" dirty="0"/>
          </a:p>
          <a:p>
            <a:r>
              <a:rPr lang="ja-JP" altLang="en-US" sz="1800" dirty="0"/>
              <a:t>神は「光あれ」と言われた。すると光があった</a:t>
            </a:r>
            <a:r>
              <a:rPr lang="ja-JP" altLang="en-US" sz="1800" dirty="0" smtClean="0"/>
              <a:t>。</a:t>
            </a:r>
            <a:endParaRPr lang="en-US" altLang="ja-JP" sz="1800" dirty="0"/>
          </a:p>
          <a:p>
            <a:r>
              <a:rPr lang="ja-JP" altLang="en-US" sz="1800" dirty="0"/>
              <a:t>神はその光を見て、良しとされた。神はその光とやみとを分けられた</a:t>
            </a:r>
            <a:r>
              <a:rPr lang="ja-JP" altLang="en-US" sz="1800" dirty="0" smtClean="0"/>
              <a:t>。</a:t>
            </a:r>
            <a:endParaRPr lang="en-US" altLang="ja-JP" sz="1800" dirty="0"/>
          </a:p>
          <a:p>
            <a:r>
              <a:rPr lang="ja-JP" altLang="en-US" sz="1800" dirty="0"/>
              <a:t>神は光を昼と名づけ、やみを夜と名づけられた。夕となり、また朝となった。第一日である</a:t>
            </a:r>
            <a:r>
              <a:rPr lang="ja-JP" altLang="en-US" sz="1800" dirty="0" smtClean="0"/>
              <a:t>。</a:t>
            </a:r>
            <a:endParaRPr lang="en-US" altLang="ja-JP" sz="1800" dirty="0"/>
          </a:p>
          <a:p>
            <a:r>
              <a:rPr lang="ja-JP" altLang="en-US" sz="1800" dirty="0"/>
              <a:t>神はまた言われた、「水の間におおぞらがあって、水と水とを分けよ</a:t>
            </a:r>
            <a:r>
              <a:rPr lang="ja-JP" altLang="en-US" sz="1800" dirty="0" smtClean="0"/>
              <a:t>」</a:t>
            </a:r>
            <a:endParaRPr lang="en-US" altLang="ja-JP" sz="1800" dirty="0"/>
          </a:p>
          <a:p>
            <a:r>
              <a:rPr lang="ja-JP" altLang="en-US" sz="1800" dirty="0"/>
              <a:t>そのようになった。神はおおぞらを造って、おおぞらの下の水とおおぞらの上の水とを分けられた</a:t>
            </a:r>
            <a:r>
              <a:rPr lang="ja-JP" altLang="en-US" sz="1800" dirty="0" smtClean="0"/>
              <a:t>。</a:t>
            </a:r>
            <a:endParaRPr lang="en-US" altLang="ja-JP" sz="1800" dirty="0"/>
          </a:p>
          <a:p>
            <a:r>
              <a:rPr lang="ja-JP" altLang="en-US" sz="1800" dirty="0"/>
              <a:t>神はそのおおぞらを天と名づけられた。夕となり、また朝となった。第二日である</a:t>
            </a:r>
            <a:r>
              <a:rPr lang="ja-JP" altLang="en-US" sz="1800" dirty="0" smtClean="0"/>
              <a:t>。</a:t>
            </a:r>
            <a:endParaRPr lang="en-US" altLang="ja-JP" sz="1800" dirty="0" smtClean="0"/>
          </a:p>
          <a:p>
            <a:r>
              <a:rPr kumimoji="1" lang="en-US" altLang="ja-JP" sz="1800" dirty="0" smtClean="0"/>
              <a:t>...</a:t>
            </a:r>
            <a:endParaRPr kumimoji="1" lang="ja-JP" altLang="en-US" sz="1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656316" y="6029011"/>
            <a:ext cx="4800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多くの民族が、「世界（宇宙）がどのようにできたか」の神話を持っている。</a:t>
            </a:r>
            <a:endParaRPr kumimoji="1" lang="en-US" altLang="ja-JP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647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334665"/>
            <a:ext cx="849757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800" dirty="0" smtClean="0"/>
              <a:t>自分が生まれてきた時のことを、覚えていますか？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00406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620" y="205244"/>
            <a:ext cx="3229746" cy="178878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42" y="4682104"/>
            <a:ext cx="1729462" cy="157223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051" y="3469553"/>
            <a:ext cx="2445643" cy="1331173"/>
          </a:xfrm>
          <a:prstGeom prst="rect">
            <a:avLst/>
          </a:prstGeom>
        </p:spPr>
      </p:pic>
      <p:pic>
        <p:nvPicPr>
          <p:cNvPr id="7" name="図 6" descr="Earth_GPN-2000-00113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925" y="1994026"/>
            <a:ext cx="1199389" cy="119938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415944" y="205244"/>
            <a:ext cx="553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NAOJ</a:t>
            </a:r>
            <a:endParaRPr kumimoji="1" lang="ja-JP" altLang="en-US" sz="1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5267" y="482243"/>
            <a:ext cx="48366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神話と</a:t>
            </a:r>
            <a:r>
              <a:rPr lang="ja-JP" altLang="en-US" dirty="0" smtClean="0"/>
              <a:t>は、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わたしたちが</a:t>
            </a:r>
            <a:r>
              <a:rPr lang="ja-JP" altLang="en-US" dirty="0"/>
              <a:t>この世界の中で</a:t>
            </a:r>
            <a:r>
              <a:rPr lang="ja-JP" altLang="en-US" dirty="0" smtClean="0"/>
              <a:t>、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なぜ、どの</a:t>
            </a:r>
            <a:r>
              <a:rPr lang="ja-JP" altLang="en-US" dirty="0"/>
              <a:t>ように存在するよう</a:t>
            </a:r>
            <a:r>
              <a:rPr lang="ja-JP" altLang="en-US" dirty="0" smtClean="0"/>
              <a:t>になったか、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これからどこ</a:t>
            </a:r>
            <a:r>
              <a:rPr lang="ja-JP" altLang="en-US" dirty="0"/>
              <a:t>に向かっているの</a:t>
            </a:r>
            <a:r>
              <a:rPr lang="ja-JP" altLang="en-US" dirty="0" smtClean="0"/>
              <a:t>か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に</a:t>
            </a:r>
            <a:r>
              <a:rPr lang="ja-JP" altLang="en-US" dirty="0"/>
              <a:t>ついて</a:t>
            </a:r>
            <a:r>
              <a:rPr lang="ja-JP" altLang="en-US" dirty="0" smtClean="0"/>
              <a:t>の、物語的な説明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7779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Woher_kommen_wir_Wer_sind_wir_Wohin_gehen_wi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" y="1068009"/>
            <a:ext cx="9078117" cy="340429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95745" y="181106"/>
            <a:ext cx="8453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dirty="0" smtClean="0"/>
              <a:t>われわれはどこから来たのか？われわれは何者か？われわれはどこへ行くのか？</a:t>
            </a:r>
            <a:endParaRPr kumimoji="1" lang="en-US" altLang="ja-JP" dirty="0" smtClean="0"/>
          </a:p>
          <a:p>
            <a:pPr algn="r"/>
            <a:r>
              <a:rPr lang="ja-JP" altLang="en-US" dirty="0" smtClean="0"/>
              <a:t>（</a:t>
            </a:r>
            <a:r>
              <a:rPr lang="en-US" altLang="ja-JP" dirty="0" smtClean="0"/>
              <a:t>Paul Gauguin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0925" y="5420839"/>
            <a:ext cx="8489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科学もまた</a:t>
            </a:r>
            <a:r>
              <a:rPr kumimoji="1" lang="ja-JP" altLang="en-US" dirty="0" smtClean="0"/>
              <a:t>、</a:t>
            </a:r>
            <a:r>
              <a:rPr lang="ja-JP" altLang="en-US" dirty="0" smtClean="0"/>
              <a:t>わたしたち</a:t>
            </a:r>
            <a:r>
              <a:rPr lang="ja-JP" altLang="en-US" dirty="0" smtClean="0"/>
              <a:t>がどこから来て</a:t>
            </a:r>
            <a:r>
              <a:rPr lang="ja-JP" altLang="en-US" dirty="0" smtClean="0"/>
              <a:t>、</a:t>
            </a:r>
            <a:r>
              <a:rPr kumimoji="1" lang="ja-JP" altLang="en-US" dirty="0" smtClean="0"/>
              <a:t>いま</a:t>
            </a:r>
            <a:r>
              <a:rPr kumimoji="1" lang="ja-JP" altLang="en-US" dirty="0" smtClean="0"/>
              <a:t>どんなところに住んでいて、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どこに向かおうとしているの</a:t>
            </a:r>
            <a:r>
              <a:rPr lang="ja-JP" altLang="en-US" dirty="0" smtClean="0"/>
              <a:t>かを</a:t>
            </a:r>
            <a:r>
              <a:rPr lang="ja-JP" altLang="en-US" dirty="0" smtClean="0"/>
              <a:t>探る</a:t>
            </a:r>
            <a:r>
              <a:rPr lang="ja-JP" altLang="en-US" dirty="0" smtClean="0"/>
              <a:t>ため</a:t>
            </a:r>
            <a:r>
              <a:rPr lang="en-US" altLang="en-US" dirty="0" smtClean="0"/>
              <a:t>の営み。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8184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92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kumimoji="1" lang="ja-JP" altLang="en-US" dirty="0" smtClean="0"/>
              <a:t>わたしたちはどこからきたのか？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3821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060915_CMB_Timeline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461" y="0"/>
            <a:ext cx="9525001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dirty="0" smtClean="0"/>
              <a:t>宇宙は進化している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736289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トワイライト">
  <a:themeElements>
    <a:clrScheme name="トワイライト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トワイライト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トワイライ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トワイライト.thmx</Template>
  <TotalTime>8332</TotalTime>
  <Words>984</Words>
  <Application>Microsoft Macintosh PowerPoint</Application>
  <PresentationFormat>画面に合わせる (4:3)</PresentationFormat>
  <Paragraphs>95</Paragraphs>
  <Slides>28</Slides>
  <Notes>2</Notes>
  <HiddenSlides>0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29" baseType="lpstr">
      <vt:lpstr>トワイライト</vt:lpstr>
      <vt:lpstr>書とレモネードは 宇宙の奇跡か？</vt:lpstr>
      <vt:lpstr>PowerPoint プレゼンテーション</vt:lpstr>
      <vt:lpstr>古事記</vt:lpstr>
      <vt:lpstr>旧約聖書　創世記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宇宙は進化している</vt:lpstr>
      <vt:lpstr>PowerPoint プレゼンテーション</vt:lpstr>
      <vt:lpstr>PowerPoint プレゼンテーション</vt:lpstr>
      <vt:lpstr>PowerPoint プレゼンテーション</vt:lpstr>
      <vt:lpstr>星のエネルギー源...核融合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生命の進化は、複雑性と多様性を増してきた</vt:lpstr>
      <vt:lpstr>PowerPoint プレゼンテーション</vt:lpstr>
      <vt:lpstr>性の役割＝遺伝子の交換</vt:lpstr>
      <vt:lpstr>PowerPoint プレゼンテーション</vt:lpstr>
      <vt:lpstr>PowerPoint プレゼンテーション</vt:lpstr>
      <vt:lpstr>PowerPoint プレゼンテーション</vt:lpstr>
      <vt:lpstr>檸檬と我々は意外と近い</vt:lpstr>
      <vt:lpstr>PowerPoint プレゼンテーション</vt:lpstr>
      <vt:lpstr>PowerPoint プレゼンテーション</vt:lpstr>
      <vt:lpstr>レモネードと書は、宇宙の進化の帰結として発生した現象</vt:lpstr>
      <vt:lpstr>PowerPoint プレゼンテーション</vt:lpstr>
    </vt:vector>
  </TitlesOfParts>
  <Company>京都大学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最新の太陽像と宇宙天気予報 </dc:title>
  <dc:creator>磯部 洋明</dc:creator>
  <cp:lastModifiedBy>磯部 洋明</cp:lastModifiedBy>
  <cp:revision>191</cp:revision>
  <cp:lastPrinted>2013-07-24T17:50:30Z</cp:lastPrinted>
  <dcterms:created xsi:type="dcterms:W3CDTF">2010-11-09T02:30:56Z</dcterms:created>
  <dcterms:modified xsi:type="dcterms:W3CDTF">2013-07-26T18:05:23Z</dcterms:modified>
</cp:coreProperties>
</file>