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2"/>
  </p:notesMasterIdLst>
  <p:sldIdLst>
    <p:sldId id="552" r:id="rId2"/>
    <p:sldId id="555" r:id="rId3"/>
    <p:sldId id="517" r:id="rId4"/>
    <p:sldId id="521" r:id="rId5"/>
    <p:sldId id="520" r:id="rId6"/>
    <p:sldId id="548" r:id="rId7"/>
    <p:sldId id="519" r:id="rId8"/>
    <p:sldId id="527" r:id="rId9"/>
    <p:sldId id="518" r:id="rId10"/>
    <p:sldId id="529" r:id="rId11"/>
    <p:sldId id="530" r:id="rId12"/>
    <p:sldId id="531" r:id="rId13"/>
    <p:sldId id="547" r:id="rId14"/>
    <p:sldId id="533" r:id="rId15"/>
    <p:sldId id="532" r:id="rId16"/>
    <p:sldId id="534" r:id="rId17"/>
    <p:sldId id="535" r:id="rId18"/>
    <p:sldId id="536" r:id="rId19"/>
    <p:sldId id="539" r:id="rId20"/>
    <p:sldId id="540" r:id="rId21"/>
    <p:sldId id="541" r:id="rId22"/>
    <p:sldId id="542" r:id="rId23"/>
    <p:sldId id="538" r:id="rId24"/>
    <p:sldId id="545" r:id="rId25"/>
    <p:sldId id="537" r:id="rId26"/>
    <p:sldId id="546" r:id="rId27"/>
    <p:sldId id="523" r:id="rId28"/>
    <p:sldId id="550" r:id="rId29"/>
    <p:sldId id="551" r:id="rId30"/>
    <p:sldId id="554" r:id="rId3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62" autoAdjust="0"/>
  </p:normalViewPr>
  <p:slideViewPr>
    <p:cSldViewPr snapToGrid="0" snapToObjects="1">
      <p:cViewPr varScale="1">
        <p:scale>
          <a:sx n="38" d="100"/>
          <a:sy n="38" d="100"/>
        </p:scale>
        <p:origin x="-140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746A40-7361-784B-A905-6AC4019CA961}" type="datetimeFigureOut">
              <a:rPr kumimoji="1" lang="ja-JP" altLang="en-US" smtClean="0"/>
              <a:t>15/10/10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756DB6-8320-A64C-A80D-D3890E55331B}" type="slidenum">
              <a:rPr kumimoji="1" lang="ja-JP" altLang="en-US" smtClean="0"/>
              <a:t>‹#›</a:t>
            </a:fld>
            <a:endParaRPr kumimoji="1" lang="ja-JP" altLang="en-US"/>
          </a:p>
        </p:txBody>
      </p:sp>
    </p:spTree>
    <p:extLst>
      <p:ext uri="{BB962C8B-B14F-4D97-AF65-F5344CB8AC3E}">
        <p14:creationId xmlns:p14="http://schemas.microsoft.com/office/powerpoint/2010/main" val="609336794"/>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a2</a:t>
            </a:r>
            <a:r>
              <a:rPr kumimoji="1" lang="ja-JP" altLang="en-US" dirty="0" smtClean="0"/>
              <a:t>ち</a:t>
            </a:r>
            <a:endParaRPr kumimoji="1" lang="ja-JP" altLang="en-US" dirty="0"/>
          </a:p>
        </p:txBody>
      </p:sp>
      <p:sp>
        <p:nvSpPr>
          <p:cNvPr id="4" name="スライド番号プレースホルダー 3"/>
          <p:cNvSpPr>
            <a:spLocks noGrp="1"/>
          </p:cNvSpPr>
          <p:nvPr>
            <p:ph type="sldNum" sz="quarter" idx="10"/>
          </p:nvPr>
        </p:nvSpPr>
        <p:spPr/>
        <p:txBody>
          <a:bodyPr/>
          <a:lstStyle/>
          <a:p>
            <a:fld id="{BC029E15-778B-C14A-9E72-C842BD4DC0B6}" type="slidenum">
              <a:rPr kumimoji="1" lang="ja-JP" altLang="en-US" smtClean="0"/>
              <a:pPr/>
              <a:t>10</a:t>
            </a:fld>
            <a:endParaRPr kumimoji="1" lang="ja-JP" altLang="en-US"/>
          </a:p>
        </p:txBody>
      </p:sp>
    </p:spTree>
    <p:extLst>
      <p:ext uri="{BB962C8B-B14F-4D97-AF65-F5344CB8AC3E}">
        <p14:creationId xmlns:p14="http://schemas.microsoft.com/office/powerpoint/2010/main" val="4269220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a2</a:t>
            </a:r>
            <a:r>
              <a:rPr kumimoji="1" lang="ja-JP" altLang="en-US" dirty="0" smtClean="0"/>
              <a:t>た</a:t>
            </a:r>
            <a:endParaRPr kumimoji="1" lang="ja-JP" altLang="en-US" dirty="0"/>
          </a:p>
        </p:txBody>
      </p:sp>
      <p:sp>
        <p:nvSpPr>
          <p:cNvPr id="4" name="スライド番号プレースホルダー 3"/>
          <p:cNvSpPr>
            <a:spLocks noGrp="1"/>
          </p:cNvSpPr>
          <p:nvPr>
            <p:ph type="sldNum" sz="quarter" idx="10"/>
          </p:nvPr>
        </p:nvSpPr>
        <p:spPr/>
        <p:txBody>
          <a:bodyPr/>
          <a:lstStyle/>
          <a:p>
            <a:fld id="{BC029E15-778B-C14A-9E72-C842BD4DC0B6}" type="slidenum">
              <a:rPr kumimoji="1" lang="ja-JP" altLang="en-US" smtClean="0"/>
              <a:pPr/>
              <a:t>11</a:t>
            </a:fld>
            <a:endParaRPr kumimoji="1" lang="ja-JP" altLang="en-US"/>
          </a:p>
        </p:txBody>
      </p:sp>
    </p:spTree>
    <p:extLst>
      <p:ext uri="{BB962C8B-B14F-4D97-AF65-F5344CB8AC3E}">
        <p14:creationId xmlns:p14="http://schemas.microsoft.com/office/powerpoint/2010/main" val="234014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C756DB6-8320-A64C-A80D-D3890E55331B}" type="slidenum">
              <a:rPr kumimoji="1" lang="ja-JP" altLang="en-US" smtClean="0"/>
              <a:t>15</a:t>
            </a:fld>
            <a:endParaRPr kumimoji="1" lang="ja-JP" altLang="en-US"/>
          </a:p>
        </p:txBody>
      </p:sp>
    </p:spTree>
    <p:extLst>
      <p:ext uri="{BB962C8B-B14F-4D97-AF65-F5344CB8AC3E}">
        <p14:creationId xmlns:p14="http://schemas.microsoft.com/office/powerpoint/2010/main" val="3058210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私たちは</a:t>
            </a:r>
            <a:endParaRPr kumimoji="1" lang="ja-JP" altLang="en-US" dirty="0"/>
          </a:p>
        </p:txBody>
      </p:sp>
      <p:sp>
        <p:nvSpPr>
          <p:cNvPr id="4" name="スライド番号プレースホルダー 3"/>
          <p:cNvSpPr>
            <a:spLocks noGrp="1"/>
          </p:cNvSpPr>
          <p:nvPr>
            <p:ph type="sldNum" sz="quarter" idx="10"/>
          </p:nvPr>
        </p:nvSpPr>
        <p:spPr/>
        <p:txBody>
          <a:bodyPr/>
          <a:lstStyle/>
          <a:p>
            <a:fld id="{9C80928F-C84C-0C44-967F-05CB1A826597}" type="slidenum">
              <a:rPr kumimoji="1" lang="ja-JP" altLang="en-US" smtClean="0"/>
              <a:t>25</a:t>
            </a:fld>
            <a:endParaRPr kumimoji="1" lang="ja-JP" altLang="en-US"/>
          </a:p>
        </p:txBody>
      </p:sp>
    </p:spTree>
    <p:extLst>
      <p:ext uri="{BB962C8B-B14F-4D97-AF65-F5344CB8AC3E}">
        <p14:creationId xmlns:p14="http://schemas.microsoft.com/office/powerpoint/2010/main" val="2478991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C756DB6-8320-A64C-A80D-D3890E55331B}" type="slidenum">
              <a:rPr kumimoji="1" lang="ja-JP" altLang="en-US" smtClean="0"/>
              <a:t>29</a:t>
            </a:fld>
            <a:endParaRPr kumimoji="1" lang="ja-JP" altLang="en-US"/>
          </a:p>
        </p:txBody>
      </p:sp>
    </p:spTree>
    <p:extLst>
      <p:ext uri="{BB962C8B-B14F-4D97-AF65-F5344CB8AC3E}">
        <p14:creationId xmlns:p14="http://schemas.microsoft.com/office/powerpoint/2010/main" val="994523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0BA3D05-9B65-CA42-B0B3-3AC5B40F4F3C}" type="datetimeFigureOut">
              <a:rPr lang="ja-JP" altLang="en-US" smtClean="0"/>
              <a:t>15/10/10</a:t>
            </a:fld>
            <a:endParaRPr lang="ja-JP" altLang="en-US"/>
          </a:p>
        </p:txBody>
      </p:sp>
      <p:sp>
        <p:nvSpPr>
          <p:cNvPr id="5" name="フッター プレースホルダー 4"/>
          <p:cNvSpPr>
            <a:spLocks noGrp="1"/>
          </p:cNvSpPr>
          <p:nvPr>
            <p:ph type="ftr" sz="quarter" idx="11"/>
          </p:nvPr>
        </p:nvSpPr>
        <p:spPr/>
        <p:txBody>
          <a:bodyPr/>
          <a:lstStyle/>
          <a:p>
            <a:endParaRPr lang="ja-JP" altLang="en-US"/>
          </a:p>
        </p:txBody>
      </p:sp>
      <p:sp>
        <p:nvSpPr>
          <p:cNvPr id="6" name="スライド番号プレースホルダー 5"/>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2147277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BA3D05-9B65-CA42-B0B3-3AC5B40F4F3C}" type="datetimeFigureOut">
              <a:rPr lang="ja-JP" altLang="en-US" smtClean="0"/>
              <a:t>15/10/10</a:t>
            </a:fld>
            <a:endParaRPr lang="ja-JP" altLang="en-US"/>
          </a:p>
        </p:txBody>
      </p:sp>
      <p:sp>
        <p:nvSpPr>
          <p:cNvPr id="5" name="フッター プレースホルダー 4"/>
          <p:cNvSpPr>
            <a:spLocks noGrp="1"/>
          </p:cNvSpPr>
          <p:nvPr>
            <p:ph type="ftr" sz="quarter" idx="11"/>
          </p:nvPr>
        </p:nvSpPr>
        <p:spPr/>
        <p:txBody>
          <a:bodyPr/>
          <a:lstStyle/>
          <a:p>
            <a:endParaRPr lang="ja-JP" altLang="en-US"/>
          </a:p>
        </p:txBody>
      </p:sp>
      <p:sp>
        <p:nvSpPr>
          <p:cNvPr id="6" name="スライド番号プレースホルダー 5"/>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4186855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BA3D05-9B65-CA42-B0B3-3AC5B40F4F3C}" type="datetimeFigureOut">
              <a:rPr lang="ja-JP" altLang="en-US" smtClean="0"/>
              <a:pPr/>
              <a:t>15/10/10</a:t>
            </a:fld>
            <a:endParaRPr lang="ja-JP" altLang="en-US" dirty="0"/>
          </a:p>
        </p:txBody>
      </p:sp>
      <p:sp>
        <p:nvSpPr>
          <p:cNvPr id="5" name="フッター プレースホルダー 4"/>
          <p:cNvSpPr>
            <a:spLocks noGrp="1"/>
          </p:cNvSpPr>
          <p:nvPr>
            <p:ph type="ftr" sz="quarter" idx="11"/>
          </p:nvPr>
        </p:nvSpPr>
        <p:spPr/>
        <p:txBody>
          <a:bodyPr/>
          <a:lstStyle/>
          <a:p>
            <a:endParaRPr lang="ja-JP" altLang="en-US" dirty="0"/>
          </a:p>
        </p:txBody>
      </p:sp>
      <p:sp>
        <p:nvSpPr>
          <p:cNvPr id="6" name="スライド番号プレースホルダー 5"/>
          <p:cNvSpPr>
            <a:spLocks noGrp="1"/>
          </p:cNvSpPr>
          <p:nvPr>
            <p:ph type="sldNum" sz="quarter" idx="12"/>
          </p:nvPr>
        </p:nvSpPr>
        <p:spPr/>
        <p:txBody>
          <a:bodyPr/>
          <a:lstStyle/>
          <a:p>
            <a:fld id="{9191823F-A024-7F44-8A2A-05E42DE5D1C4}" type="slidenum">
              <a:rPr lang="ja-JP" altLang="en-US" smtClean="0"/>
              <a:pPr/>
              <a:t>‹#›</a:t>
            </a:fld>
            <a:endParaRPr lang="ja-JP" altLang="en-US" dirty="0"/>
          </a:p>
        </p:txBody>
      </p:sp>
    </p:spTree>
    <p:extLst>
      <p:ext uri="{BB962C8B-B14F-4D97-AF65-F5344CB8AC3E}">
        <p14:creationId xmlns:p14="http://schemas.microsoft.com/office/powerpoint/2010/main" val="406615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BA3D05-9B65-CA42-B0B3-3AC5B40F4F3C}" type="datetimeFigureOut">
              <a:rPr lang="ja-JP" altLang="en-US" smtClean="0"/>
              <a:t>15/10/10</a:t>
            </a:fld>
            <a:endParaRPr lang="ja-JP" altLang="en-US"/>
          </a:p>
        </p:txBody>
      </p:sp>
      <p:sp>
        <p:nvSpPr>
          <p:cNvPr id="5" name="フッター プレースホルダー 4"/>
          <p:cNvSpPr>
            <a:spLocks noGrp="1"/>
          </p:cNvSpPr>
          <p:nvPr>
            <p:ph type="ftr" sz="quarter" idx="11"/>
          </p:nvPr>
        </p:nvSpPr>
        <p:spPr/>
        <p:txBody>
          <a:bodyPr/>
          <a:lstStyle/>
          <a:p>
            <a:endParaRPr lang="ja-JP" altLang="en-US"/>
          </a:p>
        </p:txBody>
      </p:sp>
      <p:sp>
        <p:nvSpPr>
          <p:cNvPr id="6" name="スライド番号プレースホルダー 5"/>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3737526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0BA3D05-9B65-CA42-B0B3-3AC5B40F4F3C}" type="datetimeFigureOut">
              <a:rPr lang="ja-JP" altLang="en-US" smtClean="0"/>
              <a:pPr/>
              <a:t>15/10/10</a:t>
            </a:fld>
            <a:endParaRPr lang="ja-JP" altLang="en-US" dirty="0"/>
          </a:p>
        </p:txBody>
      </p:sp>
      <p:sp>
        <p:nvSpPr>
          <p:cNvPr id="5" name="フッター プレースホルダー 4"/>
          <p:cNvSpPr>
            <a:spLocks noGrp="1"/>
          </p:cNvSpPr>
          <p:nvPr>
            <p:ph type="ftr" sz="quarter" idx="11"/>
          </p:nvPr>
        </p:nvSpPr>
        <p:spPr/>
        <p:txBody>
          <a:bodyPr/>
          <a:lstStyle/>
          <a:p>
            <a:endParaRPr lang="ja-JP" altLang="en-US" dirty="0"/>
          </a:p>
        </p:txBody>
      </p:sp>
      <p:sp>
        <p:nvSpPr>
          <p:cNvPr id="6" name="スライド番号プレースホルダー 5"/>
          <p:cNvSpPr>
            <a:spLocks noGrp="1"/>
          </p:cNvSpPr>
          <p:nvPr>
            <p:ph type="sldNum" sz="quarter" idx="12"/>
          </p:nvPr>
        </p:nvSpPr>
        <p:spPr/>
        <p:txBody>
          <a:bodyPr/>
          <a:lstStyle/>
          <a:p>
            <a:fld id="{9191823F-A024-7F44-8A2A-05E42DE5D1C4}" type="slidenum">
              <a:rPr lang="ja-JP" altLang="en-US" smtClean="0"/>
              <a:pPr/>
              <a:t>‹#›</a:t>
            </a:fld>
            <a:endParaRPr lang="ja-JP" altLang="en-US" dirty="0"/>
          </a:p>
        </p:txBody>
      </p:sp>
    </p:spTree>
    <p:extLst>
      <p:ext uri="{BB962C8B-B14F-4D97-AF65-F5344CB8AC3E}">
        <p14:creationId xmlns:p14="http://schemas.microsoft.com/office/powerpoint/2010/main" val="16879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0BA3D05-9B65-CA42-B0B3-3AC5B40F4F3C}" type="datetimeFigureOut">
              <a:rPr lang="ja-JP" altLang="en-US" smtClean="0"/>
              <a:t>15/10/10</a:t>
            </a:fld>
            <a:endParaRPr lang="ja-JP" altLang="en-US"/>
          </a:p>
        </p:txBody>
      </p:sp>
      <p:sp>
        <p:nvSpPr>
          <p:cNvPr id="6" name="フッター プレースホルダー 5"/>
          <p:cNvSpPr>
            <a:spLocks noGrp="1"/>
          </p:cNvSpPr>
          <p:nvPr>
            <p:ph type="ftr" sz="quarter" idx="11"/>
          </p:nvPr>
        </p:nvSpPr>
        <p:spPr/>
        <p:txBody>
          <a:bodyPr/>
          <a:lstStyle/>
          <a:p>
            <a:endParaRPr lang="ja-JP" altLang="en-US"/>
          </a:p>
        </p:txBody>
      </p:sp>
      <p:sp>
        <p:nvSpPr>
          <p:cNvPr id="7" name="スライド番号プレースホルダー 6"/>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1881658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0BA3D05-9B65-CA42-B0B3-3AC5B40F4F3C}" type="datetimeFigureOut">
              <a:rPr lang="ja-JP" altLang="en-US" smtClean="0"/>
              <a:t>15/10/10</a:t>
            </a:fld>
            <a:endParaRPr lang="ja-JP" altLang="en-US"/>
          </a:p>
        </p:txBody>
      </p:sp>
      <p:sp>
        <p:nvSpPr>
          <p:cNvPr id="8" name="フッター プレースホルダー 7"/>
          <p:cNvSpPr>
            <a:spLocks noGrp="1"/>
          </p:cNvSpPr>
          <p:nvPr>
            <p:ph type="ftr" sz="quarter" idx="11"/>
          </p:nvPr>
        </p:nvSpPr>
        <p:spPr/>
        <p:txBody>
          <a:bodyPr/>
          <a:lstStyle/>
          <a:p>
            <a:endParaRPr lang="ja-JP" altLang="en-US"/>
          </a:p>
        </p:txBody>
      </p:sp>
      <p:sp>
        <p:nvSpPr>
          <p:cNvPr id="9" name="スライド番号プレースホルダー 8"/>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183766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0BA3D05-9B65-CA42-B0B3-3AC5B40F4F3C}" type="datetimeFigureOut">
              <a:rPr lang="ja-JP" altLang="en-US" smtClean="0"/>
              <a:t>15/10/10</a:t>
            </a:fld>
            <a:endParaRPr lang="ja-JP" altLang="en-US"/>
          </a:p>
        </p:txBody>
      </p:sp>
      <p:sp>
        <p:nvSpPr>
          <p:cNvPr id="4" name="フッター プレースホルダー 3"/>
          <p:cNvSpPr>
            <a:spLocks noGrp="1"/>
          </p:cNvSpPr>
          <p:nvPr>
            <p:ph type="ftr" sz="quarter" idx="11"/>
          </p:nvPr>
        </p:nvSpPr>
        <p:spPr/>
        <p:txBody>
          <a:bodyPr/>
          <a:lstStyle/>
          <a:p>
            <a:endParaRPr lang="ja-JP" altLang="en-US"/>
          </a:p>
        </p:txBody>
      </p:sp>
      <p:sp>
        <p:nvSpPr>
          <p:cNvPr id="5" name="スライド番号プレースホルダー 4"/>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99034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0BA3D05-9B65-CA42-B0B3-3AC5B40F4F3C}" type="datetimeFigureOut">
              <a:rPr lang="ja-JP" altLang="en-US" smtClean="0"/>
              <a:t>15/10/10</a:t>
            </a:fld>
            <a:endParaRPr lang="ja-JP" altLang="en-US"/>
          </a:p>
        </p:txBody>
      </p:sp>
      <p:sp>
        <p:nvSpPr>
          <p:cNvPr id="3" name="フッター プレースホルダー 2"/>
          <p:cNvSpPr>
            <a:spLocks noGrp="1"/>
          </p:cNvSpPr>
          <p:nvPr>
            <p:ph type="ftr" sz="quarter" idx="11"/>
          </p:nvPr>
        </p:nvSpPr>
        <p:spPr/>
        <p:txBody>
          <a:bodyPr/>
          <a:lstStyle/>
          <a:p>
            <a:endParaRPr lang="ja-JP" altLang="en-US"/>
          </a:p>
        </p:txBody>
      </p:sp>
      <p:sp>
        <p:nvSpPr>
          <p:cNvPr id="4" name="スライド番号プレースホルダー 3"/>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286049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0BA3D05-9B65-CA42-B0B3-3AC5B40F4F3C}" type="datetimeFigureOut">
              <a:rPr lang="ja-JP" altLang="en-US" smtClean="0"/>
              <a:t>15/10/10</a:t>
            </a:fld>
            <a:endParaRPr lang="ja-JP" altLang="en-US"/>
          </a:p>
        </p:txBody>
      </p:sp>
      <p:sp>
        <p:nvSpPr>
          <p:cNvPr id="6" name="フッター プレースホルダー 5"/>
          <p:cNvSpPr>
            <a:spLocks noGrp="1"/>
          </p:cNvSpPr>
          <p:nvPr>
            <p:ph type="ftr" sz="quarter" idx="11"/>
          </p:nvPr>
        </p:nvSpPr>
        <p:spPr/>
        <p:txBody>
          <a:bodyPr/>
          <a:lstStyle/>
          <a:p>
            <a:endParaRPr lang="ja-JP" altLang="en-US"/>
          </a:p>
        </p:txBody>
      </p:sp>
      <p:sp>
        <p:nvSpPr>
          <p:cNvPr id="7" name="スライド番号プレースホルダー 6"/>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803965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0BA3D05-9B65-CA42-B0B3-3AC5B40F4F3C}" type="datetimeFigureOut">
              <a:rPr lang="ja-JP" altLang="en-US" smtClean="0"/>
              <a:pPr/>
              <a:t>15/10/10</a:t>
            </a:fld>
            <a:endParaRPr lang="ja-JP" altLang="en-US" dirty="0"/>
          </a:p>
        </p:txBody>
      </p:sp>
      <p:sp>
        <p:nvSpPr>
          <p:cNvPr id="6" name="フッター プレースホルダー 5"/>
          <p:cNvSpPr>
            <a:spLocks noGrp="1"/>
          </p:cNvSpPr>
          <p:nvPr>
            <p:ph type="ftr" sz="quarter" idx="11"/>
          </p:nvPr>
        </p:nvSpPr>
        <p:spPr/>
        <p:txBody>
          <a:bodyPr/>
          <a:lstStyle/>
          <a:p>
            <a:endParaRPr lang="ja-JP" altLang="en-US" dirty="0"/>
          </a:p>
        </p:txBody>
      </p:sp>
      <p:sp>
        <p:nvSpPr>
          <p:cNvPr id="7" name="スライド番号プレースホルダー 6"/>
          <p:cNvSpPr>
            <a:spLocks noGrp="1"/>
          </p:cNvSpPr>
          <p:nvPr>
            <p:ph type="sldNum" sz="quarter" idx="12"/>
          </p:nvPr>
        </p:nvSpPr>
        <p:spPr/>
        <p:txBody>
          <a:bodyPr/>
          <a:lstStyle/>
          <a:p>
            <a:fld id="{9191823F-A024-7F44-8A2A-05E42DE5D1C4}" type="slidenum">
              <a:rPr lang="ja-JP" altLang="en-US" smtClean="0"/>
              <a:pPr/>
              <a:t>‹#›</a:t>
            </a:fld>
            <a:endParaRPr lang="ja-JP" altLang="en-US" dirty="0"/>
          </a:p>
        </p:txBody>
      </p:sp>
    </p:spTree>
    <p:extLst>
      <p:ext uri="{BB962C8B-B14F-4D97-AF65-F5344CB8AC3E}">
        <p14:creationId xmlns:p14="http://schemas.microsoft.com/office/powerpoint/2010/main" val="10286622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A3D05-9B65-CA42-B0B3-3AC5B40F4F3C}" type="datetimeFigureOut">
              <a:rPr lang="ja-JP" altLang="en-US" smtClean="0"/>
              <a:pPr/>
              <a:t>15/10/10</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1823F-A024-7F44-8A2A-05E42DE5D1C4}" type="slidenum">
              <a:rPr lang="ja-JP" altLang="en-US" smtClean="0"/>
              <a:pPr/>
              <a:t>‹#›</a:t>
            </a:fld>
            <a:endParaRPr lang="ja-JP" altLang="en-US" dirty="0"/>
          </a:p>
        </p:txBody>
      </p:sp>
    </p:spTree>
    <p:extLst>
      <p:ext uri="{BB962C8B-B14F-4D97-AF65-F5344CB8AC3E}">
        <p14:creationId xmlns:p14="http://schemas.microsoft.com/office/powerpoint/2010/main" val="6296492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kumimoji="1" sz="4400" b="0" i="0" kern="1200">
          <a:solidFill>
            <a:schemeClr val="tx1"/>
          </a:solidFill>
          <a:latin typeface="ヒラギノ角ゴ Pro W3"/>
          <a:ea typeface="ヒラギノ角ゴ Pro W3"/>
          <a:cs typeface="ヒラギノ角ゴ Pro W3"/>
        </a:defRPr>
      </a:lvl1pPr>
    </p:titleStyle>
    <p:bodyStyle>
      <a:lvl1pPr marL="342900" indent="-342900" algn="l" defTabSz="457200" rtl="0" eaLnBrk="1" latinLnBrk="0" hangingPunct="1">
        <a:spcBef>
          <a:spcPct val="20000"/>
        </a:spcBef>
        <a:buFont typeface="Arial"/>
        <a:buChar char="•"/>
        <a:defRPr kumimoji="1" sz="3200" b="0" i="0" kern="1200">
          <a:solidFill>
            <a:schemeClr val="tx1"/>
          </a:solidFill>
          <a:latin typeface="ヒラギノ角ゴ Pro W3"/>
          <a:ea typeface="ヒラギノ角ゴ Pro W3"/>
          <a:cs typeface="ヒラギノ角ゴ Pro W3"/>
        </a:defRPr>
      </a:lvl1pPr>
      <a:lvl2pPr marL="742950" indent="-285750" algn="l" defTabSz="457200" rtl="0" eaLnBrk="1" latinLnBrk="0" hangingPunct="1">
        <a:spcBef>
          <a:spcPct val="20000"/>
        </a:spcBef>
        <a:buFont typeface="Arial"/>
        <a:buChar char="–"/>
        <a:defRPr kumimoji="1" sz="2800" b="0" i="0" kern="1200">
          <a:solidFill>
            <a:schemeClr val="tx1"/>
          </a:solidFill>
          <a:latin typeface="ヒラギノ角ゴ Pro W3"/>
          <a:ea typeface="ヒラギノ角ゴ Pro W3"/>
          <a:cs typeface="ヒラギノ角ゴ Pro W3"/>
        </a:defRPr>
      </a:lvl2pPr>
      <a:lvl3pPr marL="1143000" indent="-228600" algn="l" defTabSz="457200" rtl="0" eaLnBrk="1" latinLnBrk="0" hangingPunct="1">
        <a:spcBef>
          <a:spcPct val="20000"/>
        </a:spcBef>
        <a:buFont typeface="Arial"/>
        <a:buChar char="•"/>
        <a:defRPr kumimoji="1" sz="2400" b="0" i="0" kern="1200">
          <a:solidFill>
            <a:schemeClr val="tx1"/>
          </a:solidFill>
          <a:latin typeface="ヒラギノ角ゴ Pro W3"/>
          <a:ea typeface="ヒラギノ角ゴ Pro W3"/>
          <a:cs typeface="ヒラギノ角ゴ Pro W3"/>
        </a:defRPr>
      </a:lvl3pPr>
      <a:lvl4pPr marL="1600200" indent="-228600" algn="l" defTabSz="457200" rtl="0" eaLnBrk="1" latinLnBrk="0" hangingPunct="1">
        <a:spcBef>
          <a:spcPct val="20000"/>
        </a:spcBef>
        <a:buFont typeface="Arial"/>
        <a:buChar char="–"/>
        <a:defRPr kumimoji="1" sz="2000" b="0" i="0" kern="1200">
          <a:solidFill>
            <a:schemeClr val="tx1"/>
          </a:solidFill>
          <a:latin typeface="ヒラギノ角ゴ Pro W3"/>
          <a:ea typeface="ヒラギノ角ゴ Pro W3"/>
          <a:cs typeface="ヒラギノ角ゴ Pro W3"/>
        </a:defRPr>
      </a:lvl4pPr>
      <a:lvl5pPr marL="2057400" indent="-228600" algn="l" defTabSz="457200" rtl="0" eaLnBrk="1" latinLnBrk="0" hangingPunct="1">
        <a:spcBef>
          <a:spcPct val="20000"/>
        </a:spcBef>
        <a:buFont typeface="Arial"/>
        <a:buChar char="»"/>
        <a:defRPr kumimoji="1" sz="2000" b="0" i="0" kern="1200">
          <a:solidFill>
            <a:schemeClr val="tx1"/>
          </a:solidFill>
          <a:latin typeface="ヒラギノ角ゴ Pro W3"/>
          <a:ea typeface="ヒラギノ角ゴ Pro W3"/>
          <a:cs typeface="ヒラギノ角ゴ Pro W3"/>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nirs.go.jp/information/info.php?i13"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00" dirty="0"/>
              <a:t>W</a:t>
            </a:r>
            <a:r>
              <a:rPr kumimoji="1" lang="en-US" altLang="ja-JP" sz="3200" dirty="0" smtClean="0"/>
              <a:t>ho  I am </a:t>
            </a:r>
            <a:endParaRPr kumimoji="1" lang="ja-JP" altLang="en-US" sz="3200" dirty="0"/>
          </a:p>
        </p:txBody>
      </p:sp>
      <p:sp>
        <p:nvSpPr>
          <p:cNvPr id="3" name="コンテンツ プレースホルダー 2"/>
          <p:cNvSpPr>
            <a:spLocks noGrp="1"/>
          </p:cNvSpPr>
          <p:nvPr>
            <p:ph idx="1"/>
          </p:nvPr>
        </p:nvSpPr>
        <p:spPr/>
        <p:txBody>
          <a:bodyPr>
            <a:normAutofit lnSpcReduction="10000"/>
          </a:bodyPr>
          <a:lstStyle/>
          <a:p>
            <a:r>
              <a:rPr lang="en-US" altLang="ja-JP" sz="2000" dirty="0" smtClean="0"/>
              <a:t>Astrophysicist </a:t>
            </a:r>
            <a:r>
              <a:rPr lang="ja-JP" altLang="en-US" sz="2000" dirty="0" smtClean="0"/>
              <a:t>（宇宙物理学者）</a:t>
            </a:r>
            <a:endParaRPr lang="en-US" altLang="ja-JP" sz="2000" dirty="0" smtClean="0"/>
          </a:p>
          <a:p>
            <a:endParaRPr lang="en-US" altLang="ja-JP" sz="2000" dirty="0" smtClean="0"/>
          </a:p>
          <a:p>
            <a:r>
              <a:rPr kumimoji="1" lang="en-US" altLang="ja-JP" sz="2000" dirty="0" smtClean="0"/>
              <a:t>2005 Ph.D. from Kyoto Univ.  </a:t>
            </a:r>
          </a:p>
          <a:p>
            <a:endParaRPr lang="en-US" altLang="ja-JP" sz="2000" dirty="0" smtClean="0"/>
          </a:p>
          <a:p>
            <a:r>
              <a:rPr lang="en-US" altLang="ja-JP" sz="2000" dirty="0" smtClean="0"/>
              <a:t>2005-2008  JSPS </a:t>
            </a:r>
            <a:r>
              <a:rPr lang="en-US" altLang="ja-JP" sz="2000" dirty="0" err="1" smtClean="0"/>
              <a:t>posdoc</a:t>
            </a:r>
            <a:r>
              <a:rPr lang="en-US" altLang="ja-JP" sz="2000" dirty="0" smtClean="0"/>
              <a:t> at Univ. Tokyo. Visiting scholar at Univ. Cambridge (UK) and Max-Planck Institute for Solar System Research (Germany)</a:t>
            </a:r>
          </a:p>
          <a:p>
            <a:endParaRPr kumimoji="1" lang="en-US" altLang="ja-JP" sz="2000" dirty="0" smtClean="0"/>
          </a:p>
          <a:p>
            <a:r>
              <a:rPr kumimoji="1" lang="en-US" altLang="ja-JP" sz="2000" dirty="0" smtClean="0"/>
              <a:t>2008-2015 Unit of Synergetic Studies for Space, Kyoto Univ. Interdisciplinary studies with Humanities and Social science colleagues. Met lots of aliens including Iwata-san. </a:t>
            </a:r>
          </a:p>
          <a:p>
            <a:endParaRPr lang="en-US" altLang="ja-JP" sz="2000" dirty="0" smtClean="0"/>
          </a:p>
          <a:p>
            <a:r>
              <a:rPr lang="en-US" altLang="ja-JP" sz="2000" dirty="0" smtClean="0"/>
              <a:t>2015- Graduate School of Advanced, Integrated Studies for Human </a:t>
            </a:r>
            <a:r>
              <a:rPr lang="en-US" altLang="ja-JP" sz="2000" dirty="0" smtClean="0"/>
              <a:t>Survivability</a:t>
            </a:r>
            <a:r>
              <a:rPr lang="ja-JP" altLang="en-US" sz="2000" dirty="0" smtClean="0"/>
              <a:t>（大学院総合生存学館）</a:t>
            </a:r>
            <a:r>
              <a:rPr lang="en-US" altLang="ja-JP" sz="2000" dirty="0" smtClean="0"/>
              <a:t>, </a:t>
            </a:r>
            <a:r>
              <a:rPr lang="en-US" altLang="ja-JP" sz="2000" dirty="0" smtClean="0"/>
              <a:t>Kyoto Univ.</a:t>
            </a:r>
            <a:r>
              <a:rPr kumimoji="1" lang="en-US" altLang="ja-JP" sz="2000" dirty="0" smtClean="0"/>
              <a:t> </a:t>
            </a:r>
            <a:endParaRPr kumimoji="1" lang="ja-JP" altLang="en-US" sz="2000" dirty="0"/>
          </a:p>
        </p:txBody>
      </p:sp>
    </p:spTree>
    <p:extLst>
      <p:ext uri="{BB962C8B-B14F-4D97-AF65-F5344CB8AC3E}">
        <p14:creationId xmlns:p14="http://schemas.microsoft.com/office/powerpoint/2010/main" val="2986188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5246"/>
            <a:ext cx="8229600" cy="1143000"/>
          </a:xfrm>
        </p:spPr>
        <p:txBody>
          <a:bodyPr>
            <a:normAutofit/>
          </a:bodyPr>
          <a:lstStyle/>
          <a:p>
            <a:r>
              <a:rPr lang="ja-JP" altLang="en-US" sz="3600" dirty="0" smtClean="0"/>
              <a:t>低線量被ばくの確率的影響</a:t>
            </a:r>
            <a:endParaRPr kumimoji="1" lang="ja-JP" altLang="en-US" sz="3600" dirty="0"/>
          </a:p>
        </p:txBody>
      </p:sp>
      <p:pic>
        <p:nvPicPr>
          <p:cNvPr id="4" name="図 3"/>
          <p:cNvPicPr>
            <a:picLocks noChangeAspect="1"/>
          </p:cNvPicPr>
          <p:nvPr/>
        </p:nvPicPr>
        <p:blipFill>
          <a:blip r:embed="rId3"/>
          <a:stretch>
            <a:fillRect/>
          </a:stretch>
        </p:blipFill>
        <p:spPr>
          <a:xfrm>
            <a:off x="2633647" y="1197681"/>
            <a:ext cx="6295941" cy="4721956"/>
          </a:xfrm>
          <a:prstGeom prst="rect">
            <a:avLst/>
          </a:prstGeom>
        </p:spPr>
      </p:pic>
      <p:sp>
        <p:nvSpPr>
          <p:cNvPr id="5" name="テキスト ボックス 4"/>
          <p:cNvSpPr txBox="1"/>
          <p:nvPr/>
        </p:nvSpPr>
        <p:spPr>
          <a:xfrm>
            <a:off x="1318502" y="6494965"/>
            <a:ext cx="7042949" cy="307777"/>
          </a:xfrm>
          <a:prstGeom prst="rect">
            <a:avLst/>
          </a:prstGeom>
          <a:noFill/>
        </p:spPr>
        <p:txBody>
          <a:bodyPr wrap="none" rtlCol="0">
            <a:spAutoFit/>
          </a:bodyPr>
          <a:lstStyle/>
          <a:p>
            <a:r>
              <a:rPr kumimoji="1" lang="ja-JP" altLang="en-US" sz="1400" dirty="0" smtClean="0">
                <a:latin typeface="ヒラギノ角ゴ Pro W3"/>
                <a:ea typeface="ヒラギノ角ゴ Pro W3"/>
                <a:cs typeface="ヒラギノ角ゴ Pro W3"/>
              </a:rPr>
              <a:t>放射線医学総合研究所の</a:t>
            </a:r>
            <a:r>
              <a:rPr lang="en-US" altLang="ja-JP" sz="1400" dirty="0" smtClean="0">
                <a:latin typeface="ヒラギノ角ゴ Pro W3"/>
                <a:ea typeface="ヒラギノ角ゴ Pro W3"/>
                <a:cs typeface="ヒラギノ角ゴ Pro W3"/>
              </a:rPr>
              <a:t>HP </a:t>
            </a:r>
            <a:r>
              <a:rPr lang="en-US" altLang="ja-JP" sz="1400" dirty="0" smtClean="0">
                <a:latin typeface="ヒラギノ角ゴ Pro W3"/>
                <a:ea typeface="ヒラギノ角ゴ Pro W3"/>
                <a:cs typeface="ヒラギノ角ゴ Pro W3"/>
                <a:hlinkClick r:id="rId4"/>
              </a:rPr>
              <a:t>http</a:t>
            </a:r>
            <a:r>
              <a:rPr lang="en-US" altLang="ja-JP" sz="1400" dirty="0">
                <a:latin typeface="ヒラギノ角ゴ Pro W3"/>
                <a:ea typeface="ヒラギノ角ゴ Pro W3"/>
                <a:cs typeface="ヒラギノ角ゴ Pro W3"/>
                <a:hlinkClick r:id="rId4"/>
              </a:rPr>
              <a:t>://www.nirs.go.jp/information/info.php?</a:t>
            </a:r>
            <a:r>
              <a:rPr lang="en-US" altLang="ja-JP" sz="1400" dirty="0" smtClean="0">
                <a:latin typeface="ヒラギノ角ゴ Pro W3"/>
                <a:ea typeface="ヒラギノ角ゴ Pro W3"/>
                <a:cs typeface="ヒラギノ角ゴ Pro W3"/>
                <a:hlinkClick r:id="rId4"/>
              </a:rPr>
              <a:t>i13</a:t>
            </a:r>
            <a:r>
              <a:rPr lang="en-US" altLang="ja-JP" sz="1400" dirty="0" smtClean="0">
                <a:latin typeface="ヒラギノ角ゴ Pro W3"/>
                <a:ea typeface="ヒラギノ角ゴ Pro W3"/>
                <a:cs typeface="ヒラギノ角ゴ Pro W3"/>
              </a:rPr>
              <a:t> </a:t>
            </a:r>
            <a:r>
              <a:rPr lang="ja-JP" altLang="en-US" sz="1400" dirty="0" smtClean="0">
                <a:latin typeface="ヒラギノ角ゴ Pro W3"/>
                <a:ea typeface="ヒラギノ角ゴ Pro W3"/>
                <a:cs typeface="ヒラギノ角ゴ Pro W3"/>
              </a:rPr>
              <a:t>より</a:t>
            </a:r>
            <a:endParaRPr kumimoji="1" lang="en-US" altLang="ja-JP" sz="1400" dirty="0" smtClean="0">
              <a:latin typeface="ヒラギノ角ゴ Pro W3"/>
              <a:ea typeface="ヒラギノ角ゴ Pro W3"/>
              <a:cs typeface="ヒラギノ角ゴ Pro W3"/>
            </a:endParaRPr>
          </a:p>
        </p:txBody>
      </p:sp>
      <p:sp>
        <p:nvSpPr>
          <p:cNvPr id="6" name="テキスト ボックス 5"/>
          <p:cNvSpPr txBox="1"/>
          <p:nvPr/>
        </p:nvSpPr>
        <p:spPr>
          <a:xfrm>
            <a:off x="216646" y="1780479"/>
            <a:ext cx="2203711" cy="3139321"/>
          </a:xfrm>
          <a:prstGeom prst="rect">
            <a:avLst/>
          </a:prstGeom>
          <a:noFill/>
        </p:spPr>
        <p:txBody>
          <a:bodyPr wrap="square" rtlCol="0">
            <a:spAutoFit/>
          </a:bodyPr>
          <a:lstStyle/>
          <a:p>
            <a:r>
              <a:rPr kumimoji="1" lang="en-US" altLang="ja-JP" dirty="0" smtClean="0">
                <a:latin typeface="ヒラギノ角ゴ Pro W3"/>
                <a:ea typeface="ヒラギノ角ゴ Pro W3"/>
                <a:cs typeface="ヒラギノ角ゴ Pro W3"/>
              </a:rPr>
              <a:t>100mSv</a:t>
            </a:r>
            <a:r>
              <a:rPr kumimoji="1" lang="ja-JP" altLang="en-US" dirty="0" smtClean="0">
                <a:latin typeface="ヒラギノ角ゴ Pro W3"/>
                <a:ea typeface="ヒラギノ角ゴ Pro W3"/>
                <a:cs typeface="ヒラギノ角ゴ Pro W3"/>
              </a:rPr>
              <a:t>ごとにガンで死亡する確率が</a:t>
            </a:r>
            <a:r>
              <a:rPr kumimoji="1" lang="en-US" altLang="ja-JP" dirty="0" smtClean="0">
                <a:latin typeface="ヒラギノ角ゴ Pro W3"/>
                <a:ea typeface="ヒラギノ角ゴ Pro W3"/>
                <a:cs typeface="ヒラギノ角ゴ Pro W3"/>
              </a:rPr>
              <a:t>0.5%</a:t>
            </a:r>
            <a:r>
              <a:rPr kumimoji="1" lang="ja-JP" altLang="en-US" dirty="0" smtClean="0">
                <a:latin typeface="ヒラギノ角ゴ Pro W3"/>
                <a:ea typeface="ヒラギノ角ゴ Pro W3"/>
                <a:cs typeface="ヒラギノ角ゴ Pro W3"/>
              </a:rPr>
              <a:t>増える</a:t>
            </a:r>
            <a:endParaRPr kumimoji="1" lang="en-US" altLang="ja-JP" dirty="0" smtClean="0">
              <a:latin typeface="ヒラギノ角ゴ Pro W3"/>
              <a:ea typeface="ヒラギノ角ゴ Pro W3"/>
              <a:cs typeface="ヒラギノ角ゴ Pro W3"/>
            </a:endParaRPr>
          </a:p>
          <a:p>
            <a:endParaRPr kumimoji="1" lang="en-US" altLang="ja-JP" dirty="0" smtClean="0">
              <a:latin typeface="ヒラギノ角ゴ Pro W3"/>
              <a:ea typeface="ヒラギノ角ゴ Pro W3"/>
              <a:cs typeface="ヒラギノ角ゴ Pro W3"/>
            </a:endParaRPr>
          </a:p>
          <a:p>
            <a:r>
              <a:rPr lang="en-US" altLang="ja-JP" dirty="0" smtClean="0">
                <a:latin typeface="ヒラギノ角ゴ Pro W3"/>
                <a:ea typeface="ヒラギノ角ゴ Pro W3"/>
                <a:cs typeface="ヒラギノ角ゴ Pro W3"/>
              </a:rPr>
              <a:t>100mSv</a:t>
            </a:r>
            <a:r>
              <a:rPr lang="ja-JP" altLang="en-US" dirty="0" smtClean="0">
                <a:latin typeface="ヒラギノ角ゴ Pro W3"/>
                <a:ea typeface="ヒラギノ角ゴ Pro W3"/>
                <a:cs typeface="ヒラギノ角ゴ Pro W3"/>
              </a:rPr>
              <a:t>以下の被ばくの影響はよく分かっていない</a:t>
            </a:r>
            <a:endParaRPr lang="en-US" altLang="ja-JP" dirty="0" smtClean="0">
              <a:latin typeface="ヒラギノ角ゴ Pro W3"/>
              <a:ea typeface="ヒラギノ角ゴ Pro W3"/>
              <a:cs typeface="ヒラギノ角ゴ Pro W3"/>
            </a:endParaRPr>
          </a:p>
          <a:p>
            <a:r>
              <a:rPr kumimoji="1" lang="ja-JP" altLang="en-US" dirty="0" smtClean="0">
                <a:latin typeface="ヒラギノ角ゴ Pro W3"/>
                <a:ea typeface="ヒラギノ角ゴ Pro W3"/>
                <a:cs typeface="ヒラギノ角ゴ Pro W3"/>
              </a:rPr>
              <a:t>（ないとは言い切れないが、あっても小さいため検出が困難）</a:t>
            </a:r>
            <a:endParaRPr kumimoji="1" lang="ja-JP" altLang="en-US"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16596036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7060" y="382491"/>
            <a:ext cx="8509740" cy="6353117"/>
          </a:xfrm>
        </p:spPr>
        <p:txBody>
          <a:bodyPr>
            <a:normAutofit fontScale="77500" lnSpcReduction="20000"/>
          </a:bodyPr>
          <a:lstStyle/>
          <a:p>
            <a:r>
              <a:rPr lang="en-US" altLang="ja-JP" sz="2800" dirty="0" smtClean="0"/>
              <a:t>2000</a:t>
            </a:r>
            <a:r>
              <a:rPr lang="ja-JP" altLang="en-US" sz="2800" dirty="0" smtClean="0"/>
              <a:t>人の日本人がいたとする。もともと日本人は</a:t>
            </a:r>
            <a:r>
              <a:rPr lang="en-US" altLang="ja-JP" sz="2800" dirty="0" smtClean="0"/>
              <a:t>3</a:t>
            </a:r>
            <a:r>
              <a:rPr lang="ja-JP" altLang="en-US" sz="2800" dirty="0" smtClean="0"/>
              <a:t>割がガンで死ぬので、約</a:t>
            </a:r>
            <a:r>
              <a:rPr lang="en-US" altLang="ja-JP" sz="2800" dirty="0" smtClean="0"/>
              <a:t>600</a:t>
            </a:r>
            <a:r>
              <a:rPr lang="ja-JP" altLang="en-US" sz="2800" dirty="0" smtClean="0"/>
              <a:t>人がガンで死ぬだろう。</a:t>
            </a:r>
            <a:endParaRPr lang="en-US" altLang="ja-JP" sz="2800" dirty="0" smtClean="0"/>
          </a:p>
          <a:p>
            <a:endParaRPr lang="en-US" altLang="ja-JP" sz="2800" dirty="0" smtClean="0"/>
          </a:p>
          <a:p>
            <a:r>
              <a:rPr lang="ja-JP" altLang="en-US" sz="2800" dirty="0" smtClean="0"/>
              <a:t>もしこの</a:t>
            </a:r>
            <a:r>
              <a:rPr lang="en-US" altLang="ja-JP" sz="2800" dirty="0" smtClean="0"/>
              <a:t>2000</a:t>
            </a:r>
            <a:r>
              <a:rPr lang="ja-JP" altLang="en-US" sz="2800" dirty="0" smtClean="0"/>
              <a:t>人が</a:t>
            </a:r>
            <a:r>
              <a:rPr lang="en-US" altLang="ja-JP" sz="2800" dirty="0" smtClean="0"/>
              <a:t>100mSv</a:t>
            </a:r>
            <a:r>
              <a:rPr lang="ja-JP" altLang="en-US" sz="2800" dirty="0" smtClean="0"/>
              <a:t>被曝したとする。ガンで死亡する人の割合が</a:t>
            </a:r>
            <a:r>
              <a:rPr lang="en-US" altLang="ja-JP" sz="2800" dirty="0" smtClean="0"/>
              <a:t>0.5%≒</a:t>
            </a:r>
            <a:r>
              <a:rPr lang="ja-JP" altLang="en-US" sz="2800" dirty="0" smtClean="0"/>
              <a:t>約</a:t>
            </a:r>
            <a:r>
              <a:rPr lang="en-US" altLang="ja-JP" sz="2800" dirty="0" smtClean="0"/>
              <a:t>10</a:t>
            </a:r>
            <a:r>
              <a:rPr lang="ja-JP" altLang="en-US" sz="2800" dirty="0" smtClean="0"/>
              <a:t>人増える。</a:t>
            </a:r>
            <a:endParaRPr lang="en-US" altLang="ja-JP" sz="2800" dirty="0" smtClean="0"/>
          </a:p>
          <a:p>
            <a:endParaRPr lang="en-US" altLang="ja-JP" sz="2800" dirty="0" smtClean="0"/>
          </a:p>
          <a:p>
            <a:r>
              <a:rPr lang="ja-JP" altLang="en-US" sz="2800" dirty="0" smtClean="0"/>
              <a:t>全体から見れば「わずかな」確率の上昇。</a:t>
            </a:r>
            <a:r>
              <a:rPr kumimoji="1" lang="ja-JP" altLang="en-US" sz="2800" dirty="0" smtClean="0"/>
              <a:t>だが、一人一人にとってみれば「ガンになるかならないか」</a:t>
            </a:r>
            <a:endParaRPr kumimoji="1" lang="en-US" altLang="ja-JP" sz="2800" dirty="0" smtClean="0"/>
          </a:p>
          <a:p>
            <a:pPr lvl="1"/>
            <a:endParaRPr lang="en-US" altLang="ja-JP" sz="2400" dirty="0"/>
          </a:p>
          <a:p>
            <a:r>
              <a:rPr lang="ja-JP" altLang="en-US" sz="2800" dirty="0" smtClean="0"/>
              <a:t>もしあなたが</a:t>
            </a:r>
            <a:r>
              <a:rPr lang="en-US" altLang="ja-JP" sz="2800" dirty="0" smtClean="0"/>
              <a:t>100mSv</a:t>
            </a:r>
            <a:r>
              <a:rPr lang="ja-JP" altLang="en-US" sz="2800" dirty="0" smtClean="0"/>
              <a:t>被ばくして、将来ガンになったとする。それが被ばくのせいなのか、被ばくと関係なくガンになったのかは分からない。だけどその時あなたは「あの時被ばくさえしてなければ</a:t>
            </a:r>
            <a:r>
              <a:rPr lang="en-US" altLang="ja-JP" sz="2800" dirty="0" smtClean="0"/>
              <a:t>...</a:t>
            </a:r>
            <a:r>
              <a:rPr lang="ja-JP" altLang="en-US" sz="2800" dirty="0" smtClean="0"/>
              <a:t>」と思うのでは？</a:t>
            </a:r>
            <a:endParaRPr lang="en-US" altLang="ja-JP" sz="2800" dirty="0" smtClean="0"/>
          </a:p>
          <a:p>
            <a:endParaRPr kumimoji="1" lang="en-US" altLang="ja-JP" sz="2800" dirty="0" smtClean="0"/>
          </a:p>
          <a:p>
            <a:r>
              <a:rPr kumimoji="1" lang="ja-JP" altLang="en-US" sz="2800" dirty="0" smtClean="0"/>
              <a:t>もしガンにならずに済んだとしても、一生「自分は人よりガンになりやすい身体である」という不安を抱えて生きることになる。</a:t>
            </a:r>
            <a:endParaRPr kumimoji="1" lang="en-US" altLang="ja-JP" sz="2800" dirty="0" smtClean="0"/>
          </a:p>
          <a:p>
            <a:endParaRPr lang="en-US" altLang="ja-JP" sz="2800" dirty="0"/>
          </a:p>
          <a:p>
            <a:r>
              <a:rPr kumimoji="1" lang="ja-JP" altLang="en-US" sz="2800" dirty="0" smtClean="0"/>
              <a:t>これらの精神的負担</a:t>
            </a:r>
            <a:r>
              <a:rPr lang="ja-JP" altLang="en-US" sz="2800" dirty="0" smtClean="0"/>
              <a:t>は、被ばくによる直接的な被害とは別に、人々の</a:t>
            </a:r>
            <a:r>
              <a:rPr lang="en-US" altLang="ja-JP" sz="2800" dirty="0" smtClean="0"/>
              <a:t>Quality of Life</a:t>
            </a:r>
            <a:r>
              <a:rPr lang="ja-JP" altLang="en-US" sz="2800" dirty="0" smtClean="0"/>
              <a:t>を下げる。その損害はどう評価したらよいのか？</a:t>
            </a:r>
            <a:endParaRPr kumimoji="1" lang="en-US" altLang="ja-JP" sz="2800" dirty="0" smtClean="0"/>
          </a:p>
          <a:p>
            <a:pPr marL="0" indent="0">
              <a:buNone/>
            </a:pPr>
            <a:endParaRPr lang="en-US" altLang="ja-JP" sz="2800" dirty="0"/>
          </a:p>
          <a:p>
            <a:pPr lvl="1"/>
            <a:endParaRPr kumimoji="1" lang="en-US" altLang="ja-JP" sz="2400" dirty="0" smtClean="0"/>
          </a:p>
        </p:txBody>
      </p:sp>
    </p:spTree>
    <p:extLst>
      <p:ext uri="{BB962C8B-B14F-4D97-AF65-F5344CB8AC3E}">
        <p14:creationId xmlns:p14="http://schemas.microsoft.com/office/powerpoint/2010/main" val="38967521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オートメーション化、ロボット</a:t>
            </a:r>
            <a:endParaRPr kumimoji="1" lang="ja-JP" altLang="en-US" sz="3200" dirty="0"/>
          </a:p>
        </p:txBody>
      </p:sp>
      <p:pic>
        <p:nvPicPr>
          <p:cNvPr id="4" name="図 3"/>
          <p:cNvPicPr>
            <a:picLocks noChangeAspect="1"/>
          </p:cNvPicPr>
          <p:nvPr/>
        </p:nvPicPr>
        <p:blipFill>
          <a:blip r:embed="rId2"/>
          <a:stretch>
            <a:fillRect/>
          </a:stretch>
        </p:blipFill>
        <p:spPr>
          <a:xfrm>
            <a:off x="5416399" y="1271123"/>
            <a:ext cx="3050801" cy="2575598"/>
          </a:xfrm>
          <a:prstGeom prst="rect">
            <a:avLst/>
          </a:prstGeom>
        </p:spPr>
      </p:pic>
      <p:pic>
        <p:nvPicPr>
          <p:cNvPr id="5" name="図 4"/>
          <p:cNvPicPr>
            <a:picLocks noChangeAspect="1"/>
          </p:cNvPicPr>
          <p:nvPr/>
        </p:nvPicPr>
        <p:blipFill>
          <a:blip r:embed="rId3"/>
          <a:stretch>
            <a:fillRect/>
          </a:stretch>
        </p:blipFill>
        <p:spPr>
          <a:xfrm>
            <a:off x="457200" y="1455107"/>
            <a:ext cx="3425034" cy="2277971"/>
          </a:xfrm>
          <a:prstGeom prst="rect">
            <a:avLst/>
          </a:prstGeom>
        </p:spPr>
      </p:pic>
      <p:sp>
        <p:nvSpPr>
          <p:cNvPr id="6" name="テキスト ボックス 5"/>
          <p:cNvSpPr txBox="1"/>
          <p:nvPr/>
        </p:nvSpPr>
        <p:spPr>
          <a:xfrm flipH="1">
            <a:off x="457200" y="3692832"/>
            <a:ext cx="3503829" cy="307777"/>
          </a:xfrm>
          <a:prstGeom prst="rect">
            <a:avLst/>
          </a:prstGeom>
          <a:noFill/>
        </p:spPr>
        <p:txBody>
          <a:bodyPr wrap="square" rtlCol="0">
            <a:spAutoFit/>
          </a:bodyPr>
          <a:lstStyle/>
          <a:p>
            <a:r>
              <a:rPr lang="ja-JP" altLang="en-US" sz="1400" dirty="0" smtClean="0"/>
              <a:t>西日本高速道路サービス四国</a:t>
            </a:r>
            <a:endParaRPr kumimoji="1" lang="ja-JP" altLang="en-US" sz="1400" dirty="0"/>
          </a:p>
        </p:txBody>
      </p:sp>
      <p:sp>
        <p:nvSpPr>
          <p:cNvPr id="7" name="右矢印 6"/>
          <p:cNvSpPr/>
          <p:nvPr/>
        </p:nvSpPr>
        <p:spPr>
          <a:xfrm>
            <a:off x="4421863" y="2187828"/>
            <a:ext cx="550820" cy="5048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flipH="1">
            <a:off x="5416399" y="3785523"/>
            <a:ext cx="3503829" cy="307777"/>
          </a:xfrm>
          <a:prstGeom prst="rect">
            <a:avLst/>
          </a:prstGeom>
          <a:noFill/>
        </p:spPr>
        <p:txBody>
          <a:bodyPr wrap="square" rtlCol="0">
            <a:spAutoFit/>
          </a:bodyPr>
          <a:lstStyle/>
          <a:p>
            <a:r>
              <a:rPr lang="en-US" altLang="ja-JP" sz="1400" dirty="0" smtClean="0"/>
              <a:t>NEXCO</a:t>
            </a:r>
            <a:r>
              <a:rPr lang="ja-JP" altLang="en-US" sz="1400" dirty="0" smtClean="0"/>
              <a:t>中日本</a:t>
            </a:r>
            <a:endParaRPr kumimoji="1" lang="ja-JP" altLang="en-US" sz="1400" dirty="0"/>
          </a:p>
        </p:txBody>
      </p:sp>
      <p:sp>
        <p:nvSpPr>
          <p:cNvPr id="9" name="テキスト ボックス 8"/>
          <p:cNvSpPr txBox="1"/>
          <p:nvPr/>
        </p:nvSpPr>
        <p:spPr>
          <a:xfrm>
            <a:off x="457200" y="4329758"/>
            <a:ext cx="8402643" cy="1477328"/>
          </a:xfrm>
          <a:prstGeom prst="rect">
            <a:avLst/>
          </a:prstGeom>
          <a:noFill/>
        </p:spPr>
        <p:txBody>
          <a:bodyPr wrap="square" rtlCol="0">
            <a:spAutoFit/>
          </a:bodyPr>
          <a:lstStyle/>
          <a:p>
            <a:pPr marL="285750" indent="-285750">
              <a:buFont typeface="Arial"/>
              <a:buChar char="•"/>
            </a:pPr>
            <a:r>
              <a:rPr kumimoji="1" lang="ja-JP" altLang="en-US" dirty="0" smtClean="0">
                <a:latin typeface="ヒラギノ角ゴ Pro W3"/>
                <a:ea typeface="ヒラギノ角ゴ Pro W3"/>
                <a:cs typeface="ヒラギノ角ゴ Pro W3"/>
              </a:rPr>
              <a:t>人工知能の発達により、単純労働だけでなく頭脳労働も</a:t>
            </a:r>
            <a:r>
              <a:rPr lang="ja-JP" altLang="en-US" dirty="0" smtClean="0">
                <a:latin typeface="ヒラギノ角ゴ Pro W3"/>
                <a:ea typeface="ヒラギノ角ゴ Pro W3"/>
                <a:cs typeface="ヒラギノ角ゴ Pro W3"/>
              </a:rPr>
              <a:t>ロボットが担うようになってゆく</a:t>
            </a:r>
            <a:endParaRPr lang="en-US" altLang="ja-JP" dirty="0" smtClean="0">
              <a:latin typeface="ヒラギノ角ゴ Pro W3"/>
              <a:ea typeface="ヒラギノ角ゴ Pro W3"/>
              <a:cs typeface="ヒラギノ角ゴ Pro W3"/>
            </a:endParaRPr>
          </a:p>
          <a:p>
            <a:pPr marL="285750" indent="-285750">
              <a:buFont typeface="Arial"/>
              <a:buChar char="•"/>
            </a:pPr>
            <a:r>
              <a:rPr kumimoji="1" lang="ja-JP" altLang="en-US" dirty="0" smtClean="0">
                <a:latin typeface="ヒラギノ角ゴ Pro W3"/>
                <a:ea typeface="ヒラギノ角ゴ Pro W3"/>
                <a:cs typeface="ヒラギノ角ゴ Pro W3"/>
              </a:rPr>
              <a:t>人間に求められる仕事の質が変わってくる。新たな価値を生むような仕事、過去の経験が使えないような判断が求められる仕事、サービス業など対人が本質的な仕事</a:t>
            </a:r>
            <a:r>
              <a:rPr kumimoji="1" lang="en-US" altLang="ja-JP" dirty="0" smtClean="0">
                <a:latin typeface="ヒラギノ角ゴ Pro W3"/>
                <a:ea typeface="ヒラギノ角ゴ Pro W3"/>
                <a:cs typeface="ヒラギノ角ゴ Pro W3"/>
              </a:rPr>
              <a:t>…</a:t>
            </a:r>
            <a:endParaRPr kumimoji="1" lang="ja-JP" altLang="en-US" dirty="0">
              <a:latin typeface="ヒラギノ角ゴ Pro W3"/>
              <a:ea typeface="ヒラギノ角ゴ Pro W3"/>
              <a:cs typeface="ヒラギノ角ゴ Pro W3"/>
            </a:endParaRPr>
          </a:p>
        </p:txBody>
      </p:sp>
      <p:sp>
        <p:nvSpPr>
          <p:cNvPr id="10" name="テキスト ボックス 9"/>
          <p:cNvSpPr txBox="1"/>
          <p:nvPr/>
        </p:nvSpPr>
        <p:spPr>
          <a:xfrm>
            <a:off x="1759565" y="6226896"/>
            <a:ext cx="5570756" cy="400110"/>
          </a:xfrm>
          <a:prstGeom prst="rect">
            <a:avLst/>
          </a:prstGeom>
          <a:noFill/>
        </p:spPr>
        <p:txBody>
          <a:bodyPr wrap="none" rtlCol="0">
            <a:spAutoFit/>
          </a:bodyPr>
          <a:lstStyle/>
          <a:p>
            <a:r>
              <a:rPr kumimoji="1" lang="ja-JP" altLang="en-US" sz="2000" dirty="0" smtClean="0">
                <a:solidFill>
                  <a:srgbClr val="FF0000"/>
                </a:solidFill>
                <a:latin typeface="ヒラギノ角ゴ Pro W3"/>
                <a:ea typeface="ヒラギノ角ゴ Pro W3"/>
                <a:cs typeface="ヒラギノ角ゴ Pro W3"/>
              </a:rPr>
              <a:t>これって私たちが望んでいる未来だったっけ？</a:t>
            </a:r>
            <a:endParaRPr kumimoji="1" lang="ja-JP" altLang="en-US" sz="2000" dirty="0">
              <a:solidFill>
                <a:srgbClr val="FF0000"/>
              </a:solidFill>
              <a:latin typeface="ヒラギノ角ゴ Pro W3"/>
              <a:ea typeface="ヒラギノ角ゴ Pro W3"/>
              <a:cs typeface="ヒラギノ角ゴ Pro W3"/>
            </a:endParaRPr>
          </a:p>
        </p:txBody>
      </p:sp>
    </p:spTree>
    <p:extLst>
      <p:ext uri="{BB962C8B-B14F-4D97-AF65-F5344CB8AC3E}">
        <p14:creationId xmlns:p14="http://schemas.microsoft.com/office/powerpoint/2010/main" val="19696822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692526"/>
            <a:ext cx="8229600" cy="3411787"/>
          </a:xfrm>
        </p:spPr>
        <p:txBody>
          <a:bodyPr>
            <a:normAutofit/>
          </a:bodyPr>
          <a:lstStyle/>
          <a:p>
            <a:pPr marL="0" indent="0">
              <a:buNone/>
            </a:pPr>
            <a:r>
              <a:rPr lang="en-US" altLang="ja-JP" sz="2000" dirty="0"/>
              <a:t>Mr. Haldane's </a:t>
            </a:r>
            <a:r>
              <a:rPr lang="en-US" altLang="ja-JP" sz="2000" i="1" dirty="0"/>
              <a:t>Daedalus has set forth an attractive picture of the future as it may become through the use of scientific discoveries to promote human happiness. Much as I should like to agree with his forecast, a long experience of statesmen and government has made me somewhat </a:t>
            </a:r>
            <a:r>
              <a:rPr lang="en-US" altLang="ja-JP" sz="2000" i="1" dirty="0" err="1" smtClean="0"/>
              <a:t>sceptical</a:t>
            </a:r>
            <a:r>
              <a:rPr lang="en-US" altLang="ja-JP" sz="2000" i="1" dirty="0" smtClean="0"/>
              <a:t>.</a:t>
            </a:r>
            <a:r>
              <a:rPr lang="en-US" altLang="ja-JP" sz="2000" i="1" dirty="0" smtClean="0">
                <a:solidFill>
                  <a:srgbClr val="FF0000"/>
                </a:solidFill>
              </a:rPr>
              <a:t> </a:t>
            </a:r>
            <a:r>
              <a:rPr lang="en-US" altLang="ja-JP" sz="2000" i="1" dirty="0">
                <a:solidFill>
                  <a:srgbClr val="FF0000"/>
                </a:solidFill>
              </a:rPr>
              <a:t>I am compelled to fear that science will be used to promote the power of dominant groups, rather than to make men happy</a:t>
            </a:r>
            <a:r>
              <a:rPr lang="en-US" altLang="ja-JP" sz="2000" i="1" dirty="0"/>
              <a:t>. Icarus, having been taught to fly by his father Daedalus, was destroyed by his rashness. I fear that the same fate may overtake the populations whom modern men of science have taught to </a:t>
            </a:r>
            <a:r>
              <a:rPr lang="en-US" altLang="ja-JP" sz="2000" i="1" dirty="0" smtClean="0"/>
              <a:t>fly.</a:t>
            </a:r>
            <a:endParaRPr kumimoji="1" lang="ja-JP" altLang="en-US" sz="2000" dirty="0"/>
          </a:p>
        </p:txBody>
      </p:sp>
      <p:sp>
        <p:nvSpPr>
          <p:cNvPr id="4" name="テキスト ボックス 3"/>
          <p:cNvSpPr txBox="1"/>
          <p:nvPr/>
        </p:nvSpPr>
        <p:spPr>
          <a:xfrm>
            <a:off x="566120" y="871089"/>
            <a:ext cx="4979373" cy="954107"/>
          </a:xfrm>
          <a:prstGeom prst="rect">
            <a:avLst/>
          </a:prstGeom>
          <a:noFill/>
        </p:spPr>
        <p:txBody>
          <a:bodyPr wrap="none" rtlCol="0">
            <a:spAutoFit/>
          </a:bodyPr>
          <a:lstStyle/>
          <a:p>
            <a:r>
              <a:rPr lang="en-US" altLang="ja-JP" sz="2800" dirty="0" smtClean="0"/>
              <a:t>ICARUS or </a:t>
            </a:r>
            <a:r>
              <a:rPr lang="en-US" altLang="ja-JP" sz="2800" dirty="0"/>
              <a:t>The Future of </a:t>
            </a:r>
            <a:r>
              <a:rPr lang="en-US" altLang="ja-JP" sz="2800" dirty="0" smtClean="0"/>
              <a:t>Science, </a:t>
            </a:r>
          </a:p>
          <a:p>
            <a:r>
              <a:rPr lang="en-US" altLang="ja-JP" sz="2800" dirty="0" smtClean="0"/>
              <a:t>Bertrand Russell (1924)</a:t>
            </a:r>
            <a:endParaRPr kumimoji="1" lang="ja-JP" altLang="en-US" sz="2800" dirty="0"/>
          </a:p>
        </p:txBody>
      </p:sp>
      <p:pic>
        <p:nvPicPr>
          <p:cNvPr id="5" name="図 4"/>
          <p:cNvPicPr>
            <a:picLocks noChangeAspect="1"/>
          </p:cNvPicPr>
          <p:nvPr/>
        </p:nvPicPr>
        <p:blipFill>
          <a:blip r:embed="rId2"/>
          <a:stretch>
            <a:fillRect/>
          </a:stretch>
        </p:blipFill>
        <p:spPr>
          <a:xfrm>
            <a:off x="6563943" y="321289"/>
            <a:ext cx="1730830" cy="2371237"/>
          </a:xfrm>
          <a:prstGeom prst="rect">
            <a:avLst/>
          </a:prstGeom>
        </p:spPr>
      </p:pic>
      <p:sp>
        <p:nvSpPr>
          <p:cNvPr id="2" name="テキスト ボックス 1"/>
          <p:cNvSpPr txBox="1"/>
          <p:nvPr/>
        </p:nvSpPr>
        <p:spPr>
          <a:xfrm>
            <a:off x="1333500" y="6104313"/>
            <a:ext cx="1338828" cy="369332"/>
          </a:xfrm>
          <a:prstGeom prst="rect">
            <a:avLst/>
          </a:prstGeom>
          <a:noFill/>
        </p:spPr>
        <p:txBody>
          <a:bodyPr wrap="none" rtlCol="0">
            <a:spAutoFit/>
          </a:bodyPr>
          <a:lstStyle/>
          <a:p>
            <a:r>
              <a:rPr kumimoji="1" lang="ja-JP" altLang="en-US" dirty="0" smtClean="0">
                <a:latin typeface="ヒラギノ角ゴ Pro W3"/>
                <a:ea typeface="ヒラギノ角ゴ Pro W3"/>
                <a:cs typeface="ヒラギノ角ゴ Pro W3"/>
              </a:rPr>
              <a:t>科学技術を</a:t>
            </a:r>
            <a:endParaRPr kumimoji="1" lang="ja-JP" altLang="en-US"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2467643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5551"/>
            <a:ext cx="8229600" cy="1143000"/>
          </a:xfrm>
        </p:spPr>
        <p:txBody>
          <a:bodyPr>
            <a:normAutofit/>
          </a:bodyPr>
          <a:lstStyle/>
          <a:p>
            <a:r>
              <a:rPr kumimoji="1" lang="ja-JP" altLang="en-US" sz="3600" dirty="0" smtClean="0"/>
              <a:t>出生前診断</a:t>
            </a:r>
            <a:endParaRPr kumimoji="1" lang="ja-JP" altLang="en-US" sz="3600" dirty="0"/>
          </a:p>
        </p:txBody>
      </p:sp>
      <p:sp>
        <p:nvSpPr>
          <p:cNvPr id="3" name="コンテンツ プレースホルダー 2"/>
          <p:cNvSpPr>
            <a:spLocks noGrp="1"/>
          </p:cNvSpPr>
          <p:nvPr>
            <p:ph idx="1"/>
          </p:nvPr>
        </p:nvSpPr>
        <p:spPr>
          <a:xfrm>
            <a:off x="457200" y="1228551"/>
            <a:ext cx="8229600" cy="1337304"/>
          </a:xfrm>
        </p:spPr>
        <p:txBody>
          <a:bodyPr>
            <a:normAutofit/>
          </a:bodyPr>
          <a:lstStyle/>
          <a:p>
            <a:r>
              <a:rPr lang="ja-JP" altLang="en-US" sz="2000" dirty="0"/>
              <a:t>妊婦の血液検査だけで、胎児の染色体異常（</a:t>
            </a:r>
            <a:r>
              <a:rPr lang="ja-JP" altLang="en-US" sz="2000" dirty="0" smtClean="0"/>
              <a:t>例えばダウン症</a:t>
            </a:r>
            <a:r>
              <a:rPr lang="ja-JP" altLang="en-US" sz="2000" dirty="0"/>
              <a:t>になるかどうか）が</a:t>
            </a:r>
            <a:r>
              <a:rPr lang="ja-JP" altLang="en-US" sz="2000" dirty="0" smtClean="0"/>
              <a:t>分かる</a:t>
            </a:r>
            <a:endParaRPr lang="en-US" altLang="ja-JP" sz="2000" dirty="0" smtClean="0"/>
          </a:p>
          <a:p>
            <a:r>
              <a:rPr lang="ja-JP" altLang="en-US" sz="2000" dirty="0" smtClean="0"/>
              <a:t>自分又はパートナーが妊娠したら、受けますか？</a:t>
            </a:r>
            <a:endParaRPr lang="en-US" altLang="ja-JP" sz="2000" dirty="0"/>
          </a:p>
        </p:txBody>
      </p:sp>
      <p:grpSp>
        <p:nvGrpSpPr>
          <p:cNvPr id="9" name="図形グループ 8"/>
          <p:cNvGrpSpPr/>
          <p:nvPr/>
        </p:nvGrpSpPr>
        <p:grpSpPr>
          <a:xfrm>
            <a:off x="-11763" y="2738120"/>
            <a:ext cx="9164291" cy="3929196"/>
            <a:chOff x="-11763" y="2738120"/>
            <a:chExt cx="9164291" cy="3929196"/>
          </a:xfrm>
        </p:grpSpPr>
        <p:sp>
          <p:nvSpPr>
            <p:cNvPr id="4" name="テキスト ボックス 3"/>
            <p:cNvSpPr txBox="1"/>
            <p:nvPr/>
          </p:nvSpPr>
          <p:spPr>
            <a:xfrm>
              <a:off x="880936" y="3444018"/>
              <a:ext cx="184666" cy="369332"/>
            </a:xfrm>
            <a:prstGeom prst="rect">
              <a:avLst/>
            </a:prstGeom>
            <a:noFill/>
          </p:spPr>
          <p:txBody>
            <a:bodyPr wrap="none" rtlCol="0">
              <a:spAutoFit/>
            </a:bodyPr>
            <a:lstStyle/>
            <a:p>
              <a:endParaRPr kumimoji="1" lang="ja-JP" altLang="en-US" dirty="0"/>
            </a:p>
          </p:txBody>
        </p:sp>
        <p:sp>
          <p:nvSpPr>
            <p:cNvPr id="5" name="テキスト ボックス 4"/>
            <p:cNvSpPr txBox="1"/>
            <p:nvPr/>
          </p:nvSpPr>
          <p:spPr>
            <a:xfrm>
              <a:off x="1065602" y="3444018"/>
              <a:ext cx="184666" cy="369332"/>
            </a:xfrm>
            <a:prstGeom prst="rect">
              <a:avLst/>
            </a:prstGeom>
            <a:noFill/>
          </p:spPr>
          <p:txBody>
            <a:bodyPr wrap="none" rtlCol="0">
              <a:spAutoFit/>
            </a:bodyPr>
            <a:lstStyle/>
            <a:p>
              <a:endParaRPr kumimoji="1" lang="ja-JP" altLang="en-US" dirty="0"/>
            </a:p>
          </p:txBody>
        </p:sp>
        <p:pic>
          <p:nvPicPr>
            <p:cNvPr id="6" name="図 5"/>
            <p:cNvPicPr>
              <a:picLocks noChangeAspect="1"/>
            </p:cNvPicPr>
            <p:nvPr/>
          </p:nvPicPr>
          <p:blipFill>
            <a:blip r:embed="rId2"/>
            <a:stretch>
              <a:fillRect/>
            </a:stretch>
          </p:blipFill>
          <p:spPr>
            <a:xfrm>
              <a:off x="-11763" y="2738120"/>
              <a:ext cx="9164291" cy="1411796"/>
            </a:xfrm>
            <a:prstGeom prst="rect">
              <a:avLst/>
            </a:prstGeom>
          </p:spPr>
        </p:pic>
        <p:pic>
          <p:nvPicPr>
            <p:cNvPr id="7" name="図 6"/>
            <p:cNvPicPr>
              <a:picLocks noChangeAspect="1"/>
            </p:cNvPicPr>
            <p:nvPr/>
          </p:nvPicPr>
          <p:blipFill>
            <a:blip r:embed="rId3"/>
            <a:stretch>
              <a:fillRect/>
            </a:stretch>
          </p:blipFill>
          <p:spPr>
            <a:xfrm>
              <a:off x="0" y="4421102"/>
              <a:ext cx="8723624" cy="1722994"/>
            </a:xfrm>
            <a:prstGeom prst="rect">
              <a:avLst/>
            </a:prstGeom>
          </p:spPr>
        </p:pic>
        <p:sp>
          <p:nvSpPr>
            <p:cNvPr id="8" name="テキスト ボックス 7"/>
            <p:cNvSpPr txBox="1"/>
            <p:nvPr/>
          </p:nvSpPr>
          <p:spPr>
            <a:xfrm>
              <a:off x="457200" y="6144096"/>
              <a:ext cx="5303646" cy="523220"/>
            </a:xfrm>
            <a:prstGeom prst="rect">
              <a:avLst/>
            </a:prstGeom>
            <a:noFill/>
          </p:spPr>
          <p:txBody>
            <a:bodyPr wrap="none" rtlCol="0">
              <a:spAutoFit/>
            </a:bodyPr>
            <a:lstStyle/>
            <a:p>
              <a:r>
                <a:rPr lang="ja-JP" altLang="en-US" sz="1400" dirty="0" smtClean="0">
                  <a:latin typeface="ヒラギノ角ゴ Pro W3"/>
                  <a:ea typeface="ヒラギノ角ゴ Pro W3"/>
                  <a:cs typeface="ヒラギノ角ゴ Pro W3"/>
                </a:rPr>
                <a:t>日本ダウン症協会</a:t>
              </a:r>
              <a:r>
                <a:rPr lang="en-US" altLang="ja-JP" sz="1400" dirty="0" smtClean="0">
                  <a:latin typeface="ヒラギノ角ゴ Pro W3"/>
                  <a:ea typeface="ヒラギノ角ゴ Pro W3"/>
                  <a:cs typeface="ヒラギノ角ゴ Pro W3"/>
                </a:rPr>
                <a:t> </a:t>
              </a:r>
              <a:r>
                <a:rPr lang="ja-JP" altLang="en-US" sz="1400" dirty="0" smtClean="0">
                  <a:latin typeface="ヒラギノ角ゴ Pro W3"/>
                  <a:ea typeface="ヒラギノ角ゴ Pro W3"/>
                  <a:cs typeface="ヒラギノ角ゴ Pro W3"/>
                </a:rPr>
                <a:t>玉井邦夫理事長　講演録より</a:t>
              </a:r>
              <a:endParaRPr lang="en-US" altLang="ja-JP" sz="1400" dirty="0" smtClean="0">
                <a:latin typeface="ヒラギノ角ゴ Pro W3"/>
                <a:ea typeface="ヒラギノ角ゴ Pro W3"/>
                <a:cs typeface="ヒラギノ角ゴ Pro W3"/>
              </a:endParaRPr>
            </a:p>
            <a:p>
              <a:r>
                <a:rPr lang="en-US" altLang="ja-JP" sz="1400" dirty="0" smtClean="0">
                  <a:latin typeface="ヒラギノ角ゴ Pro W3"/>
                  <a:ea typeface="ヒラギノ角ゴ Pro W3"/>
                  <a:cs typeface="ヒラギノ角ゴ Pro W3"/>
                </a:rPr>
                <a:t>http://www.jdss.or.jp/project/images/05/symposium.pdf</a:t>
              </a:r>
              <a:endParaRPr kumimoji="1" lang="ja-JP" altLang="en-US" sz="1400" dirty="0">
                <a:latin typeface="ヒラギノ角ゴ Pro W3"/>
                <a:ea typeface="ヒラギノ角ゴ Pro W3"/>
                <a:cs typeface="ヒラギノ角ゴ Pro W3"/>
              </a:endParaRPr>
            </a:p>
          </p:txBody>
        </p:sp>
      </p:grpSp>
    </p:spTree>
    <p:extLst>
      <p:ext uri="{BB962C8B-B14F-4D97-AF65-F5344CB8AC3E}">
        <p14:creationId xmlns:p14="http://schemas.microsoft.com/office/powerpoint/2010/main" val="1357769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誰が</a:t>
            </a:r>
            <a:r>
              <a:rPr lang="ja-JP" altLang="en-US" sz="3200" dirty="0" smtClean="0"/>
              <a:t>科学技術</a:t>
            </a:r>
            <a:r>
              <a:rPr kumimoji="1" lang="ja-JP" altLang="en-US" sz="3200" dirty="0" smtClean="0"/>
              <a:t>について決めるべきか？</a:t>
            </a:r>
            <a:endParaRPr kumimoji="1" lang="ja-JP" altLang="en-US" sz="2000" dirty="0"/>
          </a:p>
        </p:txBody>
      </p:sp>
      <p:sp>
        <p:nvSpPr>
          <p:cNvPr id="3" name="コンテンツ プレースホルダー 2"/>
          <p:cNvSpPr>
            <a:spLocks noGrp="1"/>
          </p:cNvSpPr>
          <p:nvPr>
            <p:ph idx="1"/>
          </p:nvPr>
        </p:nvSpPr>
        <p:spPr/>
        <p:txBody>
          <a:bodyPr>
            <a:normAutofit/>
          </a:bodyPr>
          <a:lstStyle/>
          <a:p>
            <a:r>
              <a:rPr kumimoji="1" lang="ja-JP" altLang="en-US" sz="2400" dirty="0" smtClean="0"/>
              <a:t>「国民</a:t>
            </a:r>
            <a:r>
              <a:rPr lang="ja-JP" altLang="en-US" sz="2400" dirty="0" smtClean="0"/>
              <a:t>が決める」「社会が決める」</a:t>
            </a:r>
            <a:endParaRPr kumimoji="1" lang="en-US" altLang="ja-JP" sz="2400" dirty="0" smtClean="0"/>
          </a:p>
          <a:p>
            <a:r>
              <a:rPr kumimoji="1" lang="en-US" altLang="ja-JP" sz="2400" dirty="0" smtClean="0"/>
              <a:t>…</a:t>
            </a:r>
            <a:r>
              <a:rPr kumimoji="1" lang="ja-JP" altLang="en-US" sz="2400" dirty="0" smtClean="0"/>
              <a:t>が、実際はそう単純ではない</a:t>
            </a:r>
            <a:endParaRPr kumimoji="1" lang="en-US" altLang="ja-JP" sz="2400" dirty="0" smtClean="0"/>
          </a:p>
          <a:p>
            <a:pPr lvl="1"/>
            <a:r>
              <a:rPr kumimoji="1" lang="ja-JP" altLang="en-US" sz="2000" dirty="0" smtClean="0"/>
              <a:t>「</a:t>
            </a:r>
            <a:r>
              <a:rPr lang="ja-JP" altLang="en-US" sz="2000" dirty="0" smtClean="0"/>
              <a:t>社会</a:t>
            </a:r>
            <a:r>
              <a:rPr kumimoji="1" lang="ja-JP" altLang="en-US" sz="2000" dirty="0" smtClean="0"/>
              <a:t>の総意」というものはない。多数決？</a:t>
            </a:r>
            <a:endParaRPr kumimoji="1" lang="en-US" altLang="ja-JP" sz="2000" dirty="0" smtClean="0"/>
          </a:p>
          <a:p>
            <a:pPr lvl="1"/>
            <a:r>
              <a:rPr lang="ja-JP" altLang="en-US" sz="2000" dirty="0" smtClean="0"/>
              <a:t>科学技術が選挙の主争点になることはほぼない（例外：原発）</a:t>
            </a:r>
            <a:endParaRPr lang="en-US" altLang="ja-JP" sz="2000" dirty="0" smtClean="0"/>
          </a:p>
          <a:p>
            <a:pPr lvl="1"/>
            <a:r>
              <a:rPr lang="ja-JP" altLang="en-US" sz="2000" dirty="0" smtClean="0"/>
              <a:t>「良さそうな」決定をするための情報</a:t>
            </a:r>
            <a:r>
              <a:rPr lang="en-US" altLang="ja-JP" sz="2000" dirty="0" smtClean="0"/>
              <a:t>･</a:t>
            </a:r>
            <a:r>
              <a:rPr lang="ja-JP" altLang="en-US" sz="2000" dirty="0" smtClean="0"/>
              <a:t>知識を、そもそも</a:t>
            </a:r>
            <a:r>
              <a:rPr kumimoji="1" lang="ja-JP" altLang="en-US" sz="2000" dirty="0" smtClean="0"/>
              <a:t>国民（の代表たる議員）の多数は持っていない</a:t>
            </a:r>
            <a:endParaRPr kumimoji="1" lang="en-US" altLang="ja-JP" sz="2000" dirty="0" smtClean="0"/>
          </a:p>
          <a:p>
            <a:pPr lvl="1"/>
            <a:r>
              <a:rPr lang="ja-JP" altLang="en-US" sz="2000" dirty="0" smtClean="0"/>
              <a:t>専門家集団と一般社会の非対称性。情報</a:t>
            </a:r>
            <a:r>
              <a:rPr lang="en-US" altLang="ja-JP" sz="2000" dirty="0" smtClean="0"/>
              <a:t>･</a:t>
            </a:r>
            <a:r>
              <a:rPr lang="ja-JP" altLang="en-US" sz="2000" dirty="0" smtClean="0"/>
              <a:t>知識は専門家集団が圧倒的に持っている（</a:t>
            </a:r>
            <a:r>
              <a:rPr lang="en-US" altLang="ja-JP" sz="2000" dirty="0" smtClean="0"/>
              <a:t>cf. </a:t>
            </a:r>
            <a:r>
              <a:rPr lang="ja-JP" altLang="en-US" sz="2000" dirty="0" smtClean="0"/>
              <a:t>医療現場のインフォームドコンセント）</a:t>
            </a:r>
            <a:endParaRPr kumimoji="1" lang="en-US" altLang="ja-JP" sz="2000" dirty="0" smtClean="0"/>
          </a:p>
          <a:p>
            <a:pPr lvl="1"/>
            <a:endParaRPr lang="en-US" altLang="ja-JP" sz="2000" dirty="0" smtClean="0"/>
          </a:p>
          <a:p>
            <a:pPr lvl="1"/>
            <a:r>
              <a:rPr lang="ja-JP" altLang="en-US" sz="2000" dirty="0" smtClean="0"/>
              <a:t>テクノクラシー？</a:t>
            </a:r>
            <a:endParaRPr lang="en-US" altLang="ja-JP" sz="2000" dirty="0" smtClean="0"/>
          </a:p>
          <a:p>
            <a:pPr lvl="1"/>
            <a:endParaRPr kumimoji="1" lang="en-US" altLang="ja-JP" sz="2000" dirty="0" smtClean="0"/>
          </a:p>
          <a:p>
            <a:pPr lvl="1"/>
            <a:r>
              <a:rPr kumimoji="1" lang="ja-JP" altLang="en-US" sz="2000" dirty="0" smtClean="0"/>
              <a:t>コンセンサス会議？</a:t>
            </a:r>
            <a:endParaRPr kumimoji="1" lang="en-US" altLang="ja-JP" sz="2000" dirty="0" smtClean="0"/>
          </a:p>
          <a:p>
            <a:pPr lvl="1"/>
            <a:endParaRPr lang="en-US" altLang="ja-JP" sz="2000" dirty="0"/>
          </a:p>
          <a:p>
            <a:endParaRPr kumimoji="1" lang="ja-JP" altLang="en-US" sz="2800" dirty="0"/>
          </a:p>
        </p:txBody>
      </p:sp>
    </p:spTree>
    <p:extLst>
      <p:ext uri="{BB962C8B-B14F-4D97-AF65-F5344CB8AC3E}">
        <p14:creationId xmlns:p14="http://schemas.microsoft.com/office/powerpoint/2010/main" val="8758331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88736" y="356233"/>
            <a:ext cx="7133442" cy="6407821"/>
          </a:xfrm>
        </p:spPr>
        <p:txBody>
          <a:bodyPr>
            <a:normAutofit fontScale="62500" lnSpcReduction="20000"/>
          </a:bodyPr>
          <a:lstStyle/>
          <a:p>
            <a:r>
              <a:rPr lang="en-US" altLang="ja-JP" sz="2900" dirty="0" smtClean="0"/>
              <a:t>1976</a:t>
            </a:r>
            <a:r>
              <a:rPr lang="ja-JP" altLang="ja-JP" sz="2900" dirty="0" smtClean="0"/>
              <a:t>年</a:t>
            </a:r>
            <a:r>
              <a:rPr lang="ja-JP" altLang="en-US" sz="2900" dirty="0" smtClean="0"/>
              <a:t>、米国</a:t>
            </a:r>
            <a:r>
              <a:rPr lang="en-US" altLang="ja-JP" sz="2900" dirty="0" smtClean="0"/>
              <a:t>･</a:t>
            </a:r>
            <a:r>
              <a:rPr lang="ja-JP" altLang="ja-JP" sz="2900" dirty="0" smtClean="0"/>
              <a:t>プリンストン</a:t>
            </a:r>
            <a:r>
              <a:rPr lang="ja-JP" altLang="ja-JP" sz="2900" dirty="0"/>
              <a:t>大学が</a:t>
            </a:r>
            <a:r>
              <a:rPr lang="en-US" altLang="ja-JP" sz="2900" dirty="0"/>
              <a:t>DNA</a:t>
            </a:r>
            <a:r>
              <a:rPr lang="ja-JP" altLang="ja-JP" sz="2900" dirty="0"/>
              <a:t>組換えの研究所を作ることを許可すべきかどうか審議する市の</a:t>
            </a:r>
            <a:r>
              <a:rPr lang="ja-JP" altLang="ja-JP" sz="2900" dirty="0" smtClean="0"/>
              <a:t>委員</a:t>
            </a:r>
            <a:r>
              <a:rPr lang="ja-JP" altLang="en-US" sz="2900" dirty="0" smtClean="0"/>
              <a:t>が立ち上がった。</a:t>
            </a:r>
            <a:endParaRPr lang="en-US" altLang="ja-JP" sz="2900" dirty="0" smtClean="0"/>
          </a:p>
          <a:p>
            <a:endParaRPr lang="en-US" altLang="ja-JP" sz="2900" dirty="0" smtClean="0"/>
          </a:p>
          <a:p>
            <a:r>
              <a:rPr lang="ja-JP" altLang="ja-JP" sz="2900" dirty="0" smtClean="0"/>
              <a:t>委員会</a:t>
            </a:r>
            <a:r>
              <a:rPr lang="ja-JP" altLang="ja-JP" sz="2900" dirty="0"/>
              <a:t>には</a:t>
            </a:r>
            <a:r>
              <a:rPr lang="en-US" altLang="ja-JP" sz="2900" dirty="0"/>
              <a:t>11</a:t>
            </a:r>
            <a:r>
              <a:rPr lang="ja-JP" altLang="ja-JP" sz="2900" dirty="0"/>
              <a:t>人の市民が</a:t>
            </a:r>
            <a:r>
              <a:rPr lang="ja-JP" altLang="ja-JP" sz="2900" dirty="0" smtClean="0"/>
              <a:t>参加</a:t>
            </a:r>
            <a:r>
              <a:rPr lang="ja-JP" altLang="en-US" sz="2900" dirty="0" smtClean="0"/>
              <a:t>。うち</a:t>
            </a:r>
            <a:r>
              <a:rPr lang="en-US" altLang="ja-JP" sz="2900" dirty="0" smtClean="0"/>
              <a:t>3</a:t>
            </a:r>
            <a:r>
              <a:rPr lang="ja-JP" altLang="ja-JP" sz="2900" dirty="0"/>
              <a:t>名が頑強な</a:t>
            </a:r>
            <a:r>
              <a:rPr lang="ja-JP" altLang="ja-JP" sz="2900" dirty="0" smtClean="0"/>
              <a:t>反対派</a:t>
            </a:r>
            <a:r>
              <a:rPr lang="ja-JP" altLang="en-US" sz="2900" dirty="0" smtClean="0"/>
              <a:t>。彼らに</a:t>
            </a:r>
            <a:r>
              <a:rPr lang="ja-JP" altLang="ja-JP" sz="2900" dirty="0" smtClean="0"/>
              <a:t>とって</a:t>
            </a:r>
            <a:r>
              <a:rPr lang="ja-JP" altLang="ja-JP" sz="2900" dirty="0"/>
              <a:t>この問題</a:t>
            </a:r>
            <a:r>
              <a:rPr lang="ja-JP" altLang="ja-JP" sz="2900" dirty="0" smtClean="0"/>
              <a:t>は公衆</a:t>
            </a:r>
            <a:r>
              <a:rPr lang="ja-JP" altLang="ja-JP" sz="2900" dirty="0"/>
              <a:t>衛生の問題ではなく、良心の問題であった</a:t>
            </a:r>
            <a:r>
              <a:rPr lang="ja-JP" altLang="ja-JP" sz="2900" dirty="0" smtClean="0"/>
              <a:t>。</a:t>
            </a:r>
            <a:endParaRPr lang="en-US" altLang="ja-JP" sz="2900" dirty="0" smtClean="0"/>
          </a:p>
          <a:p>
            <a:endParaRPr lang="en-US" altLang="ja-JP" sz="2900" dirty="0" smtClean="0"/>
          </a:p>
          <a:p>
            <a:r>
              <a:rPr lang="ja-JP" altLang="ja-JP" sz="2900" dirty="0" smtClean="0"/>
              <a:t>委員会</a:t>
            </a:r>
            <a:r>
              <a:rPr lang="ja-JP" altLang="ja-JP" sz="2900" dirty="0"/>
              <a:t>は市当局から期待されていた全員一致の勧告ではなく、研究賛成の多数派と反対の少数派の両論を併記した勧告を提出した</a:t>
            </a:r>
            <a:r>
              <a:rPr lang="ja-JP" altLang="ja-JP" sz="2900" dirty="0" smtClean="0"/>
              <a:t>。</a:t>
            </a:r>
            <a:endParaRPr lang="en-US" altLang="ja-JP" sz="2900" dirty="0" smtClean="0"/>
          </a:p>
          <a:p>
            <a:endParaRPr lang="ja-JP" altLang="ja-JP" sz="2900" dirty="0"/>
          </a:p>
          <a:p>
            <a:r>
              <a:rPr lang="ja-JP" altLang="en-US" sz="2900" dirty="0" smtClean="0"/>
              <a:t>委員だった物理学者フリーマン</a:t>
            </a:r>
            <a:r>
              <a:rPr lang="en-US" altLang="ja-JP" sz="2900" dirty="0" smtClean="0"/>
              <a:t>･</a:t>
            </a:r>
            <a:r>
              <a:rPr lang="ja-JP" altLang="ja-JP" sz="2900" dirty="0" smtClean="0"/>
              <a:t>ダイソン</a:t>
            </a:r>
            <a:r>
              <a:rPr lang="ja-JP" altLang="ja-JP" sz="2900" dirty="0"/>
              <a:t>の</a:t>
            </a:r>
            <a:r>
              <a:rPr lang="ja-JP" altLang="ja-JP" sz="2900" dirty="0" smtClean="0"/>
              <a:t>自伝</a:t>
            </a:r>
            <a:r>
              <a:rPr lang="ja-JP" altLang="en-US" sz="2900" dirty="0" smtClean="0"/>
              <a:t>より</a:t>
            </a:r>
            <a:endParaRPr lang="en-US" altLang="ja-JP" sz="2900" dirty="0" smtClean="0"/>
          </a:p>
          <a:p>
            <a:pPr lvl="1"/>
            <a:endParaRPr lang="en-US" altLang="ja-JP" sz="2900" dirty="0" smtClean="0"/>
          </a:p>
          <a:p>
            <a:pPr lvl="1"/>
            <a:r>
              <a:rPr lang="ja-JP" altLang="ja-JP" sz="2900" dirty="0" smtClean="0"/>
              <a:t>「</a:t>
            </a:r>
            <a:r>
              <a:rPr lang="ja-JP" altLang="ja-JP" sz="2900" dirty="0"/>
              <a:t>合意の望みが薄くなるにつれて、私たちの間の相互の尊敬と好感はますます強くなった</a:t>
            </a:r>
            <a:r>
              <a:rPr lang="ja-JP" altLang="ja-JP" sz="2900" dirty="0" smtClean="0"/>
              <a:t>」</a:t>
            </a:r>
            <a:endParaRPr lang="en-US" altLang="ja-JP" sz="2900" dirty="0"/>
          </a:p>
          <a:p>
            <a:pPr lvl="1"/>
            <a:endParaRPr lang="en-US" altLang="ja-JP" sz="2900" dirty="0" smtClean="0"/>
          </a:p>
          <a:p>
            <a:pPr lvl="1"/>
            <a:r>
              <a:rPr lang="ja-JP" altLang="ja-JP" sz="2900" dirty="0" smtClean="0"/>
              <a:t>反対派</a:t>
            </a:r>
            <a:r>
              <a:rPr lang="ja-JP" altLang="en-US" sz="2900" dirty="0" smtClean="0"/>
              <a:t>の一人が</a:t>
            </a:r>
            <a:r>
              <a:rPr lang="ja-JP" altLang="ja-JP" sz="2900" dirty="0" smtClean="0"/>
              <a:t>報告書</a:t>
            </a:r>
            <a:r>
              <a:rPr lang="ja-JP" altLang="ja-JP" sz="2900" dirty="0"/>
              <a:t>に</a:t>
            </a:r>
            <a:r>
              <a:rPr lang="ja-JP" altLang="ja-JP" sz="2900" dirty="0" smtClean="0"/>
              <a:t>書いた</a:t>
            </a:r>
            <a:r>
              <a:rPr lang="ja-JP" altLang="en-US" sz="2900" dirty="0" smtClean="0"/>
              <a:t>言葉</a:t>
            </a:r>
            <a:r>
              <a:rPr lang="ja-JP" altLang="ja-JP" sz="2900" dirty="0" smtClean="0"/>
              <a:t>「</a:t>
            </a:r>
            <a:r>
              <a:rPr lang="ja-JP" altLang="ja-JP" sz="2900" dirty="0"/>
              <a:t>私の良心は、私にこれ（遺伝子組換え研究）に対してノーと言えと告げており、私は自分の良心に反したくありません。さらにまた、科学者である私の友人たちは、私が私の良心に反して行動すべきであると思う理由は何一つないと言っております。</a:t>
            </a:r>
            <a:r>
              <a:rPr lang="ja-JP" altLang="ja-JP" sz="2900" dirty="0" smtClean="0"/>
              <a:t>」</a:t>
            </a:r>
            <a:endParaRPr lang="en-US" altLang="ja-JP" sz="2900" dirty="0"/>
          </a:p>
          <a:p>
            <a:pPr lvl="1"/>
            <a:endParaRPr lang="en-US" altLang="ja-JP" sz="2900" dirty="0" smtClean="0"/>
          </a:p>
          <a:p>
            <a:pPr lvl="1"/>
            <a:r>
              <a:rPr lang="ja-JP" altLang="ja-JP" sz="2900" dirty="0" smtClean="0"/>
              <a:t>「</a:t>
            </a:r>
            <a:r>
              <a:rPr lang="ja-JP" altLang="ja-JP" sz="2900" dirty="0"/>
              <a:t>私は、彼女から友人の一人に数えられたのを誇りに思っている</a:t>
            </a:r>
            <a:r>
              <a:rPr lang="ja-JP" altLang="ja-JP" sz="2900" dirty="0" smtClean="0"/>
              <a:t>」</a:t>
            </a:r>
            <a:endParaRPr lang="ja-JP" altLang="ja-JP" sz="2900" dirty="0"/>
          </a:p>
          <a:p>
            <a:pPr marL="0" indent="0">
              <a:buNone/>
            </a:pPr>
            <a:endParaRPr lang="ja-JP" altLang="ja-JP" dirty="0"/>
          </a:p>
        </p:txBody>
      </p:sp>
      <p:pic>
        <p:nvPicPr>
          <p:cNvPr id="4" name="図 3"/>
          <p:cNvPicPr>
            <a:picLocks noChangeAspect="1"/>
          </p:cNvPicPr>
          <p:nvPr/>
        </p:nvPicPr>
        <p:blipFill>
          <a:blip r:embed="rId2"/>
          <a:stretch>
            <a:fillRect/>
          </a:stretch>
        </p:blipFill>
        <p:spPr>
          <a:xfrm>
            <a:off x="7422178" y="213699"/>
            <a:ext cx="1490965" cy="2235356"/>
          </a:xfrm>
          <a:prstGeom prst="rect">
            <a:avLst/>
          </a:prstGeom>
        </p:spPr>
      </p:pic>
      <p:sp>
        <p:nvSpPr>
          <p:cNvPr id="5" name="テキスト ボックス 4"/>
          <p:cNvSpPr txBox="1"/>
          <p:nvPr/>
        </p:nvSpPr>
        <p:spPr>
          <a:xfrm>
            <a:off x="7422178" y="2525973"/>
            <a:ext cx="2476500" cy="461665"/>
          </a:xfrm>
          <a:prstGeom prst="rect">
            <a:avLst/>
          </a:prstGeom>
          <a:noFill/>
        </p:spPr>
        <p:txBody>
          <a:bodyPr wrap="square" rtlCol="0">
            <a:spAutoFit/>
          </a:bodyPr>
          <a:lstStyle/>
          <a:p>
            <a:r>
              <a:rPr kumimoji="1" lang="ja-JP" altLang="en-US" sz="1200" dirty="0" smtClean="0">
                <a:latin typeface="ヒラギノ角ゴ Pro W3"/>
                <a:ea typeface="ヒラギノ角ゴ Pro W3"/>
                <a:cs typeface="ヒラギノ角ゴ Pro W3"/>
              </a:rPr>
              <a:t>フリーマン</a:t>
            </a:r>
            <a:r>
              <a:rPr kumimoji="1" lang="en-US" altLang="ja-JP" sz="1200" dirty="0" smtClean="0">
                <a:latin typeface="ヒラギノ角ゴ Pro W3"/>
                <a:ea typeface="ヒラギノ角ゴ Pro W3"/>
                <a:cs typeface="ヒラギノ角ゴ Pro W3"/>
              </a:rPr>
              <a:t>･</a:t>
            </a:r>
            <a:r>
              <a:rPr kumimoji="1" lang="ja-JP" altLang="en-US" sz="1200" dirty="0" smtClean="0">
                <a:latin typeface="ヒラギノ角ゴ Pro W3"/>
                <a:ea typeface="ヒラギノ角ゴ Pro W3"/>
                <a:cs typeface="ヒラギノ角ゴ Pro W3"/>
              </a:rPr>
              <a:t>ダイソン</a:t>
            </a:r>
            <a:endParaRPr kumimoji="1" lang="en-US" altLang="ja-JP" sz="1200" dirty="0" smtClean="0">
              <a:latin typeface="ヒラギノ角ゴ Pro W3"/>
              <a:ea typeface="ヒラギノ角ゴ Pro W3"/>
              <a:cs typeface="ヒラギノ角ゴ Pro W3"/>
            </a:endParaRPr>
          </a:p>
          <a:p>
            <a:r>
              <a:rPr kumimoji="1" lang="en-US" altLang="ja-JP" sz="1200" dirty="0" smtClean="0">
                <a:latin typeface="ヒラギノ角ゴ Pro W3"/>
                <a:ea typeface="ヒラギノ角ゴ Pro W3"/>
                <a:cs typeface="ヒラギノ角ゴ Pro W3"/>
              </a:rPr>
              <a:t>(1923〜</a:t>
            </a:r>
            <a:r>
              <a:rPr kumimoji="1" lang="ja-JP" altLang="en-US" sz="1200" dirty="0" smtClean="0">
                <a:latin typeface="ヒラギノ角ゴ Pro W3"/>
                <a:ea typeface="ヒラギノ角ゴ Pro W3"/>
                <a:cs typeface="ヒラギノ角ゴ Pro W3"/>
              </a:rPr>
              <a:t>）</a:t>
            </a:r>
            <a:endParaRPr kumimoji="1" lang="ja-JP" altLang="en-US" sz="1200"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41656793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596900"/>
            <a:ext cx="8229600" cy="5529263"/>
          </a:xfrm>
        </p:spPr>
        <p:txBody>
          <a:bodyPr>
            <a:normAutofit fontScale="70000" lnSpcReduction="20000"/>
          </a:bodyPr>
          <a:lstStyle/>
          <a:p>
            <a:r>
              <a:rPr lang="ja-JP" altLang="ja-JP" dirty="0"/>
              <a:t>ダイソン自身は、個人的にも哲学的にも反対派の方により近いと感じたにもかかわらず、多数派である賛成に回った</a:t>
            </a:r>
            <a:r>
              <a:rPr lang="ja-JP" altLang="ja-JP" dirty="0" smtClean="0"/>
              <a:t>。</a:t>
            </a:r>
            <a:endParaRPr lang="en-US" altLang="ja-JP" dirty="0" smtClean="0"/>
          </a:p>
          <a:p>
            <a:endParaRPr lang="en-US" altLang="ja-JP" dirty="0" smtClean="0"/>
          </a:p>
          <a:p>
            <a:r>
              <a:rPr lang="ja-JP" altLang="ja-JP" dirty="0" smtClean="0"/>
              <a:t>「</a:t>
            </a:r>
            <a:r>
              <a:rPr lang="ja-JP" altLang="ja-JP" dirty="0"/>
              <a:t>どんな行政当局も、権限を持っている人がその研究に哲学的に反対しているという理由でその研究を制限する法的権利をもってはならない</a:t>
            </a:r>
            <a:r>
              <a:rPr lang="ja-JP" altLang="ja-JP" dirty="0" smtClean="0"/>
              <a:t>」</a:t>
            </a:r>
            <a:endParaRPr lang="en-US" altLang="ja-JP" dirty="0"/>
          </a:p>
          <a:p>
            <a:endParaRPr lang="en-US" altLang="ja-JP" dirty="0" smtClean="0"/>
          </a:p>
          <a:p>
            <a:r>
              <a:rPr lang="ja-JP" altLang="ja-JP" dirty="0" smtClean="0"/>
              <a:t>その</a:t>
            </a:r>
            <a:r>
              <a:rPr lang="ja-JP" altLang="ja-JP" dirty="0"/>
              <a:t>結果プリンストン市議会はさらに</a:t>
            </a:r>
            <a:r>
              <a:rPr lang="en-US" altLang="ja-JP" dirty="0"/>
              <a:t>9</a:t>
            </a:r>
            <a:r>
              <a:rPr lang="ja-JP" altLang="ja-JP" dirty="0"/>
              <a:t>ヶ月の間この問題を検討することを強いられ、その間プリンストン市は世界で唯一</a:t>
            </a:r>
            <a:r>
              <a:rPr lang="en-US" altLang="ja-JP" dirty="0"/>
              <a:t>DNA</a:t>
            </a:r>
            <a:r>
              <a:rPr lang="ja-JP" altLang="ja-JP" dirty="0"/>
              <a:t>組換え研究が禁止されている場所となった</a:t>
            </a:r>
            <a:r>
              <a:rPr lang="ja-JP" altLang="ja-JP" dirty="0" smtClean="0"/>
              <a:t>。市</a:t>
            </a:r>
            <a:r>
              <a:rPr lang="ja-JP" altLang="ja-JP" dirty="0"/>
              <a:t>は翌年になってようやく多数派の勧告を受け入れ、一定の条件のもとで</a:t>
            </a:r>
            <a:r>
              <a:rPr lang="en-US" altLang="ja-JP" dirty="0"/>
              <a:t>DNA</a:t>
            </a:r>
            <a:r>
              <a:rPr lang="ja-JP" altLang="ja-JP" dirty="0"/>
              <a:t>組換え研究を認めた</a:t>
            </a:r>
            <a:r>
              <a:rPr lang="ja-JP" altLang="ja-JP" dirty="0" smtClean="0"/>
              <a:t>。</a:t>
            </a:r>
            <a:endParaRPr lang="en-US" altLang="ja-JP" dirty="0"/>
          </a:p>
          <a:p>
            <a:endParaRPr lang="en-US" altLang="ja-JP" dirty="0" smtClean="0"/>
          </a:p>
          <a:p>
            <a:r>
              <a:rPr lang="ja-JP" altLang="ja-JP" dirty="0" smtClean="0"/>
              <a:t>「</a:t>
            </a:r>
            <a:r>
              <a:rPr lang="ja-JP" altLang="ja-JP" dirty="0"/>
              <a:t>民主主義は、のろくてよろよろした仕方で困難かつ感情的な論争を解決し、しかもなお少数派に、自分たちの見解が綿密に考量され勝手に踏みにじられたのではないと感じることを可能にしたのであった。」</a:t>
            </a:r>
          </a:p>
          <a:p>
            <a:endParaRPr kumimoji="1" lang="ja-JP" altLang="en-US" dirty="0"/>
          </a:p>
        </p:txBody>
      </p:sp>
      <p:sp>
        <p:nvSpPr>
          <p:cNvPr id="4" name="テキスト ボックス 3"/>
          <p:cNvSpPr txBox="1"/>
          <p:nvPr/>
        </p:nvSpPr>
        <p:spPr>
          <a:xfrm>
            <a:off x="3434062" y="6140327"/>
            <a:ext cx="5350183" cy="584776"/>
          </a:xfrm>
          <a:prstGeom prst="rect">
            <a:avLst/>
          </a:prstGeom>
          <a:noFill/>
        </p:spPr>
        <p:txBody>
          <a:bodyPr wrap="none" rtlCol="0">
            <a:spAutoFit/>
          </a:bodyPr>
          <a:lstStyle/>
          <a:p>
            <a:r>
              <a:rPr lang="en-US" altLang="ja-JP" sz="1600" dirty="0">
                <a:latin typeface="ヒラギノ角ゴ Pro W3"/>
                <a:ea typeface="ヒラギノ角ゴ Pro W3"/>
                <a:cs typeface="ヒラギノ角ゴ Pro W3"/>
              </a:rPr>
              <a:t>F</a:t>
            </a:r>
            <a:r>
              <a:rPr kumimoji="1" lang="en-US" altLang="ja-JP" sz="1600" dirty="0" smtClean="0">
                <a:latin typeface="ヒラギノ角ゴ Pro W3"/>
                <a:ea typeface="ヒラギノ角ゴ Pro W3"/>
                <a:cs typeface="ヒラギノ角ゴ Pro W3"/>
              </a:rPr>
              <a:t>. </a:t>
            </a:r>
            <a:r>
              <a:rPr kumimoji="1" lang="ja-JP" altLang="en-US" sz="1600" dirty="0" smtClean="0">
                <a:latin typeface="ヒラギノ角ゴ Pro W3"/>
                <a:ea typeface="ヒラギノ角ゴ Pro W3"/>
                <a:cs typeface="ヒラギノ角ゴ Pro W3"/>
              </a:rPr>
              <a:t>ダイソン、宇宙をかき乱すべきか（ちくま学芸文庫）</a:t>
            </a:r>
            <a:endParaRPr kumimoji="1" lang="en-US" altLang="ja-JP" sz="1600" dirty="0" smtClean="0">
              <a:latin typeface="ヒラギノ角ゴ Pro W3"/>
              <a:ea typeface="ヒラギノ角ゴ Pro W3"/>
              <a:cs typeface="ヒラギノ角ゴ Pro W3"/>
            </a:endParaRPr>
          </a:p>
          <a:p>
            <a:r>
              <a:rPr lang="en-US" altLang="ja-JP" sz="1600" dirty="0" smtClean="0">
                <a:latin typeface="ヒラギノ角ゴ Pro W3"/>
                <a:ea typeface="ヒラギノ角ゴ Pro W3"/>
                <a:cs typeface="ヒラギノ角ゴ Pro W3"/>
              </a:rPr>
              <a:t>Freeman Dyson “Disturbing the Universe”</a:t>
            </a:r>
            <a:endParaRPr kumimoji="1" lang="ja-JP" altLang="en-US" sz="1600"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172437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8300" y="2446338"/>
            <a:ext cx="8229600" cy="1143000"/>
          </a:xfrm>
        </p:spPr>
        <p:txBody>
          <a:bodyPr>
            <a:normAutofit fontScale="90000"/>
          </a:bodyPr>
          <a:lstStyle/>
          <a:p>
            <a:r>
              <a:rPr lang="ja-JP" altLang="en-US" sz="3200" dirty="0" smtClean="0"/>
              <a:t>私たちは科学技術を駆使して</a:t>
            </a:r>
            <a:r>
              <a:rPr lang="en-US" altLang="ja-JP" sz="3200" dirty="0" smtClean="0"/>
              <a:t/>
            </a:r>
            <a:br>
              <a:rPr lang="en-US" altLang="ja-JP" sz="3200" dirty="0" smtClean="0"/>
            </a:br>
            <a:r>
              <a:rPr lang="en-US" altLang="ja-JP" sz="3200" dirty="0"/>
              <a:t/>
            </a:r>
            <a:br>
              <a:rPr lang="en-US" altLang="ja-JP" sz="3200" dirty="0"/>
            </a:br>
            <a:r>
              <a:rPr lang="ja-JP" altLang="en-US" sz="3200" dirty="0" smtClean="0"/>
              <a:t>どこまでも「進歩」すべきか？</a:t>
            </a:r>
            <a:r>
              <a:rPr lang="en-US" altLang="ja-JP" sz="3200" dirty="0" smtClean="0"/>
              <a:t/>
            </a:r>
            <a:br>
              <a:rPr lang="en-US" altLang="ja-JP" sz="3200" dirty="0" smtClean="0"/>
            </a:br>
            <a:r>
              <a:rPr lang="en-US" altLang="ja-JP" sz="3200" dirty="0" smtClean="0"/>
              <a:t/>
            </a:r>
            <a:br>
              <a:rPr lang="en-US" altLang="ja-JP" sz="3200" dirty="0" smtClean="0"/>
            </a:br>
            <a:r>
              <a:rPr lang="ja-JP" altLang="en-US" sz="3200" dirty="0" smtClean="0"/>
              <a:t>それとも</a:t>
            </a:r>
            <a:r>
              <a:rPr lang="en-US" altLang="ja-JP" sz="3200" dirty="0" smtClean="0"/>
              <a:t/>
            </a:r>
            <a:br>
              <a:rPr lang="en-US" altLang="ja-JP" sz="3200" dirty="0" smtClean="0"/>
            </a:br>
            <a:r>
              <a:rPr lang="en-US" altLang="ja-JP" sz="3200" dirty="0"/>
              <a:t/>
            </a:r>
            <a:br>
              <a:rPr lang="en-US" altLang="ja-JP" sz="3200" dirty="0"/>
            </a:br>
            <a:r>
              <a:rPr lang="ja-JP" altLang="en-US" sz="3200" dirty="0" smtClean="0"/>
              <a:t>どこかで立ち止まるべきなのか？</a:t>
            </a:r>
            <a:endParaRPr kumimoji="1" lang="ja-JP" altLang="en-US" sz="3200" dirty="0"/>
          </a:p>
        </p:txBody>
      </p:sp>
    </p:spTree>
    <p:extLst>
      <p:ext uri="{BB962C8B-B14F-4D97-AF65-F5344CB8AC3E}">
        <p14:creationId xmlns:p14="http://schemas.microsoft.com/office/powerpoint/2010/main" val="3866317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5508909" y="2236282"/>
            <a:ext cx="3635091" cy="3635091"/>
          </a:xfrm>
          <a:prstGeom prst="rect">
            <a:avLst/>
          </a:prstGeom>
        </p:spPr>
      </p:pic>
      <p:sp>
        <p:nvSpPr>
          <p:cNvPr id="2" name="タイトル 1"/>
          <p:cNvSpPr>
            <a:spLocks noGrp="1"/>
          </p:cNvSpPr>
          <p:nvPr>
            <p:ph type="title"/>
          </p:nvPr>
        </p:nvSpPr>
        <p:spPr/>
        <p:txBody>
          <a:bodyPr>
            <a:normAutofit/>
          </a:bodyPr>
          <a:lstStyle/>
          <a:p>
            <a:r>
              <a:rPr kumimoji="1" lang="ja-JP" altLang="en-US" sz="3600" dirty="0" smtClean="0"/>
              <a:t>幸福なら希望はいらない？</a:t>
            </a:r>
            <a:endParaRPr kumimoji="1" lang="ja-JP" altLang="en-US" sz="3600" dirty="0"/>
          </a:p>
        </p:txBody>
      </p:sp>
      <p:sp>
        <p:nvSpPr>
          <p:cNvPr id="3" name="コンテンツ プレースホルダー 2"/>
          <p:cNvSpPr>
            <a:spLocks noGrp="1"/>
          </p:cNvSpPr>
          <p:nvPr>
            <p:ph idx="1"/>
          </p:nvPr>
        </p:nvSpPr>
        <p:spPr>
          <a:xfrm>
            <a:off x="457199" y="1618343"/>
            <a:ext cx="4433595" cy="4525963"/>
          </a:xfrm>
        </p:spPr>
        <p:txBody>
          <a:bodyPr>
            <a:normAutofit/>
          </a:bodyPr>
          <a:lstStyle/>
          <a:p>
            <a:r>
              <a:rPr kumimoji="1" lang="ja-JP" altLang="en-US" sz="2000" dirty="0" smtClean="0"/>
              <a:t>「絶望の国の幸福な若者たち」</a:t>
            </a:r>
            <a:endParaRPr kumimoji="1" lang="en-US" altLang="ja-JP" sz="2000" dirty="0" smtClean="0"/>
          </a:p>
          <a:p>
            <a:pPr>
              <a:buNone/>
            </a:pPr>
            <a:r>
              <a:rPr lang="en-US" altLang="ja-JP" sz="2000" dirty="0" smtClean="0"/>
              <a:t>      </a:t>
            </a:r>
            <a:r>
              <a:rPr kumimoji="1" lang="ja-JP" altLang="en-US" sz="2000" dirty="0" smtClean="0"/>
              <a:t>古市憲寿</a:t>
            </a:r>
            <a:r>
              <a:rPr kumimoji="1" lang="en-US" altLang="ja-JP" sz="2000" dirty="0" smtClean="0"/>
              <a:t>(2011)</a:t>
            </a:r>
          </a:p>
          <a:p>
            <a:endParaRPr lang="en-US" altLang="ja-JP" sz="2000" dirty="0"/>
          </a:p>
          <a:p>
            <a:r>
              <a:rPr kumimoji="1" lang="ja-JP" altLang="en-US" sz="2000" dirty="0" smtClean="0"/>
              <a:t>格差社会、閉塞感</a:t>
            </a:r>
            <a:r>
              <a:rPr kumimoji="1" lang="en-US" altLang="ja-JP" sz="2000" dirty="0" smtClean="0"/>
              <a:t>...</a:t>
            </a:r>
            <a:r>
              <a:rPr kumimoji="1" lang="ja-JP" altLang="en-US" sz="2000" dirty="0" smtClean="0"/>
              <a:t>だが、</a:t>
            </a:r>
            <a:endParaRPr kumimoji="1" lang="en-US" altLang="ja-JP" sz="2000" dirty="0" smtClean="0"/>
          </a:p>
          <a:p>
            <a:endParaRPr lang="en-US" altLang="ja-JP" sz="1800" dirty="0" smtClean="0"/>
          </a:p>
          <a:p>
            <a:r>
              <a:rPr lang="en-US" altLang="ja-JP" sz="2000" dirty="0" smtClean="0"/>
              <a:t>2010</a:t>
            </a:r>
            <a:r>
              <a:rPr lang="ja-JP" altLang="en-US" sz="2000" dirty="0" smtClean="0"/>
              <a:t>年の時点で、</a:t>
            </a:r>
            <a:r>
              <a:rPr lang="en-US" altLang="ja-JP" sz="2000" dirty="0" smtClean="0"/>
              <a:t>20</a:t>
            </a:r>
            <a:r>
              <a:rPr lang="ja-JP" altLang="en-US" sz="2000" dirty="0" smtClean="0"/>
              <a:t>代の約</a:t>
            </a:r>
            <a:r>
              <a:rPr lang="en-US" altLang="ja-JP" sz="2000" dirty="0" smtClean="0"/>
              <a:t>70%</a:t>
            </a:r>
            <a:r>
              <a:rPr lang="ja-JP" altLang="en-US" sz="2000" dirty="0" smtClean="0"/>
              <a:t>が現在の生活に満足していると応えてい。若者の幸福感は過去最高</a:t>
            </a:r>
            <a:endParaRPr lang="en-US" altLang="ja-JP" sz="2000" dirty="0" smtClean="0"/>
          </a:p>
          <a:p>
            <a:endParaRPr kumimoji="1" lang="ja-JP" altLang="en-US" sz="2000" dirty="0"/>
          </a:p>
        </p:txBody>
      </p:sp>
    </p:spTree>
    <p:extLst>
      <p:ext uri="{BB962C8B-B14F-4D97-AF65-F5344CB8AC3E}">
        <p14:creationId xmlns:p14="http://schemas.microsoft.com/office/powerpoint/2010/main" val="22151765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61149" y="1368951"/>
            <a:ext cx="8482851" cy="1470025"/>
          </a:xfrm>
        </p:spPr>
        <p:txBody>
          <a:bodyPr>
            <a:normAutofit/>
          </a:bodyPr>
          <a:lstStyle/>
          <a:p>
            <a:pPr algn="l"/>
            <a:r>
              <a:rPr kumimoji="1" lang="ja-JP" altLang="en-US" sz="3600" dirty="0" smtClean="0"/>
              <a:t>科学と社会</a:t>
            </a:r>
            <a:endParaRPr kumimoji="1" lang="ja-JP" altLang="en-US" sz="3600" dirty="0"/>
          </a:p>
        </p:txBody>
      </p:sp>
      <p:sp>
        <p:nvSpPr>
          <p:cNvPr id="3" name="サブタイトル 2"/>
          <p:cNvSpPr>
            <a:spLocks noGrp="1"/>
          </p:cNvSpPr>
          <p:nvPr>
            <p:ph type="subTitle" idx="1"/>
          </p:nvPr>
        </p:nvSpPr>
        <p:spPr>
          <a:xfrm>
            <a:off x="661149" y="3710927"/>
            <a:ext cx="6400800" cy="1752600"/>
          </a:xfrm>
        </p:spPr>
        <p:txBody>
          <a:bodyPr>
            <a:normAutofit/>
          </a:bodyPr>
          <a:lstStyle/>
          <a:p>
            <a:pPr algn="l"/>
            <a:r>
              <a:rPr lang="ja-JP" altLang="en-US" sz="2800" dirty="0">
                <a:solidFill>
                  <a:srgbClr val="000000"/>
                </a:solidFill>
              </a:rPr>
              <a:t>磯部</a:t>
            </a:r>
            <a:r>
              <a:rPr lang="ja-JP" altLang="en-US" sz="2800" dirty="0" smtClean="0">
                <a:solidFill>
                  <a:srgbClr val="000000"/>
                </a:solidFill>
              </a:rPr>
              <a:t>洋明</a:t>
            </a:r>
            <a:endParaRPr lang="en-US" altLang="ja-JP" sz="2800" dirty="0" smtClean="0">
              <a:solidFill>
                <a:srgbClr val="000000"/>
              </a:solidFill>
            </a:endParaRPr>
          </a:p>
          <a:p>
            <a:pPr algn="l"/>
            <a:r>
              <a:rPr kumimoji="1" lang="ja-JP" altLang="en-US" sz="2000" dirty="0" smtClean="0">
                <a:solidFill>
                  <a:srgbClr val="000000"/>
                </a:solidFill>
              </a:rPr>
              <a:t>京都大学大学院総合生存学館</a:t>
            </a:r>
            <a:endParaRPr kumimoji="1" lang="en-US" altLang="ja-JP" sz="2000" dirty="0" smtClean="0">
              <a:solidFill>
                <a:srgbClr val="000000"/>
              </a:solidFill>
            </a:endParaRPr>
          </a:p>
        </p:txBody>
      </p:sp>
      <p:sp>
        <p:nvSpPr>
          <p:cNvPr id="5" name="テキスト ボックス 4"/>
          <p:cNvSpPr txBox="1"/>
          <p:nvPr/>
        </p:nvSpPr>
        <p:spPr>
          <a:xfrm>
            <a:off x="463218" y="6536062"/>
            <a:ext cx="2583159" cy="307777"/>
          </a:xfrm>
          <a:prstGeom prst="rect">
            <a:avLst/>
          </a:prstGeom>
          <a:noFill/>
        </p:spPr>
        <p:txBody>
          <a:bodyPr wrap="none" rtlCol="0">
            <a:spAutoFit/>
          </a:bodyPr>
          <a:lstStyle/>
          <a:p>
            <a:r>
              <a:rPr lang="en-US" altLang="ja-JP" sz="1400" dirty="0"/>
              <a:t>2015</a:t>
            </a:r>
            <a:r>
              <a:rPr lang="ja-JP" altLang="en-US" sz="1400" dirty="0"/>
              <a:t>年</a:t>
            </a:r>
            <a:r>
              <a:rPr lang="en-US" altLang="ja-JP" sz="1400" dirty="0"/>
              <a:t>10</a:t>
            </a:r>
            <a:r>
              <a:rPr lang="ja-JP" altLang="en-US" sz="1400" dirty="0" smtClean="0"/>
              <a:t>月</a:t>
            </a:r>
            <a:r>
              <a:rPr lang="en-US" altLang="ja-JP" sz="1400" dirty="0" smtClean="0"/>
              <a:t>10</a:t>
            </a:r>
            <a:r>
              <a:rPr lang="ja-JP" altLang="en-US" sz="1400" dirty="0" smtClean="0"/>
              <a:t>日</a:t>
            </a:r>
            <a:r>
              <a:rPr lang="en-US" altLang="ja-JP" sz="1400" dirty="0" smtClean="0"/>
              <a:t> </a:t>
            </a:r>
            <a:r>
              <a:rPr lang="ja-JP" altLang="en-US" sz="1400" dirty="0" smtClean="0"/>
              <a:t>東京農工大学</a:t>
            </a:r>
            <a:endParaRPr lang="en-US" altLang="ja-JP" sz="1400" dirty="0"/>
          </a:p>
        </p:txBody>
      </p:sp>
      <p:pic>
        <p:nvPicPr>
          <p:cNvPr id="8" name="図 7"/>
          <p:cNvPicPr>
            <a:picLocks noChangeAspect="1"/>
          </p:cNvPicPr>
          <p:nvPr/>
        </p:nvPicPr>
        <p:blipFill>
          <a:blip r:embed="rId2"/>
          <a:stretch>
            <a:fillRect/>
          </a:stretch>
        </p:blipFill>
        <p:spPr>
          <a:xfrm>
            <a:off x="5069673" y="1374652"/>
            <a:ext cx="3685517" cy="4361559"/>
          </a:xfrm>
          <a:prstGeom prst="rect">
            <a:avLst/>
          </a:prstGeom>
        </p:spPr>
      </p:pic>
      <p:sp>
        <p:nvSpPr>
          <p:cNvPr id="9" name="テキスト ボックス 8"/>
          <p:cNvSpPr txBox="1"/>
          <p:nvPr/>
        </p:nvSpPr>
        <p:spPr>
          <a:xfrm>
            <a:off x="6982574" y="5907167"/>
            <a:ext cx="1772616" cy="523220"/>
          </a:xfrm>
          <a:prstGeom prst="rect">
            <a:avLst/>
          </a:prstGeom>
          <a:noFill/>
        </p:spPr>
        <p:txBody>
          <a:bodyPr wrap="none" rtlCol="0">
            <a:spAutoFit/>
          </a:bodyPr>
          <a:lstStyle/>
          <a:p>
            <a:r>
              <a:rPr kumimoji="1" lang="en-US" altLang="ja-JP" sz="1400" dirty="0" smtClean="0"/>
              <a:t>The Lament for Icarus</a:t>
            </a:r>
          </a:p>
          <a:p>
            <a:r>
              <a:rPr kumimoji="1" lang="en-US" altLang="ja-JP" sz="1400" dirty="0" smtClean="0"/>
              <a:t>Herbert Draper, 1898</a:t>
            </a:r>
            <a:endParaRPr kumimoji="1" lang="ja-JP" altLang="en-US" sz="1400" dirty="0"/>
          </a:p>
        </p:txBody>
      </p:sp>
    </p:spTree>
    <p:extLst>
      <p:ext uri="{BB962C8B-B14F-4D97-AF65-F5344CB8AC3E}">
        <p14:creationId xmlns:p14="http://schemas.microsoft.com/office/powerpoint/2010/main" val="35449834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76153"/>
            <a:ext cx="8229600" cy="5124327"/>
          </a:xfrm>
        </p:spPr>
        <p:txBody>
          <a:bodyPr>
            <a:noAutofit/>
          </a:bodyPr>
          <a:lstStyle/>
          <a:p>
            <a:pPr marL="0" indent="0">
              <a:buNone/>
            </a:pPr>
            <a:r>
              <a:rPr lang="ja-JP" altLang="en-US" sz="1800" dirty="0"/>
              <a:t>東の地を征服するための遠征を考えた王</a:t>
            </a:r>
            <a:endParaRPr lang="en-US" altLang="ja-JP" sz="1800" dirty="0"/>
          </a:p>
          <a:p>
            <a:r>
              <a:rPr lang="ja-JP" altLang="en-US" sz="1800" i="1" dirty="0">
                <a:solidFill>
                  <a:srgbClr val="FF0000"/>
                </a:solidFill>
              </a:rPr>
              <a:t>王：まずギリシャを征服するぞ</a:t>
            </a:r>
            <a:endParaRPr lang="en-US" altLang="ja-JP" sz="1800" i="1" dirty="0">
              <a:solidFill>
                <a:srgbClr val="FF0000"/>
              </a:solidFill>
            </a:endParaRPr>
          </a:p>
          <a:p>
            <a:r>
              <a:rPr lang="ja-JP" altLang="en-US" sz="1800" i="1" dirty="0">
                <a:solidFill>
                  <a:srgbClr val="0000FF"/>
                </a:solidFill>
              </a:rPr>
              <a:t>賢者：その次は？</a:t>
            </a:r>
            <a:endParaRPr lang="en-US" altLang="ja-JP" sz="1800" i="1" dirty="0">
              <a:solidFill>
                <a:srgbClr val="0000FF"/>
              </a:solidFill>
            </a:endParaRPr>
          </a:p>
          <a:p>
            <a:r>
              <a:rPr lang="ja-JP" altLang="en-US" sz="1800" i="1" dirty="0">
                <a:solidFill>
                  <a:srgbClr val="FF0000"/>
                </a:solidFill>
              </a:rPr>
              <a:t>王：</a:t>
            </a:r>
            <a:r>
              <a:rPr lang="en-US" altLang="ja-JP" sz="1800" i="1" dirty="0">
                <a:solidFill>
                  <a:srgbClr val="FF0000"/>
                </a:solidFill>
              </a:rPr>
              <a:t> </a:t>
            </a:r>
            <a:r>
              <a:rPr lang="ja-JP" altLang="en-US" sz="1800" i="1" dirty="0">
                <a:solidFill>
                  <a:srgbClr val="FF0000"/>
                </a:solidFill>
              </a:rPr>
              <a:t>アフリカを征服する</a:t>
            </a:r>
            <a:endParaRPr lang="en-US" altLang="ja-JP" sz="1800" i="1" dirty="0">
              <a:solidFill>
                <a:srgbClr val="FF0000"/>
              </a:solidFill>
            </a:endParaRPr>
          </a:p>
          <a:p>
            <a:r>
              <a:rPr lang="ja-JP" altLang="en-US" sz="1800" i="1" dirty="0">
                <a:solidFill>
                  <a:srgbClr val="0000FF"/>
                </a:solidFill>
              </a:rPr>
              <a:t>賢者：アフリカの次は？</a:t>
            </a:r>
            <a:endParaRPr lang="en-US" altLang="ja-JP" sz="1800" i="1" dirty="0">
              <a:solidFill>
                <a:srgbClr val="0000FF"/>
              </a:solidFill>
            </a:endParaRPr>
          </a:p>
          <a:p>
            <a:r>
              <a:rPr lang="ja-JP" altLang="en-US" sz="1800" i="1" dirty="0">
                <a:solidFill>
                  <a:srgbClr val="FF0000"/>
                </a:solidFill>
              </a:rPr>
              <a:t>王：アジアに行こう、まず小アジア、次にアラビアだ</a:t>
            </a:r>
            <a:endParaRPr lang="en-US" altLang="ja-JP" sz="1800" i="1" dirty="0">
              <a:solidFill>
                <a:srgbClr val="FF0000"/>
              </a:solidFill>
            </a:endParaRPr>
          </a:p>
          <a:p>
            <a:r>
              <a:rPr lang="ja-JP" altLang="en-US" sz="1800" i="1" dirty="0">
                <a:solidFill>
                  <a:srgbClr val="0000FF"/>
                </a:solidFill>
              </a:rPr>
              <a:t>賢者：ではアラビアの次は？</a:t>
            </a:r>
            <a:endParaRPr lang="en-US" altLang="ja-JP" sz="1800" i="1" dirty="0">
              <a:solidFill>
                <a:srgbClr val="0000FF"/>
              </a:solidFill>
            </a:endParaRPr>
          </a:p>
          <a:p>
            <a:r>
              <a:rPr lang="ja-JP" altLang="en-US" sz="1800" i="1" dirty="0">
                <a:solidFill>
                  <a:srgbClr val="FF0000"/>
                </a:solidFill>
              </a:rPr>
              <a:t>王：インドまで行こう</a:t>
            </a:r>
            <a:endParaRPr lang="en-US" altLang="ja-JP" sz="1800" i="1" dirty="0">
              <a:solidFill>
                <a:srgbClr val="FF0000"/>
              </a:solidFill>
            </a:endParaRPr>
          </a:p>
          <a:p>
            <a:r>
              <a:rPr lang="ja-JP" altLang="en-US" sz="1800" i="1" dirty="0">
                <a:solidFill>
                  <a:srgbClr val="0000FF"/>
                </a:solidFill>
              </a:rPr>
              <a:t>賢者：インドの次は？</a:t>
            </a:r>
            <a:endParaRPr lang="en-US" altLang="ja-JP" sz="1800" i="1" dirty="0">
              <a:solidFill>
                <a:srgbClr val="0000FF"/>
              </a:solidFill>
            </a:endParaRPr>
          </a:p>
          <a:p>
            <a:r>
              <a:rPr lang="ja-JP" altLang="en-US" sz="1800" i="1" dirty="0">
                <a:solidFill>
                  <a:srgbClr val="FF0000"/>
                </a:solidFill>
              </a:rPr>
              <a:t>王：ああ、休息いたそう</a:t>
            </a:r>
            <a:endParaRPr lang="en-US" altLang="ja-JP" sz="1800" i="1" dirty="0">
              <a:solidFill>
                <a:srgbClr val="FF0000"/>
              </a:solidFill>
            </a:endParaRPr>
          </a:p>
          <a:p>
            <a:r>
              <a:rPr lang="ja-JP" altLang="en-US" sz="1800" i="1" dirty="0">
                <a:solidFill>
                  <a:srgbClr val="E6F3F4"/>
                </a:solidFill>
              </a:rPr>
              <a:t>賢者：なぜ今休息しないのですか</a:t>
            </a:r>
            <a:r>
              <a:rPr lang="ja-JP" altLang="en-US" sz="1800" i="1" dirty="0" smtClean="0">
                <a:solidFill>
                  <a:srgbClr val="E6F3F4"/>
                </a:solidFill>
              </a:rPr>
              <a:t>？</a:t>
            </a:r>
            <a:endParaRPr kumimoji="1" lang="en-US" altLang="ja-JP" sz="1800" dirty="0" smtClean="0">
              <a:solidFill>
                <a:srgbClr val="0000FF"/>
              </a:solidFill>
            </a:endParaRPr>
          </a:p>
          <a:p>
            <a:pPr marL="0" indent="0">
              <a:buNone/>
            </a:pPr>
            <a:r>
              <a:rPr lang="ja-JP" altLang="en-US" sz="1600" dirty="0" smtClean="0"/>
              <a:t>賢者の言うことは正しい。が、人間の本質をより言い当てているのはどちらか？</a:t>
            </a:r>
            <a:endParaRPr kumimoji="1" lang="ja-JP" altLang="en-US" sz="1600" dirty="0"/>
          </a:p>
        </p:txBody>
      </p:sp>
      <p:sp>
        <p:nvSpPr>
          <p:cNvPr id="4" name="テキスト ボックス 3"/>
          <p:cNvSpPr txBox="1"/>
          <p:nvPr/>
        </p:nvSpPr>
        <p:spPr>
          <a:xfrm>
            <a:off x="5333361" y="6488668"/>
            <a:ext cx="3480440" cy="307777"/>
          </a:xfrm>
          <a:prstGeom prst="rect">
            <a:avLst/>
          </a:prstGeom>
          <a:noFill/>
        </p:spPr>
        <p:txBody>
          <a:bodyPr wrap="none" rtlCol="0">
            <a:spAutoFit/>
          </a:bodyPr>
          <a:lstStyle/>
          <a:p>
            <a:r>
              <a:rPr lang="ja-JP" altLang="en-US" sz="1400" dirty="0" smtClean="0"/>
              <a:t>＊ボーヴォワール</a:t>
            </a:r>
            <a:r>
              <a:rPr kumimoji="1" lang="ja-JP" altLang="en-US" sz="1400" dirty="0" smtClean="0"/>
              <a:t>「人間について」新潮文庫</a:t>
            </a:r>
            <a:endParaRPr kumimoji="1" lang="en-US" altLang="ja-JP" sz="1400" dirty="0" smtClean="0"/>
          </a:p>
        </p:txBody>
      </p:sp>
      <p:pic>
        <p:nvPicPr>
          <p:cNvPr id="5" name="図 4"/>
          <p:cNvPicPr>
            <a:picLocks noChangeAspect="1"/>
          </p:cNvPicPr>
          <p:nvPr/>
        </p:nvPicPr>
        <p:blipFill>
          <a:blip r:embed="rId2"/>
          <a:stretch>
            <a:fillRect/>
          </a:stretch>
        </p:blipFill>
        <p:spPr>
          <a:xfrm>
            <a:off x="6594929" y="274638"/>
            <a:ext cx="1905000" cy="1905000"/>
          </a:xfrm>
          <a:prstGeom prst="rect">
            <a:avLst/>
          </a:prstGeom>
        </p:spPr>
      </p:pic>
    </p:spTree>
    <p:extLst>
      <p:ext uri="{BB962C8B-B14F-4D97-AF65-F5344CB8AC3E}">
        <p14:creationId xmlns:p14="http://schemas.microsoft.com/office/powerpoint/2010/main" val="9254018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714500"/>
            <a:ext cx="4798646" cy="5467088"/>
          </a:xfrm>
        </p:spPr>
        <p:txBody>
          <a:bodyPr>
            <a:normAutofit/>
          </a:bodyPr>
          <a:lstStyle/>
          <a:p>
            <a:pPr marL="0" indent="0">
              <a:buNone/>
            </a:pPr>
            <a:r>
              <a:rPr lang="ja-JP" altLang="en-US" sz="2000" dirty="0" smtClean="0">
                <a:solidFill>
                  <a:srgbClr val="000000"/>
                </a:solidFill>
              </a:rPr>
              <a:t>宇宙</a:t>
            </a:r>
            <a:r>
              <a:rPr lang="ja-JP" altLang="en-US" sz="2000" dirty="0">
                <a:solidFill>
                  <a:srgbClr val="000000"/>
                </a:solidFill>
              </a:rPr>
              <a:t>の地球にある海の中に生命が生まれ、</a:t>
            </a:r>
            <a:r>
              <a:rPr lang="ja-JP" altLang="en-US" sz="2000" dirty="0" smtClean="0">
                <a:solidFill>
                  <a:srgbClr val="000000"/>
                </a:solidFill>
              </a:rPr>
              <a:t>複雑化</a:t>
            </a:r>
            <a:r>
              <a:rPr lang="ja-JP" altLang="en-US" sz="2000" dirty="0">
                <a:solidFill>
                  <a:srgbClr val="000000"/>
                </a:solidFill>
              </a:rPr>
              <a:t>多様化して陸地に上がり、空を飛ぶものもできた。空の次は宇宙。</a:t>
            </a:r>
            <a:r>
              <a:rPr lang="ja-JP" altLang="en-US" sz="2000" dirty="0"/>
              <a:t>宇宙に行けるのは、いろいろな生き物の中で、科学技術をもった人間だけであり、これは生き物の一つの方向をもった流れだと説明したのです。だから人間として協力する動機がある</a:t>
            </a:r>
            <a:r>
              <a:rPr lang="ja-JP" altLang="en-US" sz="2000" dirty="0" smtClean="0"/>
              <a:t>。（毛利衛）」</a:t>
            </a:r>
            <a:r>
              <a:rPr lang="en-US" altLang="ja-JP" sz="1600" dirty="0" smtClean="0"/>
              <a:t>https</a:t>
            </a:r>
            <a:r>
              <a:rPr lang="en-US" altLang="ja-JP" sz="1600" dirty="0"/>
              <a:t>://</a:t>
            </a:r>
            <a:r>
              <a:rPr lang="en-US" altLang="ja-JP" sz="1600" dirty="0" err="1"/>
              <a:t>www.brh.co.jp</a:t>
            </a:r>
            <a:r>
              <a:rPr lang="en-US" altLang="ja-JP" sz="1600" dirty="0"/>
              <a:t>/</a:t>
            </a:r>
            <a:r>
              <a:rPr lang="en-US" altLang="ja-JP" sz="1600" dirty="0" err="1"/>
              <a:t>seimeishi</a:t>
            </a:r>
            <a:r>
              <a:rPr lang="en-US" altLang="ja-JP" sz="1600" dirty="0"/>
              <a:t>/journal/029/</a:t>
            </a:r>
            <a:r>
              <a:rPr lang="en-US" altLang="ja-JP" sz="1600" dirty="0" err="1" smtClean="0"/>
              <a:t>talk.html</a:t>
            </a:r>
            <a:endParaRPr kumimoji="1" lang="ja-JP" altLang="en-US" sz="1600" dirty="0"/>
          </a:p>
        </p:txBody>
      </p:sp>
      <p:pic>
        <p:nvPicPr>
          <p:cNvPr id="2" name="図 1"/>
          <p:cNvPicPr>
            <a:picLocks noChangeAspect="1"/>
          </p:cNvPicPr>
          <p:nvPr/>
        </p:nvPicPr>
        <p:blipFill>
          <a:blip r:embed="rId2"/>
          <a:stretch>
            <a:fillRect/>
          </a:stretch>
        </p:blipFill>
        <p:spPr>
          <a:xfrm>
            <a:off x="5812693" y="1714500"/>
            <a:ext cx="2794000" cy="3429000"/>
          </a:xfrm>
          <a:prstGeom prst="rect">
            <a:avLst/>
          </a:prstGeom>
        </p:spPr>
      </p:pic>
      <p:sp>
        <p:nvSpPr>
          <p:cNvPr id="4" name="テキスト ボックス 3"/>
          <p:cNvSpPr txBox="1"/>
          <p:nvPr/>
        </p:nvSpPr>
        <p:spPr>
          <a:xfrm>
            <a:off x="6291384" y="5221654"/>
            <a:ext cx="2492990" cy="369332"/>
          </a:xfrm>
          <a:prstGeom prst="rect">
            <a:avLst/>
          </a:prstGeom>
          <a:noFill/>
        </p:spPr>
        <p:txBody>
          <a:bodyPr wrap="none" rtlCol="0">
            <a:spAutoFit/>
          </a:bodyPr>
          <a:lstStyle/>
          <a:p>
            <a:r>
              <a:rPr kumimoji="1" lang="ja-JP" altLang="en-US" dirty="0" smtClean="0"/>
              <a:t>毛利衛（宇宙飛行士）</a:t>
            </a:r>
            <a:endParaRPr kumimoji="1" lang="ja-JP" altLang="en-US" dirty="0"/>
          </a:p>
        </p:txBody>
      </p:sp>
    </p:spTree>
    <p:extLst>
      <p:ext uri="{BB962C8B-B14F-4D97-AF65-F5344CB8AC3E}">
        <p14:creationId xmlns:p14="http://schemas.microsoft.com/office/powerpoint/2010/main" val="36819159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65150" y="4826827"/>
            <a:ext cx="8229600" cy="1143000"/>
          </a:xfrm>
        </p:spPr>
        <p:txBody>
          <a:bodyPr>
            <a:noAutofit/>
          </a:bodyPr>
          <a:lstStyle/>
          <a:p>
            <a:r>
              <a:rPr kumimoji="1" lang="ja-JP" altLang="en-US" sz="2800" dirty="0" smtClean="0">
                <a:solidFill>
                  <a:schemeClr val="accent1">
                    <a:lumMod val="20000"/>
                    <a:lumOff val="80000"/>
                  </a:schemeClr>
                </a:solidFill>
              </a:rPr>
              <a:t>アルキメデスの視点（</a:t>
            </a:r>
            <a:r>
              <a:rPr kumimoji="1" lang="en-US" altLang="ja-JP" sz="2800" dirty="0" smtClean="0">
                <a:solidFill>
                  <a:schemeClr val="accent1">
                    <a:lumMod val="20000"/>
                    <a:lumOff val="80000"/>
                  </a:schemeClr>
                </a:solidFill>
              </a:rPr>
              <a:t>H.</a:t>
            </a:r>
            <a:r>
              <a:rPr kumimoji="1" lang="ja-JP" altLang="en-US" sz="2800" dirty="0" smtClean="0">
                <a:solidFill>
                  <a:schemeClr val="accent1">
                    <a:lumMod val="20000"/>
                    <a:lumOff val="80000"/>
                  </a:schemeClr>
                </a:solidFill>
              </a:rPr>
              <a:t>アーレント）</a:t>
            </a:r>
            <a:endParaRPr kumimoji="1" lang="ja-JP" altLang="en-US" sz="2800" dirty="0">
              <a:solidFill>
                <a:schemeClr val="accent1">
                  <a:lumMod val="20000"/>
                  <a:lumOff val="80000"/>
                </a:schemeClr>
              </a:solidFill>
            </a:endParaRPr>
          </a:p>
        </p:txBody>
      </p:sp>
      <p:pic>
        <p:nvPicPr>
          <p:cNvPr id="4" name="図 3" descr="Earth_GPN-2000-0011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6932" y="2298727"/>
            <a:ext cx="1991525" cy="1991525"/>
          </a:xfrm>
          <a:prstGeom prst="rect">
            <a:avLst/>
          </a:prstGeom>
        </p:spPr>
      </p:pic>
      <p:sp>
        <p:nvSpPr>
          <p:cNvPr id="5" name="タイトル 1"/>
          <p:cNvSpPr txBox="1">
            <a:spLocks/>
          </p:cNvSpPr>
          <p:nvPr/>
        </p:nvSpPr>
        <p:spPr>
          <a:xfrm>
            <a:off x="387350" y="85725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b="0" i="0" kern="1200">
                <a:solidFill>
                  <a:schemeClr val="tx1"/>
                </a:solidFill>
                <a:latin typeface="ヒラギノ角ゴ Pro W3"/>
                <a:ea typeface="ヒラギノ角ゴ Pro W3"/>
                <a:cs typeface="ヒラギノ角ゴ Pro W3"/>
              </a:defRPr>
            </a:lvl1pPr>
          </a:lstStyle>
          <a:p>
            <a:r>
              <a:rPr lang="ja-JP" altLang="en-US" sz="2800" dirty="0" smtClean="0">
                <a:solidFill>
                  <a:schemeClr val="accent1">
                    <a:lumMod val="20000"/>
                    <a:lumOff val="80000"/>
                  </a:schemeClr>
                </a:solidFill>
              </a:rPr>
              <a:t>離見の見（世阿弥）</a:t>
            </a:r>
            <a:endParaRPr lang="ja-JP" altLang="en-US" sz="2800" dirty="0">
              <a:solidFill>
                <a:schemeClr val="accent1">
                  <a:lumMod val="20000"/>
                  <a:lumOff val="80000"/>
                </a:schemeClr>
              </a:solidFill>
            </a:endParaRPr>
          </a:p>
        </p:txBody>
      </p:sp>
    </p:spTree>
    <p:extLst>
      <p:ext uri="{BB962C8B-B14F-4D97-AF65-F5344CB8AC3E}">
        <p14:creationId xmlns:p14="http://schemas.microsoft.com/office/powerpoint/2010/main" val="20099010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457200" y="2572919"/>
            <a:ext cx="7757873" cy="4525963"/>
          </a:xfrm>
        </p:spPr>
        <p:txBody>
          <a:bodyPr>
            <a:normAutofit fontScale="70000" lnSpcReduction="20000"/>
          </a:bodyPr>
          <a:lstStyle/>
          <a:p>
            <a:pPr marL="0" indent="0">
              <a:buNone/>
            </a:pPr>
            <a:r>
              <a:rPr lang="en-US" altLang="ja-JP" i="1" dirty="0" smtClean="0">
                <a:latin typeface="Helvetica Neue Light"/>
                <a:cs typeface="Helvetica Neue Light"/>
              </a:rPr>
              <a:t>“This (anthropocentric) </a:t>
            </a:r>
            <a:r>
              <a:rPr lang="en-US" altLang="ja-JP" i="1" dirty="0">
                <a:latin typeface="Helvetica Neue Light"/>
                <a:cs typeface="Helvetica Neue Light"/>
              </a:rPr>
              <a:t>view of man </a:t>
            </a:r>
            <a:r>
              <a:rPr lang="en-US" altLang="ja-JP" i="1" dirty="0" smtClean="0">
                <a:latin typeface="Helvetica Neue Light"/>
                <a:cs typeface="Helvetica Neue Light"/>
              </a:rPr>
              <a:t>is even </a:t>
            </a:r>
            <a:r>
              <a:rPr lang="en-US" altLang="ja-JP" i="1" dirty="0">
                <a:latin typeface="Helvetica Neue Light"/>
                <a:cs typeface="Helvetica Neue Light"/>
              </a:rPr>
              <a:t>more alien to the scientist, to whom man is no more than a </a:t>
            </a:r>
            <a:r>
              <a:rPr lang="en-US" altLang="ja-JP" i="1" dirty="0" smtClean="0">
                <a:latin typeface="Helvetica Neue Light"/>
                <a:cs typeface="Helvetica Neue Light"/>
              </a:rPr>
              <a:t>special case </a:t>
            </a:r>
            <a:r>
              <a:rPr lang="en-US" altLang="ja-JP" i="1" dirty="0">
                <a:latin typeface="Helvetica Neue Light"/>
                <a:cs typeface="Helvetica Neue Light"/>
              </a:rPr>
              <a:t>of organic life and to whom man’s habitat—the earth, together </a:t>
            </a:r>
            <a:r>
              <a:rPr lang="en-US" altLang="ja-JP" i="1" dirty="0" smtClean="0">
                <a:latin typeface="Helvetica Neue Light"/>
                <a:cs typeface="Helvetica Neue Light"/>
              </a:rPr>
              <a:t>with earthbound </a:t>
            </a:r>
            <a:r>
              <a:rPr lang="en-US" altLang="ja-JP" i="1" dirty="0">
                <a:latin typeface="Helvetica Neue Light"/>
                <a:cs typeface="Helvetica Neue Light"/>
              </a:rPr>
              <a:t>laws—is no more than a special borderline case of absolute</a:t>
            </a:r>
            <a:r>
              <a:rPr lang="en-US" altLang="ja-JP" i="1" dirty="0" smtClean="0">
                <a:latin typeface="Helvetica Neue Light"/>
                <a:cs typeface="Helvetica Neue Light"/>
              </a:rPr>
              <a:t>, universal </a:t>
            </a:r>
            <a:r>
              <a:rPr lang="en-US" altLang="ja-JP" i="1" dirty="0">
                <a:latin typeface="Helvetica Neue Light"/>
                <a:cs typeface="Helvetica Neue Light"/>
              </a:rPr>
              <a:t>laws, that is, laws that rule the immensity of the universe. </a:t>
            </a:r>
            <a:r>
              <a:rPr lang="en-US" altLang="ja-JP" i="1" dirty="0" smtClean="0">
                <a:latin typeface="Helvetica Neue Light"/>
                <a:cs typeface="Helvetica Neue Light"/>
              </a:rPr>
              <a:t>Surely the </a:t>
            </a:r>
            <a:r>
              <a:rPr lang="en-US" altLang="ja-JP" i="1" dirty="0">
                <a:latin typeface="Helvetica Neue Light"/>
                <a:cs typeface="Helvetica Neue Light"/>
              </a:rPr>
              <a:t>scientist cannot permit himself to ask: What consequences will </a:t>
            </a:r>
            <a:r>
              <a:rPr lang="en-US" altLang="ja-JP" i="1" dirty="0" smtClean="0">
                <a:latin typeface="Helvetica Neue Light"/>
                <a:cs typeface="Helvetica Neue Light"/>
              </a:rPr>
              <a:t>the result </a:t>
            </a:r>
            <a:r>
              <a:rPr lang="en-US" altLang="ja-JP" i="1" dirty="0">
                <a:latin typeface="Helvetica Neue Light"/>
                <a:cs typeface="Helvetica Neue Light"/>
              </a:rPr>
              <a:t>of my investigations have for the stature (or, for that matter, for </a:t>
            </a:r>
            <a:r>
              <a:rPr lang="en-US" altLang="ja-JP" i="1" dirty="0" smtClean="0">
                <a:latin typeface="Helvetica Neue Light"/>
                <a:cs typeface="Helvetica Neue Light"/>
              </a:rPr>
              <a:t>the future</a:t>
            </a:r>
            <a:r>
              <a:rPr lang="en-US" altLang="ja-JP" i="1" dirty="0">
                <a:latin typeface="Helvetica Neue Light"/>
                <a:cs typeface="Helvetica Neue Light"/>
              </a:rPr>
              <a:t>) of man? It has been the glory of modern science that it has </a:t>
            </a:r>
            <a:r>
              <a:rPr lang="en-US" altLang="ja-JP" i="1" dirty="0" smtClean="0">
                <a:latin typeface="Helvetica Neue Light"/>
                <a:cs typeface="Helvetica Neue Light"/>
              </a:rPr>
              <a:t>been able </a:t>
            </a:r>
            <a:r>
              <a:rPr lang="en-US" altLang="ja-JP" i="1" dirty="0">
                <a:latin typeface="Helvetica Neue Light"/>
                <a:cs typeface="Helvetica Neue Light"/>
              </a:rPr>
              <a:t>to emancipate itself completely from all </a:t>
            </a:r>
            <a:r>
              <a:rPr lang="en-US" altLang="ja-JP" i="1" dirty="0" smtClean="0">
                <a:latin typeface="Helvetica Neue Light"/>
                <a:cs typeface="Helvetica Neue Light"/>
              </a:rPr>
              <a:t>such anthropocentric</a:t>
            </a:r>
            <a:r>
              <a:rPr lang="en-US" altLang="ja-JP" i="1" dirty="0">
                <a:latin typeface="Helvetica Neue Light"/>
                <a:cs typeface="Helvetica Neue Light"/>
              </a:rPr>
              <a:t>, that is</a:t>
            </a:r>
            <a:r>
              <a:rPr lang="en-US" altLang="ja-JP" i="1" dirty="0" smtClean="0">
                <a:latin typeface="Helvetica Neue Light"/>
                <a:cs typeface="Helvetica Neue Light"/>
              </a:rPr>
              <a:t>,</a:t>
            </a:r>
            <a:r>
              <a:rPr lang="en-US" altLang="ja-JP" i="1" dirty="0">
                <a:latin typeface="Helvetica Neue Light"/>
                <a:cs typeface="Helvetica Neue Light"/>
              </a:rPr>
              <a:t> </a:t>
            </a:r>
            <a:r>
              <a:rPr lang="en-US" altLang="ja-JP" i="1" dirty="0" smtClean="0">
                <a:latin typeface="Helvetica Neue Light"/>
                <a:cs typeface="Helvetica Neue Light"/>
              </a:rPr>
              <a:t>truly </a:t>
            </a:r>
            <a:r>
              <a:rPr lang="en-US" altLang="ja-JP" i="1" dirty="0">
                <a:latin typeface="Helvetica Neue Light"/>
                <a:cs typeface="Helvetica Neue Light"/>
              </a:rPr>
              <a:t>humanistic, concerns</a:t>
            </a:r>
            <a:r>
              <a:rPr lang="en-US" altLang="ja-JP" i="1" dirty="0" smtClean="0">
                <a:latin typeface="Helvetica Neue Light"/>
                <a:cs typeface="Helvetica Neue Light"/>
              </a:rPr>
              <a:t>.”</a:t>
            </a:r>
          </a:p>
          <a:p>
            <a:pPr marL="0" indent="0">
              <a:buNone/>
            </a:pPr>
            <a:endParaRPr lang="en-US" altLang="ja-JP" i="1" dirty="0" smtClean="0">
              <a:latin typeface="Helvetica Neue Light"/>
              <a:cs typeface="Helvetica Neue Light"/>
            </a:endParaRPr>
          </a:p>
          <a:p>
            <a:pPr marL="0" indent="0">
              <a:buNone/>
            </a:pPr>
            <a:r>
              <a:rPr lang="en-US" altLang="ja-JP" i="1" dirty="0" smtClean="0">
                <a:latin typeface="Helvetica Neue Light"/>
                <a:cs typeface="Helvetica Neue Light"/>
              </a:rPr>
              <a:t>The conquest of space and the statue of man, </a:t>
            </a:r>
            <a:r>
              <a:rPr lang="en-US" altLang="ja-JP" i="1" dirty="0" err="1" smtClean="0">
                <a:latin typeface="Helvetica Neue Light"/>
                <a:cs typeface="Helvetica Neue Light"/>
              </a:rPr>
              <a:t>Hannar</a:t>
            </a:r>
            <a:r>
              <a:rPr lang="en-US" altLang="ja-JP" i="1" dirty="0" smtClean="0">
                <a:latin typeface="Helvetica Neue Light"/>
                <a:cs typeface="Helvetica Neue Light"/>
              </a:rPr>
              <a:t> Arendt (1963)</a:t>
            </a:r>
            <a:endParaRPr kumimoji="1" lang="ja-JP" altLang="en-US" i="1" dirty="0">
              <a:latin typeface="Helvetica Neue Light"/>
              <a:cs typeface="Helvetica Neue Light"/>
            </a:endParaRPr>
          </a:p>
        </p:txBody>
      </p:sp>
      <p:pic>
        <p:nvPicPr>
          <p:cNvPr id="4" name="図 3"/>
          <p:cNvPicPr>
            <a:picLocks noChangeAspect="1"/>
          </p:cNvPicPr>
          <p:nvPr/>
        </p:nvPicPr>
        <p:blipFill>
          <a:blip r:embed="rId2"/>
          <a:stretch>
            <a:fillRect/>
          </a:stretch>
        </p:blipFill>
        <p:spPr>
          <a:xfrm>
            <a:off x="6039560" y="274638"/>
            <a:ext cx="2847317" cy="1988602"/>
          </a:xfrm>
          <a:prstGeom prst="rect">
            <a:avLst/>
          </a:prstGeom>
        </p:spPr>
      </p:pic>
    </p:spTree>
    <p:extLst>
      <p:ext uri="{BB962C8B-B14F-4D97-AF65-F5344CB8AC3E}">
        <p14:creationId xmlns:p14="http://schemas.microsoft.com/office/powerpoint/2010/main" val="24017018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5184166" y="1790700"/>
            <a:ext cx="3158756" cy="3543300"/>
          </a:xfrm>
          <a:prstGeom prst="rect">
            <a:avLst/>
          </a:prstGeom>
        </p:spPr>
      </p:pic>
      <p:sp>
        <p:nvSpPr>
          <p:cNvPr id="6" name="テキスト ボックス 5"/>
          <p:cNvSpPr txBox="1"/>
          <p:nvPr/>
        </p:nvSpPr>
        <p:spPr>
          <a:xfrm>
            <a:off x="457200" y="2753946"/>
            <a:ext cx="3861777" cy="1938992"/>
          </a:xfrm>
          <a:prstGeom prst="rect">
            <a:avLst/>
          </a:prstGeom>
          <a:noFill/>
        </p:spPr>
        <p:txBody>
          <a:bodyPr wrap="square" rtlCol="0">
            <a:spAutoFit/>
          </a:bodyPr>
          <a:lstStyle/>
          <a:p>
            <a:r>
              <a:rPr lang="en-US" altLang="ja-JP" sz="2000" dirty="0" smtClean="0">
                <a:latin typeface="ヒラギノ角ゴ Pro W3"/>
                <a:ea typeface="ヒラギノ角ゴ Pro W3"/>
                <a:cs typeface="ヒラギノ角ゴ Pro W3"/>
              </a:rPr>
              <a:t>“</a:t>
            </a:r>
            <a:r>
              <a:rPr lang="en-US" altLang="ja-JP" sz="2000" i="1" dirty="0" smtClean="0">
                <a:latin typeface="ヒラギノ角ゴ Pro W3"/>
                <a:ea typeface="ヒラギノ角ゴ Pro W3"/>
                <a:cs typeface="ヒラギノ角ゴ Pro W3"/>
              </a:rPr>
              <a:t>The </a:t>
            </a:r>
            <a:r>
              <a:rPr lang="en-US" altLang="ja-JP" sz="2000" i="1" dirty="0">
                <a:latin typeface="ヒラギノ角ゴ Pro W3"/>
                <a:ea typeface="ヒラギノ角ゴ Pro W3"/>
                <a:cs typeface="ヒラギノ角ゴ Pro W3"/>
              </a:rPr>
              <a:t>more the universe seems comprehensible, the more it also seems pointless</a:t>
            </a:r>
            <a:r>
              <a:rPr lang="en-US" altLang="ja-JP" sz="2000" i="1" dirty="0" smtClean="0">
                <a:latin typeface="ヒラギノ角ゴ Pro W3"/>
                <a:ea typeface="ヒラギノ角ゴ Pro W3"/>
                <a:cs typeface="ヒラギノ角ゴ Pro W3"/>
              </a:rPr>
              <a:t>.”</a:t>
            </a:r>
          </a:p>
          <a:p>
            <a:endParaRPr kumimoji="1" lang="en-US" altLang="ja-JP" sz="2000" i="1" dirty="0">
              <a:latin typeface="ヒラギノ角ゴ Pro W3"/>
              <a:ea typeface="ヒラギノ角ゴ Pro W3"/>
              <a:cs typeface="ヒラギノ角ゴ Pro W3"/>
            </a:endParaRPr>
          </a:p>
          <a:p>
            <a:r>
              <a:rPr lang="en-US" altLang="ja-JP" sz="2000" i="1" dirty="0" smtClean="0">
                <a:latin typeface="ヒラギノ角ゴ Pro W3"/>
                <a:ea typeface="ヒラギノ角ゴ Pro W3"/>
                <a:cs typeface="ヒラギノ角ゴ Pro W3"/>
              </a:rPr>
              <a:t>The First Three Minutes </a:t>
            </a:r>
          </a:p>
          <a:p>
            <a:r>
              <a:rPr lang="en-US" altLang="ja-JP" sz="2000" i="1" dirty="0" smtClean="0">
                <a:latin typeface="ヒラギノ角ゴ Pro W3"/>
                <a:ea typeface="ヒラギノ角ゴ Pro W3"/>
                <a:cs typeface="ヒラギノ角ゴ Pro W3"/>
              </a:rPr>
              <a:t>S. </a:t>
            </a:r>
            <a:r>
              <a:rPr lang="en-US" altLang="ja-JP" sz="2000" i="1" dirty="0" err="1" smtClean="0">
                <a:latin typeface="ヒラギノ角ゴ Pro W3"/>
                <a:ea typeface="ヒラギノ角ゴ Pro W3"/>
                <a:cs typeface="ヒラギノ角ゴ Pro W3"/>
              </a:rPr>
              <a:t>Weinerg</a:t>
            </a:r>
            <a:endParaRPr kumimoji="1" lang="ja-JP" altLang="en-US" sz="2000" i="1"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23085482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latin typeface="Helvetica Neue Light"/>
              <a:cs typeface="Helvetica Neue Light"/>
            </a:endParaRPr>
          </a:p>
        </p:txBody>
      </p:sp>
      <p:sp>
        <p:nvSpPr>
          <p:cNvPr id="3" name="コンテンツ プレースホルダー 2"/>
          <p:cNvSpPr>
            <a:spLocks noGrp="1"/>
          </p:cNvSpPr>
          <p:nvPr>
            <p:ph idx="1"/>
          </p:nvPr>
        </p:nvSpPr>
        <p:spPr>
          <a:xfrm>
            <a:off x="457200" y="1429820"/>
            <a:ext cx="5258222" cy="4525963"/>
          </a:xfrm>
        </p:spPr>
        <p:txBody>
          <a:bodyPr>
            <a:normAutofit/>
          </a:bodyPr>
          <a:lstStyle/>
          <a:p>
            <a:pPr marL="0" indent="0">
              <a:buNone/>
            </a:pPr>
            <a:r>
              <a:rPr kumimoji="1" lang="en-US" altLang="ja-JP" sz="2400" i="1" dirty="0" smtClean="0">
                <a:latin typeface="Helvetica Neue Light"/>
                <a:cs typeface="Helvetica Neue Light"/>
              </a:rPr>
              <a:t>“I do not believe that we are tourists in our universe. I do not believe that the universe is mindless… We are not merely spectators; we are actors in the drama of the universe.“</a:t>
            </a:r>
          </a:p>
          <a:p>
            <a:pPr>
              <a:buFontTx/>
              <a:buChar char="-"/>
            </a:pPr>
            <a:endParaRPr lang="en-US" altLang="ja-JP" sz="2400" i="1" dirty="0" smtClean="0">
              <a:latin typeface="Helvetica Neue Light"/>
              <a:cs typeface="Helvetica Neue Light"/>
            </a:endParaRPr>
          </a:p>
          <a:p>
            <a:pPr marL="0" indent="0">
              <a:buNone/>
            </a:pPr>
            <a:r>
              <a:rPr lang="en-US" altLang="ja-JP" sz="2400" i="1" dirty="0" smtClean="0">
                <a:latin typeface="Helvetica Neue Light"/>
                <a:cs typeface="Helvetica Neue Light"/>
              </a:rPr>
              <a:t>Disturbing the Universe, </a:t>
            </a:r>
          </a:p>
          <a:p>
            <a:pPr marL="0" indent="0">
              <a:buNone/>
            </a:pPr>
            <a:r>
              <a:rPr lang="en-US" altLang="ja-JP" sz="2400" i="1" dirty="0" smtClean="0">
                <a:latin typeface="Helvetica Neue Light"/>
                <a:cs typeface="Helvetica Neue Light"/>
              </a:rPr>
              <a:t>Freeman Dyson </a:t>
            </a:r>
            <a:endParaRPr kumimoji="1" lang="ja-JP" altLang="en-US" sz="2400" i="1" dirty="0">
              <a:latin typeface="Helvetica Neue Light"/>
              <a:cs typeface="Helvetica Neue Light"/>
            </a:endParaRPr>
          </a:p>
        </p:txBody>
      </p:sp>
      <p:pic>
        <p:nvPicPr>
          <p:cNvPr id="5" name="図 4"/>
          <p:cNvPicPr>
            <a:picLocks noChangeAspect="1"/>
          </p:cNvPicPr>
          <p:nvPr/>
        </p:nvPicPr>
        <p:blipFill>
          <a:blip r:embed="rId3"/>
          <a:stretch>
            <a:fillRect/>
          </a:stretch>
        </p:blipFill>
        <p:spPr>
          <a:xfrm>
            <a:off x="6331945" y="1533881"/>
            <a:ext cx="2451611" cy="3675622"/>
          </a:xfrm>
          <a:prstGeom prst="rect">
            <a:avLst/>
          </a:prstGeom>
        </p:spPr>
      </p:pic>
    </p:spTree>
    <p:extLst>
      <p:ext uri="{BB962C8B-B14F-4D97-AF65-F5344CB8AC3E}">
        <p14:creationId xmlns:p14="http://schemas.microsoft.com/office/powerpoint/2010/main" val="12511461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604575" y="0"/>
            <a:ext cx="8082225" cy="5141789"/>
          </a:xfrm>
          <a:prstGeom prst="rect">
            <a:avLst/>
          </a:prstGeom>
        </p:spPr>
      </p:pic>
      <p:sp>
        <p:nvSpPr>
          <p:cNvPr id="3" name="テキスト ボックス 2"/>
          <p:cNvSpPr txBox="1"/>
          <p:nvPr/>
        </p:nvSpPr>
        <p:spPr>
          <a:xfrm>
            <a:off x="1127409" y="5688544"/>
            <a:ext cx="5775940" cy="1077218"/>
          </a:xfrm>
          <a:prstGeom prst="rect">
            <a:avLst/>
          </a:prstGeom>
          <a:noFill/>
        </p:spPr>
        <p:txBody>
          <a:bodyPr wrap="none" rtlCol="0">
            <a:spAutoFit/>
          </a:bodyPr>
          <a:lstStyle/>
          <a:p>
            <a:r>
              <a:rPr lang="en-US" altLang="en-US" sz="1600" dirty="0" smtClean="0">
                <a:latin typeface="ヒラギノ角ゴ Pro W3"/>
                <a:ea typeface="ヒラギノ角ゴ Pro W3"/>
                <a:cs typeface="ヒラギノ角ゴ Pro W3"/>
              </a:rPr>
              <a:t>人類の宇宙進出の帰結：</a:t>
            </a:r>
          </a:p>
          <a:p>
            <a:pPr lvl="1"/>
            <a:r>
              <a:rPr lang="en-US" altLang="en-US" sz="1600" dirty="0" smtClean="0">
                <a:latin typeface="ヒラギノ角ゴ Pro W3"/>
                <a:ea typeface="ヒラギノ角ゴ Pro W3"/>
                <a:cs typeface="ヒラギノ角ゴ Pro W3"/>
              </a:rPr>
              <a:t>ロボット技術、生命工学を駆使した新たな環境への適応</a:t>
            </a:r>
          </a:p>
          <a:p>
            <a:pPr lvl="1"/>
            <a:r>
              <a:rPr lang="ja-JP" altLang="en-US" sz="1600" dirty="0" smtClean="0">
                <a:latin typeface="ヒラギノ角ゴ Pro W3"/>
                <a:ea typeface="ヒラギノ角ゴ Pro W3"/>
                <a:cs typeface="ヒラギノ角ゴ Pro W3"/>
              </a:rPr>
              <a:t>精神、価値観、社会構造の変容</a:t>
            </a:r>
            <a:endParaRPr lang="en-US" altLang="ja-JP" sz="1600" dirty="0" smtClean="0">
              <a:latin typeface="ヒラギノ角ゴ Pro W3"/>
              <a:ea typeface="ヒラギノ角ゴ Pro W3"/>
              <a:cs typeface="ヒラギノ角ゴ Pro W3"/>
            </a:endParaRPr>
          </a:p>
          <a:p>
            <a:pPr lvl="1"/>
            <a:r>
              <a:rPr lang="ja-JP" altLang="en-US" sz="1600" dirty="0" smtClean="0">
                <a:latin typeface="ヒラギノ角ゴ Pro W3"/>
                <a:ea typeface="ヒラギノ角ゴ Pro W3"/>
                <a:cs typeface="ヒラギノ角ゴ Pro W3"/>
              </a:rPr>
              <a:t>異質で非融和的社会の出現</a:t>
            </a:r>
            <a:endParaRPr lang="en-US" altLang="en-US" sz="1600" dirty="0" smtClean="0">
              <a:latin typeface="ヒラギノ角ゴ Pro W3"/>
              <a:ea typeface="ヒラギノ角ゴ Pro W3"/>
              <a:cs typeface="ヒラギノ角ゴ Pro W3"/>
            </a:endParaRPr>
          </a:p>
        </p:txBody>
      </p:sp>
      <p:pic>
        <p:nvPicPr>
          <p:cNvPr id="5" name="図 4"/>
          <p:cNvPicPr>
            <a:picLocks noChangeAspect="1"/>
          </p:cNvPicPr>
          <p:nvPr/>
        </p:nvPicPr>
        <p:blipFill>
          <a:blip r:embed="rId3"/>
          <a:stretch>
            <a:fillRect/>
          </a:stretch>
        </p:blipFill>
        <p:spPr>
          <a:xfrm>
            <a:off x="5071373" y="1326985"/>
            <a:ext cx="3685517" cy="4361559"/>
          </a:xfrm>
          <a:prstGeom prst="rect">
            <a:avLst/>
          </a:prstGeom>
        </p:spPr>
      </p:pic>
    </p:spTree>
    <p:extLst>
      <p:ext uri="{BB962C8B-B14F-4D97-AF65-F5344CB8AC3E}">
        <p14:creationId xmlns:p14="http://schemas.microsoft.com/office/powerpoint/2010/main" val="3877265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457200" y="2252976"/>
            <a:ext cx="5514943" cy="2748796"/>
          </a:xfrm>
        </p:spPr>
        <p:txBody>
          <a:bodyPr>
            <a:normAutofit fontScale="92500" lnSpcReduction="10000"/>
          </a:bodyPr>
          <a:lstStyle/>
          <a:p>
            <a:pPr marL="0" indent="0">
              <a:buNone/>
            </a:pPr>
            <a:r>
              <a:rPr lang="ja-JP" altLang="en-US" sz="2400" dirty="0"/>
              <a:t>創造に満ちた偉大な時代とは、遠く離れたパートナーと刺激を与え合える程度に情報交換ができ、しかもその頻度と速度は、集団・個人間に不可欠の壁を小さくしすぎて交換が容易になり、画一化が進み多様性が見失われない程度に留まっていた</a:t>
            </a:r>
            <a:r>
              <a:rPr lang="ja-JP" altLang="en-US" sz="2400" dirty="0" smtClean="0"/>
              <a:t>時代</a:t>
            </a:r>
            <a:endParaRPr lang="en-US" altLang="ja-JP" sz="2400" dirty="0" smtClean="0"/>
          </a:p>
          <a:p>
            <a:pPr marL="0" indent="0">
              <a:buNone/>
            </a:pPr>
            <a:endParaRPr lang="en-US" altLang="ja-JP" sz="2000" dirty="0"/>
          </a:p>
          <a:p>
            <a:pPr marL="0" indent="0">
              <a:buNone/>
            </a:pPr>
            <a:r>
              <a:rPr lang="ja-JP" altLang="en-US" sz="2000" dirty="0" smtClean="0"/>
              <a:t>レヴィ＝ストロース講義（平凡社ライブラリー）</a:t>
            </a:r>
            <a:r>
              <a:rPr lang="en-US" altLang="ja-JP" sz="2000" dirty="0" smtClean="0"/>
              <a:t> </a:t>
            </a:r>
            <a:endParaRPr lang="en-US" altLang="ja-JP" sz="2000" dirty="0"/>
          </a:p>
        </p:txBody>
      </p:sp>
      <p:pic>
        <p:nvPicPr>
          <p:cNvPr id="4" name="図 3"/>
          <p:cNvPicPr>
            <a:picLocks noChangeAspect="1"/>
          </p:cNvPicPr>
          <p:nvPr/>
        </p:nvPicPr>
        <p:blipFill>
          <a:blip r:embed="rId2"/>
          <a:stretch>
            <a:fillRect/>
          </a:stretch>
        </p:blipFill>
        <p:spPr>
          <a:xfrm>
            <a:off x="6144291" y="2359480"/>
            <a:ext cx="2831054" cy="1882651"/>
          </a:xfrm>
          <a:prstGeom prst="rect">
            <a:avLst/>
          </a:prstGeom>
        </p:spPr>
      </p:pic>
    </p:spTree>
    <p:extLst>
      <p:ext uri="{BB962C8B-B14F-4D97-AF65-F5344CB8AC3E}">
        <p14:creationId xmlns:p14="http://schemas.microsoft.com/office/powerpoint/2010/main" val="347406146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59152" y="286692"/>
            <a:ext cx="1857226" cy="2655929"/>
          </a:xfrm>
          <a:prstGeom prst="rect">
            <a:avLst/>
          </a:prstGeom>
        </p:spPr>
      </p:pic>
      <p:sp>
        <p:nvSpPr>
          <p:cNvPr id="6" name="テキスト ボックス 5"/>
          <p:cNvSpPr txBox="1"/>
          <p:nvPr/>
        </p:nvSpPr>
        <p:spPr>
          <a:xfrm>
            <a:off x="3242585" y="357298"/>
            <a:ext cx="5369568" cy="2585323"/>
          </a:xfrm>
          <a:prstGeom prst="rect">
            <a:avLst/>
          </a:prstGeom>
          <a:noFill/>
        </p:spPr>
        <p:txBody>
          <a:bodyPr wrap="square" rtlCol="0">
            <a:spAutoFit/>
          </a:bodyPr>
          <a:lstStyle/>
          <a:p>
            <a:r>
              <a:rPr lang="ja-JP" altLang="en-US" dirty="0">
                <a:solidFill>
                  <a:srgbClr val="000000"/>
                </a:solidFill>
                <a:latin typeface="ヒラギノ角ゴ Pro W3"/>
                <a:ea typeface="ヒラギノ角ゴ Pro W3"/>
                <a:cs typeface="ヒラギノ角ゴ Pro W3"/>
              </a:rPr>
              <a:t>今西錦司</a:t>
            </a:r>
            <a:r>
              <a:rPr lang="en-US" altLang="ja-JP" dirty="0">
                <a:solidFill>
                  <a:srgbClr val="000000"/>
                </a:solidFill>
                <a:latin typeface="ヒラギノ角ゴ Pro W3"/>
                <a:ea typeface="ヒラギノ角ゴ Pro W3"/>
                <a:cs typeface="ヒラギノ角ゴ Pro W3"/>
              </a:rPr>
              <a:t>『</a:t>
            </a:r>
            <a:r>
              <a:rPr lang="ja-JP" altLang="en-US" dirty="0">
                <a:solidFill>
                  <a:srgbClr val="000000"/>
                </a:solidFill>
                <a:latin typeface="ヒラギノ角ゴ Pro W3"/>
                <a:ea typeface="ヒラギノ角ゴ Pro W3"/>
                <a:cs typeface="ヒラギノ角ゴ Pro W3"/>
              </a:rPr>
              <a:t>民族文化などは、人間が意識的につくりあげようとしてできたものではなくて、自然にそうなってきたものでしょう</a:t>
            </a:r>
            <a:r>
              <a:rPr lang="ja-JP" altLang="en-US" dirty="0" smtClean="0">
                <a:solidFill>
                  <a:srgbClr val="000000"/>
                </a:solidFill>
                <a:latin typeface="ヒラギノ角ゴ Pro W3"/>
                <a:ea typeface="ヒラギノ角ゴ Pro W3"/>
                <a:cs typeface="ヒラギノ角ゴ Pro W3"/>
              </a:rPr>
              <a:t>。こう</a:t>
            </a:r>
            <a:r>
              <a:rPr lang="ja-JP" altLang="en-US" dirty="0">
                <a:solidFill>
                  <a:srgbClr val="000000"/>
                </a:solidFill>
                <a:latin typeface="ヒラギノ角ゴ Pro W3"/>
                <a:ea typeface="ヒラギノ角ゴ Pro W3"/>
                <a:cs typeface="ヒラギノ角ゴ Pro W3"/>
              </a:rPr>
              <a:t>いう文化と</a:t>
            </a:r>
            <a:r>
              <a:rPr lang="ja-JP" altLang="en-US" dirty="0" smtClean="0">
                <a:solidFill>
                  <a:srgbClr val="000000"/>
                </a:solidFill>
                <a:latin typeface="ヒラギノ角ゴ Pro W3"/>
                <a:ea typeface="ヒラギノ角ゴ Pro W3"/>
                <a:cs typeface="ヒラギノ角ゴ Pro W3"/>
              </a:rPr>
              <a:t>、サピエンス</a:t>
            </a:r>
            <a:r>
              <a:rPr lang="ja-JP" altLang="en-US" dirty="0">
                <a:solidFill>
                  <a:srgbClr val="000000"/>
                </a:solidFill>
                <a:latin typeface="ヒラギノ角ゴ Pro W3"/>
                <a:ea typeface="ヒラギノ角ゴ Pro W3"/>
                <a:cs typeface="ヒラギノ角ゴ Pro W3"/>
              </a:rPr>
              <a:t>として人間が意識的に努力して</a:t>
            </a:r>
            <a:r>
              <a:rPr lang="ja-JP" altLang="en-US" dirty="0" smtClean="0">
                <a:solidFill>
                  <a:srgbClr val="000000"/>
                </a:solidFill>
                <a:latin typeface="ヒラギノ角ゴ Pro W3"/>
                <a:ea typeface="ヒラギノ角ゴ Pro W3"/>
                <a:cs typeface="ヒラギノ角ゴ Pro W3"/>
              </a:rPr>
              <a:t>作り出した文化と</a:t>
            </a:r>
            <a:r>
              <a:rPr lang="ja-JP" altLang="en-US" dirty="0">
                <a:solidFill>
                  <a:srgbClr val="000000"/>
                </a:solidFill>
                <a:latin typeface="ヒラギノ角ゴ Pro W3"/>
                <a:ea typeface="ヒラギノ角ゴ Pro W3"/>
                <a:cs typeface="ヒラギノ角ゴ Pro W3"/>
              </a:rPr>
              <a:t>は、はっきり分ける必要がある</a:t>
            </a:r>
            <a:r>
              <a:rPr lang="en-US" altLang="ja-JP" dirty="0">
                <a:solidFill>
                  <a:srgbClr val="000000"/>
                </a:solidFill>
                <a:latin typeface="ヒラギノ角ゴ Pro W3"/>
                <a:ea typeface="ヒラギノ角ゴ Pro W3"/>
                <a:cs typeface="ヒラギノ角ゴ Pro W3"/>
              </a:rPr>
              <a:t>』</a:t>
            </a:r>
            <a:endParaRPr lang="en-US" altLang="ja-JP" dirty="0" smtClean="0">
              <a:solidFill>
                <a:srgbClr val="000000"/>
              </a:solidFill>
              <a:latin typeface="ヒラギノ角ゴ Pro W3"/>
              <a:ea typeface="ヒラギノ角ゴ Pro W3"/>
              <a:cs typeface="ヒラギノ角ゴ Pro W3"/>
            </a:endParaRPr>
          </a:p>
          <a:p>
            <a:endParaRPr lang="en-US" altLang="ja-JP" dirty="0">
              <a:solidFill>
                <a:srgbClr val="000000"/>
              </a:solidFill>
              <a:latin typeface="ヒラギノ角ゴ Pro W3"/>
              <a:ea typeface="ヒラギノ角ゴ Pro W3"/>
              <a:cs typeface="ヒラギノ角ゴ Pro W3"/>
            </a:endParaRPr>
          </a:p>
          <a:p>
            <a:r>
              <a:rPr lang="ja-JP" altLang="en-US" dirty="0" smtClean="0">
                <a:solidFill>
                  <a:srgbClr val="000000"/>
                </a:solidFill>
                <a:latin typeface="ヒラギノ角ゴ Pro W3"/>
                <a:ea typeface="ヒラギノ角ゴ Pro W3"/>
                <a:cs typeface="ヒラギノ角ゴ Pro W3"/>
              </a:rPr>
              <a:t>梅棹忠夫</a:t>
            </a:r>
            <a:r>
              <a:rPr lang="en-US" altLang="ja-JP" dirty="0" smtClean="0">
                <a:solidFill>
                  <a:srgbClr val="000000"/>
                </a:solidFill>
                <a:latin typeface="ヒラギノ角ゴ Pro W3"/>
                <a:ea typeface="ヒラギノ角ゴ Pro W3"/>
                <a:cs typeface="ヒラギノ角ゴ Pro W3"/>
              </a:rPr>
              <a:t>『</a:t>
            </a:r>
            <a:r>
              <a:rPr lang="ja-JP" altLang="en-US" dirty="0">
                <a:solidFill>
                  <a:srgbClr val="000000"/>
                </a:solidFill>
                <a:latin typeface="ヒラギノ角ゴ Pro W3"/>
                <a:ea typeface="ヒラギノ角ゴ Pro W3"/>
                <a:cs typeface="ヒラギノ角ゴ Pro W3"/>
              </a:rPr>
              <a:t>目的的発想は自然的所与とちごうてかなり自由度が高い。洋々たる可能性をはらんでいるとともに、一面大変恐ろしいところがある</a:t>
            </a:r>
            <a:r>
              <a:rPr lang="en-US" altLang="ja-JP" dirty="0">
                <a:solidFill>
                  <a:srgbClr val="000000"/>
                </a:solidFill>
                <a:latin typeface="ヒラギノ角ゴ Pro W3"/>
                <a:ea typeface="ヒラギノ角ゴ Pro W3"/>
                <a:cs typeface="ヒラギノ角ゴ Pro W3"/>
              </a:rPr>
              <a:t>』</a:t>
            </a:r>
            <a:endParaRPr kumimoji="1" lang="ja-JP" altLang="en-US" dirty="0">
              <a:solidFill>
                <a:srgbClr val="000000"/>
              </a:solidFill>
              <a:latin typeface="ヒラギノ角ゴ Pro W3"/>
              <a:ea typeface="ヒラギノ角ゴ Pro W3"/>
              <a:cs typeface="ヒラギノ角ゴ Pro W3"/>
            </a:endParaRPr>
          </a:p>
        </p:txBody>
      </p:sp>
      <p:pic>
        <p:nvPicPr>
          <p:cNvPr id="9" name="図 8"/>
          <p:cNvPicPr>
            <a:picLocks noChangeAspect="1"/>
          </p:cNvPicPr>
          <p:nvPr/>
        </p:nvPicPr>
        <p:blipFill>
          <a:blip r:embed="rId3"/>
          <a:stretch>
            <a:fillRect/>
          </a:stretch>
        </p:blipFill>
        <p:spPr>
          <a:xfrm>
            <a:off x="5147511" y="4161494"/>
            <a:ext cx="2497889" cy="2159908"/>
          </a:xfrm>
          <a:prstGeom prst="rect">
            <a:avLst/>
          </a:prstGeom>
        </p:spPr>
      </p:pic>
      <p:sp>
        <p:nvSpPr>
          <p:cNvPr id="10" name="タイトル 1"/>
          <p:cNvSpPr>
            <a:spLocks noGrp="1"/>
          </p:cNvSpPr>
          <p:nvPr>
            <p:ph type="title"/>
          </p:nvPr>
        </p:nvSpPr>
        <p:spPr>
          <a:xfrm>
            <a:off x="631891" y="4161494"/>
            <a:ext cx="4075723" cy="2159908"/>
          </a:xfrm>
        </p:spPr>
        <p:txBody>
          <a:bodyPr>
            <a:noAutofit/>
          </a:bodyPr>
          <a:lstStyle/>
          <a:p>
            <a:pPr algn="l"/>
            <a:r>
              <a:rPr lang="ja-JP" altLang="en-US" sz="2000" dirty="0" smtClean="0"/>
              <a:t>今西錦司</a:t>
            </a:r>
            <a:r>
              <a:rPr lang="en-US" altLang="ja-JP" sz="2000" dirty="0" smtClean="0"/>
              <a:t>『</a:t>
            </a:r>
            <a:r>
              <a:rPr lang="ja-JP" altLang="en-US" sz="2000" dirty="0" smtClean="0"/>
              <a:t>私</a:t>
            </a:r>
            <a:r>
              <a:rPr lang="ja-JP" altLang="en-US" sz="2000" dirty="0"/>
              <a:t>なんかは、自分の一生については自然が破壊されていくのを悲しんだりしている。けれども人間の一生を考えたらサイボーグでもなんでもいいから、もっと発展してほしいという気持になる</a:t>
            </a:r>
            <a:r>
              <a:rPr lang="ja-JP" altLang="en-US" sz="2000" dirty="0" smtClean="0"/>
              <a:t>ね</a:t>
            </a:r>
            <a:r>
              <a:rPr lang="en-US" altLang="ja-JP" sz="2000" dirty="0" smtClean="0"/>
              <a:t>』</a:t>
            </a:r>
            <a:endParaRPr kumimoji="1" lang="ja-JP" altLang="en-US" sz="2000" dirty="0"/>
          </a:p>
        </p:txBody>
      </p:sp>
    </p:spTree>
    <p:extLst>
      <p:ext uri="{BB962C8B-B14F-4D97-AF65-F5344CB8AC3E}">
        <p14:creationId xmlns:p14="http://schemas.microsoft.com/office/powerpoint/2010/main" val="84864885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図 3"/>
          <p:cNvPicPr>
            <a:picLocks noChangeAspect="1"/>
          </p:cNvPicPr>
          <p:nvPr/>
        </p:nvPicPr>
        <p:blipFill>
          <a:blip r:embed="rId3"/>
          <a:stretch>
            <a:fillRect/>
          </a:stretch>
        </p:blipFill>
        <p:spPr>
          <a:xfrm>
            <a:off x="4990496" y="1771161"/>
            <a:ext cx="3381733" cy="3347916"/>
          </a:xfrm>
          <a:prstGeom prst="rect">
            <a:avLst/>
          </a:prstGeom>
        </p:spPr>
      </p:pic>
      <p:sp>
        <p:nvSpPr>
          <p:cNvPr id="5" name="テキスト ボックス 4"/>
          <p:cNvSpPr txBox="1"/>
          <p:nvPr/>
        </p:nvSpPr>
        <p:spPr>
          <a:xfrm>
            <a:off x="4063162" y="5191520"/>
            <a:ext cx="5080838" cy="523220"/>
          </a:xfrm>
          <a:prstGeom prst="rect">
            <a:avLst/>
          </a:prstGeom>
          <a:noFill/>
        </p:spPr>
        <p:txBody>
          <a:bodyPr wrap="none" rtlCol="0">
            <a:spAutoFit/>
          </a:bodyPr>
          <a:lstStyle/>
          <a:p>
            <a:pPr algn="ctr"/>
            <a:r>
              <a:rPr lang="ja-JP" altLang="en-US" sz="1600" dirty="0" smtClean="0"/>
              <a:t>シモーヌ・ヴェイユ</a:t>
            </a:r>
            <a:endParaRPr lang="en-US" altLang="ja-JP" sz="1600" dirty="0" smtClean="0"/>
          </a:p>
          <a:p>
            <a:pPr algn="ctr"/>
            <a:r>
              <a:rPr lang="en-US" altLang="ja-JP" sz="1200" dirty="0" smtClean="0"/>
              <a:t>https</a:t>
            </a:r>
            <a:r>
              <a:rPr lang="en-US" altLang="ja-JP" sz="1200" dirty="0"/>
              <a:t>://</a:t>
            </a:r>
            <a:r>
              <a:rPr lang="en-US" altLang="ja-JP" sz="1200" dirty="0" err="1"/>
              <a:t>upload.wikimedia.org</a:t>
            </a:r>
            <a:r>
              <a:rPr lang="en-US" altLang="ja-JP" sz="1200" dirty="0"/>
              <a:t>/</a:t>
            </a:r>
            <a:r>
              <a:rPr lang="en-US" altLang="ja-JP" sz="1200" dirty="0" err="1"/>
              <a:t>wikipedia</a:t>
            </a:r>
            <a:r>
              <a:rPr lang="en-US" altLang="ja-JP" sz="1200" dirty="0"/>
              <a:t>/commons/0/0e/Simone1-300x297.jpg</a:t>
            </a:r>
            <a:endParaRPr kumimoji="1" lang="ja-JP" altLang="en-US" sz="1200" dirty="0"/>
          </a:p>
        </p:txBody>
      </p:sp>
      <p:sp>
        <p:nvSpPr>
          <p:cNvPr id="6" name="テキスト ボックス 5"/>
          <p:cNvSpPr txBox="1"/>
          <p:nvPr/>
        </p:nvSpPr>
        <p:spPr>
          <a:xfrm>
            <a:off x="457200" y="2231066"/>
            <a:ext cx="4063999" cy="2862323"/>
          </a:xfrm>
          <a:prstGeom prst="rect">
            <a:avLst/>
          </a:prstGeom>
          <a:noFill/>
        </p:spPr>
        <p:txBody>
          <a:bodyPr wrap="square" rtlCol="0">
            <a:spAutoFit/>
          </a:bodyPr>
          <a:lstStyle/>
          <a:p>
            <a:r>
              <a:rPr kumimoji="1" lang="ja-JP" altLang="en-US" dirty="0" smtClean="0">
                <a:latin typeface="ヒラギノ角ゴ Pro W3"/>
                <a:ea typeface="ヒラギノ角ゴ Pro W3"/>
                <a:cs typeface="ヒラギノ角ゴ Pro W3"/>
              </a:rPr>
              <a:t>奴隷とは、ただ生存するためという以外に、この辛い労苦の目的としてどんな幸福も約束されていない者のことである</a:t>
            </a:r>
            <a:endParaRPr kumimoji="1" lang="en-US" altLang="ja-JP" dirty="0" smtClean="0">
              <a:latin typeface="ヒラギノ角ゴ Pro W3"/>
              <a:ea typeface="ヒラギノ角ゴ Pro W3"/>
              <a:cs typeface="ヒラギノ角ゴ Pro W3"/>
            </a:endParaRPr>
          </a:p>
          <a:p>
            <a:endParaRPr lang="en-US" altLang="ja-JP" dirty="0">
              <a:latin typeface="ヒラギノ角ゴ Pro W3"/>
              <a:ea typeface="ヒラギノ角ゴ Pro W3"/>
              <a:cs typeface="ヒラギノ角ゴ Pro W3"/>
            </a:endParaRPr>
          </a:p>
          <a:p>
            <a:r>
              <a:rPr kumimoji="1" lang="ja-JP" altLang="en-US" dirty="0" smtClean="0">
                <a:latin typeface="ヒラギノ角ゴ Pro W3"/>
                <a:ea typeface="ヒラギノ角ゴ Pro W3"/>
                <a:cs typeface="ヒラギノ角ゴ Pro W3"/>
              </a:rPr>
              <a:t>労働者たちは、パンよりも詩を必要とする。その生活が詩になることを必要としている。</a:t>
            </a:r>
            <a:endParaRPr kumimoji="1" lang="en-US" altLang="ja-JP" dirty="0" smtClean="0">
              <a:latin typeface="ヒラギノ角ゴ Pro W3"/>
              <a:ea typeface="ヒラギノ角ゴ Pro W3"/>
              <a:cs typeface="ヒラギノ角ゴ Pro W3"/>
            </a:endParaRPr>
          </a:p>
          <a:p>
            <a:endParaRPr lang="en-US" altLang="ja-JP" dirty="0">
              <a:latin typeface="ヒラギノ角ゴ Pro W3"/>
              <a:ea typeface="ヒラギノ角ゴ Pro W3"/>
              <a:cs typeface="ヒラギノ角ゴ Pro W3"/>
            </a:endParaRPr>
          </a:p>
          <a:p>
            <a:r>
              <a:rPr kumimoji="1" lang="ja-JP" altLang="en-US" dirty="0" smtClean="0">
                <a:latin typeface="ヒラギノ角ゴ Pro W3"/>
                <a:ea typeface="ヒラギノ角ゴ Pro W3"/>
                <a:cs typeface="ヒラギノ角ゴ Pro W3"/>
              </a:rPr>
              <a:t>工場日記</a:t>
            </a:r>
            <a:r>
              <a:rPr kumimoji="1" lang="en-US" altLang="ja-JP" dirty="0" smtClean="0">
                <a:latin typeface="ヒラギノ角ゴ Pro W3"/>
                <a:ea typeface="ヒラギノ角ゴ Pro W3"/>
                <a:cs typeface="ヒラギノ角ゴ Pro W3"/>
              </a:rPr>
              <a:t> S.</a:t>
            </a:r>
            <a:r>
              <a:rPr kumimoji="1" lang="ja-JP" altLang="en-US" dirty="0" smtClean="0">
                <a:latin typeface="ヒラギノ角ゴ Pro W3"/>
                <a:ea typeface="ヒラギノ角ゴ Pro W3"/>
                <a:cs typeface="ヒラギノ角ゴ Pro W3"/>
              </a:rPr>
              <a:t>　ヴェイユ</a:t>
            </a:r>
            <a:endParaRPr kumimoji="1" lang="ja-JP" altLang="en-US"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6287829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77491"/>
            <a:ext cx="8229600" cy="1143000"/>
          </a:xfrm>
        </p:spPr>
        <p:txBody>
          <a:bodyPr>
            <a:noAutofit/>
          </a:bodyPr>
          <a:lstStyle/>
          <a:p>
            <a:r>
              <a:rPr kumimoji="1" lang="ja-JP" altLang="en-US" sz="2800" dirty="0" smtClean="0"/>
              <a:t>科学技術は社会を良く</a:t>
            </a:r>
            <a:r>
              <a:rPr lang="ja-JP" altLang="en-US" sz="2800" dirty="0" smtClean="0"/>
              <a:t>してきた</a:t>
            </a:r>
            <a:r>
              <a:rPr kumimoji="1" lang="ja-JP" altLang="en-US" sz="2800" dirty="0" smtClean="0"/>
              <a:t>と思いますか？</a:t>
            </a:r>
            <a:endParaRPr kumimoji="1" lang="ja-JP" altLang="en-US" sz="2800" dirty="0"/>
          </a:p>
        </p:txBody>
      </p:sp>
    </p:spTree>
    <p:extLst>
      <p:ext uri="{BB962C8B-B14F-4D97-AF65-F5344CB8AC3E}">
        <p14:creationId xmlns:p14="http://schemas.microsoft.com/office/powerpoint/2010/main" val="32734606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65150" y="4826827"/>
            <a:ext cx="8229600" cy="1143000"/>
          </a:xfrm>
        </p:spPr>
        <p:txBody>
          <a:bodyPr>
            <a:noAutofit/>
          </a:bodyPr>
          <a:lstStyle/>
          <a:p>
            <a:r>
              <a:rPr kumimoji="1" lang="ja-JP" altLang="en-US" sz="2800" dirty="0" smtClean="0">
                <a:solidFill>
                  <a:schemeClr val="accent1">
                    <a:lumMod val="20000"/>
                    <a:lumOff val="80000"/>
                  </a:schemeClr>
                </a:solidFill>
              </a:rPr>
              <a:t>広い？狭い？</a:t>
            </a:r>
            <a:endParaRPr kumimoji="1" lang="ja-JP" altLang="en-US" sz="2800" dirty="0">
              <a:solidFill>
                <a:schemeClr val="accent1">
                  <a:lumMod val="20000"/>
                  <a:lumOff val="80000"/>
                </a:schemeClr>
              </a:solidFill>
            </a:endParaRPr>
          </a:p>
        </p:txBody>
      </p:sp>
      <p:pic>
        <p:nvPicPr>
          <p:cNvPr id="4" name="図 3" descr="Earth_GPN-2000-0011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6932" y="2298727"/>
            <a:ext cx="1991525" cy="1991525"/>
          </a:xfrm>
          <a:prstGeom prst="rect">
            <a:avLst/>
          </a:prstGeom>
        </p:spPr>
      </p:pic>
      <p:sp>
        <p:nvSpPr>
          <p:cNvPr id="5" name="タイトル 1"/>
          <p:cNvSpPr txBox="1">
            <a:spLocks/>
          </p:cNvSpPr>
          <p:nvPr/>
        </p:nvSpPr>
        <p:spPr>
          <a:xfrm>
            <a:off x="387350" y="85725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b="0" i="0" kern="1200">
                <a:solidFill>
                  <a:schemeClr val="tx1"/>
                </a:solidFill>
                <a:latin typeface="ヒラギノ角ゴ Pro W3"/>
                <a:ea typeface="ヒラギノ角ゴ Pro W3"/>
                <a:cs typeface="ヒラギノ角ゴ Pro W3"/>
              </a:defRPr>
            </a:lvl1pPr>
          </a:lstStyle>
          <a:p>
            <a:endParaRPr lang="ja-JP" altLang="en-US" sz="2800" dirty="0">
              <a:solidFill>
                <a:schemeClr val="accent1">
                  <a:lumMod val="20000"/>
                  <a:lumOff val="80000"/>
                </a:schemeClr>
              </a:solidFill>
            </a:endParaRPr>
          </a:p>
        </p:txBody>
      </p:sp>
    </p:spTree>
    <p:extLst>
      <p:ext uri="{BB962C8B-B14F-4D97-AF65-F5344CB8AC3E}">
        <p14:creationId xmlns:p14="http://schemas.microsoft.com/office/powerpoint/2010/main" val="29588173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430915"/>
            <a:ext cx="8229600" cy="3411787"/>
          </a:xfrm>
        </p:spPr>
        <p:txBody>
          <a:bodyPr>
            <a:normAutofit/>
          </a:bodyPr>
          <a:lstStyle/>
          <a:p>
            <a:pPr marL="0" indent="0">
              <a:buNone/>
            </a:pPr>
            <a:r>
              <a:rPr lang="en-US" altLang="ja-JP" sz="2000" dirty="0"/>
              <a:t>Mr. Haldane's </a:t>
            </a:r>
            <a:r>
              <a:rPr lang="en-US" altLang="ja-JP" sz="2000" i="1" dirty="0"/>
              <a:t>Daedalus has set forth an attractive picture of the future as it may become through the use of scientific discoveries to promote human happiness. Much as I should like to agree with his forecast, a long experience of statesmen and government has made me somewhat </a:t>
            </a:r>
            <a:r>
              <a:rPr lang="en-US" altLang="ja-JP" sz="2000" i="1" dirty="0" err="1" smtClean="0"/>
              <a:t>sceptical</a:t>
            </a:r>
            <a:r>
              <a:rPr lang="en-US" altLang="ja-JP" sz="2000" i="1" dirty="0" smtClean="0"/>
              <a:t>.</a:t>
            </a:r>
            <a:r>
              <a:rPr lang="en-US" altLang="ja-JP" sz="2000" i="1" dirty="0" smtClean="0">
                <a:solidFill>
                  <a:srgbClr val="FF0000"/>
                </a:solidFill>
              </a:rPr>
              <a:t> </a:t>
            </a:r>
            <a:r>
              <a:rPr lang="en-US" altLang="ja-JP" sz="2000" i="1" dirty="0">
                <a:solidFill>
                  <a:srgbClr val="FF0000"/>
                </a:solidFill>
              </a:rPr>
              <a:t>I am compelled to fear that science will be used to promote the power of dominant groups, rather than to make men happy</a:t>
            </a:r>
            <a:r>
              <a:rPr lang="en-US" altLang="ja-JP" sz="2000" i="1" dirty="0"/>
              <a:t>. Icarus, having been taught to fly by his father Daedalus, was destroyed by his rashness. I fear that the same fate may overtake the populations whom modern men of science have taught to </a:t>
            </a:r>
            <a:r>
              <a:rPr lang="en-US" altLang="ja-JP" sz="2000" i="1" dirty="0" smtClean="0"/>
              <a:t>fly.</a:t>
            </a:r>
            <a:endParaRPr kumimoji="1" lang="ja-JP" altLang="en-US" sz="2000" dirty="0"/>
          </a:p>
        </p:txBody>
      </p:sp>
      <p:sp>
        <p:nvSpPr>
          <p:cNvPr id="4" name="テキスト ボックス 3"/>
          <p:cNvSpPr txBox="1"/>
          <p:nvPr/>
        </p:nvSpPr>
        <p:spPr>
          <a:xfrm>
            <a:off x="566120" y="871089"/>
            <a:ext cx="4979373" cy="954107"/>
          </a:xfrm>
          <a:prstGeom prst="rect">
            <a:avLst/>
          </a:prstGeom>
          <a:noFill/>
        </p:spPr>
        <p:txBody>
          <a:bodyPr wrap="none" rtlCol="0">
            <a:spAutoFit/>
          </a:bodyPr>
          <a:lstStyle/>
          <a:p>
            <a:r>
              <a:rPr lang="en-US" altLang="ja-JP" sz="2800" dirty="0" smtClean="0"/>
              <a:t>ICARUS or </a:t>
            </a:r>
            <a:r>
              <a:rPr lang="en-US" altLang="ja-JP" sz="2800" dirty="0"/>
              <a:t>The Future of </a:t>
            </a:r>
            <a:r>
              <a:rPr lang="en-US" altLang="ja-JP" sz="2800" dirty="0" smtClean="0"/>
              <a:t>Science, </a:t>
            </a:r>
          </a:p>
          <a:p>
            <a:r>
              <a:rPr lang="en-US" altLang="ja-JP" sz="2800" dirty="0" smtClean="0"/>
              <a:t>Bertrand Russell (1924)</a:t>
            </a:r>
            <a:endParaRPr kumimoji="1" lang="ja-JP" altLang="en-US" sz="2800" dirty="0"/>
          </a:p>
        </p:txBody>
      </p:sp>
      <p:pic>
        <p:nvPicPr>
          <p:cNvPr id="5" name="図 4"/>
          <p:cNvPicPr>
            <a:picLocks noChangeAspect="1"/>
          </p:cNvPicPr>
          <p:nvPr/>
        </p:nvPicPr>
        <p:blipFill>
          <a:blip r:embed="rId2"/>
          <a:stretch>
            <a:fillRect/>
          </a:stretch>
        </p:blipFill>
        <p:spPr>
          <a:xfrm>
            <a:off x="6563943" y="321289"/>
            <a:ext cx="1730830" cy="2371237"/>
          </a:xfrm>
          <a:prstGeom prst="rect">
            <a:avLst/>
          </a:prstGeom>
        </p:spPr>
      </p:pic>
    </p:spTree>
    <p:extLst>
      <p:ext uri="{BB962C8B-B14F-4D97-AF65-F5344CB8AC3E}">
        <p14:creationId xmlns:p14="http://schemas.microsoft.com/office/powerpoint/2010/main" val="9172414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734377"/>
            <a:ext cx="8229600" cy="5602065"/>
          </a:xfrm>
        </p:spPr>
        <p:txBody>
          <a:bodyPr>
            <a:normAutofit fontScale="70000" lnSpcReduction="20000"/>
          </a:bodyPr>
          <a:lstStyle/>
          <a:p>
            <a:pPr marL="0" indent="0">
              <a:buNone/>
            </a:pPr>
            <a:r>
              <a:rPr lang="en-US" altLang="ja-JP" dirty="0"/>
              <a:t>One general observation to begin with. Science has increased man's control over nature, and might therefore be supposed likely to increase his happiness and well-being. This would be the case if men were rational, but in fact they are bundles of passions and </a:t>
            </a:r>
            <a:r>
              <a:rPr lang="en-US" altLang="ja-JP" dirty="0" smtClean="0"/>
              <a:t>instincts</a:t>
            </a:r>
          </a:p>
          <a:p>
            <a:pPr marL="0" indent="0">
              <a:buNone/>
            </a:pPr>
            <a:endParaRPr lang="en-US" altLang="ja-JP" dirty="0" smtClean="0"/>
          </a:p>
          <a:p>
            <a:pPr marL="0" indent="0">
              <a:buNone/>
            </a:pPr>
            <a:r>
              <a:rPr lang="en-US" altLang="ja-JP" dirty="0" smtClean="0"/>
              <a:t>Wolves </a:t>
            </a:r>
            <a:r>
              <a:rPr lang="en-US" altLang="ja-JP" dirty="0"/>
              <a:t>in a state of nature have difficulty in getting food, and therefore need the stimulus of a very insistent hunger. The result is that their descendants, domestic dogs, over-eat if they are allowed to do so. </a:t>
            </a:r>
            <a:endParaRPr lang="en-US" altLang="ja-JP" dirty="0" smtClean="0"/>
          </a:p>
          <a:p>
            <a:pPr marL="0" indent="0">
              <a:buNone/>
            </a:pPr>
            <a:endParaRPr lang="en-US" altLang="ja-JP" dirty="0"/>
          </a:p>
          <a:p>
            <a:pPr marL="0" indent="0">
              <a:buNone/>
            </a:pPr>
            <a:r>
              <a:rPr lang="en-US" altLang="ja-JP" dirty="0" smtClean="0"/>
              <a:t>The </a:t>
            </a:r>
            <a:r>
              <a:rPr lang="en-US" altLang="ja-JP" dirty="0"/>
              <a:t>sudden change produced by science has upset the balance between our instincts and our circumstances, but in directions not sufficiently noted. Over-eating is not a serious danger, but over-fighting is. The human instincts of power and rivalry, like the dog's wolfish appetite will need to be artificially curbed, if industrialism is to succeed.</a:t>
            </a:r>
            <a:endParaRPr kumimoji="1" lang="ja-JP" altLang="en-US" dirty="0"/>
          </a:p>
        </p:txBody>
      </p:sp>
    </p:spTree>
    <p:extLst>
      <p:ext uri="{BB962C8B-B14F-4D97-AF65-F5344CB8AC3E}">
        <p14:creationId xmlns:p14="http://schemas.microsoft.com/office/powerpoint/2010/main" val="41517768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科学技術への不信</a:t>
            </a:r>
            <a:endParaRPr kumimoji="1" lang="ja-JP" altLang="en-US" sz="3600" dirty="0"/>
          </a:p>
        </p:txBody>
      </p:sp>
      <p:pic>
        <p:nvPicPr>
          <p:cNvPr id="4" name="図 3"/>
          <p:cNvPicPr>
            <a:picLocks noChangeAspect="1"/>
          </p:cNvPicPr>
          <p:nvPr/>
        </p:nvPicPr>
        <p:blipFill>
          <a:blip r:embed="rId2"/>
          <a:stretch>
            <a:fillRect/>
          </a:stretch>
        </p:blipFill>
        <p:spPr>
          <a:xfrm>
            <a:off x="173008" y="1304232"/>
            <a:ext cx="3805139" cy="2257716"/>
          </a:xfrm>
          <a:prstGeom prst="rect">
            <a:avLst/>
          </a:prstGeom>
        </p:spPr>
      </p:pic>
      <p:pic>
        <p:nvPicPr>
          <p:cNvPr id="5" name="図 4"/>
          <p:cNvPicPr>
            <a:picLocks noChangeAspect="1"/>
          </p:cNvPicPr>
          <p:nvPr/>
        </p:nvPicPr>
        <p:blipFill>
          <a:blip r:embed="rId3"/>
          <a:stretch>
            <a:fillRect/>
          </a:stretch>
        </p:blipFill>
        <p:spPr>
          <a:xfrm>
            <a:off x="5057534" y="2956492"/>
            <a:ext cx="3843474" cy="2863928"/>
          </a:xfrm>
          <a:prstGeom prst="rect">
            <a:avLst/>
          </a:prstGeom>
        </p:spPr>
      </p:pic>
      <p:sp>
        <p:nvSpPr>
          <p:cNvPr id="6" name="テキスト ボックス 5"/>
          <p:cNvSpPr txBox="1"/>
          <p:nvPr/>
        </p:nvSpPr>
        <p:spPr>
          <a:xfrm>
            <a:off x="4919767" y="5679819"/>
            <a:ext cx="4224233" cy="276999"/>
          </a:xfrm>
          <a:prstGeom prst="rect">
            <a:avLst/>
          </a:prstGeom>
          <a:noFill/>
        </p:spPr>
        <p:txBody>
          <a:bodyPr wrap="none" rtlCol="0">
            <a:spAutoFit/>
          </a:bodyPr>
          <a:lstStyle/>
          <a:p>
            <a:r>
              <a:rPr lang="en-US" altLang="ja-JP" sz="1200" dirty="0"/>
              <a:t>http://www.minamata195651.jp/</a:t>
            </a:r>
            <a:r>
              <a:rPr lang="en-US" altLang="ja-JP" sz="1200" dirty="0" err="1"/>
              <a:t>pdf</a:t>
            </a:r>
            <a:r>
              <a:rPr lang="en-US" altLang="ja-JP" sz="1200" dirty="0"/>
              <a:t>/</a:t>
            </a:r>
            <a:r>
              <a:rPr lang="en-US" altLang="ja-JP" sz="1200" dirty="0" err="1"/>
              <a:t>minamata_watashitati.pdf</a:t>
            </a:r>
            <a:endParaRPr kumimoji="1" lang="ja-JP" altLang="en-US" sz="1200" dirty="0"/>
          </a:p>
        </p:txBody>
      </p:sp>
      <p:sp>
        <p:nvSpPr>
          <p:cNvPr id="7" name="テキスト ボックス 6"/>
          <p:cNvSpPr txBox="1"/>
          <p:nvPr/>
        </p:nvSpPr>
        <p:spPr>
          <a:xfrm>
            <a:off x="4055340" y="1417638"/>
            <a:ext cx="1575972" cy="369332"/>
          </a:xfrm>
          <a:prstGeom prst="rect">
            <a:avLst/>
          </a:prstGeom>
          <a:noFill/>
        </p:spPr>
        <p:txBody>
          <a:bodyPr wrap="none" rtlCol="0">
            <a:spAutoFit/>
          </a:bodyPr>
          <a:lstStyle/>
          <a:p>
            <a:r>
              <a:rPr lang="ja-JP" altLang="en-US" dirty="0" smtClean="0"/>
              <a:t>核兵器（</a:t>
            </a:r>
            <a:r>
              <a:rPr lang="en-US" altLang="ja-JP" dirty="0" smtClean="0"/>
              <a:t>1945</a:t>
            </a:r>
            <a:r>
              <a:rPr lang="ja-JP" altLang="en-US" dirty="0" smtClean="0"/>
              <a:t>）</a:t>
            </a:r>
            <a:endParaRPr kumimoji="1" lang="ja-JP" altLang="en-US" dirty="0"/>
          </a:p>
        </p:txBody>
      </p:sp>
      <p:sp>
        <p:nvSpPr>
          <p:cNvPr id="8" name="テキスト ボックス 7"/>
          <p:cNvSpPr txBox="1"/>
          <p:nvPr/>
        </p:nvSpPr>
        <p:spPr>
          <a:xfrm>
            <a:off x="2999551" y="4174619"/>
            <a:ext cx="2031325" cy="369332"/>
          </a:xfrm>
          <a:prstGeom prst="rect">
            <a:avLst/>
          </a:prstGeom>
          <a:noFill/>
        </p:spPr>
        <p:txBody>
          <a:bodyPr wrap="none" rtlCol="0">
            <a:spAutoFit/>
          </a:bodyPr>
          <a:lstStyle/>
          <a:p>
            <a:r>
              <a:rPr kumimoji="1" lang="ja-JP" altLang="en-US" dirty="0" smtClean="0"/>
              <a:t>公害（高度成長期）</a:t>
            </a:r>
            <a:endParaRPr kumimoji="1" lang="ja-JP" altLang="en-US" dirty="0"/>
          </a:p>
        </p:txBody>
      </p:sp>
    </p:spTree>
    <p:extLst>
      <p:ext uri="{BB962C8B-B14F-4D97-AF65-F5344CB8AC3E}">
        <p14:creationId xmlns:p14="http://schemas.microsoft.com/office/powerpoint/2010/main" val="4761283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5" name="図 4" descr="人間が幸福になるためには？.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370" y="603806"/>
            <a:ext cx="7759700" cy="6070600"/>
          </a:xfrm>
          <a:prstGeom prst="rect">
            <a:avLst/>
          </a:prstGeom>
        </p:spPr>
      </p:pic>
    </p:spTree>
    <p:extLst>
      <p:ext uri="{BB962C8B-B14F-4D97-AF65-F5344CB8AC3E}">
        <p14:creationId xmlns:p14="http://schemas.microsoft.com/office/powerpoint/2010/main" val="2327477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科学と社会の歴史、超絶簡単版</a:t>
            </a:r>
            <a:endParaRPr kumimoji="1" lang="ja-JP" altLang="en-US" sz="3600"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sz="2400" dirty="0" smtClean="0"/>
              <a:t>古代：科学も神学も未分離。哲学の一部。</a:t>
            </a:r>
            <a:endParaRPr kumimoji="1" lang="en-US" altLang="ja-JP" sz="2400" dirty="0" smtClean="0"/>
          </a:p>
          <a:p>
            <a:endParaRPr lang="en-US" altLang="ja-JP" sz="2400" dirty="0" smtClean="0"/>
          </a:p>
          <a:p>
            <a:r>
              <a:rPr lang="ja-JP" altLang="en-US" sz="2400" dirty="0" smtClean="0"/>
              <a:t>ルネサンス</a:t>
            </a:r>
            <a:r>
              <a:rPr lang="en-US" altLang="ja-JP" sz="2400" dirty="0" smtClean="0"/>
              <a:t>〜18</a:t>
            </a:r>
            <a:r>
              <a:rPr lang="ja-JP" altLang="en-US" sz="2400" dirty="0" smtClean="0"/>
              <a:t>世紀：合理的理性の（再）発見。実証的科学が徐々に確立。ここまでは、今日的な意味での「役に立つ」ことは求められていない。芸術に近いか。</a:t>
            </a:r>
            <a:endParaRPr lang="en-US" altLang="ja-JP" sz="2400" dirty="0" smtClean="0"/>
          </a:p>
          <a:p>
            <a:endParaRPr lang="en-US" altLang="ja-JP" sz="2400" dirty="0" smtClean="0"/>
          </a:p>
          <a:p>
            <a:r>
              <a:rPr lang="en-US" altLang="ja-JP" sz="2400" dirty="0" smtClean="0"/>
              <a:t>19〜20</a:t>
            </a:r>
            <a:r>
              <a:rPr lang="ja-JP" altLang="en-US" sz="2400" dirty="0" smtClean="0"/>
              <a:t>世紀前半：科学と技術の結びつきが強まる。産業革命、国家による制度化された科学</a:t>
            </a:r>
            <a:endParaRPr lang="en-US" altLang="ja-JP" dirty="0"/>
          </a:p>
          <a:p>
            <a:endParaRPr lang="en-US" altLang="ja-JP" sz="2400" dirty="0" smtClean="0"/>
          </a:p>
          <a:p>
            <a:r>
              <a:rPr lang="en-US" altLang="ja-JP" sz="2400" dirty="0" smtClean="0"/>
              <a:t>20</a:t>
            </a:r>
            <a:r>
              <a:rPr lang="ja-JP" altLang="en-US" sz="2400" dirty="0" smtClean="0"/>
              <a:t>世紀後半：科学の細分化、科学技術への不信</a:t>
            </a:r>
            <a:endParaRPr lang="en-US" altLang="ja-JP" sz="2400" dirty="0" smtClean="0"/>
          </a:p>
          <a:p>
            <a:endParaRPr lang="en-US" altLang="ja-JP" sz="2400" dirty="0"/>
          </a:p>
          <a:p>
            <a:r>
              <a:rPr lang="en-US" altLang="ja-JP" sz="2400" dirty="0" smtClean="0"/>
              <a:t>21</a:t>
            </a:r>
            <a:r>
              <a:rPr lang="ja-JP" altLang="en-US" sz="2400" dirty="0" smtClean="0"/>
              <a:t>世紀：トランス</a:t>
            </a:r>
            <a:r>
              <a:rPr lang="en-US" altLang="ja-JP" sz="2400" dirty="0" smtClean="0"/>
              <a:t>･</a:t>
            </a:r>
            <a:r>
              <a:rPr lang="ja-JP" altLang="en-US" sz="2400" dirty="0" smtClean="0"/>
              <a:t>サイエンスの時代</a:t>
            </a:r>
            <a:endParaRPr lang="en-US" altLang="ja-JP" sz="2400" dirty="0" smtClean="0"/>
          </a:p>
        </p:txBody>
      </p:sp>
    </p:spTree>
    <p:extLst>
      <p:ext uri="{BB962C8B-B14F-4D97-AF65-F5344CB8AC3E}">
        <p14:creationId xmlns:p14="http://schemas.microsoft.com/office/powerpoint/2010/main" val="475467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907" y="274638"/>
            <a:ext cx="8751923" cy="1143000"/>
          </a:xfrm>
        </p:spPr>
        <p:txBody>
          <a:bodyPr>
            <a:noAutofit/>
          </a:bodyPr>
          <a:lstStyle/>
          <a:p>
            <a:r>
              <a:rPr kumimoji="1" lang="ja-JP" altLang="en-US" sz="3600" dirty="0" smtClean="0"/>
              <a:t>トランス</a:t>
            </a:r>
            <a:r>
              <a:rPr kumimoji="1" lang="en-US" altLang="ja-JP" sz="3600" dirty="0" smtClean="0"/>
              <a:t>･</a:t>
            </a:r>
            <a:r>
              <a:rPr kumimoji="1" lang="ja-JP" altLang="en-US" sz="3600" dirty="0" smtClean="0"/>
              <a:t>サイエンス</a:t>
            </a:r>
            <a:r>
              <a:rPr kumimoji="1" lang="en-US" altLang="ja-JP" sz="2800" dirty="0" smtClean="0"/>
              <a:t>(A. Weinberg)</a:t>
            </a:r>
            <a:endParaRPr kumimoji="1" lang="ja-JP" altLang="en-US" sz="2800" dirty="0"/>
          </a:p>
        </p:txBody>
      </p:sp>
      <p:sp>
        <p:nvSpPr>
          <p:cNvPr id="3" name="コンテンツ プレースホルダー 2"/>
          <p:cNvSpPr>
            <a:spLocks noGrp="1"/>
          </p:cNvSpPr>
          <p:nvPr>
            <p:ph idx="1"/>
          </p:nvPr>
        </p:nvSpPr>
        <p:spPr>
          <a:xfrm>
            <a:off x="457200" y="1600200"/>
            <a:ext cx="8493630" cy="4525963"/>
          </a:xfrm>
        </p:spPr>
        <p:txBody>
          <a:bodyPr>
            <a:normAutofit fontScale="77500" lnSpcReduction="20000"/>
          </a:bodyPr>
          <a:lstStyle/>
          <a:p>
            <a:r>
              <a:rPr lang="ja-JP" altLang="en-US" dirty="0"/>
              <a:t>「科学</a:t>
            </a:r>
            <a:r>
              <a:rPr lang="ja-JP" altLang="en-US" dirty="0" smtClean="0"/>
              <a:t>に関連しているが、科学</a:t>
            </a:r>
            <a:r>
              <a:rPr lang="ja-JP" altLang="en-US" dirty="0"/>
              <a:t>だけでは答えることができない問題群</a:t>
            </a:r>
            <a:r>
              <a:rPr lang="ja-JP" altLang="en-US" dirty="0" smtClean="0"/>
              <a:t>」</a:t>
            </a:r>
            <a:endParaRPr lang="en-US" altLang="ja-JP" dirty="0" smtClean="0"/>
          </a:p>
          <a:p>
            <a:endParaRPr lang="en-US" altLang="ja-JP" dirty="0"/>
          </a:p>
          <a:p>
            <a:r>
              <a:rPr lang="ja-JP" altLang="en-US" dirty="0" smtClean="0"/>
              <a:t>例</a:t>
            </a:r>
            <a:endParaRPr lang="en-US" altLang="ja-JP" dirty="0" smtClean="0"/>
          </a:p>
          <a:p>
            <a:pPr lvl="1"/>
            <a:r>
              <a:rPr lang="ja-JP" altLang="en-US" dirty="0" smtClean="0"/>
              <a:t>原発事故と低線量放射線被ばく</a:t>
            </a:r>
            <a:endParaRPr lang="en-US" altLang="ja-JP" dirty="0" smtClean="0"/>
          </a:p>
          <a:p>
            <a:pPr lvl="2"/>
            <a:r>
              <a:rPr lang="ja-JP" altLang="en-US" dirty="0" smtClean="0"/>
              <a:t>どれほどのリスクがあるか？</a:t>
            </a:r>
            <a:r>
              <a:rPr lang="en-US" altLang="ja-JP" dirty="0" smtClean="0"/>
              <a:t>…</a:t>
            </a:r>
            <a:r>
              <a:rPr lang="ja-JP" altLang="en-US" dirty="0" smtClean="0"/>
              <a:t>科学が答えられる問題</a:t>
            </a:r>
            <a:endParaRPr lang="en-US" altLang="ja-JP" dirty="0" smtClean="0"/>
          </a:p>
          <a:p>
            <a:pPr lvl="2"/>
            <a:r>
              <a:rPr lang="ja-JP" altLang="en-US" dirty="0" smtClean="0"/>
              <a:t>どこまでリスクを許容するか？</a:t>
            </a:r>
            <a:r>
              <a:rPr lang="en-US" altLang="ja-JP" dirty="0" smtClean="0"/>
              <a:t>…</a:t>
            </a:r>
            <a:r>
              <a:rPr lang="ja-JP" altLang="en-US" dirty="0" smtClean="0"/>
              <a:t>科学だけでは答えられない問題</a:t>
            </a:r>
            <a:endParaRPr lang="en-US" altLang="ja-JP" dirty="0" smtClean="0"/>
          </a:p>
          <a:p>
            <a:pPr lvl="1"/>
            <a:r>
              <a:rPr lang="ja-JP" altLang="en-US" dirty="0" smtClean="0"/>
              <a:t>人のクローン</a:t>
            </a:r>
            <a:endParaRPr lang="en-US" altLang="ja-JP" dirty="0" smtClean="0"/>
          </a:p>
          <a:p>
            <a:pPr lvl="2"/>
            <a:r>
              <a:rPr kumimoji="1" lang="ja-JP" altLang="en-US" dirty="0" smtClean="0"/>
              <a:t>作れるか？</a:t>
            </a:r>
            <a:endParaRPr kumimoji="1" lang="en-US" altLang="ja-JP" dirty="0" smtClean="0"/>
          </a:p>
          <a:p>
            <a:pPr lvl="2"/>
            <a:r>
              <a:rPr lang="ja-JP" altLang="en-US" dirty="0" smtClean="0"/>
              <a:t>作っていいんか？</a:t>
            </a:r>
            <a:endParaRPr lang="en-US" altLang="ja-JP" dirty="0"/>
          </a:p>
          <a:p>
            <a:pPr lvl="1"/>
            <a:r>
              <a:rPr kumimoji="1" lang="ja-JP" altLang="en-US" dirty="0" smtClean="0"/>
              <a:t>ニュートリノ振動</a:t>
            </a:r>
            <a:endParaRPr kumimoji="1" lang="en-US" altLang="ja-JP" dirty="0" smtClean="0"/>
          </a:p>
          <a:p>
            <a:pPr lvl="2"/>
            <a:r>
              <a:rPr kumimoji="1" lang="ja-JP" altLang="en-US" dirty="0" smtClean="0"/>
              <a:t>どういう科学的意義があるか？</a:t>
            </a:r>
            <a:endParaRPr kumimoji="1" lang="en-US" altLang="ja-JP" dirty="0" smtClean="0"/>
          </a:p>
          <a:p>
            <a:pPr lvl="2"/>
            <a:r>
              <a:rPr lang="ja-JP" altLang="en-US" dirty="0" smtClean="0"/>
              <a:t>いくらまで税金をつぎ込む価値があるか？</a:t>
            </a:r>
            <a:endParaRPr kumimoji="1" lang="ja-JP" altLang="en-US" dirty="0"/>
          </a:p>
        </p:txBody>
      </p:sp>
    </p:spTree>
    <p:extLst>
      <p:ext uri="{BB962C8B-B14F-4D97-AF65-F5344CB8AC3E}">
        <p14:creationId xmlns:p14="http://schemas.microsoft.com/office/powerpoint/2010/main" val="24415582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16312</TotalTime>
  <Words>2586</Words>
  <Application>Microsoft Macintosh PowerPoint</Application>
  <PresentationFormat>画面に合わせる (4:3)</PresentationFormat>
  <Paragraphs>182</Paragraphs>
  <Slides>30</Slides>
  <Notes>5</Notes>
  <HiddenSlides>0</HiddenSlides>
  <MMClips>0</MMClips>
  <ScaleCrop>false</ScaleCrop>
  <HeadingPairs>
    <vt:vector size="4" baseType="variant">
      <vt:variant>
        <vt:lpstr>テーマ</vt:lpstr>
      </vt:variant>
      <vt:variant>
        <vt:i4>1</vt:i4>
      </vt:variant>
      <vt:variant>
        <vt:lpstr>スライド タイトル</vt:lpstr>
      </vt:variant>
      <vt:variant>
        <vt:i4>30</vt:i4>
      </vt:variant>
    </vt:vector>
  </HeadingPairs>
  <TitlesOfParts>
    <vt:vector size="31" baseType="lpstr">
      <vt:lpstr>ホワイト</vt:lpstr>
      <vt:lpstr>Who  I am </vt:lpstr>
      <vt:lpstr>科学と社会</vt:lpstr>
      <vt:lpstr>科学技術は社会を良くしてきたと思いますか？</vt:lpstr>
      <vt:lpstr>PowerPoint プレゼンテーション</vt:lpstr>
      <vt:lpstr>PowerPoint プレゼンテーション</vt:lpstr>
      <vt:lpstr>科学技術への不信</vt:lpstr>
      <vt:lpstr>PowerPoint プレゼンテーション</vt:lpstr>
      <vt:lpstr>科学と社会の歴史、超絶簡単版</vt:lpstr>
      <vt:lpstr>トランス･サイエンス(A. Weinberg)</vt:lpstr>
      <vt:lpstr>低線量被ばくの確率的影響</vt:lpstr>
      <vt:lpstr>PowerPoint プレゼンテーション</vt:lpstr>
      <vt:lpstr>オートメーション化、ロボット</vt:lpstr>
      <vt:lpstr>PowerPoint プレゼンテーション</vt:lpstr>
      <vt:lpstr>出生前診断</vt:lpstr>
      <vt:lpstr>誰が科学技術について決めるべきか？</vt:lpstr>
      <vt:lpstr>PowerPoint プレゼンテーション</vt:lpstr>
      <vt:lpstr>PowerPoint プレゼンテーション</vt:lpstr>
      <vt:lpstr>私たちは科学技術を駆使して  どこまでも「進歩」すべきか？  それとも  どこかで立ち止まるべきなのか？</vt:lpstr>
      <vt:lpstr>幸福なら希望はいらない？</vt:lpstr>
      <vt:lpstr>PowerPoint プレゼンテーション</vt:lpstr>
      <vt:lpstr>PowerPoint プレゼンテーション</vt:lpstr>
      <vt:lpstr>アルキメデスの視点（H.アーレント）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今西錦司『私なんかは、自分の一生については自然が破壊されていくのを悲しんだりしている。けれども人間の一生を考えたらサイボーグでもなんでもいいから、もっと発展してほしいという気持になるね』</vt:lpstr>
      <vt:lpstr>PowerPoint プレゼンテーション</vt:lpstr>
      <vt:lpstr>広い？狭い？</vt:lpstr>
    </vt:vector>
  </TitlesOfParts>
  <Company>京都大学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宇宙生存学研究会の活動</dc:title>
  <dc:creator>磯部 洋明</dc:creator>
  <cp:lastModifiedBy>isobe</cp:lastModifiedBy>
  <cp:revision>290</cp:revision>
  <dcterms:created xsi:type="dcterms:W3CDTF">2010-11-16T18:03:00Z</dcterms:created>
  <dcterms:modified xsi:type="dcterms:W3CDTF">2015-10-10T03:37:15Z</dcterms:modified>
</cp:coreProperties>
</file>