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06" r:id="rId2"/>
    <p:sldId id="304" r:id="rId3"/>
    <p:sldId id="305" r:id="rId4"/>
    <p:sldId id="307" r:id="rId5"/>
    <p:sldId id="308" r:id="rId6"/>
    <p:sldId id="309" r:id="rId7"/>
    <p:sldId id="258" r:id="rId8"/>
    <p:sldId id="301" r:id="rId9"/>
    <p:sldId id="302" r:id="rId10"/>
    <p:sldId id="303" r:id="rId11"/>
    <p:sldId id="259" r:id="rId12"/>
    <p:sldId id="260" r:id="rId13"/>
    <p:sldId id="264" r:id="rId14"/>
    <p:sldId id="263" r:id="rId15"/>
    <p:sldId id="265" r:id="rId16"/>
    <p:sldId id="266" r:id="rId17"/>
    <p:sldId id="287" r:id="rId18"/>
    <p:sldId id="288" r:id="rId19"/>
    <p:sldId id="267" r:id="rId20"/>
    <p:sldId id="270" r:id="rId21"/>
    <p:sldId id="271" r:id="rId22"/>
    <p:sldId id="272" r:id="rId23"/>
    <p:sldId id="279" r:id="rId24"/>
    <p:sldId id="278" r:id="rId25"/>
    <p:sldId id="280" r:id="rId26"/>
    <p:sldId id="281" r:id="rId27"/>
    <p:sldId id="282" r:id="rId28"/>
    <p:sldId id="310" r:id="rId29"/>
    <p:sldId id="311" r:id="rId30"/>
    <p:sldId id="293" r:id="rId31"/>
    <p:sldId id="297" r:id="rId32"/>
    <p:sldId id="290" r:id="rId33"/>
    <p:sldId id="313" r:id="rId34"/>
    <p:sldId id="314" r:id="rId35"/>
    <p:sldId id="315" r:id="rId36"/>
    <p:sldId id="316" r:id="rId37"/>
    <p:sldId id="317" r:id="rId38"/>
    <p:sldId id="318" r:id="rId39"/>
    <p:sldId id="319" r:id="rId40"/>
    <p:sldId id="323" r:id="rId41"/>
    <p:sldId id="324" r:id="rId42"/>
    <p:sldId id="325" r:id="rId43"/>
    <p:sldId id="326" r:id="rId44"/>
    <p:sldId id="327" r:id="rId45"/>
    <p:sldId id="328" r:id="rId4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9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E9169-AE94-BA44-B830-F20EF3C07C41}" type="datetimeFigureOut">
              <a:rPr kumimoji="1" lang="ja-JP" altLang="en-US" smtClean="0"/>
              <a:t>2014/12/15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26F95-0E94-7149-9447-3B29C74F40BD}" type="slidenum">
              <a:rPr kumimoji="1" lang="ja-JP" altLang="en-US" smtClean="0"/>
              <a:t>‹#›</a:t>
            </a:fld>
            <a:endParaRPr kumimoji="1" lang="ja-JP" altLang="en-US"/>
          </a:p>
        </p:txBody>
      </p:sp>
    </p:spTree>
    <p:extLst>
      <p:ext uri="{BB962C8B-B14F-4D97-AF65-F5344CB8AC3E}">
        <p14:creationId xmlns:p14="http://schemas.microsoft.com/office/powerpoint/2010/main" val="41830791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EB5188B0-643C-6F4B-846E-BD766C160FEF}" type="slidenum">
              <a:rPr lang="en-US" altLang="ja-JP"/>
              <a:pPr/>
              <a:t>2</a:t>
            </a:fld>
            <a:endParaRPr lang="en-US" altLang="ja-JP"/>
          </a:p>
        </p:txBody>
      </p:sp>
      <p:sp>
        <p:nvSpPr>
          <p:cNvPr id="166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27470F5-A890-2840-8D50-31D69B8C1491}" type="slidenum">
              <a:rPr lang="en-US" altLang="ja-JP" sz="1200"/>
              <a:pPr algn="r"/>
              <a:t>2</a:t>
            </a:fld>
            <a:endParaRPr lang="en-US" altLang="ja-JP" sz="1200"/>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xfrm>
            <a:off x="914400" y="4343400"/>
            <a:ext cx="5029200" cy="4114800"/>
          </a:xfrm>
          <a:noFill/>
          <a:ln/>
        </p:spPr>
        <p:txBody>
          <a:bodyPr/>
          <a:lstStyle/>
          <a:p>
            <a:pPr eaLnBrk="1" hangingPunct="1"/>
            <a:r>
              <a:rPr lang="en-US" altLang="ja-JP" dirty="0" smtClean="0">
                <a:latin typeface="Arial" pitchFamily="-106" charset="0"/>
                <a:ea typeface="ＭＳ Ｐ明朝" pitchFamily="-106" charset="-128"/>
              </a:rPr>
              <a:t>b2</a:t>
            </a:r>
            <a:r>
              <a:rPr lang="ja-JP" altLang="en-US" dirty="0" smtClean="0">
                <a:latin typeface="Arial" pitchFamily="-106" charset="0"/>
                <a:ea typeface="ＭＳ Ｐ明朝" pitchFamily="-106" charset="-128"/>
              </a:rPr>
              <a:t>ちわ</a:t>
            </a:r>
            <a:endParaRPr lang="ja-JP" altLang="en-US" dirty="0">
              <a:latin typeface="Arial" pitchFamily="-106" charset="0"/>
              <a:ea typeface="ＭＳ Ｐ明朝"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11</a:t>
            </a:fld>
            <a:endParaRPr lang="ja-JP" altLang="en-US"/>
          </a:p>
        </p:txBody>
      </p:sp>
    </p:spTree>
    <p:extLst>
      <p:ext uri="{BB962C8B-B14F-4D97-AF65-F5344CB8AC3E}">
        <p14:creationId xmlns:p14="http://schemas.microsoft.com/office/powerpoint/2010/main" val="287862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23</a:t>
            </a:fld>
            <a:endParaRPr lang="ja-JP" altLang="en-US"/>
          </a:p>
        </p:txBody>
      </p:sp>
    </p:spTree>
    <p:extLst>
      <p:ext uri="{BB962C8B-B14F-4D97-AF65-F5344CB8AC3E}">
        <p14:creationId xmlns:p14="http://schemas.microsoft.com/office/powerpoint/2010/main" val="379238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28</a:t>
            </a:fld>
            <a:endParaRPr lang="ja-JP" altLang="en-US"/>
          </a:p>
        </p:txBody>
      </p:sp>
    </p:spTree>
    <p:extLst>
      <p:ext uri="{BB962C8B-B14F-4D97-AF65-F5344CB8AC3E}">
        <p14:creationId xmlns:p14="http://schemas.microsoft.com/office/powerpoint/2010/main" val="403368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3</a:t>
            </a:fld>
            <a:endParaRPr lang="ja-JP" altLang="en-US"/>
          </a:p>
        </p:txBody>
      </p:sp>
    </p:spTree>
    <p:extLst>
      <p:ext uri="{BB962C8B-B14F-4D97-AF65-F5344CB8AC3E}">
        <p14:creationId xmlns:p14="http://schemas.microsoft.com/office/powerpoint/2010/main" val="215730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4</a:t>
            </a:fld>
            <a:endParaRPr lang="ja-JP" altLang="en-US"/>
          </a:p>
        </p:txBody>
      </p:sp>
    </p:spTree>
    <p:extLst>
      <p:ext uri="{BB962C8B-B14F-4D97-AF65-F5344CB8AC3E}">
        <p14:creationId xmlns:p14="http://schemas.microsoft.com/office/powerpoint/2010/main" val="145037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5</a:t>
            </a:fld>
            <a:endParaRPr lang="ja-JP" altLang="en-US"/>
          </a:p>
        </p:txBody>
      </p:sp>
    </p:spTree>
    <p:extLst>
      <p:ext uri="{BB962C8B-B14F-4D97-AF65-F5344CB8AC3E}">
        <p14:creationId xmlns:p14="http://schemas.microsoft.com/office/powerpoint/2010/main" val="3489384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6</a:t>
            </a:fld>
            <a:endParaRPr lang="ja-JP" altLang="en-US"/>
          </a:p>
        </p:txBody>
      </p:sp>
    </p:spTree>
    <p:extLst>
      <p:ext uri="{BB962C8B-B14F-4D97-AF65-F5344CB8AC3E}">
        <p14:creationId xmlns:p14="http://schemas.microsoft.com/office/powerpoint/2010/main" val="408180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7</a:t>
            </a:fld>
            <a:endParaRPr lang="ja-JP" altLang="en-US"/>
          </a:p>
        </p:txBody>
      </p:sp>
    </p:spTree>
    <p:extLst>
      <p:ext uri="{BB962C8B-B14F-4D97-AF65-F5344CB8AC3E}">
        <p14:creationId xmlns:p14="http://schemas.microsoft.com/office/powerpoint/2010/main" val="3825214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8</a:t>
            </a:fld>
            <a:endParaRPr lang="ja-JP" altLang="en-US"/>
          </a:p>
        </p:txBody>
      </p:sp>
    </p:spTree>
    <p:extLst>
      <p:ext uri="{BB962C8B-B14F-4D97-AF65-F5344CB8AC3E}">
        <p14:creationId xmlns:p14="http://schemas.microsoft.com/office/powerpoint/2010/main" val="97491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9</a:t>
            </a:fld>
            <a:endParaRPr lang="ja-JP" altLang="en-US"/>
          </a:p>
        </p:txBody>
      </p:sp>
    </p:spTree>
    <p:extLst>
      <p:ext uri="{BB962C8B-B14F-4D97-AF65-F5344CB8AC3E}">
        <p14:creationId xmlns:p14="http://schemas.microsoft.com/office/powerpoint/2010/main" val="322314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10</a:t>
            </a:fld>
            <a:endParaRPr lang="ja-JP" altLang="en-US"/>
          </a:p>
        </p:txBody>
      </p:sp>
    </p:spTree>
    <p:extLst>
      <p:ext uri="{BB962C8B-B14F-4D97-AF65-F5344CB8AC3E}">
        <p14:creationId xmlns:p14="http://schemas.microsoft.com/office/powerpoint/2010/main" val="418137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83445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1431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32064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0870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23100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0340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73861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7394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83900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03556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2014/12/15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486655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92F64-8203-5043-968F-6D9AD640F3E0}" type="datetimeFigureOut">
              <a:rPr kumimoji="1" lang="ja-JP" altLang="en-US" smtClean="0"/>
              <a:t>2014/12/15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8486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hyperlink" Target="http://www8.cao.go.jp/space/comittee/tyousa-dai1/siryou3.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hyperlink" Target="http://www8.cao.go.jp/space/comittee/tyousa-dai1/siryou3.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hyperlink" Target="http://www8.cao.go.jp/space/seminar/dai1/cao-3.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hyperlink" Target="http://www8.cao.go.jp/space/comittee/tyousa-dai1/siryou3.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hyperlink" Target="http://www8.cao.go.jp/space/seminar/dai3/cao-1.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hyperlink" Target="http://www8.cao.go.jp/space/seminar/dai3/cao-1.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hyperlink" Target="http://www8.cao.go.jp/space/seminar/dai3/cao-1.pdf" TargetMode="External"/><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3.png"/><Relationship Id="rId6" Type="http://schemas.openxmlformats.org/officeDocument/2006/relationships/image" Target="../media/image24.png"/><Relationship Id="rId1" Type="http://schemas.microsoft.com/office/2007/relationships/media" Target="../media/media2.gif"/><Relationship Id="rId2" Type="http://schemas.openxmlformats.org/officeDocument/2006/relationships/video" Target="../media/media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1.jpg"/><Relationship Id="rId7" Type="http://schemas.openxmlformats.org/officeDocument/2006/relationships/image" Target="../media/image4.png"/><Relationship Id="rId1" Type="http://schemas.microsoft.com/office/2007/relationships/media" Target="../media/media1.gif"/><Relationship Id="rId2" Type="http://schemas.openxmlformats.org/officeDocument/2006/relationships/video" Target="../media/media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図 5"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671" y="1277009"/>
            <a:ext cx="4586951" cy="4586951"/>
          </a:xfrm>
          <a:prstGeom prst="rect">
            <a:avLst/>
          </a:prstGeom>
        </p:spPr>
      </p:pic>
      <p:sp>
        <p:nvSpPr>
          <p:cNvPr id="2" name="タイトル 1"/>
          <p:cNvSpPr>
            <a:spLocks noGrp="1"/>
          </p:cNvSpPr>
          <p:nvPr>
            <p:ph type="ctrTitle"/>
          </p:nvPr>
        </p:nvSpPr>
        <p:spPr>
          <a:xfrm>
            <a:off x="216974" y="0"/>
            <a:ext cx="7772400" cy="1470025"/>
          </a:xfrm>
        </p:spPr>
        <p:txBody>
          <a:bodyPr>
            <a:normAutofit/>
          </a:bodyPr>
          <a:lstStyle/>
          <a:p>
            <a:pPr algn="l"/>
            <a:r>
              <a:rPr lang="ja-JP" altLang="en-US" sz="3200" dirty="0" smtClean="0">
                <a:solidFill>
                  <a:srgbClr val="FFFFFF"/>
                </a:solidFill>
              </a:rPr>
              <a:t>宇宙と人間</a:t>
            </a:r>
            <a:r>
              <a:rPr lang="en-US" altLang="ja-JP" sz="3200" dirty="0" smtClean="0">
                <a:solidFill>
                  <a:srgbClr val="FFFFFF"/>
                </a:solidFill>
              </a:rPr>
              <a:t>V </a:t>
            </a:r>
            <a:br>
              <a:rPr lang="en-US" altLang="ja-JP" sz="3200" dirty="0" smtClean="0">
                <a:solidFill>
                  <a:srgbClr val="FFFFFF"/>
                </a:solidFill>
              </a:rPr>
            </a:br>
            <a:r>
              <a:rPr lang="en-US" altLang="ja-JP" sz="3200" dirty="0" smtClean="0">
                <a:solidFill>
                  <a:srgbClr val="FFFFFF"/>
                </a:solidFill>
              </a:rPr>
              <a:t>〜</a:t>
            </a:r>
            <a:r>
              <a:rPr lang="en-US" altLang="en-US" sz="3200" dirty="0" smtClean="0">
                <a:solidFill>
                  <a:srgbClr val="FFFFFF"/>
                </a:solidFill>
              </a:rPr>
              <a:t>宇宙開発</a:t>
            </a:r>
            <a:r>
              <a:rPr lang="ja-JP" altLang="en-US" sz="3200" dirty="0" smtClean="0">
                <a:solidFill>
                  <a:srgbClr val="FFFFFF"/>
                </a:solidFill>
              </a:rPr>
              <a:t>利用</a:t>
            </a:r>
            <a:r>
              <a:rPr lang="en-US" altLang="ja-JP" sz="3200" dirty="0" smtClean="0">
                <a:solidFill>
                  <a:srgbClr val="FFFFFF"/>
                </a:solidFill>
              </a:rPr>
              <a:t>〜</a:t>
            </a:r>
            <a:endParaRPr kumimoji="1" lang="ja-JP" altLang="en-US" sz="3200" dirty="0">
              <a:solidFill>
                <a:srgbClr val="FFFFFF"/>
              </a:solidFill>
            </a:endParaRPr>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solidFill>
                  <a:srgbClr val="FFFFFF"/>
                </a:solidFill>
              </a:rPr>
              <a:t>磯部</a:t>
            </a:r>
            <a:r>
              <a:rPr lang="ja-JP" altLang="en-US" sz="2000" dirty="0" smtClean="0">
                <a:solidFill>
                  <a:srgbClr val="FFFFFF"/>
                </a:solidFill>
              </a:rPr>
              <a:t>洋明（いそべひろあき）</a:t>
            </a:r>
            <a:endParaRPr lang="en-US" altLang="ja-JP" sz="2000" dirty="0">
              <a:solidFill>
                <a:srgbClr val="FFFFFF"/>
              </a:solidFill>
            </a:endParaRPr>
          </a:p>
          <a:p>
            <a:pPr algn="l"/>
            <a:r>
              <a:rPr kumimoji="1" lang="ja-JP" altLang="en-US" sz="2000" dirty="0" smtClean="0">
                <a:solidFill>
                  <a:srgbClr val="FFFFFF"/>
                </a:solidFill>
              </a:rPr>
              <a:t>京都大学</a:t>
            </a:r>
            <a:r>
              <a:rPr kumimoji="1" lang="en-US" altLang="ja-JP" sz="2000" dirty="0" smtClean="0">
                <a:solidFill>
                  <a:srgbClr val="FFFFFF"/>
                </a:solidFill>
              </a:rPr>
              <a:t> </a:t>
            </a:r>
            <a:r>
              <a:rPr lang="ja-JP" altLang="en-US" sz="2000" dirty="0" smtClean="0">
                <a:solidFill>
                  <a:srgbClr val="FFFFFF"/>
                </a:solidFill>
              </a:rPr>
              <a:t>宇宙総合学研究ユニット</a:t>
            </a:r>
            <a:endParaRPr kumimoji="1" lang="ja-JP" altLang="en-US" sz="2000" dirty="0">
              <a:solidFill>
                <a:srgbClr val="FFFFFF"/>
              </a:solidFill>
            </a:endParaRPr>
          </a:p>
        </p:txBody>
      </p:sp>
      <p:sp>
        <p:nvSpPr>
          <p:cNvPr id="5" name="テキスト ボックス 4"/>
          <p:cNvSpPr txBox="1"/>
          <p:nvPr/>
        </p:nvSpPr>
        <p:spPr>
          <a:xfrm>
            <a:off x="3094224" y="6318127"/>
            <a:ext cx="5754500" cy="307777"/>
          </a:xfrm>
          <a:prstGeom prst="rect">
            <a:avLst/>
          </a:prstGeom>
          <a:noFill/>
        </p:spPr>
        <p:txBody>
          <a:bodyPr wrap="none" rtlCol="0">
            <a:spAutoFit/>
          </a:bodyPr>
          <a:lstStyle/>
          <a:p>
            <a:r>
              <a:rPr lang="ja-JP" altLang="en-US" sz="1400" dirty="0" smtClean="0">
                <a:solidFill>
                  <a:srgbClr val="FFFFFF"/>
                </a:solidFill>
              </a:rPr>
              <a:t>大阪府高齢者大学　科学と人間の共生を楽しく学ぶ科　　</a:t>
            </a:r>
            <a:r>
              <a:rPr kumimoji="1" lang="en-US" altLang="ja-JP" sz="1400" dirty="0" smtClean="0">
                <a:solidFill>
                  <a:srgbClr val="FFFFFF"/>
                </a:solidFill>
              </a:rPr>
              <a:t>2014</a:t>
            </a:r>
            <a:r>
              <a:rPr kumimoji="1" lang="ja-JP" altLang="en-US" sz="1400" dirty="0" smtClean="0">
                <a:solidFill>
                  <a:srgbClr val="FFFFFF"/>
                </a:solidFill>
              </a:rPr>
              <a:t>年</a:t>
            </a:r>
            <a:r>
              <a:rPr lang="en-US" altLang="ja-JP" sz="1400" dirty="0" smtClean="0">
                <a:solidFill>
                  <a:srgbClr val="FFFFFF"/>
                </a:solidFill>
              </a:rPr>
              <a:t>12</a:t>
            </a:r>
            <a:r>
              <a:rPr lang="ja-JP" altLang="en-US" sz="1400" dirty="0" smtClean="0">
                <a:solidFill>
                  <a:srgbClr val="FFFFFF"/>
                </a:solidFill>
              </a:rPr>
              <a:t>月</a:t>
            </a:r>
            <a:r>
              <a:rPr lang="en-US" altLang="ja-JP" sz="1400" dirty="0" smtClean="0">
                <a:solidFill>
                  <a:srgbClr val="FFFFFF"/>
                </a:solidFill>
              </a:rPr>
              <a:t>15</a:t>
            </a:r>
            <a:r>
              <a:rPr lang="ja-JP" altLang="en-US" sz="1400" dirty="0" smtClean="0">
                <a:solidFill>
                  <a:srgbClr val="FFFFFF"/>
                </a:solidFill>
              </a:rPr>
              <a:t>日</a:t>
            </a:r>
            <a:endParaRPr kumimoji="1" lang="ja-JP" altLang="en-US" sz="1400" dirty="0">
              <a:solidFill>
                <a:srgbClr val="FFFFFF"/>
              </a:solidFill>
            </a:endParaRPr>
          </a:p>
        </p:txBody>
      </p:sp>
    </p:spTree>
    <p:extLst>
      <p:ext uri="{BB962C8B-B14F-4D97-AF65-F5344CB8AC3E}">
        <p14:creationId xmlns:p14="http://schemas.microsoft.com/office/powerpoint/2010/main" val="28481716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ソユーズ</a:t>
            </a:r>
            <a:endParaRPr kumimoji="1" lang="ja-JP" altLang="en-US" dirty="0"/>
          </a:p>
        </p:txBody>
      </p:sp>
      <p:pic>
        <p:nvPicPr>
          <p:cNvPr id="4" name="図 3"/>
          <p:cNvPicPr>
            <a:picLocks noChangeAspect="1"/>
          </p:cNvPicPr>
          <p:nvPr/>
        </p:nvPicPr>
        <p:blipFill>
          <a:blip r:embed="rId3"/>
          <a:stretch>
            <a:fillRect/>
          </a:stretch>
        </p:blipFill>
        <p:spPr>
          <a:xfrm>
            <a:off x="1002631" y="2919329"/>
            <a:ext cx="2540000" cy="3721100"/>
          </a:xfrm>
          <a:prstGeom prst="rect">
            <a:avLst/>
          </a:prstGeom>
        </p:spPr>
      </p:pic>
      <p:pic>
        <p:nvPicPr>
          <p:cNvPr id="5" name="図 4"/>
          <p:cNvPicPr>
            <a:picLocks noChangeAspect="1"/>
          </p:cNvPicPr>
          <p:nvPr/>
        </p:nvPicPr>
        <p:blipFill>
          <a:blip r:embed="rId4"/>
          <a:stretch>
            <a:fillRect/>
          </a:stretch>
        </p:blipFill>
        <p:spPr>
          <a:xfrm>
            <a:off x="4351420" y="3923632"/>
            <a:ext cx="3810000" cy="2527300"/>
          </a:xfrm>
          <a:prstGeom prst="rect">
            <a:avLst/>
          </a:prstGeom>
        </p:spPr>
      </p:pic>
      <p:sp>
        <p:nvSpPr>
          <p:cNvPr id="6" name="テキスト ボックス 5"/>
          <p:cNvSpPr txBox="1"/>
          <p:nvPr/>
        </p:nvSpPr>
        <p:spPr>
          <a:xfrm>
            <a:off x="882312" y="1256632"/>
            <a:ext cx="6894235" cy="1631216"/>
          </a:xfrm>
          <a:prstGeom prst="rect">
            <a:avLst/>
          </a:prstGeom>
          <a:noFill/>
        </p:spPr>
        <p:txBody>
          <a:bodyPr wrap="none" rtlCol="0">
            <a:spAutoFit/>
          </a:bodyPr>
          <a:lstStyle/>
          <a:p>
            <a:r>
              <a:rPr kumimoji="1" lang="ja-JP" altLang="en-US" sz="2000" dirty="0" smtClean="0"/>
              <a:t>ソ連／ロシアのロケット／宇宙船</a:t>
            </a:r>
            <a:endParaRPr kumimoji="1" lang="en-US" altLang="ja-JP" sz="2000" dirty="0" smtClean="0"/>
          </a:p>
          <a:p>
            <a:r>
              <a:rPr kumimoji="1" lang="ja-JP" altLang="en-US" sz="2000" dirty="0" smtClean="0"/>
              <a:t>開発初期を除き、数十年間死亡事故なし</a:t>
            </a:r>
            <a:endParaRPr kumimoji="1" lang="en-US" altLang="ja-JP" sz="2000" dirty="0" smtClean="0"/>
          </a:p>
          <a:p>
            <a:r>
              <a:rPr kumimoji="1" lang="ja-JP" altLang="en-US" sz="2000" dirty="0" smtClean="0"/>
              <a:t>（スペースシャトルは</a:t>
            </a:r>
            <a:r>
              <a:rPr kumimoji="1" lang="en-US" altLang="ja-JP" sz="2000" dirty="0" smtClean="0"/>
              <a:t>2</a:t>
            </a:r>
            <a:r>
              <a:rPr kumimoji="1" lang="ja-JP" altLang="en-US" sz="2000" dirty="0" smtClean="0"/>
              <a:t>度死亡事故を起こしている）</a:t>
            </a:r>
            <a:endParaRPr kumimoji="1" lang="en-US" altLang="ja-JP" sz="2000" dirty="0" smtClean="0"/>
          </a:p>
          <a:p>
            <a:r>
              <a:rPr lang="ja-JP" altLang="en-US" sz="2000" dirty="0" smtClean="0"/>
              <a:t>基本的に開発当初の古い技術（＝枯れた技術、安定した技術）</a:t>
            </a:r>
            <a:endParaRPr lang="en-US" altLang="ja-JP" sz="2000" dirty="0" smtClean="0"/>
          </a:p>
          <a:p>
            <a:r>
              <a:rPr kumimoji="1" lang="ja-JP" altLang="en-US" sz="2000" dirty="0" smtClean="0"/>
              <a:t>今国際宇宙ステーションに人間を送り込めるのはソユーズのみ</a:t>
            </a:r>
            <a:endParaRPr kumimoji="1" lang="ja-JP" altLang="en-US" sz="2000" dirty="0"/>
          </a:p>
        </p:txBody>
      </p:sp>
    </p:spTree>
    <p:extLst>
      <p:ext uri="{BB962C8B-B14F-4D97-AF65-F5344CB8AC3E}">
        <p14:creationId xmlns:p14="http://schemas.microsoft.com/office/powerpoint/2010/main" val="40183393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8083"/>
            <a:ext cx="8229600" cy="1143000"/>
          </a:xfrm>
        </p:spPr>
        <p:txBody>
          <a:bodyPr>
            <a:normAutofit/>
          </a:bodyPr>
          <a:lstStyle/>
          <a:p>
            <a:r>
              <a:rPr lang="ja-JP" altLang="en-US" sz="4000" dirty="0" smtClean="0"/>
              <a:t>日本の宇宙開発超略史</a:t>
            </a:r>
            <a:endParaRPr kumimoji="1" lang="ja-JP" altLang="en-US" sz="4000" dirty="0"/>
          </a:p>
        </p:txBody>
      </p:sp>
      <p:sp>
        <p:nvSpPr>
          <p:cNvPr id="3" name="コンテンツ プレースホルダー 2"/>
          <p:cNvSpPr>
            <a:spLocks noGrp="1"/>
          </p:cNvSpPr>
          <p:nvPr>
            <p:ph idx="1"/>
          </p:nvPr>
        </p:nvSpPr>
        <p:spPr>
          <a:xfrm>
            <a:off x="457200" y="1256648"/>
            <a:ext cx="8229600" cy="5479587"/>
          </a:xfrm>
        </p:spPr>
        <p:txBody>
          <a:bodyPr>
            <a:noAutofit/>
          </a:bodyPr>
          <a:lstStyle/>
          <a:p>
            <a:r>
              <a:rPr lang="en-US" altLang="ja-JP" sz="2000" dirty="0"/>
              <a:t>1952</a:t>
            </a:r>
            <a:r>
              <a:rPr lang="ja-JP" altLang="en-US" sz="2000" dirty="0"/>
              <a:t>年　糸川英夫教授率いる東大生産技術研究所発</a:t>
            </a:r>
          </a:p>
          <a:p>
            <a:r>
              <a:rPr lang="ja-JP" altLang="en-US" sz="2000" dirty="0"/>
              <a:t>足、ペンシルロケットの開発に着手</a:t>
            </a:r>
          </a:p>
          <a:p>
            <a:r>
              <a:rPr lang="en-US" altLang="ja-JP" sz="2000" dirty="0" smtClean="0"/>
              <a:t>1969</a:t>
            </a:r>
            <a:r>
              <a:rPr lang="ja-JP" altLang="en-US" sz="2000" dirty="0"/>
              <a:t>年 宇宙開発事業団発足。主に宇宙の実利用を</a:t>
            </a:r>
            <a:r>
              <a:rPr lang="ja-JP" altLang="en-US" sz="2000" dirty="0" smtClean="0"/>
              <a:t>担う</a:t>
            </a:r>
            <a:endParaRPr lang="ja-JP" altLang="en-US" sz="2000" dirty="0"/>
          </a:p>
          <a:p>
            <a:r>
              <a:rPr lang="en-US" altLang="ja-JP" sz="2000" dirty="0" smtClean="0"/>
              <a:t>1970</a:t>
            </a:r>
            <a:r>
              <a:rPr lang="ja-JP" altLang="en-US" sz="2000" dirty="0"/>
              <a:t>年東京大学宇宙航空研究所が日本初の人工</a:t>
            </a:r>
            <a:r>
              <a:rPr lang="ja-JP" altLang="en-US" sz="2000" dirty="0" smtClean="0"/>
              <a:t>衛星</a:t>
            </a:r>
            <a:r>
              <a:rPr lang="ja-JP" altLang="en-US" sz="2000" dirty="0"/>
              <a:t>「おおすみ」打ち上げ</a:t>
            </a:r>
          </a:p>
          <a:p>
            <a:r>
              <a:rPr lang="en-US" altLang="ja-JP" sz="2000" dirty="0" smtClean="0"/>
              <a:t>1981</a:t>
            </a:r>
            <a:r>
              <a:rPr lang="ja-JP" altLang="en-US" sz="2000" dirty="0"/>
              <a:t>年東京大学宇宙航空研究所を母体として</a:t>
            </a:r>
            <a:r>
              <a:rPr lang="ja-JP" altLang="en-US" sz="2000" dirty="0" smtClean="0"/>
              <a:t>宇宙科学</a:t>
            </a:r>
            <a:r>
              <a:rPr lang="ja-JP" altLang="en-US" sz="2000" dirty="0"/>
              <a:t>研究所（</a:t>
            </a:r>
            <a:r>
              <a:rPr lang="en-US" altLang="ja-JP" sz="2000" dirty="0"/>
              <a:t>ISAS)</a:t>
            </a:r>
            <a:r>
              <a:rPr lang="ja-JP" altLang="en-US" sz="2000" dirty="0"/>
              <a:t>設立。主に宇宙科学を担う。</a:t>
            </a:r>
          </a:p>
          <a:p>
            <a:r>
              <a:rPr lang="en-US" altLang="ja-JP" sz="2000" dirty="0" smtClean="0"/>
              <a:t>1990</a:t>
            </a:r>
            <a:r>
              <a:rPr lang="ja-JP" altLang="en-US" sz="2000" dirty="0"/>
              <a:t>年 </a:t>
            </a:r>
            <a:r>
              <a:rPr lang="en-US" altLang="ja-JP" sz="2000" dirty="0"/>
              <a:t>TBS</a:t>
            </a:r>
            <a:r>
              <a:rPr lang="ja-JP" altLang="en-US" sz="2000" dirty="0"/>
              <a:t>社員の秋山豊寛宇宙特派員、ソ連の</a:t>
            </a:r>
            <a:r>
              <a:rPr lang="ja-JP" altLang="en-US" sz="2000" dirty="0" smtClean="0"/>
              <a:t>ソユーズ</a:t>
            </a:r>
            <a:r>
              <a:rPr lang="en-US" altLang="ja-JP" sz="2000" dirty="0"/>
              <a:t>TM11</a:t>
            </a:r>
            <a:r>
              <a:rPr lang="ja-JP" altLang="en-US" sz="2000" dirty="0"/>
              <a:t>宇宙船に搭乗。日本人で始めて宇宙へ</a:t>
            </a:r>
          </a:p>
          <a:p>
            <a:r>
              <a:rPr lang="en-US" altLang="ja-JP" sz="2000" dirty="0" smtClean="0"/>
              <a:t>1992</a:t>
            </a:r>
            <a:r>
              <a:rPr lang="ja-JP" altLang="en-US" sz="2000" dirty="0"/>
              <a:t>年 日本人初の職業宇宙飛行士である毛利衛</a:t>
            </a:r>
            <a:r>
              <a:rPr lang="ja-JP" altLang="en-US" sz="2000" dirty="0" smtClean="0"/>
              <a:t>宇宙</a:t>
            </a:r>
            <a:r>
              <a:rPr lang="ja-JP" altLang="en-US" sz="2000" dirty="0"/>
              <a:t>飛行士がスペースシャトル搭乗</a:t>
            </a:r>
          </a:p>
          <a:p>
            <a:r>
              <a:rPr lang="en-US" altLang="ja-JP" sz="2000" dirty="0" smtClean="0"/>
              <a:t>2003</a:t>
            </a:r>
            <a:r>
              <a:rPr lang="ja-JP" altLang="en-US" sz="2000" dirty="0"/>
              <a:t>年 宇宙</a:t>
            </a:r>
            <a:r>
              <a:rPr lang="en-US" altLang="ja-JP" sz="2000" dirty="0"/>
              <a:t>3</a:t>
            </a:r>
            <a:r>
              <a:rPr lang="ja-JP" altLang="en-US" sz="2000" dirty="0"/>
              <a:t>機関（宇宙開発事業団、宇宙科学</a:t>
            </a:r>
            <a:r>
              <a:rPr lang="ja-JP" altLang="en-US" sz="2000" dirty="0" smtClean="0"/>
              <a:t>研究所</a:t>
            </a:r>
            <a:r>
              <a:rPr lang="ja-JP" altLang="en-US" sz="2000" dirty="0"/>
              <a:t>、航空宇宙技術研究所）が統合し、独立行政</a:t>
            </a:r>
            <a:r>
              <a:rPr lang="ja-JP" altLang="en-US" sz="2000" dirty="0" smtClean="0"/>
              <a:t>法人「</a:t>
            </a:r>
            <a:r>
              <a:rPr lang="ja-JP" altLang="en-US" sz="2000" dirty="0"/>
              <a:t>宇宙航空研究開発機構」</a:t>
            </a:r>
            <a:r>
              <a:rPr lang="en-US" altLang="ja-JP" sz="2000" dirty="0"/>
              <a:t>(JAXA)</a:t>
            </a:r>
            <a:r>
              <a:rPr lang="ja-JP" altLang="en-US" sz="2000" dirty="0"/>
              <a:t>発足</a:t>
            </a:r>
          </a:p>
          <a:p>
            <a:r>
              <a:rPr lang="en-US" altLang="ja-JP" sz="2000" dirty="0" smtClean="0"/>
              <a:t>2008</a:t>
            </a:r>
            <a:r>
              <a:rPr lang="ja-JP" altLang="en-US" sz="2000" dirty="0" smtClean="0"/>
              <a:t>年　宇宙基本法制定</a:t>
            </a:r>
            <a:endParaRPr lang="en-US" altLang="ja-JP" sz="2000" dirty="0" smtClean="0"/>
          </a:p>
          <a:p>
            <a:r>
              <a:rPr lang="en-US" altLang="ja-JP" sz="2000" dirty="0" smtClean="0"/>
              <a:t>2010</a:t>
            </a:r>
            <a:r>
              <a:rPr lang="ja-JP" altLang="en-US" sz="2000" dirty="0"/>
              <a:t>年　国際宇宙ステーション・きぼう日本実験棟</a:t>
            </a:r>
            <a:r>
              <a:rPr lang="ja-JP" altLang="en-US" sz="2000" dirty="0" smtClean="0"/>
              <a:t>完成</a:t>
            </a:r>
            <a:endParaRPr lang="en-US" altLang="ja-JP" sz="2000" dirty="0" smtClean="0"/>
          </a:p>
          <a:p>
            <a:r>
              <a:rPr lang="en-US" altLang="ja-JP" sz="2000" dirty="0" smtClean="0"/>
              <a:t>2012</a:t>
            </a:r>
            <a:r>
              <a:rPr lang="ja-JP" altLang="en-US" sz="2000" dirty="0" smtClean="0"/>
              <a:t>年</a:t>
            </a:r>
            <a:r>
              <a:rPr lang="en-US" altLang="ja-JP" sz="2000" dirty="0" smtClean="0"/>
              <a:t> </a:t>
            </a:r>
            <a:r>
              <a:rPr lang="ja-JP" altLang="en-US" sz="2000" dirty="0" smtClean="0"/>
              <a:t>内閣府に宇宙戦略室設置</a:t>
            </a:r>
            <a:endParaRPr lang="ja-JP" altLang="en-US" sz="2000" dirty="0"/>
          </a:p>
        </p:txBody>
      </p:sp>
    </p:spTree>
    <p:extLst>
      <p:ext uri="{BB962C8B-B14F-4D97-AF65-F5344CB8AC3E}">
        <p14:creationId xmlns:p14="http://schemas.microsoft.com/office/powerpoint/2010/main" val="25110732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今、人類は宇宙で何をしているのか</a:t>
            </a:r>
            <a:r>
              <a:rPr kumimoji="1" lang="en-US" altLang="ja-JP" sz="3200" dirty="0" smtClean="0"/>
              <a:t/>
            </a:r>
            <a:br>
              <a:rPr kumimoji="1" lang="en-US" altLang="ja-JP" sz="3200" dirty="0" smtClean="0"/>
            </a:br>
            <a:r>
              <a:rPr lang="ja-JP" altLang="en-US" sz="2400" dirty="0" smtClean="0"/>
              <a:t>（ざっくりと投資金額ランキング）</a:t>
            </a:r>
            <a:endParaRPr kumimoji="1" lang="ja-JP" altLang="en-US" sz="2400" dirty="0"/>
          </a:p>
        </p:txBody>
      </p:sp>
      <p:sp>
        <p:nvSpPr>
          <p:cNvPr id="3" name="コンテンツ プレースホルダー 2"/>
          <p:cNvSpPr>
            <a:spLocks noGrp="1"/>
          </p:cNvSpPr>
          <p:nvPr>
            <p:ph idx="1"/>
          </p:nvPr>
        </p:nvSpPr>
        <p:spPr/>
        <p:txBody>
          <a:bodyPr>
            <a:noAutofit/>
          </a:bodyPr>
          <a:lstStyle/>
          <a:p>
            <a:r>
              <a:rPr kumimoji="1" lang="ja-JP" altLang="en-US" sz="2000" dirty="0" smtClean="0"/>
              <a:t>安全保障利用</a:t>
            </a:r>
            <a:endParaRPr kumimoji="1" lang="en-US" altLang="ja-JP" sz="2000" dirty="0" smtClean="0"/>
          </a:p>
          <a:p>
            <a:pPr lvl="1"/>
            <a:r>
              <a:rPr lang="ja-JP" altLang="en-US" sz="1800" dirty="0" smtClean="0"/>
              <a:t>測位（</a:t>
            </a:r>
            <a:r>
              <a:rPr lang="en-US" altLang="ja-JP" sz="1800" dirty="0" smtClean="0"/>
              <a:t>GPS</a:t>
            </a:r>
            <a:r>
              <a:rPr lang="ja-JP" altLang="en-US" sz="1800" dirty="0" smtClean="0"/>
              <a:t>）、偵察、大陸間弾道ミサイル</a:t>
            </a:r>
            <a:endParaRPr lang="en-US" altLang="ja-JP" sz="1800" dirty="0" smtClean="0"/>
          </a:p>
          <a:p>
            <a:pPr lvl="1"/>
            <a:r>
              <a:rPr lang="ja-JP" altLang="en-US" sz="1800" dirty="0" smtClean="0"/>
              <a:t>測位衛星は元々軍用は民生利用が急拡大中</a:t>
            </a:r>
            <a:endParaRPr lang="en-US" altLang="ja-JP" sz="1800" dirty="0" smtClean="0"/>
          </a:p>
          <a:p>
            <a:r>
              <a:rPr kumimoji="1" lang="ja-JP" altLang="en-US" sz="2000" dirty="0" smtClean="0"/>
              <a:t>衛星通信・放送</a:t>
            </a:r>
            <a:endParaRPr kumimoji="1" lang="en-US" altLang="ja-JP" sz="2000" dirty="0" smtClean="0"/>
          </a:p>
          <a:p>
            <a:pPr lvl="1"/>
            <a:r>
              <a:rPr lang="ja-JP" altLang="en-US" sz="1800" dirty="0" smtClean="0"/>
              <a:t>大部分が民業ビジネスとして成り立っているのはこれだけ</a:t>
            </a:r>
            <a:endParaRPr kumimoji="1" lang="en-US" altLang="ja-JP" sz="1800" dirty="0" smtClean="0"/>
          </a:p>
          <a:p>
            <a:r>
              <a:rPr lang="ja-JP" altLang="en-US" sz="2000" dirty="0" smtClean="0"/>
              <a:t>地球観測（安全保障利用以外）</a:t>
            </a:r>
            <a:endParaRPr lang="en-US" altLang="ja-JP" sz="2000" dirty="0" smtClean="0"/>
          </a:p>
          <a:p>
            <a:pPr lvl="1"/>
            <a:r>
              <a:rPr lang="ja-JP" altLang="en-US" sz="1800" dirty="0" smtClean="0"/>
              <a:t>気象</a:t>
            </a:r>
            <a:endParaRPr lang="en-US" altLang="ja-JP" sz="1800" dirty="0"/>
          </a:p>
          <a:p>
            <a:pPr lvl="1"/>
            <a:r>
              <a:rPr lang="ja-JP" altLang="en-US" sz="1800" dirty="0" smtClean="0"/>
              <a:t>防災、環境監視、</a:t>
            </a:r>
            <a:r>
              <a:rPr lang="en-US" altLang="ja-JP" sz="1800" dirty="0" smtClean="0"/>
              <a:t>Google Earth</a:t>
            </a:r>
            <a:endParaRPr lang="en-US" altLang="ja-JP" sz="1800" dirty="0"/>
          </a:p>
          <a:p>
            <a:r>
              <a:rPr kumimoji="1" lang="ja-JP" altLang="en-US" sz="2000" dirty="0" smtClean="0"/>
              <a:t>有人活動</a:t>
            </a:r>
            <a:endParaRPr lang="en-US" altLang="ja-JP" sz="2000" dirty="0"/>
          </a:p>
          <a:p>
            <a:pPr lvl="1"/>
            <a:r>
              <a:rPr kumimoji="1" lang="ja-JP" altLang="en-US" sz="1800" dirty="0" smtClean="0"/>
              <a:t>国際宇宙ステーション（米ロ欧日加）</a:t>
            </a:r>
            <a:endParaRPr kumimoji="1" lang="en-US" altLang="ja-JP" sz="1800" dirty="0" smtClean="0"/>
          </a:p>
          <a:p>
            <a:pPr lvl="1"/>
            <a:r>
              <a:rPr kumimoji="1" lang="ja-JP" altLang="en-US" sz="1800" dirty="0" smtClean="0"/>
              <a:t>中国の独自宇宙活動、民間の観光宇宙旅行</a:t>
            </a:r>
            <a:endParaRPr kumimoji="1" lang="en-US" altLang="ja-JP" sz="1800" dirty="0" smtClean="0"/>
          </a:p>
          <a:p>
            <a:r>
              <a:rPr kumimoji="1" lang="ja-JP" altLang="en-US" sz="2000" dirty="0" smtClean="0"/>
              <a:t>科学・探査</a:t>
            </a:r>
            <a:endParaRPr kumimoji="1" lang="en-US" altLang="ja-JP" sz="2000" dirty="0" smtClean="0"/>
          </a:p>
          <a:p>
            <a:pPr lvl="1"/>
            <a:r>
              <a:rPr lang="ja-JP" altLang="en-US" sz="1800" dirty="0" smtClean="0"/>
              <a:t>宇宙望遠鏡</a:t>
            </a:r>
            <a:endParaRPr lang="en-US" altLang="ja-JP" sz="1800" dirty="0" smtClean="0"/>
          </a:p>
          <a:p>
            <a:pPr lvl="1"/>
            <a:r>
              <a:rPr kumimoji="1" lang="ja-JP" altLang="en-US" sz="1800" dirty="0" smtClean="0"/>
              <a:t>惑星探査</a:t>
            </a:r>
            <a:endParaRPr kumimoji="1" lang="ja-JP" altLang="en-US" sz="1800" dirty="0"/>
          </a:p>
        </p:txBody>
      </p:sp>
      <p:sp>
        <p:nvSpPr>
          <p:cNvPr id="4" name="テキスト ボックス 3"/>
          <p:cNvSpPr txBox="1"/>
          <p:nvPr/>
        </p:nvSpPr>
        <p:spPr>
          <a:xfrm>
            <a:off x="9674511" y="5364406"/>
            <a:ext cx="184666" cy="369332"/>
          </a:xfrm>
          <a:prstGeom prst="rect">
            <a:avLst/>
          </a:prstGeom>
          <a:noFill/>
        </p:spPr>
        <p:txBody>
          <a:bodyPr wrap="none" rtlCol="0">
            <a:spAutoFit/>
          </a:bodyPr>
          <a:lstStyle/>
          <a:p>
            <a:endParaRPr kumimoji="1" lang="ja-JP" altLang="en-US"/>
          </a:p>
        </p:txBody>
      </p:sp>
      <p:sp>
        <p:nvSpPr>
          <p:cNvPr id="5" name="テキスト ボックス 4"/>
          <p:cNvSpPr txBox="1"/>
          <p:nvPr/>
        </p:nvSpPr>
        <p:spPr>
          <a:xfrm>
            <a:off x="5970698" y="3562218"/>
            <a:ext cx="3007247" cy="3139321"/>
          </a:xfrm>
          <a:prstGeom prst="rect">
            <a:avLst/>
          </a:prstGeom>
          <a:noFill/>
          <a:ln>
            <a:solidFill>
              <a:schemeClr val="tx1">
                <a:lumMod val="50000"/>
                <a:lumOff val="50000"/>
              </a:schemeClr>
            </a:solidFill>
          </a:ln>
        </p:spPr>
        <p:txBody>
          <a:bodyPr wrap="square" rtlCol="0">
            <a:spAutoFit/>
          </a:bodyPr>
          <a:lstStyle/>
          <a:p>
            <a:pPr marL="285750" indent="-285750">
              <a:buFont typeface="Arial"/>
              <a:buChar char="•"/>
            </a:pPr>
            <a:r>
              <a:rPr kumimoji="1" lang="ja-JP" altLang="en-US" dirty="0" smtClean="0"/>
              <a:t>全ての活動を支えるのが輸送系（ロケット）</a:t>
            </a:r>
            <a:endParaRPr kumimoji="1" lang="en-US" altLang="ja-JP" dirty="0" smtClean="0"/>
          </a:p>
          <a:p>
            <a:pPr marL="285750" indent="-285750">
              <a:buFont typeface="Arial"/>
              <a:buChar char="•"/>
            </a:pPr>
            <a:endParaRPr lang="en-US" altLang="ja-JP" dirty="0"/>
          </a:p>
          <a:p>
            <a:pPr marL="285750" indent="-285750">
              <a:buFont typeface="Arial"/>
              <a:buChar char="•"/>
            </a:pPr>
            <a:r>
              <a:rPr kumimoji="1" lang="ja-JP" altLang="en-US" dirty="0" smtClean="0"/>
              <a:t>実際には地球観測、通信、測位な</a:t>
            </a:r>
            <a:r>
              <a:rPr lang="ja-JP" altLang="en-US" dirty="0" smtClean="0"/>
              <a:t>様々な利用が軍民のデュアルユース</a:t>
            </a:r>
            <a:endParaRPr lang="en-US" altLang="ja-JP" dirty="0" smtClean="0"/>
          </a:p>
          <a:p>
            <a:pPr marL="285750" indent="-285750">
              <a:buFont typeface="Arial"/>
              <a:buChar char="•"/>
            </a:pPr>
            <a:endParaRPr kumimoji="1" lang="en-US" altLang="ja-JP" dirty="0"/>
          </a:p>
          <a:p>
            <a:pPr marL="285750" indent="-285750">
              <a:buFont typeface="Arial"/>
              <a:buChar char="•"/>
            </a:pPr>
            <a:r>
              <a:rPr lang="ja-JP" altLang="en-US" dirty="0" smtClean="0"/>
              <a:t>日本は例外的に安全保障利用に極めて抑制的であったが、最近方針が変わった</a:t>
            </a:r>
            <a:endParaRPr lang="en-US" altLang="ja-JP" dirty="0" smtClean="0"/>
          </a:p>
        </p:txBody>
      </p:sp>
    </p:spTree>
    <p:extLst>
      <p:ext uri="{BB962C8B-B14F-4D97-AF65-F5344CB8AC3E}">
        <p14:creationId xmlns:p14="http://schemas.microsoft.com/office/powerpoint/2010/main" val="25582975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今、人類は宇宙で何をしているのか</a:t>
            </a:r>
            <a:r>
              <a:rPr kumimoji="1" lang="en-US" altLang="ja-JP" sz="3200" dirty="0" smtClean="0"/>
              <a:t/>
            </a:r>
            <a:br>
              <a:rPr kumimoji="1" lang="en-US" altLang="ja-JP" sz="3200" dirty="0" smtClean="0"/>
            </a:br>
            <a:r>
              <a:rPr lang="ja-JP" altLang="en-US" sz="2400" dirty="0" smtClean="0"/>
              <a:t>（ざっくりと投資金額ランキング）</a:t>
            </a:r>
            <a:endParaRPr kumimoji="1" lang="ja-JP" altLang="en-US" sz="2400" dirty="0"/>
          </a:p>
        </p:txBody>
      </p:sp>
      <p:sp>
        <p:nvSpPr>
          <p:cNvPr id="3" name="コンテンツ プレースホルダー 2"/>
          <p:cNvSpPr>
            <a:spLocks noGrp="1"/>
          </p:cNvSpPr>
          <p:nvPr>
            <p:ph idx="1"/>
          </p:nvPr>
        </p:nvSpPr>
        <p:spPr/>
        <p:txBody>
          <a:bodyPr>
            <a:noAutofit/>
          </a:bodyPr>
          <a:lstStyle/>
          <a:p>
            <a:r>
              <a:rPr kumimoji="1" lang="ja-JP" altLang="en-US" sz="2000" dirty="0" smtClean="0"/>
              <a:t>安全保障利用</a:t>
            </a:r>
            <a:endParaRPr kumimoji="1" lang="en-US" altLang="ja-JP" sz="2000" dirty="0" smtClean="0"/>
          </a:p>
          <a:p>
            <a:pPr lvl="1"/>
            <a:r>
              <a:rPr lang="ja-JP" altLang="en-US" sz="1800" dirty="0" smtClean="0"/>
              <a:t>測位（</a:t>
            </a:r>
            <a:r>
              <a:rPr lang="en-US" altLang="ja-JP" sz="1800" dirty="0" smtClean="0"/>
              <a:t>GPS</a:t>
            </a:r>
            <a:r>
              <a:rPr lang="ja-JP" altLang="en-US" sz="1800" dirty="0" smtClean="0"/>
              <a:t>）、偵察、大陸間弾道ミサイル</a:t>
            </a:r>
            <a:endParaRPr lang="en-US" altLang="ja-JP" sz="1800" dirty="0" smtClean="0"/>
          </a:p>
          <a:p>
            <a:pPr lvl="1"/>
            <a:r>
              <a:rPr lang="ja-JP" altLang="en-US" sz="1800" dirty="0" smtClean="0"/>
              <a:t>測位衛星は元々軍用は民生利用が急拡大中</a:t>
            </a:r>
            <a:endParaRPr lang="en-US" altLang="ja-JP" sz="1800" dirty="0" smtClean="0"/>
          </a:p>
          <a:p>
            <a:r>
              <a:rPr kumimoji="1" lang="ja-JP" altLang="en-US" sz="2000" dirty="0" smtClean="0"/>
              <a:t>衛星通信・放送</a:t>
            </a:r>
            <a:endParaRPr kumimoji="1" lang="en-US" altLang="ja-JP" sz="2000" dirty="0" smtClean="0"/>
          </a:p>
          <a:p>
            <a:pPr lvl="1"/>
            <a:r>
              <a:rPr lang="ja-JP" altLang="en-US" sz="1800" dirty="0" smtClean="0"/>
              <a:t>大部分が民業ビジネスとして成り立っているのはこれだけ</a:t>
            </a:r>
            <a:endParaRPr kumimoji="1" lang="en-US" altLang="ja-JP" sz="1800" dirty="0" smtClean="0"/>
          </a:p>
          <a:p>
            <a:r>
              <a:rPr lang="ja-JP" altLang="en-US" sz="2000" dirty="0" smtClean="0"/>
              <a:t>地球観測（安全保障利用以外）</a:t>
            </a:r>
            <a:endParaRPr lang="en-US" altLang="ja-JP" sz="2000" dirty="0" smtClean="0"/>
          </a:p>
          <a:p>
            <a:pPr lvl="1"/>
            <a:r>
              <a:rPr lang="ja-JP" altLang="en-US" sz="1800" dirty="0" smtClean="0"/>
              <a:t>気象</a:t>
            </a:r>
            <a:endParaRPr lang="en-US" altLang="ja-JP" sz="1800" dirty="0"/>
          </a:p>
          <a:p>
            <a:pPr lvl="1"/>
            <a:r>
              <a:rPr lang="ja-JP" altLang="en-US" sz="1800" dirty="0" smtClean="0"/>
              <a:t>防災、環境監視、</a:t>
            </a:r>
            <a:r>
              <a:rPr lang="en-US" altLang="ja-JP" sz="1800" dirty="0" smtClean="0"/>
              <a:t>Google Earth</a:t>
            </a:r>
            <a:endParaRPr lang="en-US" altLang="ja-JP" sz="1800" dirty="0"/>
          </a:p>
          <a:p>
            <a:r>
              <a:rPr kumimoji="1" lang="ja-JP" altLang="en-US" sz="2000" dirty="0" smtClean="0"/>
              <a:t>有人活動</a:t>
            </a:r>
            <a:endParaRPr lang="en-US" altLang="ja-JP" sz="2000" dirty="0"/>
          </a:p>
          <a:p>
            <a:pPr lvl="1"/>
            <a:r>
              <a:rPr kumimoji="1" lang="ja-JP" altLang="en-US" sz="1800" dirty="0" smtClean="0"/>
              <a:t>国際宇宙ステーション（米ロ欧日加）</a:t>
            </a:r>
            <a:endParaRPr kumimoji="1" lang="en-US" altLang="ja-JP" sz="1800" dirty="0" smtClean="0"/>
          </a:p>
          <a:p>
            <a:pPr lvl="1"/>
            <a:r>
              <a:rPr kumimoji="1" lang="ja-JP" altLang="en-US" sz="1800" dirty="0" smtClean="0"/>
              <a:t>中国の独自宇宙活動、民間の観光宇宙旅行</a:t>
            </a:r>
            <a:endParaRPr kumimoji="1" lang="en-US" altLang="ja-JP" sz="1800" dirty="0" smtClean="0"/>
          </a:p>
          <a:p>
            <a:r>
              <a:rPr kumimoji="1" lang="ja-JP" altLang="en-US" sz="2000" dirty="0" smtClean="0"/>
              <a:t>科学・探査</a:t>
            </a:r>
            <a:endParaRPr kumimoji="1" lang="en-US" altLang="ja-JP" sz="2000" dirty="0" smtClean="0"/>
          </a:p>
          <a:p>
            <a:pPr lvl="1"/>
            <a:r>
              <a:rPr lang="ja-JP" altLang="en-US" sz="1800" dirty="0" smtClean="0"/>
              <a:t>宇宙望遠鏡</a:t>
            </a:r>
            <a:endParaRPr lang="en-US" altLang="ja-JP" sz="1800" dirty="0" smtClean="0"/>
          </a:p>
          <a:p>
            <a:pPr lvl="1"/>
            <a:r>
              <a:rPr kumimoji="1" lang="ja-JP" altLang="en-US" sz="1800" dirty="0" smtClean="0"/>
              <a:t>惑星探査</a:t>
            </a:r>
            <a:endParaRPr kumimoji="1" lang="ja-JP" altLang="en-US" sz="1800" dirty="0"/>
          </a:p>
        </p:txBody>
      </p:sp>
      <p:sp>
        <p:nvSpPr>
          <p:cNvPr id="4" name="テキスト ボックス 3"/>
          <p:cNvSpPr txBox="1"/>
          <p:nvPr/>
        </p:nvSpPr>
        <p:spPr>
          <a:xfrm>
            <a:off x="9674511" y="5364406"/>
            <a:ext cx="184666" cy="369332"/>
          </a:xfrm>
          <a:prstGeom prst="rect">
            <a:avLst/>
          </a:prstGeom>
          <a:noFill/>
        </p:spPr>
        <p:txBody>
          <a:bodyPr wrap="none" rtlCol="0">
            <a:spAutoFit/>
          </a:bodyPr>
          <a:lstStyle/>
          <a:p>
            <a:endParaRPr kumimoji="1" lang="ja-JP" altLang="en-US"/>
          </a:p>
        </p:txBody>
      </p:sp>
      <p:sp>
        <p:nvSpPr>
          <p:cNvPr id="5" name="テキスト ボックス 4"/>
          <p:cNvSpPr txBox="1"/>
          <p:nvPr/>
        </p:nvSpPr>
        <p:spPr>
          <a:xfrm>
            <a:off x="5970698" y="3562218"/>
            <a:ext cx="3007247" cy="3139321"/>
          </a:xfrm>
          <a:prstGeom prst="rect">
            <a:avLst/>
          </a:prstGeom>
          <a:noFill/>
          <a:ln>
            <a:solidFill>
              <a:schemeClr val="tx1">
                <a:lumMod val="50000"/>
                <a:lumOff val="50000"/>
              </a:schemeClr>
            </a:solidFill>
          </a:ln>
        </p:spPr>
        <p:txBody>
          <a:bodyPr wrap="square" rtlCol="0">
            <a:spAutoFit/>
          </a:bodyPr>
          <a:lstStyle/>
          <a:p>
            <a:pPr marL="285750" indent="-285750">
              <a:buFont typeface="Arial"/>
              <a:buChar char="•"/>
            </a:pPr>
            <a:r>
              <a:rPr kumimoji="1" lang="ja-JP" altLang="en-US" dirty="0" smtClean="0"/>
              <a:t>全ての活動を支えるのが輸送系（ロケット）</a:t>
            </a:r>
            <a:endParaRPr kumimoji="1" lang="en-US" altLang="ja-JP" dirty="0" smtClean="0"/>
          </a:p>
          <a:p>
            <a:pPr marL="285750" indent="-285750">
              <a:buFont typeface="Arial"/>
              <a:buChar char="•"/>
            </a:pPr>
            <a:endParaRPr lang="en-US" altLang="ja-JP" dirty="0"/>
          </a:p>
          <a:p>
            <a:pPr marL="285750" indent="-285750">
              <a:buFont typeface="Arial"/>
              <a:buChar char="•"/>
            </a:pPr>
            <a:r>
              <a:rPr kumimoji="1" lang="ja-JP" altLang="en-US" dirty="0" smtClean="0"/>
              <a:t>実際には地球観測、通信、測位な</a:t>
            </a:r>
            <a:r>
              <a:rPr lang="ja-JP" altLang="en-US" dirty="0" smtClean="0"/>
              <a:t>様々な利用が軍民のデュアルユース</a:t>
            </a:r>
            <a:endParaRPr lang="en-US" altLang="ja-JP" dirty="0" smtClean="0"/>
          </a:p>
          <a:p>
            <a:pPr marL="285750" indent="-285750">
              <a:buFont typeface="Arial"/>
              <a:buChar char="•"/>
            </a:pPr>
            <a:endParaRPr kumimoji="1" lang="en-US" altLang="ja-JP" dirty="0"/>
          </a:p>
          <a:p>
            <a:pPr marL="285750" indent="-285750">
              <a:buFont typeface="Arial"/>
              <a:buChar char="•"/>
            </a:pPr>
            <a:r>
              <a:rPr lang="ja-JP" altLang="en-US" dirty="0" smtClean="0"/>
              <a:t>日本は例外的に安全保障利用に極めて抑制的であったが、最近方針が変わった</a:t>
            </a:r>
            <a:endParaRPr lang="en-US" altLang="ja-JP" dirty="0" smtClean="0"/>
          </a:p>
        </p:txBody>
      </p:sp>
    </p:spTree>
    <p:extLst>
      <p:ext uri="{BB962C8B-B14F-4D97-AF65-F5344CB8AC3E}">
        <p14:creationId xmlns:p14="http://schemas.microsoft.com/office/powerpoint/2010/main" val="27890903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「平和的利用」の意味</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非軍事　</a:t>
            </a:r>
            <a:r>
              <a:rPr kumimoji="1" lang="en-US" altLang="ja-JP" dirty="0" smtClean="0"/>
              <a:t>non-military</a:t>
            </a:r>
          </a:p>
          <a:p>
            <a:r>
              <a:rPr lang="ja-JP" altLang="en-US" dirty="0" smtClean="0"/>
              <a:t>非侵略</a:t>
            </a:r>
            <a:r>
              <a:rPr lang="en-US" altLang="ja-JP" dirty="0" smtClean="0"/>
              <a:t>  non-aggressive</a:t>
            </a:r>
            <a:endParaRPr kumimoji="1" lang="ja-JP" altLang="en-US" dirty="0"/>
          </a:p>
        </p:txBody>
      </p:sp>
    </p:spTree>
    <p:extLst>
      <p:ext uri="{BB962C8B-B14F-4D97-AF65-F5344CB8AC3E}">
        <p14:creationId xmlns:p14="http://schemas.microsoft.com/office/powerpoint/2010/main" val="316114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55830"/>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8496412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1205"/>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9428172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25246"/>
          </a:xfrm>
          <a:prstGeom prst="rect">
            <a:avLst/>
          </a:prstGeom>
        </p:spPr>
      </p:pic>
      <p:sp>
        <p:nvSpPr>
          <p:cNvPr id="3" name="テキスト ボックス 2"/>
          <p:cNvSpPr txBox="1"/>
          <p:nvPr/>
        </p:nvSpPr>
        <p:spPr>
          <a:xfrm>
            <a:off x="192928" y="6425357"/>
            <a:ext cx="6948224" cy="307777"/>
          </a:xfrm>
          <a:prstGeom prst="rect">
            <a:avLst/>
          </a:prstGeom>
          <a:noFill/>
        </p:spPr>
        <p:txBody>
          <a:bodyPr wrap="none" rtlCol="0">
            <a:spAutoFit/>
          </a:bodyPr>
          <a:lstStyle/>
          <a:p>
            <a:r>
              <a:rPr lang="ja-JP" altLang="en-US" sz="1400" dirty="0"/>
              <a:t>内閣府宇宙政策セミナーの資料</a:t>
            </a:r>
            <a:r>
              <a:rPr lang="en-US" altLang="ja-JP" sz="1400" dirty="0"/>
              <a:t> </a:t>
            </a:r>
            <a:r>
              <a:rPr lang="en-US" altLang="ja-JP" sz="1400" dirty="0" smtClean="0">
                <a:hlinkClick r:id="rId3"/>
              </a:rPr>
              <a:t>http</a:t>
            </a:r>
            <a:r>
              <a:rPr lang="en-US" altLang="ja-JP" sz="1400" dirty="0">
                <a:hlinkClick r:id="rId3"/>
              </a:rPr>
              <a:t>://www8.cao.go.jp/space/seminar/dai1/cao-3.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417159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6564" y="390743"/>
            <a:ext cx="8490236" cy="6306626"/>
          </a:xfrm>
        </p:spPr>
        <p:txBody>
          <a:bodyPr>
            <a:noAutofit/>
          </a:bodyPr>
          <a:lstStyle/>
          <a:p>
            <a:r>
              <a:rPr kumimoji="1" lang="ja-JP" altLang="en-US" sz="2400" dirty="0" smtClean="0"/>
              <a:t>世界の宇宙産業は急速に伸びている</a:t>
            </a:r>
            <a:endParaRPr kumimoji="1" lang="en-US" altLang="ja-JP" sz="2400" dirty="0" smtClean="0"/>
          </a:p>
          <a:p>
            <a:endParaRPr lang="en-US" altLang="ja-JP" sz="2400" dirty="0"/>
          </a:p>
          <a:p>
            <a:r>
              <a:rPr kumimoji="1" lang="ja-JP" altLang="en-US" sz="2400" dirty="0" smtClean="0"/>
              <a:t>にも関わらず、日本の宇宙開発利用を支える宇宙機器産業は、縮小傾向</a:t>
            </a:r>
            <a:endParaRPr kumimoji="1" lang="en-US" altLang="ja-JP" sz="2400" dirty="0" smtClean="0"/>
          </a:p>
          <a:p>
            <a:pPr lvl="1"/>
            <a:r>
              <a:rPr lang="ja-JP" altLang="en-US" sz="2000" dirty="0" smtClean="0"/>
              <a:t>需要</a:t>
            </a:r>
            <a:r>
              <a:rPr lang="en-US" altLang="ja-JP" sz="2000" dirty="0" smtClean="0"/>
              <a:t>≒</a:t>
            </a:r>
            <a:r>
              <a:rPr lang="ja-JP" altLang="en-US" sz="2000" dirty="0" smtClean="0"/>
              <a:t>官需</a:t>
            </a:r>
            <a:r>
              <a:rPr lang="en-US" altLang="ja-JP" sz="2000" dirty="0" smtClean="0"/>
              <a:t>≒2500</a:t>
            </a:r>
            <a:r>
              <a:rPr lang="ja-JP" altLang="en-US" sz="2000" dirty="0" smtClean="0"/>
              <a:t>億円。産業として成り立たない</a:t>
            </a:r>
            <a:endParaRPr kumimoji="1" lang="en-US" altLang="ja-JP" sz="2000" dirty="0" smtClean="0"/>
          </a:p>
          <a:p>
            <a:endParaRPr lang="en-US" altLang="ja-JP" sz="2400" dirty="0"/>
          </a:p>
          <a:p>
            <a:r>
              <a:rPr kumimoji="1" lang="ja-JP" altLang="en-US" sz="2400" dirty="0" smtClean="0"/>
              <a:t>厳しい財政状況の中、宇宙関係予算を大幅に増やすことは極めて困難</a:t>
            </a:r>
            <a:endParaRPr kumimoji="1" lang="en-US" altLang="ja-JP" sz="2400" dirty="0" smtClean="0"/>
          </a:p>
          <a:p>
            <a:endParaRPr lang="en-US" altLang="ja-JP" sz="2400" dirty="0"/>
          </a:p>
          <a:p>
            <a:r>
              <a:rPr kumimoji="1" lang="ja-JP" altLang="en-US" sz="2400" dirty="0" smtClean="0"/>
              <a:t>産業基盤が無くメーカーが撤退すれば、基礎科学を含む宇宙開発利用は成り立たない</a:t>
            </a:r>
            <a:endParaRPr kumimoji="1" lang="en-US" altLang="ja-JP" sz="2400" dirty="0" smtClean="0"/>
          </a:p>
          <a:p>
            <a:endParaRPr lang="en-US" altLang="ja-JP" sz="2400" dirty="0"/>
          </a:p>
          <a:p>
            <a:r>
              <a:rPr kumimoji="1" lang="ja-JP" altLang="en-US" sz="2400" dirty="0" smtClean="0">
                <a:solidFill>
                  <a:srgbClr val="FF0000"/>
                </a:solidFill>
              </a:rPr>
              <a:t>宇宙利用を拡大</a:t>
            </a:r>
            <a:r>
              <a:rPr kumimoji="1" lang="ja-JP" altLang="en-US" sz="2400" dirty="0" smtClean="0"/>
              <a:t>して宇宙分野全体のパイを大きくすることで、産業基盤を維持し、宇宙開発利用の</a:t>
            </a:r>
            <a:r>
              <a:rPr kumimoji="1" lang="ja-JP" altLang="en-US" sz="2400" dirty="0" smtClean="0">
                <a:solidFill>
                  <a:srgbClr val="FF0000"/>
                </a:solidFill>
              </a:rPr>
              <a:t>自律性を確保</a:t>
            </a:r>
            <a:endParaRPr kumimoji="1" lang="en-US" altLang="ja-JP" sz="2400" dirty="0" smtClean="0">
              <a:solidFill>
                <a:srgbClr val="FF0000"/>
              </a:solidFill>
            </a:endParaRPr>
          </a:p>
          <a:p>
            <a:pPr lvl="1"/>
            <a:r>
              <a:rPr lang="ja-JP" altLang="en-US" sz="2000" dirty="0" smtClean="0"/>
              <a:t>利用拡大＝産業分野＋行政でもこれまで宇宙を使っていなかった分野</a:t>
            </a:r>
            <a:endParaRPr kumimoji="1" lang="en-US" altLang="ja-JP" sz="2000" dirty="0" smtClean="0"/>
          </a:p>
          <a:p>
            <a:endParaRPr lang="en-US" altLang="ja-JP" sz="2400" dirty="0"/>
          </a:p>
          <a:p>
            <a:endParaRPr kumimoji="1" lang="ja-JP" altLang="en-US" sz="2400" dirty="0"/>
          </a:p>
        </p:txBody>
      </p:sp>
    </p:spTree>
    <p:extLst>
      <p:ext uri="{BB962C8B-B14F-4D97-AF65-F5344CB8AC3E}">
        <p14:creationId xmlns:p14="http://schemas.microsoft.com/office/powerpoint/2010/main" val="41094798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39700"/>
            <a:ext cx="9144000" cy="6558987"/>
          </a:xfrm>
          <a:prstGeom prst="rect">
            <a:avLst/>
          </a:prstGeom>
        </p:spPr>
      </p:pic>
      <p:sp>
        <p:nvSpPr>
          <p:cNvPr id="3" name="テキスト ボックス 2"/>
          <p:cNvSpPr txBox="1"/>
          <p:nvPr/>
        </p:nvSpPr>
        <p:spPr>
          <a:xfrm>
            <a:off x="210166" y="28719"/>
            <a:ext cx="1193318" cy="369332"/>
          </a:xfrm>
          <a:prstGeom prst="rect">
            <a:avLst/>
          </a:prstGeom>
          <a:noFill/>
        </p:spPr>
        <p:txBody>
          <a:bodyPr wrap="none" rtlCol="0">
            <a:spAutoFit/>
          </a:bodyPr>
          <a:lstStyle/>
          <a:p>
            <a:r>
              <a:rPr kumimoji="1" lang="en-US" altLang="ja-JP" dirty="0" smtClean="0"/>
              <a:t>H24</a:t>
            </a:r>
            <a:r>
              <a:rPr lang="en-US" altLang="ja-JP" dirty="0" smtClean="0"/>
              <a:t> 7</a:t>
            </a:r>
            <a:r>
              <a:rPr lang="ja-JP" altLang="en-US" dirty="0" smtClean="0"/>
              <a:t>月</a:t>
            </a:r>
            <a:r>
              <a:rPr lang="en-US" altLang="ja-JP" dirty="0" smtClean="0"/>
              <a:t>〜</a:t>
            </a:r>
            <a:endParaRPr kumimoji="1" lang="ja-JP" altLang="en-US" dirty="0"/>
          </a:p>
        </p:txBody>
      </p:sp>
      <p:sp>
        <p:nvSpPr>
          <p:cNvPr id="5" name="テキスト ボックス 4"/>
          <p:cNvSpPr txBox="1"/>
          <p:nvPr/>
        </p:nvSpPr>
        <p:spPr>
          <a:xfrm>
            <a:off x="471714" y="6354797"/>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2370472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914400" y="0"/>
            <a:ext cx="7772400" cy="1143000"/>
          </a:xfrm>
        </p:spPr>
        <p:txBody>
          <a:bodyPr>
            <a:normAutofit/>
          </a:bodyPr>
          <a:lstStyle/>
          <a:p>
            <a:pPr eaLnBrk="1" hangingPunct="1"/>
            <a:r>
              <a:rPr lang="ja-JP" altLang="en-US" sz="3600" dirty="0" smtClean="0"/>
              <a:t>宇宙とはどこから？</a:t>
            </a:r>
            <a:endParaRPr lang="ja-JP" altLang="en-US" sz="3600" dirty="0"/>
          </a:p>
        </p:txBody>
      </p:sp>
      <p:pic>
        <p:nvPicPr>
          <p:cNvPr id="8" name="図 7"/>
          <p:cNvPicPr>
            <a:picLocks noChangeAspect="1"/>
          </p:cNvPicPr>
          <p:nvPr/>
        </p:nvPicPr>
        <p:blipFill>
          <a:blip r:embed="rId3"/>
          <a:stretch>
            <a:fillRect/>
          </a:stretch>
        </p:blipFill>
        <p:spPr>
          <a:xfrm>
            <a:off x="135259" y="296131"/>
            <a:ext cx="2698846" cy="6476940"/>
          </a:xfrm>
          <a:prstGeom prst="rect">
            <a:avLst/>
          </a:prstGeom>
        </p:spPr>
      </p:pic>
      <p:grpSp>
        <p:nvGrpSpPr>
          <p:cNvPr id="2" name="図形グループ 1"/>
          <p:cNvGrpSpPr/>
          <p:nvPr/>
        </p:nvGrpSpPr>
        <p:grpSpPr>
          <a:xfrm>
            <a:off x="3001862" y="1143000"/>
            <a:ext cx="6215982" cy="5473782"/>
            <a:chOff x="1403184" y="1111670"/>
            <a:chExt cx="6215982" cy="5473782"/>
          </a:xfrm>
        </p:grpSpPr>
        <p:sp>
          <p:nvSpPr>
            <p:cNvPr id="9" name="テキスト ボックス 8"/>
            <p:cNvSpPr txBox="1"/>
            <p:nvPr/>
          </p:nvSpPr>
          <p:spPr>
            <a:xfrm>
              <a:off x="1403184" y="6123787"/>
              <a:ext cx="2113529" cy="461665"/>
            </a:xfrm>
            <a:prstGeom prst="rect">
              <a:avLst/>
            </a:prstGeom>
            <a:noFill/>
          </p:spPr>
          <p:txBody>
            <a:bodyPr wrap="none" rtlCol="0">
              <a:spAutoFit/>
            </a:bodyPr>
            <a:lstStyle/>
            <a:p>
              <a:r>
                <a:rPr kumimoji="1" lang="ja-JP" altLang="en-US" sz="2400" dirty="0" smtClean="0"/>
                <a:t>対流圏</a:t>
              </a:r>
              <a:r>
                <a:rPr kumimoji="1" lang="en-US" altLang="ja-JP" sz="2400" dirty="0" smtClean="0"/>
                <a:t>〜11km</a:t>
              </a:r>
              <a:endParaRPr kumimoji="1" lang="ja-JP" altLang="en-US" sz="2400" dirty="0"/>
            </a:p>
          </p:txBody>
        </p:sp>
        <p:sp>
          <p:nvSpPr>
            <p:cNvPr id="10" name="テキスト ボックス 9"/>
            <p:cNvSpPr txBox="1"/>
            <p:nvPr/>
          </p:nvSpPr>
          <p:spPr>
            <a:xfrm>
              <a:off x="1556689" y="1111670"/>
              <a:ext cx="2115032" cy="461665"/>
            </a:xfrm>
            <a:prstGeom prst="rect">
              <a:avLst/>
            </a:prstGeom>
            <a:noFill/>
          </p:spPr>
          <p:txBody>
            <a:bodyPr wrap="none" rtlCol="0">
              <a:spAutoFit/>
            </a:bodyPr>
            <a:lstStyle/>
            <a:p>
              <a:r>
                <a:rPr lang="ja-JP" altLang="en-US" sz="2400" dirty="0" smtClean="0"/>
                <a:t>外気圏</a:t>
              </a:r>
              <a:r>
                <a:rPr lang="en-US" altLang="ja-JP" sz="2400" dirty="0" smtClean="0"/>
                <a:t>&gt;600</a:t>
              </a:r>
              <a:r>
                <a:rPr kumimoji="1" lang="en-US" altLang="ja-JP" sz="2400" dirty="0" smtClean="0"/>
                <a:t>km</a:t>
              </a:r>
              <a:endParaRPr kumimoji="1" lang="ja-JP" altLang="en-US" sz="2400" dirty="0"/>
            </a:p>
          </p:txBody>
        </p:sp>
        <p:sp>
          <p:nvSpPr>
            <p:cNvPr id="11" name="テキスト ボックス 10"/>
            <p:cNvSpPr txBox="1"/>
            <p:nvPr/>
          </p:nvSpPr>
          <p:spPr>
            <a:xfrm>
              <a:off x="1403184" y="5359394"/>
              <a:ext cx="2113529" cy="461665"/>
            </a:xfrm>
            <a:prstGeom prst="rect">
              <a:avLst/>
            </a:prstGeom>
            <a:noFill/>
          </p:spPr>
          <p:txBody>
            <a:bodyPr wrap="none" rtlCol="0">
              <a:spAutoFit/>
            </a:bodyPr>
            <a:lstStyle/>
            <a:p>
              <a:r>
                <a:rPr lang="ja-JP" altLang="en-US" sz="2400" dirty="0" smtClean="0"/>
                <a:t>成層</a:t>
              </a:r>
              <a:r>
                <a:rPr kumimoji="1" lang="ja-JP" altLang="en-US" sz="2400" dirty="0" smtClean="0"/>
                <a:t>圏</a:t>
              </a:r>
              <a:r>
                <a:rPr kumimoji="1" lang="en-US" altLang="ja-JP" sz="2400" dirty="0" smtClean="0"/>
                <a:t>〜50km</a:t>
              </a:r>
              <a:endParaRPr kumimoji="1" lang="ja-JP" altLang="en-US" sz="2400" dirty="0"/>
            </a:p>
          </p:txBody>
        </p:sp>
        <p:sp>
          <p:nvSpPr>
            <p:cNvPr id="12" name="テキスト ボックス 11"/>
            <p:cNvSpPr txBox="1"/>
            <p:nvPr/>
          </p:nvSpPr>
          <p:spPr>
            <a:xfrm>
              <a:off x="1403184" y="4563859"/>
              <a:ext cx="2113529" cy="461665"/>
            </a:xfrm>
            <a:prstGeom prst="rect">
              <a:avLst/>
            </a:prstGeom>
            <a:noFill/>
          </p:spPr>
          <p:txBody>
            <a:bodyPr wrap="none" rtlCol="0">
              <a:spAutoFit/>
            </a:bodyPr>
            <a:lstStyle/>
            <a:p>
              <a:r>
                <a:rPr lang="ja-JP" altLang="en-US" sz="2400" dirty="0" smtClean="0"/>
                <a:t>中間</a:t>
              </a:r>
              <a:r>
                <a:rPr kumimoji="1" lang="ja-JP" altLang="en-US" sz="2400" dirty="0" smtClean="0"/>
                <a:t>圏</a:t>
              </a:r>
              <a:r>
                <a:rPr kumimoji="1" lang="en-US" altLang="ja-JP" sz="2400" dirty="0" smtClean="0"/>
                <a:t>〜85km</a:t>
              </a:r>
              <a:endParaRPr kumimoji="1" lang="ja-JP" altLang="en-US" sz="2400" dirty="0"/>
            </a:p>
          </p:txBody>
        </p:sp>
        <p:sp>
          <p:nvSpPr>
            <p:cNvPr id="13" name="テキスト ボックス 12"/>
            <p:cNvSpPr txBox="1"/>
            <p:nvPr/>
          </p:nvSpPr>
          <p:spPr>
            <a:xfrm>
              <a:off x="1556689" y="2568043"/>
              <a:ext cx="3192851" cy="461665"/>
            </a:xfrm>
            <a:prstGeom prst="rect">
              <a:avLst/>
            </a:prstGeom>
            <a:noFill/>
          </p:spPr>
          <p:txBody>
            <a:bodyPr wrap="none" rtlCol="0">
              <a:spAutoFit/>
            </a:bodyPr>
            <a:lstStyle/>
            <a:p>
              <a:r>
                <a:rPr lang="ja-JP" altLang="en-US" sz="2400" dirty="0" smtClean="0"/>
                <a:t>熱</a:t>
              </a:r>
              <a:r>
                <a:rPr kumimoji="1" lang="ja-JP" altLang="en-US" sz="2400" dirty="0" smtClean="0"/>
                <a:t>圏（電離圏）</a:t>
              </a:r>
              <a:r>
                <a:rPr kumimoji="1" lang="en-US" altLang="ja-JP" sz="2400" dirty="0" smtClean="0"/>
                <a:t>〜600km</a:t>
              </a:r>
              <a:endParaRPr kumimoji="1" lang="ja-JP" altLang="en-US" sz="2400" dirty="0"/>
            </a:p>
          </p:txBody>
        </p:sp>
        <p:sp>
          <p:nvSpPr>
            <p:cNvPr id="14" name="テキスト ボックス 13"/>
            <p:cNvSpPr txBox="1"/>
            <p:nvPr/>
          </p:nvSpPr>
          <p:spPr>
            <a:xfrm>
              <a:off x="1556689" y="3293794"/>
              <a:ext cx="6062477" cy="461665"/>
            </a:xfrm>
            <a:prstGeom prst="rect">
              <a:avLst/>
            </a:prstGeom>
            <a:noFill/>
          </p:spPr>
          <p:txBody>
            <a:bodyPr wrap="none" rtlCol="0">
              <a:spAutoFit/>
            </a:bodyPr>
            <a:lstStyle/>
            <a:p>
              <a:r>
                <a:rPr kumimoji="1" lang="ja-JP" altLang="en-US" sz="2400" dirty="0" smtClean="0"/>
                <a:t>スペースシャトル、宇宙ステーション、オーロラ</a:t>
              </a:r>
              <a:endParaRPr kumimoji="1" lang="ja-JP" altLang="en-US" sz="2400" dirty="0"/>
            </a:p>
          </p:txBody>
        </p:sp>
        <p:sp>
          <p:nvSpPr>
            <p:cNvPr id="15" name="テキスト ボックス 14"/>
            <p:cNvSpPr txBox="1"/>
            <p:nvPr/>
          </p:nvSpPr>
          <p:spPr>
            <a:xfrm>
              <a:off x="3335582" y="5373351"/>
              <a:ext cx="1317188" cy="461665"/>
            </a:xfrm>
            <a:prstGeom prst="rect">
              <a:avLst/>
            </a:prstGeom>
            <a:noFill/>
          </p:spPr>
          <p:txBody>
            <a:bodyPr wrap="none" rtlCol="0">
              <a:spAutoFit/>
            </a:bodyPr>
            <a:lstStyle/>
            <a:p>
              <a:r>
                <a:rPr kumimoji="1" lang="ja-JP" altLang="en-US" sz="2400" dirty="0" smtClean="0"/>
                <a:t>オゾン層</a:t>
              </a:r>
              <a:endParaRPr kumimoji="1" lang="ja-JP" altLang="en-US" sz="2400" dirty="0"/>
            </a:p>
          </p:txBody>
        </p:sp>
        <p:sp>
          <p:nvSpPr>
            <p:cNvPr id="16" name="テキスト ボックス 15"/>
            <p:cNvSpPr txBox="1"/>
            <p:nvPr/>
          </p:nvSpPr>
          <p:spPr>
            <a:xfrm>
              <a:off x="3362798" y="6123787"/>
              <a:ext cx="1107996" cy="461665"/>
            </a:xfrm>
            <a:prstGeom prst="rect">
              <a:avLst/>
            </a:prstGeom>
            <a:noFill/>
          </p:spPr>
          <p:txBody>
            <a:bodyPr wrap="none" rtlCol="0">
              <a:spAutoFit/>
            </a:bodyPr>
            <a:lstStyle/>
            <a:p>
              <a:r>
                <a:rPr lang="ja-JP" altLang="en-US" sz="2400" dirty="0" smtClean="0"/>
                <a:t>飛行機</a:t>
              </a:r>
              <a:endParaRPr kumimoji="1" lang="ja-JP" altLang="en-US" sz="2400" dirty="0"/>
            </a:p>
          </p:txBody>
        </p:sp>
        <p:sp>
          <p:nvSpPr>
            <p:cNvPr id="19" name="テキスト ボックス 18"/>
            <p:cNvSpPr txBox="1"/>
            <p:nvPr/>
          </p:nvSpPr>
          <p:spPr>
            <a:xfrm>
              <a:off x="3348843" y="4594998"/>
              <a:ext cx="1107996" cy="461665"/>
            </a:xfrm>
            <a:prstGeom prst="rect">
              <a:avLst/>
            </a:prstGeom>
            <a:noFill/>
          </p:spPr>
          <p:txBody>
            <a:bodyPr wrap="none" rtlCol="0">
              <a:spAutoFit/>
            </a:bodyPr>
            <a:lstStyle/>
            <a:p>
              <a:r>
                <a:rPr lang="ja-JP" altLang="en-US" sz="2400" dirty="0" smtClean="0"/>
                <a:t>流れ星</a:t>
              </a:r>
              <a:endParaRPr kumimoji="1" lang="ja-JP" altLang="en-US" sz="2400" dirty="0"/>
            </a:p>
          </p:txBody>
        </p:sp>
      </p:grpSp>
    </p:spTree>
    <p:extLst>
      <p:ext uri="{BB962C8B-B14F-4D97-AF65-F5344CB8AC3E}">
        <p14:creationId xmlns:p14="http://schemas.microsoft.com/office/powerpoint/2010/main" val="31613929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71056"/>
          </a:xfrm>
          <a:prstGeom prst="rect">
            <a:avLst/>
          </a:prstGeom>
        </p:spPr>
      </p:pic>
      <p:sp>
        <p:nvSpPr>
          <p:cNvPr id="3" name="テキスト ボックス 2"/>
          <p:cNvSpPr txBox="1"/>
          <p:nvPr/>
        </p:nvSpPr>
        <p:spPr>
          <a:xfrm>
            <a:off x="483851" y="6504328"/>
            <a:ext cx="5085146" cy="338554"/>
          </a:xfrm>
          <a:prstGeom prst="rect">
            <a:avLst/>
          </a:prstGeom>
          <a:noFill/>
        </p:spPr>
        <p:txBody>
          <a:bodyPr wrap="none" rtlCol="0">
            <a:spAutoFit/>
          </a:bodyPr>
          <a:lstStyle/>
          <a:p>
            <a:r>
              <a:rPr lang="en-US" altLang="ja-JP" sz="1600" dirty="0">
                <a:hlinkClick r:id="rId3"/>
              </a:rPr>
              <a:t>http://www8.cao.go.jp/space/seminar/dai3/cao-1.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36137396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6379"/>
          </a:xfrm>
          <a:prstGeom prst="rect">
            <a:avLst/>
          </a:prstGeom>
        </p:spPr>
      </p:pic>
      <p:sp>
        <p:nvSpPr>
          <p:cNvPr id="3" name="正方形/長方形 2"/>
          <p:cNvSpPr/>
          <p:nvPr/>
        </p:nvSpPr>
        <p:spPr>
          <a:xfrm>
            <a:off x="125420" y="1238713"/>
            <a:ext cx="8763817" cy="219518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83851" y="6504328"/>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3"/>
              </a:rPr>
              <a:t>http</a:t>
            </a:r>
            <a:r>
              <a:rPr lang="en-US" altLang="ja-JP" sz="1600" dirty="0">
                <a:hlinkClick r:id="rId3"/>
              </a:rPr>
              <a:t>://www8.cao.go.jp/space/seminar/dai3/cao-1.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1640464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254934"/>
            <a:ext cx="9144000" cy="2410047"/>
          </a:xfrm>
          <a:prstGeom prst="rect">
            <a:avLst/>
          </a:prstGeom>
        </p:spPr>
      </p:pic>
      <p:pic>
        <p:nvPicPr>
          <p:cNvPr id="3" name="図 2"/>
          <p:cNvPicPr>
            <a:picLocks noChangeAspect="1"/>
          </p:cNvPicPr>
          <p:nvPr/>
        </p:nvPicPr>
        <p:blipFill>
          <a:blip r:embed="rId3"/>
          <a:stretch>
            <a:fillRect/>
          </a:stretch>
        </p:blipFill>
        <p:spPr>
          <a:xfrm>
            <a:off x="922338" y="3790963"/>
            <a:ext cx="6920282" cy="2529553"/>
          </a:xfrm>
          <a:prstGeom prst="rect">
            <a:avLst/>
          </a:prstGeom>
        </p:spPr>
      </p:pic>
      <p:pic>
        <p:nvPicPr>
          <p:cNvPr id="4" name="図 3"/>
          <p:cNvPicPr>
            <a:picLocks noChangeAspect="1"/>
          </p:cNvPicPr>
          <p:nvPr/>
        </p:nvPicPr>
        <p:blipFill>
          <a:blip r:embed="rId4"/>
          <a:stretch>
            <a:fillRect/>
          </a:stretch>
        </p:blipFill>
        <p:spPr>
          <a:xfrm>
            <a:off x="0" y="600068"/>
            <a:ext cx="9144000" cy="455177"/>
          </a:xfrm>
          <a:prstGeom prst="rect">
            <a:avLst/>
          </a:prstGeom>
        </p:spPr>
      </p:pic>
      <p:sp>
        <p:nvSpPr>
          <p:cNvPr id="6" name="テキスト ボックス 5"/>
          <p:cNvSpPr txBox="1"/>
          <p:nvPr/>
        </p:nvSpPr>
        <p:spPr>
          <a:xfrm>
            <a:off x="467774" y="6378766"/>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5"/>
              </a:rPr>
              <a:t>http</a:t>
            </a:r>
            <a:r>
              <a:rPr lang="en-US" altLang="ja-JP" sz="1600" dirty="0">
                <a:hlinkClick r:id="rId5"/>
              </a:rPr>
              <a:t>://www8.cao.go.jp/space/seminar/dai3/cao-1.</a:t>
            </a:r>
            <a:r>
              <a:rPr lang="en-US" altLang="ja-JP" sz="1600" dirty="0" smtClean="0">
                <a:hlinkClick r:id="rId5"/>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5285096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73436"/>
          </a:xfrm>
        </p:spPr>
        <p:txBody>
          <a:bodyPr>
            <a:noAutofit/>
          </a:bodyPr>
          <a:lstStyle/>
          <a:p>
            <a:r>
              <a:rPr lang="en-US" altLang="ja-JP" sz="3200" dirty="0"/>
              <a:t>4</a:t>
            </a:r>
            <a:r>
              <a:rPr lang="ja-JP" altLang="en-US" sz="3200" dirty="0"/>
              <a:t>つの</a:t>
            </a:r>
            <a:r>
              <a:rPr lang="ja-JP" altLang="en-US" sz="3200" dirty="0" smtClean="0"/>
              <a:t>インフラ　１：測位衛星</a:t>
            </a:r>
            <a:endParaRPr kumimoji="1" lang="ja-JP" altLang="en-US" sz="3200" dirty="0"/>
          </a:p>
        </p:txBody>
      </p:sp>
      <p:pic>
        <p:nvPicPr>
          <p:cNvPr id="4" name="ConstellationGP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280804"/>
            <a:ext cx="3048000" cy="2438400"/>
          </a:xfrm>
          <a:prstGeom prst="rect">
            <a:avLst/>
          </a:prstGeom>
        </p:spPr>
      </p:pic>
      <p:sp>
        <p:nvSpPr>
          <p:cNvPr id="6" name="コンテンツ プレースホルダー 2"/>
          <p:cNvSpPr txBox="1">
            <a:spLocks/>
          </p:cNvSpPr>
          <p:nvPr/>
        </p:nvSpPr>
        <p:spPr>
          <a:xfrm>
            <a:off x="224549" y="1237452"/>
            <a:ext cx="5735904" cy="49635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地球周回軌道をにある約</a:t>
            </a:r>
            <a:r>
              <a:rPr lang="en-US" altLang="ja-JP" sz="2000" dirty="0" smtClean="0"/>
              <a:t>30</a:t>
            </a:r>
            <a:r>
              <a:rPr lang="ja-JP" altLang="en-US" sz="2000" dirty="0" smtClean="0"/>
              <a:t>個の人工衛星のうち、数個から電波を受信することで、自分のいる位置を計算できる</a:t>
            </a:r>
            <a:endParaRPr lang="en-US" altLang="ja-JP" sz="2000" dirty="0" smtClean="0"/>
          </a:p>
          <a:p>
            <a:endParaRPr lang="en-US" altLang="ja-JP" sz="2000" dirty="0" smtClean="0"/>
          </a:p>
          <a:p>
            <a:r>
              <a:rPr lang="ja-JP" altLang="en-US" sz="2000" dirty="0" smtClean="0"/>
              <a:t>衛星が送るのは、時刻と軌道の情報。電波が届くまでの時間が衛星からの距離によって異なることを使い、位置を計算</a:t>
            </a:r>
            <a:r>
              <a:rPr lang="en-US" altLang="ja-JP" sz="2000" dirty="0" smtClean="0"/>
              <a:t>.</a:t>
            </a:r>
          </a:p>
          <a:p>
            <a:endParaRPr lang="en-US" altLang="en-US" sz="2000" dirty="0" smtClean="0"/>
          </a:p>
          <a:p>
            <a:r>
              <a:rPr lang="en-US" altLang="en-US" sz="2000" dirty="0" smtClean="0"/>
              <a:t>元々は</a:t>
            </a:r>
            <a:r>
              <a:rPr lang="ja-JP" altLang="en-US" sz="2000" dirty="0" smtClean="0"/>
              <a:t>アメリカが打ち上げたシステム。非軍事目的に「も」使われている</a:t>
            </a:r>
            <a:endParaRPr lang="en-US" altLang="ja-JP" sz="2000" dirty="0"/>
          </a:p>
          <a:p>
            <a:endParaRPr lang="en-US" altLang="ja-JP" sz="2000" dirty="0" smtClean="0"/>
          </a:p>
          <a:p>
            <a:r>
              <a:rPr lang="ja-JP" altLang="en-US" sz="2000" dirty="0" smtClean="0"/>
              <a:t>用途：携帯、カーナビ、航空機や船舶の運行など。もはや必須の社会インフラ。</a:t>
            </a:r>
            <a:endParaRPr lang="en-US" altLang="ja-JP" sz="2000" dirty="0" smtClean="0"/>
          </a:p>
          <a:p>
            <a:pPr marL="0" indent="0">
              <a:buNone/>
            </a:pPr>
            <a:endParaRPr lang="en-US" altLang="ja-JP" sz="2000" dirty="0"/>
          </a:p>
        </p:txBody>
      </p:sp>
      <p:pic>
        <p:nvPicPr>
          <p:cNvPr id="7" name="図 6"/>
          <p:cNvPicPr>
            <a:picLocks noChangeAspect="1"/>
          </p:cNvPicPr>
          <p:nvPr/>
        </p:nvPicPr>
        <p:blipFill>
          <a:blip r:embed="rId6"/>
          <a:stretch>
            <a:fillRect/>
          </a:stretch>
        </p:blipFill>
        <p:spPr>
          <a:xfrm>
            <a:off x="5960453" y="3965527"/>
            <a:ext cx="3183547" cy="2302461"/>
          </a:xfrm>
          <a:prstGeom prst="rect">
            <a:avLst/>
          </a:prstGeom>
        </p:spPr>
      </p:pic>
    </p:spTree>
    <p:extLst>
      <p:ext uri="{BB962C8B-B14F-4D97-AF65-F5344CB8AC3E}">
        <p14:creationId xmlns:p14="http://schemas.microsoft.com/office/powerpoint/2010/main" val="2190533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600" dirty="0" smtClean="0"/>
              <a:t>4</a:t>
            </a:r>
            <a:r>
              <a:rPr kumimoji="1" lang="ja-JP" altLang="en-US" sz="3600" dirty="0" smtClean="0"/>
              <a:t>つの</a:t>
            </a:r>
            <a:r>
              <a:rPr lang="ja-JP" altLang="en-US" sz="3600" dirty="0" smtClean="0"/>
              <a:t>インフラ　１：測位衛星　ー　日本の政策</a:t>
            </a:r>
            <a:endParaRPr kumimoji="1" lang="ja-JP" altLang="en-US" sz="3600" dirty="0"/>
          </a:p>
        </p:txBody>
      </p:sp>
      <p:sp>
        <p:nvSpPr>
          <p:cNvPr id="3" name="コンテンツ プレースホルダー 2"/>
          <p:cNvSpPr>
            <a:spLocks noGrp="1"/>
          </p:cNvSpPr>
          <p:nvPr>
            <p:ph idx="1"/>
          </p:nvPr>
        </p:nvSpPr>
        <p:spPr>
          <a:xfrm>
            <a:off x="457200" y="1600200"/>
            <a:ext cx="5301019" cy="4525963"/>
          </a:xfrm>
        </p:spPr>
        <p:txBody>
          <a:bodyPr>
            <a:normAutofit fontScale="92500" lnSpcReduction="20000"/>
          </a:bodyPr>
          <a:lstStyle/>
          <a:p>
            <a:r>
              <a:rPr lang="ja-JP" altLang="en-US" sz="2400" dirty="0" smtClean="0"/>
              <a:t>社会インフラをアメリカに依存することを嫌い、欧州、ロシア、中国は独自の全球測位衛星網の構築に着手</a:t>
            </a:r>
            <a:endParaRPr lang="en-US" altLang="ja-JP" sz="2400" dirty="0" smtClean="0"/>
          </a:p>
          <a:p>
            <a:endParaRPr lang="en-US" altLang="ja-JP" sz="2400" dirty="0" smtClean="0"/>
          </a:p>
          <a:p>
            <a:r>
              <a:rPr lang="ja-JP" altLang="en-US" sz="2400" dirty="0" smtClean="0"/>
              <a:t>日本（とインド）はまずは自国周辺のみをカバーするシステムを作る</a:t>
            </a:r>
            <a:endParaRPr lang="en-US" altLang="ja-JP" sz="2400" dirty="0" smtClean="0"/>
          </a:p>
          <a:p>
            <a:endParaRPr lang="en-US" altLang="ja-JP" sz="2400" dirty="0"/>
          </a:p>
          <a:p>
            <a:r>
              <a:rPr lang="en-US" altLang="ja-JP" sz="2400" dirty="0" smtClean="0"/>
              <a:t>2010</a:t>
            </a:r>
            <a:r>
              <a:rPr lang="ja-JP" altLang="en-US" sz="2400" dirty="0" smtClean="0"/>
              <a:t>年に準天頂衛星初号機打ち上げ。</a:t>
            </a:r>
            <a:r>
              <a:rPr lang="en-US" altLang="ja-JP" sz="2400" dirty="0" smtClean="0"/>
              <a:t>2010</a:t>
            </a:r>
            <a:r>
              <a:rPr lang="ja-JP" altLang="en-US" sz="2400" dirty="0" smtClean="0"/>
              <a:t>年代までにまずは</a:t>
            </a:r>
            <a:r>
              <a:rPr lang="en-US" altLang="ja-JP" sz="2400" dirty="0" smtClean="0"/>
              <a:t>4</a:t>
            </a:r>
            <a:r>
              <a:rPr lang="ja-JP" altLang="en-US" sz="2400" dirty="0" smtClean="0"/>
              <a:t>機体制を整備、将来的には</a:t>
            </a:r>
            <a:r>
              <a:rPr lang="en-US" altLang="ja-JP" sz="2400" dirty="0" smtClean="0"/>
              <a:t>7</a:t>
            </a:r>
            <a:r>
              <a:rPr lang="ja-JP" altLang="en-US" sz="2400" dirty="0" smtClean="0"/>
              <a:t>機体制を目指す。（</a:t>
            </a:r>
            <a:r>
              <a:rPr lang="en-US" altLang="ja-JP" sz="2400" dirty="0" smtClean="0"/>
              <a:t>7</a:t>
            </a:r>
            <a:r>
              <a:rPr lang="ja-JP" altLang="en-US" sz="2400" dirty="0" smtClean="0"/>
              <a:t>機あれば</a:t>
            </a:r>
            <a:endParaRPr lang="en-US" altLang="ja-JP" sz="2400" dirty="0" smtClean="0"/>
          </a:p>
          <a:p>
            <a:endParaRPr lang="en-US" altLang="ja-JP" sz="2400" dirty="0"/>
          </a:p>
          <a:p>
            <a:r>
              <a:rPr lang="ja-JP" altLang="en-US" sz="2400" dirty="0" smtClean="0"/>
              <a:t>現状では、</a:t>
            </a:r>
            <a:r>
              <a:rPr lang="en-US" altLang="ja-JP" sz="2400" dirty="0" smtClean="0"/>
              <a:t>GPS</a:t>
            </a:r>
            <a:r>
              <a:rPr lang="ja-JP" altLang="en-US" sz="2400" dirty="0" smtClean="0"/>
              <a:t>の補完と補強を行う。特に補強信号を出すことによって、</a:t>
            </a:r>
            <a:r>
              <a:rPr lang="en-US" altLang="ja-JP" sz="2400" dirty="0" smtClean="0"/>
              <a:t>cm</a:t>
            </a:r>
            <a:r>
              <a:rPr lang="ja-JP" altLang="en-US" sz="2400" dirty="0" smtClean="0"/>
              <a:t>級の超高精度測位をめざす。利用拡大が課題。</a:t>
            </a:r>
            <a:endParaRPr lang="en-US" altLang="ja-JP" sz="2400" dirty="0" smtClean="0"/>
          </a:p>
          <a:p>
            <a:endParaRPr lang="en-US" altLang="ja-JP" sz="2400" dirty="0"/>
          </a:p>
          <a:p>
            <a:endParaRPr lang="en-US" altLang="ja-JP" sz="2400" dirty="0" smtClean="0"/>
          </a:p>
          <a:p>
            <a:endParaRPr lang="en-US" altLang="ja-JP" dirty="0"/>
          </a:p>
          <a:p>
            <a:endParaRPr lang="en-US" altLang="ja-JP" dirty="0" smtClean="0"/>
          </a:p>
          <a:p>
            <a:endParaRPr lang="en-US" altLang="ja-JP" dirty="0" smtClean="0"/>
          </a:p>
          <a:p>
            <a:endParaRPr kumimoji="1" lang="ja-JP" altLang="en-US" dirty="0"/>
          </a:p>
        </p:txBody>
      </p:sp>
      <p:pic>
        <p:nvPicPr>
          <p:cNvPr id="4" name="図 3"/>
          <p:cNvPicPr>
            <a:picLocks noChangeAspect="1"/>
          </p:cNvPicPr>
          <p:nvPr/>
        </p:nvPicPr>
        <p:blipFill>
          <a:blip r:embed="rId2"/>
          <a:stretch>
            <a:fillRect/>
          </a:stretch>
        </p:blipFill>
        <p:spPr>
          <a:xfrm>
            <a:off x="6301199" y="1811710"/>
            <a:ext cx="2385601" cy="2450077"/>
          </a:xfrm>
          <a:prstGeom prst="rect">
            <a:avLst/>
          </a:prstGeom>
        </p:spPr>
      </p:pic>
      <p:sp>
        <p:nvSpPr>
          <p:cNvPr id="5" name="テキスト ボックス 4"/>
          <p:cNvSpPr txBox="1"/>
          <p:nvPr/>
        </p:nvSpPr>
        <p:spPr>
          <a:xfrm>
            <a:off x="7347972" y="1494418"/>
            <a:ext cx="1338828" cy="369332"/>
          </a:xfrm>
          <a:prstGeom prst="rect">
            <a:avLst/>
          </a:prstGeom>
          <a:noFill/>
        </p:spPr>
        <p:txBody>
          <a:bodyPr wrap="none" rtlCol="0">
            <a:spAutoFit/>
          </a:bodyPr>
          <a:lstStyle/>
          <a:p>
            <a:r>
              <a:rPr kumimoji="1" lang="ja-JP" altLang="en-US" dirty="0" smtClean="0"/>
              <a:t>準天頂軌道</a:t>
            </a:r>
            <a:endParaRPr kumimoji="1" lang="ja-JP" altLang="en-US" dirty="0"/>
          </a:p>
        </p:txBody>
      </p:sp>
    </p:spTree>
    <p:extLst>
      <p:ext uri="{BB962C8B-B14F-4D97-AF65-F5344CB8AC3E}">
        <p14:creationId xmlns:p14="http://schemas.microsoft.com/office/powerpoint/2010/main" val="157945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4</a:t>
            </a:r>
            <a:r>
              <a:rPr lang="ja-JP" altLang="en-US" sz="3600" dirty="0"/>
              <a:t>つの</a:t>
            </a:r>
            <a:r>
              <a:rPr lang="ja-JP" altLang="en-US" sz="3600" dirty="0" smtClean="0"/>
              <a:t>インフラ</a:t>
            </a:r>
            <a:r>
              <a:rPr lang="en-US" altLang="ja-JP" sz="3600" dirty="0" smtClean="0"/>
              <a:t> </a:t>
            </a:r>
            <a:r>
              <a:rPr lang="ja-JP" altLang="en-US" sz="3600" dirty="0" smtClean="0"/>
              <a:t>２：リモートセンシング衛星</a:t>
            </a:r>
            <a:endParaRPr kumimoji="1" lang="ja-JP" altLang="en-US" sz="3600"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2400" dirty="0" smtClean="0"/>
              <a:t>気象、防災、環境監視、資源探査、地図作成、情報収集等に利用されている</a:t>
            </a:r>
            <a:endParaRPr kumimoji="1" lang="en-US" altLang="ja-JP" sz="2400" dirty="0" smtClean="0"/>
          </a:p>
          <a:p>
            <a:r>
              <a:rPr kumimoji="1" lang="ja-JP" altLang="en-US" sz="2400" dirty="0" smtClean="0"/>
              <a:t>各国とも公的利用が中心だが、欧米では利用拡大と商業化を進めている</a:t>
            </a:r>
            <a:endParaRPr kumimoji="1" lang="en-US" altLang="ja-JP" sz="2400" dirty="0" smtClean="0"/>
          </a:p>
          <a:p>
            <a:r>
              <a:rPr lang="ja-JP" altLang="en-US" sz="2400" dirty="0" smtClean="0"/>
              <a:t>日本では情報収集衛星、静止気象衛星（ひまわり）は継続的に開発運用されている。</a:t>
            </a:r>
            <a:endParaRPr lang="en-US" altLang="ja-JP" sz="2400" dirty="0" smtClean="0"/>
          </a:p>
          <a:p>
            <a:r>
              <a:rPr lang="ja-JP" altLang="en-US" sz="2400" dirty="0" smtClean="0"/>
              <a:t>陸域観測技術衛星「だいち」、温室効果ガス観測技術衛星「いぶき」などの政府衛星。</a:t>
            </a:r>
            <a:endParaRPr lang="en-US" altLang="ja-JP" sz="2400" dirty="0" smtClean="0"/>
          </a:p>
          <a:p>
            <a:r>
              <a:rPr lang="ja-JP" altLang="en-US" sz="2400" dirty="0" smtClean="0"/>
              <a:t>「だいち」などのデータは民間企業</a:t>
            </a:r>
            <a:r>
              <a:rPr lang="en-US" altLang="ja-JP" sz="2400" dirty="0" smtClean="0"/>
              <a:t>･</a:t>
            </a:r>
            <a:r>
              <a:rPr lang="ja-JP" altLang="en-US" sz="2400" dirty="0" smtClean="0"/>
              <a:t>機関が販売している。技術開発中心で利用継続性がないという批判がある。</a:t>
            </a:r>
            <a:endParaRPr lang="en-US" altLang="ja-JP" sz="2400" dirty="0" smtClean="0"/>
          </a:p>
          <a:p>
            <a:r>
              <a:rPr lang="ja-JP" altLang="en-US" sz="2400" dirty="0" smtClean="0"/>
              <a:t>利用の拡大、産業の振興、日本の衛星インフラの輸出につなげる観点から、リモートセンシングの今後の体制をどうしてゆくかが今年度の宇宙政策の大きな検討課題。</a:t>
            </a:r>
            <a:endParaRPr lang="en-US" altLang="ja-JP" sz="2400" dirty="0" smtClean="0"/>
          </a:p>
          <a:p>
            <a:endParaRPr kumimoji="1" lang="ja-JP" altLang="en-US" dirty="0"/>
          </a:p>
        </p:txBody>
      </p:sp>
    </p:spTree>
    <p:extLst>
      <p:ext uri="{BB962C8B-B14F-4D97-AF65-F5344CB8AC3E}">
        <p14:creationId xmlns:p14="http://schemas.microsoft.com/office/powerpoint/2010/main" val="142343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３：通信放送衛星</a:t>
            </a:r>
            <a:endParaRPr kumimoji="1" lang="ja-JP" altLang="en-US" sz="3600" dirty="0"/>
          </a:p>
        </p:txBody>
      </p:sp>
      <p:sp>
        <p:nvSpPr>
          <p:cNvPr id="3" name="コンテンツ プレースホルダー 2"/>
          <p:cNvSpPr>
            <a:spLocks noGrp="1"/>
          </p:cNvSpPr>
          <p:nvPr>
            <p:ph idx="1"/>
          </p:nvPr>
        </p:nvSpPr>
        <p:spPr>
          <a:xfrm>
            <a:off x="457200" y="1600200"/>
            <a:ext cx="7927881" cy="2278897"/>
          </a:xfrm>
        </p:spPr>
        <p:txBody>
          <a:bodyPr>
            <a:normAutofit fontScale="92500" lnSpcReduction="20000"/>
          </a:bodyPr>
          <a:lstStyle/>
          <a:p>
            <a:r>
              <a:rPr kumimoji="1" lang="ja-JP" altLang="en-US" sz="2800" dirty="0" smtClean="0"/>
              <a:t>世界的商用マーケットが成立しており、民間業者が事業として衛星を調達、運用</a:t>
            </a:r>
            <a:endParaRPr kumimoji="1" lang="en-US" altLang="ja-JP" sz="2800" dirty="0" smtClean="0"/>
          </a:p>
          <a:p>
            <a:r>
              <a:rPr lang="ja-JP" altLang="en-US" sz="2800" dirty="0" smtClean="0"/>
              <a:t>需要は増加傾向にあり、市場は拡大の方向。</a:t>
            </a:r>
            <a:endParaRPr lang="en-US" altLang="ja-JP" sz="2800" dirty="0" smtClean="0"/>
          </a:p>
          <a:p>
            <a:r>
              <a:rPr kumimoji="1" lang="ja-JP" altLang="en-US" sz="2800" dirty="0" smtClean="0"/>
              <a:t>日本としての課題は、衛星製造産業の競争力強化。これまでの受注実績は国内</a:t>
            </a:r>
            <a:r>
              <a:rPr kumimoji="1" lang="en-US" altLang="ja-JP" sz="2800" dirty="0" smtClean="0"/>
              <a:t>1</a:t>
            </a:r>
            <a:r>
              <a:rPr kumimoji="1" lang="ja-JP" altLang="en-US" sz="2800" dirty="0" smtClean="0"/>
              <a:t>機、海外</a:t>
            </a:r>
            <a:r>
              <a:rPr kumimoji="1" lang="en-US" altLang="ja-JP" sz="2800" dirty="0" smtClean="0"/>
              <a:t>3</a:t>
            </a:r>
            <a:r>
              <a:rPr kumimoji="1" lang="ja-JP" altLang="en-US" sz="2800" dirty="0" smtClean="0"/>
              <a:t>機のみ</a:t>
            </a:r>
            <a:r>
              <a:rPr kumimoji="1" lang="en-US" altLang="ja-JP" sz="2800" dirty="0" smtClean="0"/>
              <a:t>(H24</a:t>
            </a:r>
            <a:r>
              <a:rPr kumimoji="1" lang="ja-JP" altLang="en-US" sz="2800" dirty="0" smtClean="0"/>
              <a:t>年</a:t>
            </a:r>
            <a:r>
              <a:rPr kumimoji="1" lang="en-US" altLang="ja-JP" sz="2800" dirty="0" smtClean="0"/>
              <a:t>9</a:t>
            </a:r>
            <a:r>
              <a:rPr kumimoji="1" lang="ja-JP" altLang="en-US" sz="2800" dirty="0" smtClean="0"/>
              <a:t>月の宇宙政策委員会資料）</a:t>
            </a:r>
            <a:endParaRPr kumimoji="1" lang="en-US" altLang="ja-JP" sz="2800" dirty="0" smtClean="0"/>
          </a:p>
          <a:p>
            <a:endParaRPr kumimoji="1" lang="ja-JP" altLang="en-US" sz="2800" dirty="0"/>
          </a:p>
        </p:txBody>
      </p:sp>
      <p:pic>
        <p:nvPicPr>
          <p:cNvPr id="4" name="図 3"/>
          <p:cNvPicPr>
            <a:picLocks noChangeAspect="1"/>
          </p:cNvPicPr>
          <p:nvPr/>
        </p:nvPicPr>
        <p:blipFill>
          <a:blip r:embed="rId2"/>
          <a:stretch>
            <a:fillRect/>
          </a:stretch>
        </p:blipFill>
        <p:spPr>
          <a:xfrm>
            <a:off x="4515003" y="4252705"/>
            <a:ext cx="4628997" cy="2605295"/>
          </a:xfrm>
          <a:prstGeom prst="rect">
            <a:avLst/>
          </a:prstGeom>
        </p:spPr>
      </p:pic>
      <p:sp>
        <p:nvSpPr>
          <p:cNvPr id="5" name="テキスト ボックス 4"/>
          <p:cNvSpPr txBox="1"/>
          <p:nvPr/>
        </p:nvSpPr>
        <p:spPr>
          <a:xfrm>
            <a:off x="1078578" y="3939283"/>
            <a:ext cx="3096565" cy="923330"/>
          </a:xfrm>
          <a:prstGeom prst="rect">
            <a:avLst/>
          </a:prstGeom>
          <a:noFill/>
        </p:spPr>
        <p:txBody>
          <a:bodyPr wrap="square" rtlCol="0">
            <a:spAutoFit/>
          </a:bodyPr>
          <a:lstStyle/>
          <a:p>
            <a:r>
              <a:rPr lang="ja-JP" altLang="en-US" dirty="0" smtClean="0"/>
              <a:t>例えば日本の衛星放送会社</a:t>
            </a:r>
            <a:r>
              <a:rPr lang="en-US" altLang="ja-JP" dirty="0" smtClean="0"/>
              <a:t>S</a:t>
            </a:r>
            <a:r>
              <a:rPr lang="ja-JP" altLang="en-US" dirty="0" smtClean="0"/>
              <a:t>社は</a:t>
            </a:r>
            <a:r>
              <a:rPr lang="en-US" altLang="ja-JP" dirty="0" smtClean="0"/>
              <a:t>16</a:t>
            </a:r>
            <a:r>
              <a:rPr lang="ja-JP" altLang="en-US" dirty="0" smtClean="0"/>
              <a:t>機の衛星を保有しているが、日本製は</a:t>
            </a:r>
            <a:r>
              <a:rPr lang="en-US" altLang="ja-JP" dirty="0" smtClean="0"/>
              <a:t>1</a:t>
            </a:r>
            <a:r>
              <a:rPr lang="ja-JP" altLang="en-US" dirty="0" smtClean="0"/>
              <a:t>機のみ</a:t>
            </a:r>
            <a:endParaRPr lang="en-US" altLang="ja-JP" dirty="0"/>
          </a:p>
        </p:txBody>
      </p:sp>
    </p:spTree>
    <p:extLst>
      <p:ext uri="{BB962C8B-B14F-4D97-AF65-F5344CB8AC3E}">
        <p14:creationId xmlns:p14="http://schemas.microsoft.com/office/powerpoint/2010/main" val="237622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３：輸送システム</a:t>
            </a:r>
            <a:endParaRPr kumimoji="1" lang="ja-JP" altLang="en-US" sz="3600" dirty="0"/>
          </a:p>
        </p:txBody>
      </p:sp>
      <p:sp>
        <p:nvSpPr>
          <p:cNvPr id="3" name="コンテンツ プレースホルダー 2"/>
          <p:cNvSpPr>
            <a:spLocks noGrp="1"/>
          </p:cNvSpPr>
          <p:nvPr>
            <p:ph idx="1"/>
          </p:nvPr>
        </p:nvSpPr>
        <p:spPr/>
        <p:txBody>
          <a:bodyPr>
            <a:noAutofit/>
          </a:bodyPr>
          <a:lstStyle/>
          <a:p>
            <a:r>
              <a:rPr lang="ja-JP" altLang="en-US" sz="2400" dirty="0"/>
              <a:t>自律性の確保</a:t>
            </a:r>
            <a:endParaRPr lang="en-US" altLang="ja-JP" sz="2400" dirty="0"/>
          </a:p>
          <a:p>
            <a:pPr lvl="1"/>
            <a:r>
              <a:rPr lang="ja-JP" altLang="en-US" sz="2000" dirty="0" smtClean="0"/>
              <a:t>人工衛星を他国に依存することなく打ち上げる能力を保持することは日本の宇宙政策の基本</a:t>
            </a:r>
            <a:endParaRPr kumimoji="1" lang="en-US" altLang="ja-JP" sz="2000" dirty="0" smtClean="0"/>
          </a:p>
          <a:p>
            <a:r>
              <a:rPr kumimoji="1" lang="ja-JP" altLang="en-US" sz="2400" dirty="0" smtClean="0"/>
              <a:t>このため、</a:t>
            </a:r>
            <a:r>
              <a:rPr kumimoji="1" lang="en-US" altLang="ja-JP" sz="2400" dirty="0" smtClean="0"/>
              <a:t>HII</a:t>
            </a:r>
            <a:r>
              <a:rPr kumimoji="1" lang="ja-JP" altLang="en-US" sz="2400" dirty="0" smtClean="0"/>
              <a:t>ロケットに続く新型基幹ロケットの開発が決まった</a:t>
            </a:r>
            <a:endParaRPr kumimoji="1" lang="en-US" altLang="ja-JP" sz="2400" dirty="0" smtClean="0"/>
          </a:p>
          <a:p>
            <a:pPr lvl="1"/>
            <a:r>
              <a:rPr kumimoji="1" lang="ja-JP" altLang="en-US" sz="2000" dirty="0" smtClean="0"/>
              <a:t>政府衛星を他国に依存することなく独力で打ち上げる能力を保持</a:t>
            </a:r>
            <a:endParaRPr kumimoji="1" lang="en-US" altLang="ja-JP" sz="2000" dirty="0" smtClean="0"/>
          </a:p>
          <a:p>
            <a:pPr lvl="1"/>
            <a:r>
              <a:rPr lang="ja-JP" altLang="en-US" sz="2000" dirty="0" smtClean="0"/>
              <a:t>固体燃料ロケットは即時性が高く、戦略的技術として重要であるため、固体推進役を液体ロケットの補助ブースタとして用いること等により、その技術を確保</a:t>
            </a:r>
            <a:endParaRPr lang="en-US" altLang="ja-JP" sz="2000" dirty="0" smtClean="0"/>
          </a:p>
          <a:p>
            <a:r>
              <a:rPr kumimoji="1" lang="en-US" altLang="ja-JP" sz="2400" dirty="0" smtClean="0"/>
              <a:t>HII</a:t>
            </a:r>
            <a:r>
              <a:rPr kumimoji="1" lang="ja-JP" altLang="en-US" sz="2400" dirty="0" smtClean="0"/>
              <a:t>ロケットは高い信頼性を誇るが、打ち上げ費用が高く、国際打ち上げサービス市場での競争力が高くない。利用ニーズをふまえた高い信頼性と競争力のある価格を実現する必要がある。</a:t>
            </a:r>
            <a:endParaRPr kumimoji="1" lang="ja-JP" altLang="en-US" sz="2400" dirty="0"/>
          </a:p>
        </p:txBody>
      </p:sp>
    </p:spTree>
    <p:extLst>
      <p:ext uri="{BB962C8B-B14F-4D97-AF65-F5344CB8AC3E}">
        <p14:creationId xmlns:p14="http://schemas.microsoft.com/office/powerpoint/2010/main" val="2856093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1948"/>
            <a:ext cx="8229600" cy="881145"/>
          </a:xfrm>
        </p:spPr>
        <p:txBody>
          <a:bodyPr>
            <a:normAutofit/>
          </a:bodyPr>
          <a:lstStyle/>
          <a:p>
            <a:r>
              <a:rPr kumimoji="1" lang="ja-JP" altLang="en-US" sz="2800" dirty="0" smtClean="0"/>
              <a:t>宇宙科学・探査</a:t>
            </a:r>
            <a:endParaRPr kumimoji="1" lang="ja-JP" altLang="en-US" sz="2800" dirty="0"/>
          </a:p>
        </p:txBody>
      </p:sp>
      <p:pic>
        <p:nvPicPr>
          <p:cNvPr id="4" name="図 3"/>
          <p:cNvPicPr>
            <a:picLocks noChangeAspect="1"/>
          </p:cNvPicPr>
          <p:nvPr/>
        </p:nvPicPr>
        <p:blipFill>
          <a:blip r:embed="rId3"/>
          <a:stretch>
            <a:fillRect/>
          </a:stretch>
        </p:blipFill>
        <p:spPr>
          <a:xfrm>
            <a:off x="7022529" y="884672"/>
            <a:ext cx="1664271" cy="2263408"/>
          </a:xfrm>
          <a:prstGeom prst="rect">
            <a:avLst/>
          </a:prstGeom>
        </p:spPr>
      </p:pic>
      <p:pic>
        <p:nvPicPr>
          <p:cNvPr id="5" name="図 4" descr="fi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47" y="984555"/>
            <a:ext cx="2625482" cy="1312741"/>
          </a:xfrm>
          <a:prstGeom prst="rect">
            <a:avLst/>
          </a:prstGeom>
        </p:spPr>
      </p:pic>
      <p:sp>
        <p:nvSpPr>
          <p:cNvPr id="6" name="テキスト ボックス 5"/>
          <p:cNvSpPr txBox="1"/>
          <p:nvPr/>
        </p:nvSpPr>
        <p:spPr>
          <a:xfrm>
            <a:off x="3082036" y="1300132"/>
            <a:ext cx="2383886" cy="369332"/>
          </a:xfrm>
          <a:prstGeom prst="rect">
            <a:avLst/>
          </a:prstGeom>
          <a:noFill/>
        </p:spPr>
        <p:txBody>
          <a:bodyPr wrap="none" rtlCol="0">
            <a:spAutoFit/>
          </a:bodyPr>
          <a:lstStyle/>
          <a:p>
            <a:r>
              <a:rPr kumimoji="1" lang="ja-JP" altLang="en-US" dirty="0" smtClean="0"/>
              <a:t>太陽観測衛星　ひので</a:t>
            </a:r>
            <a:endParaRPr kumimoji="1" lang="ja-JP" altLang="en-US" dirty="0"/>
          </a:p>
        </p:txBody>
      </p:sp>
      <p:sp>
        <p:nvSpPr>
          <p:cNvPr id="7" name="テキスト ボックス 6"/>
          <p:cNvSpPr txBox="1"/>
          <p:nvPr/>
        </p:nvSpPr>
        <p:spPr>
          <a:xfrm>
            <a:off x="4448387" y="1957332"/>
            <a:ext cx="2574142" cy="369332"/>
          </a:xfrm>
          <a:prstGeom prst="rect">
            <a:avLst/>
          </a:prstGeom>
          <a:noFill/>
        </p:spPr>
        <p:txBody>
          <a:bodyPr wrap="none" rtlCol="0">
            <a:spAutoFit/>
          </a:bodyPr>
          <a:lstStyle/>
          <a:p>
            <a:r>
              <a:rPr kumimoji="1" lang="ja-JP" altLang="en-US" dirty="0" smtClean="0"/>
              <a:t>赤外線天文衛星　あかり</a:t>
            </a:r>
            <a:endParaRPr kumimoji="1" lang="ja-JP" altLang="en-US" dirty="0"/>
          </a:p>
        </p:txBody>
      </p:sp>
      <p:pic>
        <p:nvPicPr>
          <p:cNvPr id="8" name="図 7"/>
          <p:cNvPicPr>
            <a:picLocks noChangeAspect="1"/>
          </p:cNvPicPr>
          <p:nvPr/>
        </p:nvPicPr>
        <p:blipFill>
          <a:blip r:embed="rId5"/>
          <a:stretch>
            <a:fillRect/>
          </a:stretch>
        </p:blipFill>
        <p:spPr>
          <a:xfrm>
            <a:off x="336147" y="2383740"/>
            <a:ext cx="2884394" cy="1527336"/>
          </a:xfrm>
          <a:prstGeom prst="rect">
            <a:avLst/>
          </a:prstGeom>
        </p:spPr>
      </p:pic>
      <p:sp>
        <p:nvSpPr>
          <p:cNvPr id="9" name="テキスト ボックス 8"/>
          <p:cNvSpPr txBox="1"/>
          <p:nvPr/>
        </p:nvSpPr>
        <p:spPr>
          <a:xfrm>
            <a:off x="3220541" y="2907169"/>
            <a:ext cx="2173680" cy="369332"/>
          </a:xfrm>
          <a:prstGeom prst="rect">
            <a:avLst/>
          </a:prstGeom>
          <a:noFill/>
        </p:spPr>
        <p:txBody>
          <a:bodyPr wrap="none" rtlCol="0">
            <a:spAutoFit/>
          </a:bodyPr>
          <a:lstStyle/>
          <a:p>
            <a:r>
              <a:rPr lang="en-US" altLang="ja-JP" dirty="0"/>
              <a:t>X</a:t>
            </a:r>
            <a:r>
              <a:rPr kumimoji="1" lang="ja-JP" altLang="en-US" dirty="0" smtClean="0"/>
              <a:t>線天文衛星　すざく</a:t>
            </a:r>
            <a:endParaRPr kumimoji="1" lang="ja-JP" altLang="en-US" dirty="0"/>
          </a:p>
        </p:txBody>
      </p:sp>
      <p:pic>
        <p:nvPicPr>
          <p:cNvPr id="10" name="図 9"/>
          <p:cNvPicPr>
            <a:picLocks noChangeAspect="1"/>
          </p:cNvPicPr>
          <p:nvPr/>
        </p:nvPicPr>
        <p:blipFill>
          <a:blip r:embed="rId6"/>
          <a:stretch>
            <a:fillRect/>
          </a:stretch>
        </p:blipFill>
        <p:spPr>
          <a:xfrm>
            <a:off x="5986027" y="3276501"/>
            <a:ext cx="3014875" cy="1939298"/>
          </a:xfrm>
          <a:prstGeom prst="rect">
            <a:avLst/>
          </a:prstGeom>
        </p:spPr>
      </p:pic>
      <p:sp>
        <p:nvSpPr>
          <p:cNvPr id="11" name="テキスト ボックス 10"/>
          <p:cNvSpPr txBox="1"/>
          <p:nvPr/>
        </p:nvSpPr>
        <p:spPr>
          <a:xfrm>
            <a:off x="3752278" y="3748554"/>
            <a:ext cx="2262158" cy="646331"/>
          </a:xfrm>
          <a:prstGeom prst="rect">
            <a:avLst/>
          </a:prstGeom>
          <a:noFill/>
        </p:spPr>
        <p:txBody>
          <a:bodyPr wrap="none" rtlCol="0">
            <a:spAutoFit/>
          </a:bodyPr>
          <a:lstStyle/>
          <a:p>
            <a:r>
              <a:rPr kumimoji="1" lang="ja-JP" altLang="en-US" dirty="0" smtClean="0"/>
              <a:t>地球磁気圏観測衛星</a:t>
            </a:r>
            <a:endParaRPr kumimoji="1" lang="en-US" altLang="ja-JP" dirty="0" smtClean="0"/>
          </a:p>
          <a:p>
            <a:r>
              <a:rPr lang="en-US" altLang="ja-JP" dirty="0" smtClean="0"/>
              <a:t>GEOTAIL</a:t>
            </a:r>
            <a:endParaRPr kumimoji="1" lang="ja-JP" altLang="en-US" dirty="0"/>
          </a:p>
        </p:txBody>
      </p:sp>
      <p:pic>
        <p:nvPicPr>
          <p:cNvPr id="12" name="図 11"/>
          <p:cNvPicPr>
            <a:picLocks noChangeAspect="1"/>
          </p:cNvPicPr>
          <p:nvPr/>
        </p:nvPicPr>
        <p:blipFill>
          <a:blip r:embed="rId7"/>
          <a:stretch>
            <a:fillRect/>
          </a:stretch>
        </p:blipFill>
        <p:spPr>
          <a:xfrm>
            <a:off x="336147" y="4014644"/>
            <a:ext cx="2337383" cy="1333599"/>
          </a:xfrm>
          <a:prstGeom prst="rect">
            <a:avLst/>
          </a:prstGeom>
        </p:spPr>
      </p:pic>
      <p:sp>
        <p:nvSpPr>
          <p:cNvPr id="13" name="テキスト ボックス 12"/>
          <p:cNvSpPr txBox="1"/>
          <p:nvPr/>
        </p:nvSpPr>
        <p:spPr>
          <a:xfrm>
            <a:off x="2644988" y="4823949"/>
            <a:ext cx="2592176" cy="369332"/>
          </a:xfrm>
          <a:prstGeom prst="rect">
            <a:avLst/>
          </a:prstGeom>
          <a:noFill/>
        </p:spPr>
        <p:txBody>
          <a:bodyPr wrap="none" rtlCol="0">
            <a:spAutoFit/>
          </a:bodyPr>
          <a:lstStyle/>
          <a:p>
            <a:r>
              <a:rPr kumimoji="1" lang="ja-JP" altLang="en-US" dirty="0" smtClean="0"/>
              <a:t>小惑星探査機　はやぶさ</a:t>
            </a:r>
            <a:endParaRPr kumimoji="1" lang="ja-JP" altLang="en-US" dirty="0"/>
          </a:p>
        </p:txBody>
      </p:sp>
      <p:pic>
        <p:nvPicPr>
          <p:cNvPr id="14" name="図 13"/>
          <p:cNvPicPr>
            <a:picLocks noChangeAspect="1"/>
          </p:cNvPicPr>
          <p:nvPr/>
        </p:nvPicPr>
        <p:blipFill>
          <a:blip r:embed="rId8"/>
          <a:stretch>
            <a:fillRect/>
          </a:stretch>
        </p:blipFill>
        <p:spPr>
          <a:xfrm>
            <a:off x="6440137" y="5314354"/>
            <a:ext cx="2286000" cy="1473200"/>
          </a:xfrm>
          <a:prstGeom prst="rect">
            <a:avLst/>
          </a:prstGeom>
        </p:spPr>
      </p:pic>
      <p:sp>
        <p:nvSpPr>
          <p:cNvPr id="15" name="テキスト ボックス 14"/>
          <p:cNvSpPr txBox="1"/>
          <p:nvPr/>
        </p:nvSpPr>
        <p:spPr>
          <a:xfrm>
            <a:off x="3864729" y="5704893"/>
            <a:ext cx="2355032" cy="369332"/>
          </a:xfrm>
          <a:prstGeom prst="rect">
            <a:avLst/>
          </a:prstGeom>
          <a:noFill/>
        </p:spPr>
        <p:txBody>
          <a:bodyPr wrap="none" rtlCol="0">
            <a:spAutoFit/>
          </a:bodyPr>
          <a:lstStyle/>
          <a:p>
            <a:r>
              <a:rPr kumimoji="1" lang="ja-JP" altLang="en-US" dirty="0" smtClean="0"/>
              <a:t>金星探査機　あかつき</a:t>
            </a:r>
            <a:endParaRPr kumimoji="1" lang="ja-JP" altLang="en-US" dirty="0"/>
          </a:p>
        </p:txBody>
      </p:sp>
      <p:pic>
        <p:nvPicPr>
          <p:cNvPr id="16" name="図 15"/>
          <p:cNvPicPr>
            <a:picLocks noChangeAspect="1"/>
          </p:cNvPicPr>
          <p:nvPr/>
        </p:nvPicPr>
        <p:blipFill>
          <a:blip r:embed="rId9"/>
          <a:stretch>
            <a:fillRect/>
          </a:stretch>
        </p:blipFill>
        <p:spPr>
          <a:xfrm>
            <a:off x="192309" y="5482237"/>
            <a:ext cx="1791329" cy="1355601"/>
          </a:xfrm>
          <a:prstGeom prst="rect">
            <a:avLst/>
          </a:prstGeom>
        </p:spPr>
      </p:pic>
      <p:sp>
        <p:nvSpPr>
          <p:cNvPr id="17" name="テキスト ボックス 16"/>
          <p:cNvSpPr txBox="1"/>
          <p:nvPr/>
        </p:nvSpPr>
        <p:spPr>
          <a:xfrm>
            <a:off x="2043025" y="6254030"/>
            <a:ext cx="2787943" cy="646331"/>
          </a:xfrm>
          <a:prstGeom prst="rect">
            <a:avLst/>
          </a:prstGeom>
          <a:noFill/>
        </p:spPr>
        <p:txBody>
          <a:bodyPr wrap="none" rtlCol="0">
            <a:spAutoFit/>
          </a:bodyPr>
          <a:lstStyle/>
          <a:p>
            <a:r>
              <a:rPr kumimoji="1" lang="ja-JP" altLang="en-US" dirty="0" smtClean="0"/>
              <a:t>ソーラー電力セイル実証機</a:t>
            </a:r>
            <a:endParaRPr kumimoji="1" lang="en-US" altLang="ja-JP" dirty="0" smtClean="0"/>
          </a:p>
          <a:p>
            <a:r>
              <a:rPr lang="en-US" altLang="ja-JP" dirty="0" smtClean="0"/>
              <a:t>IKAROS</a:t>
            </a:r>
            <a:endParaRPr kumimoji="1" lang="ja-JP" altLang="en-US" dirty="0"/>
          </a:p>
        </p:txBody>
      </p:sp>
    </p:spTree>
    <p:extLst>
      <p:ext uri="{BB962C8B-B14F-4D97-AF65-F5344CB8AC3E}">
        <p14:creationId xmlns:p14="http://schemas.microsoft.com/office/powerpoint/2010/main" val="20105571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890"/>
            <a:ext cx="8229600" cy="1143000"/>
          </a:xfrm>
        </p:spPr>
        <p:txBody>
          <a:bodyPr>
            <a:normAutofit/>
          </a:bodyPr>
          <a:lstStyle/>
          <a:p>
            <a:pPr algn="l"/>
            <a:r>
              <a:rPr lang="ja-JP" altLang="en-US" sz="3600" dirty="0" smtClean="0"/>
              <a:t>有人宇宙活動</a:t>
            </a:r>
            <a:endParaRPr kumimoji="1" lang="ja-JP" altLang="en-US" sz="3600" dirty="0"/>
          </a:p>
        </p:txBody>
      </p:sp>
      <p:sp>
        <p:nvSpPr>
          <p:cNvPr id="3" name="コンテンツ プレースホルダー 2"/>
          <p:cNvSpPr>
            <a:spLocks noGrp="1"/>
          </p:cNvSpPr>
          <p:nvPr>
            <p:ph idx="1"/>
          </p:nvPr>
        </p:nvSpPr>
        <p:spPr>
          <a:xfrm>
            <a:off x="313434" y="1264788"/>
            <a:ext cx="3894448" cy="4525963"/>
          </a:xfrm>
        </p:spPr>
        <p:txBody>
          <a:bodyPr>
            <a:normAutofit/>
          </a:bodyPr>
          <a:lstStyle/>
          <a:p>
            <a:r>
              <a:rPr lang="ja-JP" altLang="en-US" sz="2000" dirty="0" smtClean="0"/>
              <a:t>ガガーリン</a:t>
            </a:r>
            <a:r>
              <a:rPr lang="en-US" altLang="ja-JP" sz="2000" dirty="0" smtClean="0"/>
              <a:t> </a:t>
            </a:r>
            <a:r>
              <a:rPr lang="ja-JP" altLang="en-US" sz="2000" dirty="0" smtClean="0"/>
              <a:t>初の宇宙飛行</a:t>
            </a:r>
            <a:r>
              <a:rPr lang="en-US" altLang="ja-JP" sz="2000" dirty="0" smtClean="0"/>
              <a:t>(1961)</a:t>
            </a:r>
          </a:p>
          <a:p>
            <a:r>
              <a:rPr lang="ja-JP" altLang="en-US" sz="2000" dirty="0" smtClean="0"/>
              <a:t>アポロ</a:t>
            </a:r>
            <a:r>
              <a:rPr lang="en-US" altLang="ja-JP" sz="2000" dirty="0" smtClean="0"/>
              <a:t>11</a:t>
            </a:r>
            <a:r>
              <a:rPr lang="ja-JP" altLang="en-US" sz="2000" dirty="0" smtClean="0"/>
              <a:t>号月面着陸</a:t>
            </a:r>
            <a:r>
              <a:rPr lang="en-US" altLang="ja-JP" sz="2000" dirty="0" smtClean="0"/>
              <a:t>(1969)</a:t>
            </a:r>
          </a:p>
          <a:p>
            <a:r>
              <a:rPr lang="ja-JP" altLang="en-US" sz="2000" dirty="0" smtClean="0"/>
              <a:t>日本人初の宇宙飛行（</a:t>
            </a:r>
            <a:r>
              <a:rPr lang="en-US" altLang="ja-JP" sz="2000" dirty="0" smtClean="0"/>
              <a:t>TBS</a:t>
            </a:r>
            <a:r>
              <a:rPr lang="ja-JP" altLang="en-US" sz="2000" dirty="0" smtClean="0"/>
              <a:t>記者</a:t>
            </a:r>
            <a:r>
              <a:rPr lang="en-US" altLang="ja-JP" sz="2000" dirty="0" smtClean="0"/>
              <a:t> </a:t>
            </a:r>
            <a:r>
              <a:rPr lang="ja-JP" altLang="en-US" sz="2000" dirty="0" smtClean="0"/>
              <a:t>秋山豊寛</a:t>
            </a:r>
            <a:r>
              <a:rPr lang="en-US" altLang="ja-JP" sz="2000" dirty="0" smtClean="0"/>
              <a:t>, 1989</a:t>
            </a:r>
            <a:r>
              <a:rPr lang="ja-JP" altLang="en-US" sz="2000" dirty="0" smtClean="0"/>
              <a:t>）</a:t>
            </a:r>
            <a:endParaRPr lang="en-US" altLang="ja-JP" sz="2000" dirty="0" smtClean="0"/>
          </a:p>
          <a:p>
            <a:r>
              <a:rPr lang="ja-JP" altLang="en-US" sz="2000" dirty="0" smtClean="0"/>
              <a:t>国際宇宙ステーション（</a:t>
            </a:r>
            <a:r>
              <a:rPr lang="en-US" altLang="ja-JP" sz="2000" dirty="0" smtClean="0"/>
              <a:t>now</a:t>
            </a:r>
            <a:r>
              <a:rPr lang="ja-JP" altLang="en-US" sz="2000" dirty="0" smtClean="0"/>
              <a:t>）</a:t>
            </a:r>
            <a:endParaRPr lang="en-US" altLang="ja-JP" sz="2000" dirty="0" smtClean="0"/>
          </a:p>
          <a:p>
            <a:r>
              <a:rPr lang="ja-JP" altLang="en-US" sz="2000" dirty="0" smtClean="0"/>
              <a:t>民間宇宙旅行（</a:t>
            </a:r>
            <a:r>
              <a:rPr lang="en-US" altLang="ja-JP" sz="2000" dirty="0" smtClean="0"/>
              <a:t>201?)</a:t>
            </a:r>
          </a:p>
          <a:p>
            <a:endParaRPr lang="en-US" altLang="ja-JP" sz="2000" dirty="0" smtClean="0"/>
          </a:p>
          <a:p>
            <a:endParaRPr kumimoji="1" lang="ja-JP" altLang="en-US" sz="2000" dirty="0"/>
          </a:p>
        </p:txBody>
      </p:sp>
      <p:pic>
        <p:nvPicPr>
          <p:cNvPr id="4" name="図 3" descr="Gagarin_space_suite.jpg"/>
          <p:cNvPicPr>
            <a:picLocks noChangeAspect="1"/>
          </p:cNvPicPr>
          <p:nvPr/>
        </p:nvPicPr>
        <p:blipFill>
          <a:blip r:embed="rId2"/>
          <a:stretch>
            <a:fillRect/>
          </a:stretch>
        </p:blipFill>
        <p:spPr>
          <a:xfrm>
            <a:off x="6730219" y="160021"/>
            <a:ext cx="2148266" cy="2880357"/>
          </a:xfrm>
          <a:prstGeom prst="rect">
            <a:avLst/>
          </a:prstGeom>
        </p:spPr>
      </p:pic>
      <p:pic>
        <p:nvPicPr>
          <p:cNvPr id="5" name="図 4"/>
          <p:cNvPicPr>
            <a:picLocks noChangeAspect="1"/>
          </p:cNvPicPr>
          <p:nvPr/>
        </p:nvPicPr>
        <p:blipFill>
          <a:blip r:embed="rId3"/>
          <a:stretch>
            <a:fillRect/>
          </a:stretch>
        </p:blipFill>
        <p:spPr>
          <a:xfrm>
            <a:off x="4351648" y="1264788"/>
            <a:ext cx="2587960" cy="2244361"/>
          </a:xfrm>
          <a:prstGeom prst="rect">
            <a:avLst/>
          </a:prstGeom>
        </p:spPr>
      </p:pic>
      <p:pic>
        <p:nvPicPr>
          <p:cNvPr id="9" name="図 8"/>
          <p:cNvPicPr>
            <a:picLocks noChangeAspect="1"/>
          </p:cNvPicPr>
          <p:nvPr/>
        </p:nvPicPr>
        <p:blipFill>
          <a:blip r:embed="rId4"/>
          <a:stretch>
            <a:fillRect/>
          </a:stretch>
        </p:blipFill>
        <p:spPr>
          <a:xfrm>
            <a:off x="6097437" y="3090296"/>
            <a:ext cx="2898115" cy="1740979"/>
          </a:xfrm>
          <a:prstGeom prst="rect">
            <a:avLst/>
          </a:prstGeom>
        </p:spPr>
      </p:pic>
      <p:pic>
        <p:nvPicPr>
          <p:cNvPr id="10" name="図 9"/>
          <p:cNvPicPr>
            <a:picLocks noChangeAspect="1"/>
          </p:cNvPicPr>
          <p:nvPr/>
        </p:nvPicPr>
        <p:blipFill>
          <a:blip r:embed="rId5"/>
          <a:stretch>
            <a:fillRect/>
          </a:stretch>
        </p:blipFill>
        <p:spPr>
          <a:xfrm>
            <a:off x="4166676" y="4328156"/>
            <a:ext cx="2563543" cy="1704998"/>
          </a:xfrm>
          <a:prstGeom prst="rect">
            <a:avLst/>
          </a:prstGeom>
        </p:spPr>
      </p:pic>
      <p:pic>
        <p:nvPicPr>
          <p:cNvPr id="11" name="図 10" descr="j.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631" y="4521252"/>
            <a:ext cx="3422251" cy="2038979"/>
          </a:xfrm>
          <a:prstGeom prst="rect">
            <a:avLst/>
          </a:prstGeom>
        </p:spPr>
      </p:pic>
      <p:sp>
        <p:nvSpPr>
          <p:cNvPr id="12" name="テキスト ボックス 11"/>
          <p:cNvSpPr txBox="1"/>
          <p:nvPr/>
        </p:nvSpPr>
        <p:spPr>
          <a:xfrm>
            <a:off x="6211522" y="6080774"/>
            <a:ext cx="2836634" cy="707886"/>
          </a:xfrm>
          <a:prstGeom prst="rect">
            <a:avLst/>
          </a:prstGeom>
          <a:noFill/>
          <a:ln>
            <a:solidFill>
              <a:srgbClr val="FF0000"/>
            </a:solidFill>
          </a:ln>
        </p:spPr>
        <p:txBody>
          <a:bodyPr wrap="none" rtlCol="0">
            <a:spAutoFit/>
          </a:bodyPr>
          <a:lstStyle/>
          <a:p>
            <a:r>
              <a:rPr kumimoji="1" lang="ja-JP" altLang="en-US" sz="2000" dirty="0" smtClean="0"/>
              <a:t>職業宇宙飛行士以外が</a:t>
            </a:r>
            <a:endParaRPr kumimoji="1" lang="en-US" altLang="ja-JP" sz="2000" dirty="0" smtClean="0"/>
          </a:p>
          <a:p>
            <a:r>
              <a:rPr lang="ja-JP" altLang="en-US" sz="2000" dirty="0" smtClean="0"/>
              <a:t>宇宙へ行く時代</a:t>
            </a:r>
            <a:endParaRPr kumimoji="1" lang="ja-JP" altLang="en-US" sz="2000" dirty="0"/>
          </a:p>
        </p:txBody>
      </p:sp>
    </p:spTree>
    <p:extLst>
      <p:ext uri="{BB962C8B-B14F-4D97-AF65-F5344CB8AC3E}">
        <p14:creationId xmlns:p14="http://schemas.microsoft.com/office/powerpoint/2010/main" val="18316859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4000" dirty="0" smtClean="0"/>
              <a:t>人工衛星と軌道</a:t>
            </a:r>
            <a:r>
              <a:rPr kumimoji="1" lang="en-US" altLang="ja-JP" sz="4000" dirty="0" smtClean="0"/>
              <a:t> </a:t>
            </a:r>
            <a:endParaRPr kumimoji="1" lang="ja-JP" altLang="en-US" sz="4000" dirty="0"/>
          </a:p>
        </p:txBody>
      </p:sp>
      <p:pic>
        <p:nvPicPr>
          <p:cNvPr id="4" name="Geosta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29894"/>
            <a:ext cx="3810000" cy="3810000"/>
          </a:xfrm>
          <a:prstGeom prst="rect">
            <a:avLst/>
          </a:prstGeom>
        </p:spPr>
      </p:pic>
      <p:sp>
        <p:nvSpPr>
          <p:cNvPr id="5" name="テキスト ボックス 4"/>
          <p:cNvSpPr txBox="1"/>
          <p:nvPr/>
        </p:nvSpPr>
        <p:spPr>
          <a:xfrm>
            <a:off x="457200" y="4910287"/>
            <a:ext cx="4113025" cy="1631216"/>
          </a:xfrm>
          <a:prstGeom prst="rect">
            <a:avLst/>
          </a:prstGeom>
          <a:noFill/>
        </p:spPr>
        <p:txBody>
          <a:bodyPr wrap="none" rtlCol="0">
            <a:spAutoFit/>
          </a:bodyPr>
          <a:lstStyle/>
          <a:p>
            <a:r>
              <a:rPr kumimoji="1" lang="ja-JP" altLang="en-US" sz="2000" dirty="0" smtClean="0"/>
              <a:t>静止軌道</a:t>
            </a:r>
            <a:r>
              <a:rPr kumimoji="1" lang="en-US" altLang="ja-JP" sz="2000" dirty="0" smtClean="0"/>
              <a:t> </a:t>
            </a:r>
            <a:r>
              <a:rPr kumimoji="1" lang="ja-JP" altLang="en-US" sz="2000" dirty="0" smtClean="0"/>
              <a:t>＝</a:t>
            </a:r>
            <a:r>
              <a:rPr kumimoji="1" lang="en-US" altLang="ja-JP" sz="2000" dirty="0" smtClean="0"/>
              <a:t> </a:t>
            </a:r>
            <a:r>
              <a:rPr kumimoji="1" lang="ja-JP" altLang="en-US" sz="2000" dirty="0" smtClean="0"/>
              <a:t>常に地球の同じ場所の</a:t>
            </a:r>
            <a:endParaRPr kumimoji="1" lang="en-US" altLang="ja-JP" sz="2000" dirty="0" smtClean="0"/>
          </a:p>
          <a:p>
            <a:r>
              <a:rPr lang="ja-JP" altLang="en-US" sz="2000" dirty="0" smtClean="0"/>
              <a:t>上空を飛んでいる軌道</a:t>
            </a:r>
            <a:endParaRPr kumimoji="1" lang="en-US" altLang="ja-JP" sz="2000" dirty="0" smtClean="0"/>
          </a:p>
          <a:p>
            <a:r>
              <a:rPr lang="ja-JP" altLang="en-US" sz="2000" dirty="0" smtClean="0"/>
              <a:t>高度</a:t>
            </a:r>
            <a:r>
              <a:rPr kumimoji="1" lang="en-US" altLang="ja-JP" sz="2000" dirty="0" smtClean="0"/>
              <a:t>3</a:t>
            </a:r>
            <a:r>
              <a:rPr kumimoji="1" lang="ja-JP" altLang="en-US" sz="2000" dirty="0" smtClean="0"/>
              <a:t>万</a:t>
            </a:r>
            <a:r>
              <a:rPr kumimoji="1" lang="en-US" altLang="ja-JP" sz="2000" dirty="0" smtClean="0"/>
              <a:t>6</a:t>
            </a:r>
            <a:r>
              <a:rPr lang="ja-JP" altLang="en-US" sz="2000" dirty="0" smtClean="0"/>
              <a:t>千</a:t>
            </a:r>
            <a:r>
              <a:rPr lang="en-US" altLang="ja-JP" sz="2000" dirty="0" smtClean="0"/>
              <a:t>km</a:t>
            </a:r>
          </a:p>
          <a:p>
            <a:r>
              <a:rPr kumimoji="1" lang="ja-JP" altLang="en-US" sz="2000" dirty="0" smtClean="0"/>
              <a:t>（地球の半径は</a:t>
            </a:r>
            <a:r>
              <a:rPr kumimoji="1" lang="en-US" altLang="ja-JP" sz="2000" dirty="0" smtClean="0"/>
              <a:t>6500km</a:t>
            </a:r>
            <a:r>
              <a:rPr kumimoji="1" lang="ja-JP" altLang="en-US" sz="2000" dirty="0" smtClean="0"/>
              <a:t>）</a:t>
            </a:r>
            <a:endParaRPr kumimoji="1" lang="en-US" altLang="ja-JP" sz="2000" dirty="0" smtClean="0"/>
          </a:p>
          <a:p>
            <a:r>
              <a:rPr lang="ja-JP" altLang="en-US" sz="2000" dirty="0" smtClean="0"/>
              <a:t>気象衛星など</a:t>
            </a:r>
            <a:endParaRPr kumimoji="1" lang="ja-JP" altLang="en-US" sz="2000" dirty="0"/>
          </a:p>
        </p:txBody>
      </p:sp>
      <p:pic>
        <p:nvPicPr>
          <p:cNvPr id="6" name="図 5" descr="Earth_GPN-2000-00113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9898" y="-84381"/>
            <a:ext cx="6983799" cy="6983799"/>
          </a:xfrm>
          <a:prstGeom prst="rect">
            <a:avLst/>
          </a:prstGeom>
        </p:spPr>
      </p:pic>
      <p:pic>
        <p:nvPicPr>
          <p:cNvPr id="7" name="図 6"/>
          <p:cNvPicPr>
            <a:picLocks noChangeAspect="1"/>
          </p:cNvPicPr>
          <p:nvPr/>
        </p:nvPicPr>
        <p:blipFill>
          <a:blip r:embed="rId7"/>
          <a:stretch>
            <a:fillRect/>
          </a:stretch>
        </p:blipFill>
        <p:spPr>
          <a:xfrm>
            <a:off x="6370633" y="5039894"/>
            <a:ext cx="318139" cy="211592"/>
          </a:xfrm>
          <a:prstGeom prst="rect">
            <a:avLst/>
          </a:prstGeom>
        </p:spPr>
      </p:pic>
      <p:sp>
        <p:nvSpPr>
          <p:cNvPr id="8" name="テキスト ボックス 7"/>
          <p:cNvSpPr txBox="1"/>
          <p:nvPr/>
        </p:nvSpPr>
        <p:spPr>
          <a:xfrm>
            <a:off x="4365720" y="6041718"/>
            <a:ext cx="3499876" cy="707886"/>
          </a:xfrm>
          <a:prstGeom prst="rect">
            <a:avLst/>
          </a:prstGeom>
          <a:solidFill>
            <a:schemeClr val="bg1"/>
          </a:solidFill>
        </p:spPr>
        <p:txBody>
          <a:bodyPr wrap="none" rtlCol="0">
            <a:spAutoFit/>
          </a:bodyPr>
          <a:lstStyle/>
          <a:p>
            <a:r>
              <a:rPr kumimoji="1" lang="ja-JP" altLang="en-US" sz="2000" dirty="0" smtClean="0"/>
              <a:t>低軌道（宇宙ステーションなど）</a:t>
            </a:r>
            <a:endParaRPr kumimoji="1" lang="en-US" altLang="ja-JP" sz="2000" dirty="0" smtClean="0"/>
          </a:p>
          <a:p>
            <a:r>
              <a:rPr lang="ja-JP" altLang="en-US" sz="2000" dirty="0" smtClean="0"/>
              <a:t>高度数</a:t>
            </a:r>
            <a:r>
              <a:rPr lang="en-US" altLang="ja-JP" sz="2000" dirty="0" smtClean="0"/>
              <a:t>100km</a:t>
            </a:r>
            <a:endParaRPr kumimoji="1" lang="ja-JP" altLang="en-US" sz="2000" dirty="0"/>
          </a:p>
        </p:txBody>
      </p:sp>
      <p:cxnSp>
        <p:nvCxnSpPr>
          <p:cNvPr id="10" name="直線矢印コネクタ 9"/>
          <p:cNvCxnSpPr/>
          <p:nvPr/>
        </p:nvCxnSpPr>
        <p:spPr>
          <a:xfrm flipV="1">
            <a:off x="6370633" y="5329014"/>
            <a:ext cx="131460" cy="67128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36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国際宇宙ステーション</a:t>
            </a:r>
            <a:endParaRPr kumimoji="1" lang="ja-JP" altLang="en-US" sz="3600" dirty="0"/>
          </a:p>
        </p:txBody>
      </p:sp>
      <p:sp>
        <p:nvSpPr>
          <p:cNvPr id="3" name="コンテンツ プレースホルダー 2"/>
          <p:cNvSpPr>
            <a:spLocks noGrp="1"/>
          </p:cNvSpPr>
          <p:nvPr>
            <p:ph idx="1"/>
          </p:nvPr>
        </p:nvSpPr>
        <p:spPr>
          <a:xfrm>
            <a:off x="457200" y="1600200"/>
            <a:ext cx="4180802" cy="4525963"/>
          </a:xfrm>
        </p:spPr>
        <p:txBody>
          <a:bodyPr>
            <a:normAutofit fontScale="70000" lnSpcReduction="20000"/>
          </a:bodyPr>
          <a:lstStyle/>
          <a:p>
            <a:r>
              <a:rPr lang="en-US" altLang="ja-JP" dirty="0" smtClean="0"/>
              <a:t>1984</a:t>
            </a:r>
            <a:r>
              <a:rPr lang="ja-JP" altLang="en-US" dirty="0" smtClean="0"/>
              <a:t>年にアメリカのレーガン大統領（当時）が承認。当時はソ連に対抗した</a:t>
            </a:r>
            <a:endParaRPr lang="en-US" altLang="ja-JP" dirty="0" smtClean="0"/>
          </a:p>
          <a:p>
            <a:r>
              <a:rPr lang="ja-JP" altLang="en-US" dirty="0"/>
              <a:t>西側の計画。</a:t>
            </a:r>
            <a:r>
              <a:rPr lang="en-US" altLang="ja-JP" dirty="0" smtClean="0"/>
              <a:t>90</a:t>
            </a:r>
            <a:r>
              <a:rPr lang="ja-JP" altLang="en-US" dirty="0" smtClean="0"/>
              <a:t>年代にロシア（当時はミールを運用していた）が参加決定。</a:t>
            </a:r>
            <a:endParaRPr lang="en-US" altLang="ja-JP" dirty="0" smtClean="0"/>
          </a:p>
          <a:p>
            <a:r>
              <a:rPr lang="ja-JP" altLang="en-US" dirty="0" smtClean="0"/>
              <a:t>現在、米国、日本、カナダ、欧州各国（イギリス、フランス、ドイツ、イタリア、スイス、スペイン、オランダ、ベルギー、デンマーク、ノルウェー、スウェーデン）、ロシアが参加。</a:t>
            </a:r>
          </a:p>
          <a:p>
            <a:r>
              <a:rPr lang="en-US" altLang="ja-JP" dirty="0" smtClean="0"/>
              <a:t>2010</a:t>
            </a:r>
            <a:r>
              <a:rPr lang="ja-JP" altLang="en-US" dirty="0" smtClean="0"/>
              <a:t>年完成。</a:t>
            </a:r>
            <a:r>
              <a:rPr lang="en-US" altLang="ja-JP" dirty="0" smtClean="0"/>
              <a:t>2020</a:t>
            </a:r>
            <a:r>
              <a:rPr lang="ja-JP" altLang="en-US" dirty="0" smtClean="0"/>
              <a:t>年まで運用。</a:t>
            </a:r>
            <a:r>
              <a:rPr lang="en-US" altLang="ja-JP" dirty="0" smtClean="0"/>
              <a:t>2014</a:t>
            </a:r>
            <a:r>
              <a:rPr lang="ja-JP" altLang="en-US" dirty="0" smtClean="0"/>
              <a:t>年</a:t>
            </a:r>
            <a:r>
              <a:rPr lang="en-US" altLang="ja-JP" dirty="0" smtClean="0"/>
              <a:t>1</a:t>
            </a:r>
            <a:r>
              <a:rPr lang="ja-JP" altLang="en-US" dirty="0" smtClean="0"/>
              <a:t>月にアメリカが</a:t>
            </a:r>
            <a:r>
              <a:rPr lang="en-US" altLang="ja-JP" dirty="0" smtClean="0"/>
              <a:t>2024</a:t>
            </a:r>
            <a:r>
              <a:rPr lang="ja-JP" altLang="en-US" dirty="0" smtClean="0"/>
              <a:t>年度までの延長を各国に提案</a:t>
            </a:r>
            <a:endParaRPr lang="en-US" altLang="ja-JP" dirty="0" smtClean="0"/>
          </a:p>
        </p:txBody>
      </p:sp>
      <p:pic>
        <p:nvPicPr>
          <p:cNvPr id="4" name="図 3"/>
          <p:cNvPicPr>
            <a:picLocks noChangeAspect="1"/>
          </p:cNvPicPr>
          <p:nvPr/>
        </p:nvPicPr>
        <p:blipFill>
          <a:blip r:embed="rId2"/>
          <a:stretch>
            <a:fillRect/>
          </a:stretch>
        </p:blipFill>
        <p:spPr>
          <a:xfrm>
            <a:off x="5192190" y="1781016"/>
            <a:ext cx="3732410" cy="2799307"/>
          </a:xfrm>
          <a:prstGeom prst="rect">
            <a:avLst/>
          </a:prstGeom>
        </p:spPr>
      </p:pic>
    </p:spTree>
    <p:extLst>
      <p:ext uri="{BB962C8B-B14F-4D97-AF65-F5344CB8AC3E}">
        <p14:creationId xmlns:p14="http://schemas.microsoft.com/office/powerpoint/2010/main" val="2272720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宇宙太陽光発電</a:t>
            </a:r>
            <a:endParaRPr kumimoji="1" lang="ja-JP" altLang="en-US" sz="2800" dirty="0"/>
          </a:p>
        </p:txBody>
      </p:sp>
      <p:pic>
        <p:nvPicPr>
          <p:cNvPr id="4" name="図 3"/>
          <p:cNvPicPr>
            <a:picLocks noChangeAspect="1"/>
          </p:cNvPicPr>
          <p:nvPr/>
        </p:nvPicPr>
        <p:blipFill>
          <a:blip r:embed="rId2"/>
          <a:stretch>
            <a:fillRect/>
          </a:stretch>
        </p:blipFill>
        <p:spPr>
          <a:xfrm>
            <a:off x="457200" y="1358900"/>
            <a:ext cx="4349091" cy="3052818"/>
          </a:xfrm>
          <a:prstGeom prst="rect">
            <a:avLst/>
          </a:prstGeom>
        </p:spPr>
      </p:pic>
      <p:sp>
        <p:nvSpPr>
          <p:cNvPr id="5" name="テキスト ボックス 4"/>
          <p:cNvSpPr txBox="1"/>
          <p:nvPr/>
        </p:nvSpPr>
        <p:spPr>
          <a:xfrm>
            <a:off x="457200" y="4698750"/>
            <a:ext cx="2086441" cy="369332"/>
          </a:xfrm>
          <a:prstGeom prst="rect">
            <a:avLst/>
          </a:prstGeom>
          <a:noFill/>
        </p:spPr>
        <p:txBody>
          <a:bodyPr wrap="none" rtlCol="0">
            <a:spAutoFit/>
          </a:bodyPr>
          <a:lstStyle/>
          <a:p>
            <a:r>
              <a:rPr kumimoji="1" lang="en-US" altLang="ja-JP" dirty="0" smtClean="0"/>
              <a:t> RISH/</a:t>
            </a:r>
            <a:r>
              <a:rPr kumimoji="1" lang="ja-JP" altLang="en-US" dirty="0" smtClean="0"/>
              <a:t>篠原研</a:t>
            </a:r>
            <a:r>
              <a:rPr kumimoji="1" lang="en-US" altLang="ja-JP" dirty="0" smtClean="0"/>
              <a:t>HP</a:t>
            </a:r>
            <a:r>
              <a:rPr kumimoji="1" lang="ja-JP" altLang="en-US" dirty="0" smtClean="0"/>
              <a:t>より</a:t>
            </a:r>
            <a:endParaRPr kumimoji="1" lang="ja-JP" altLang="en-US" dirty="0"/>
          </a:p>
        </p:txBody>
      </p:sp>
      <p:pic>
        <p:nvPicPr>
          <p:cNvPr id="6" name="図 5"/>
          <p:cNvPicPr>
            <a:picLocks noChangeAspect="1"/>
          </p:cNvPicPr>
          <p:nvPr/>
        </p:nvPicPr>
        <p:blipFill>
          <a:blip r:embed="rId3"/>
          <a:stretch>
            <a:fillRect/>
          </a:stretch>
        </p:blipFill>
        <p:spPr>
          <a:xfrm>
            <a:off x="4938724" y="3800777"/>
            <a:ext cx="4205275" cy="2149363"/>
          </a:xfrm>
          <a:prstGeom prst="rect">
            <a:avLst/>
          </a:prstGeom>
        </p:spPr>
      </p:pic>
      <p:sp>
        <p:nvSpPr>
          <p:cNvPr id="7" name="テキスト ボックス 6"/>
          <p:cNvSpPr txBox="1"/>
          <p:nvPr/>
        </p:nvSpPr>
        <p:spPr>
          <a:xfrm>
            <a:off x="4132549" y="6121367"/>
            <a:ext cx="4554251" cy="369332"/>
          </a:xfrm>
          <a:prstGeom prst="rect">
            <a:avLst/>
          </a:prstGeom>
          <a:noFill/>
        </p:spPr>
        <p:txBody>
          <a:bodyPr wrap="none" rtlCol="0">
            <a:spAutoFit/>
          </a:bodyPr>
          <a:lstStyle/>
          <a:p>
            <a:r>
              <a:rPr lang="ja-JP" altLang="en-US" dirty="0" smtClean="0"/>
              <a:t>海洋インバースダムの会</a:t>
            </a:r>
            <a:r>
              <a:rPr lang="en-US" altLang="ja-JP" dirty="0" smtClean="0"/>
              <a:t> http</a:t>
            </a:r>
            <a:r>
              <a:rPr lang="en-US" altLang="ja-JP" dirty="0"/>
              <a:t>://kid-</a:t>
            </a:r>
            <a:r>
              <a:rPr lang="en-US" altLang="ja-JP" dirty="0" err="1"/>
              <a:t>s.jpn.com</a:t>
            </a:r>
            <a:endParaRPr kumimoji="1" lang="ja-JP" altLang="en-US" dirty="0"/>
          </a:p>
        </p:txBody>
      </p:sp>
    </p:spTree>
    <p:extLst>
      <p:ext uri="{BB962C8B-B14F-4D97-AF65-F5344CB8AC3E}">
        <p14:creationId xmlns:p14="http://schemas.microsoft.com/office/powerpoint/2010/main" val="152761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406400"/>
            <a:ext cx="9144000" cy="6042853"/>
          </a:xfrm>
          <a:prstGeom prst="rect">
            <a:avLst/>
          </a:prstGeom>
        </p:spPr>
      </p:pic>
      <p:sp>
        <p:nvSpPr>
          <p:cNvPr id="5" name="テキスト ボックス 4"/>
          <p:cNvSpPr txBox="1"/>
          <p:nvPr/>
        </p:nvSpPr>
        <p:spPr>
          <a:xfrm>
            <a:off x="2711448" y="6488668"/>
            <a:ext cx="5840060" cy="369332"/>
          </a:xfrm>
          <a:prstGeom prst="rect">
            <a:avLst/>
          </a:prstGeom>
          <a:noFill/>
        </p:spPr>
        <p:txBody>
          <a:bodyPr wrap="none" rtlCol="0">
            <a:spAutoFit/>
          </a:bodyPr>
          <a:lstStyle/>
          <a:p>
            <a:r>
              <a:rPr lang="en-US" altLang="ja-JP" dirty="0"/>
              <a:t>http://www8.cao.go.jp/space/</a:t>
            </a:r>
            <a:r>
              <a:rPr lang="en-US" altLang="ja-JP" dirty="0" err="1"/>
              <a:t>comittee</a:t>
            </a:r>
            <a:r>
              <a:rPr lang="en-US" altLang="ja-JP" dirty="0"/>
              <a:t>/dai21/siryou2-3.pdf</a:t>
            </a:r>
            <a:endParaRPr kumimoji="1" lang="ja-JP" altLang="en-US" dirty="0"/>
          </a:p>
        </p:txBody>
      </p:sp>
    </p:spTree>
    <p:extLst>
      <p:ext uri="{BB962C8B-B14F-4D97-AF65-F5344CB8AC3E}">
        <p14:creationId xmlns:p14="http://schemas.microsoft.com/office/powerpoint/2010/main" val="118784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3312"/>
            <a:ext cx="8229600" cy="1143000"/>
          </a:xfrm>
        </p:spPr>
        <p:txBody>
          <a:bodyPr>
            <a:normAutofit/>
          </a:bodyPr>
          <a:lstStyle/>
          <a:p>
            <a:r>
              <a:rPr kumimoji="1" lang="ja-JP" altLang="en-US" sz="2800" dirty="0" smtClean="0"/>
              <a:t>宇宙</a:t>
            </a:r>
            <a:r>
              <a:rPr lang="ja-JP" altLang="en-US" sz="2800" dirty="0" smtClean="0"/>
              <a:t>開発利用</a:t>
            </a:r>
            <a:r>
              <a:rPr kumimoji="1" lang="ja-JP" altLang="en-US" sz="2800" dirty="0" smtClean="0"/>
              <a:t>に伴う現前の課題の例</a:t>
            </a:r>
            <a:endParaRPr kumimoji="1" lang="ja-JP" altLang="en-US" sz="2800" dirty="0"/>
          </a:p>
        </p:txBody>
      </p:sp>
      <p:sp>
        <p:nvSpPr>
          <p:cNvPr id="3" name="コンテンツ プレースホルダー 2"/>
          <p:cNvSpPr>
            <a:spLocks noGrp="1"/>
          </p:cNvSpPr>
          <p:nvPr>
            <p:ph idx="1"/>
          </p:nvPr>
        </p:nvSpPr>
        <p:spPr/>
        <p:txBody>
          <a:bodyPr>
            <a:noAutofit/>
          </a:bodyPr>
          <a:lstStyle/>
          <a:p>
            <a:r>
              <a:rPr kumimoji="1" lang="ja-JP" altLang="en-US" sz="1800" dirty="0" smtClean="0"/>
              <a:t>日本は安全保障利用にどこまで踏み込むか？</a:t>
            </a:r>
            <a:endParaRPr kumimoji="1" lang="en-US" altLang="ja-JP" sz="1800" dirty="0" smtClean="0"/>
          </a:p>
          <a:p>
            <a:pPr lvl="1"/>
            <a:r>
              <a:rPr lang="ja-JP" altLang="en-US" sz="1600" dirty="0" smtClean="0"/>
              <a:t>宇宙基本法制定、</a:t>
            </a:r>
            <a:r>
              <a:rPr lang="en-US" altLang="ja-JP" sz="1600" dirty="0" smtClean="0"/>
              <a:t>JAXA</a:t>
            </a:r>
            <a:r>
              <a:rPr lang="ja-JP" altLang="en-US" sz="1600" dirty="0" smtClean="0"/>
              <a:t>法改正</a:t>
            </a:r>
            <a:endParaRPr lang="en-US" altLang="ja-JP" sz="1600" dirty="0"/>
          </a:p>
          <a:p>
            <a:r>
              <a:rPr lang="ja-JP" altLang="en-US" sz="1800" dirty="0" smtClean="0"/>
              <a:t>「自律性の確保」のためにいかに宇宙利用を拡げ、</a:t>
            </a:r>
            <a:r>
              <a:rPr kumimoji="1" lang="ja-JP" altLang="en-US" sz="1800" dirty="0" smtClean="0"/>
              <a:t>宇宙産業を維持発展させるか？</a:t>
            </a:r>
            <a:endParaRPr kumimoji="1" lang="en-US" altLang="ja-JP" sz="1800" dirty="0" smtClean="0"/>
          </a:p>
          <a:p>
            <a:pPr lvl="1"/>
            <a:r>
              <a:rPr lang="ja-JP" altLang="en-US" sz="1600" dirty="0" smtClean="0"/>
              <a:t>「自律性維持」は安全保障に直結</a:t>
            </a:r>
            <a:endParaRPr lang="en-US" altLang="ja-JP" sz="1800" dirty="0"/>
          </a:p>
          <a:p>
            <a:r>
              <a:rPr kumimoji="1" lang="ja-JP" altLang="en-US" sz="1800" dirty="0" smtClean="0"/>
              <a:t>国際宇宙ステーションの次、どうする？</a:t>
            </a:r>
            <a:endParaRPr kumimoji="1" lang="en-US" altLang="ja-JP" sz="1800" dirty="0" smtClean="0"/>
          </a:p>
          <a:p>
            <a:pPr lvl="1"/>
            <a:r>
              <a:rPr lang="en-US" altLang="ja-JP" sz="1600" dirty="0" smtClean="0"/>
              <a:t>2020</a:t>
            </a:r>
            <a:r>
              <a:rPr lang="ja-JP" altLang="en-US" sz="1600" dirty="0" smtClean="0"/>
              <a:t>年以降の計画がない。一方中国は独自開発を進める</a:t>
            </a:r>
            <a:endParaRPr kumimoji="1" lang="en-US" altLang="ja-JP" sz="1600" dirty="0" smtClean="0"/>
          </a:p>
          <a:p>
            <a:pPr lvl="1"/>
            <a:r>
              <a:rPr lang="ja-JP" altLang="en-US" sz="1600" dirty="0" smtClean="0"/>
              <a:t>「人が滞在する」ことに意義がある？「科学的成果」を優先する？</a:t>
            </a:r>
            <a:endParaRPr lang="en-US" altLang="ja-JP" sz="1800" dirty="0"/>
          </a:p>
          <a:p>
            <a:r>
              <a:rPr kumimoji="1" lang="ja-JP" altLang="en-US" sz="1800" dirty="0" smtClean="0"/>
              <a:t>日本は有人宇宙船を独自開発すべき？</a:t>
            </a:r>
            <a:endParaRPr lang="en-US" altLang="ja-JP" sz="1800" dirty="0"/>
          </a:p>
          <a:p>
            <a:pPr lvl="1"/>
            <a:r>
              <a:rPr lang="ja-JP" altLang="en-US" sz="1600" dirty="0" smtClean="0"/>
              <a:t>成功率何</a:t>
            </a:r>
            <a:r>
              <a:rPr lang="en-US" altLang="ja-JP" sz="1600" dirty="0" smtClean="0"/>
              <a:t>%</a:t>
            </a:r>
            <a:r>
              <a:rPr lang="ja-JP" altLang="en-US" sz="1600" dirty="0" smtClean="0"/>
              <a:t>になったら打ち上げ可？安全性とコストの問題</a:t>
            </a:r>
            <a:endParaRPr lang="en-US" altLang="ja-JP" sz="2000" dirty="0" smtClean="0"/>
          </a:p>
          <a:p>
            <a:pPr marL="400050"/>
            <a:r>
              <a:rPr lang="ja-JP" altLang="en-US" sz="1800" dirty="0" smtClean="0"/>
              <a:t>宇宙空間のガバナンスのあり方</a:t>
            </a:r>
            <a:endParaRPr lang="en-US" altLang="ja-JP" sz="1800" dirty="0" smtClean="0"/>
          </a:p>
          <a:p>
            <a:pPr marL="800100" lvl="1"/>
            <a:r>
              <a:rPr lang="ja-JP" altLang="en-US" sz="1400" dirty="0" smtClean="0"/>
              <a:t>宇宙警察？</a:t>
            </a:r>
            <a:endParaRPr lang="en-US" altLang="ja-JP" sz="1400" dirty="0" smtClean="0"/>
          </a:p>
          <a:p>
            <a:r>
              <a:rPr lang="ja-JP" altLang="en-US" sz="1800" dirty="0" smtClean="0"/>
              <a:t>国家の支援を受けない団体が月や火星に行ったとしましょう</a:t>
            </a:r>
            <a:endParaRPr lang="en-US" altLang="ja-JP" sz="1800" dirty="0" smtClean="0"/>
          </a:p>
          <a:p>
            <a:pPr lvl="1"/>
            <a:r>
              <a:rPr lang="ja-JP" altLang="en-US" sz="1600" dirty="0" smtClean="0"/>
              <a:t>その土地は誰のもの？</a:t>
            </a:r>
            <a:endParaRPr lang="en-US" altLang="ja-JP" sz="1600" dirty="0" smtClean="0"/>
          </a:p>
          <a:p>
            <a:pPr lvl="1"/>
            <a:r>
              <a:rPr lang="ja-JP" altLang="en-US" sz="1600" dirty="0" smtClean="0"/>
              <a:t>太陽系全体に警察権を及ぼすことは、現実的か？</a:t>
            </a:r>
            <a:endParaRPr lang="en-US" altLang="ja-JP" sz="1600" dirty="0" smtClean="0"/>
          </a:p>
        </p:txBody>
      </p:sp>
    </p:spTree>
    <p:extLst>
      <p:ext uri="{BB962C8B-B14F-4D97-AF65-F5344CB8AC3E}">
        <p14:creationId xmlns:p14="http://schemas.microsoft.com/office/powerpoint/2010/main" val="28020726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宇宙は夢と希望か</a:t>
            </a:r>
            <a:endParaRPr kumimoji="1" lang="ja-JP" altLang="en-US" sz="3600" dirty="0"/>
          </a:p>
        </p:txBody>
      </p:sp>
      <p:pic>
        <p:nvPicPr>
          <p:cNvPr id="4" name="図 3"/>
          <p:cNvPicPr>
            <a:picLocks noChangeAspect="1"/>
          </p:cNvPicPr>
          <p:nvPr/>
        </p:nvPicPr>
        <p:blipFill>
          <a:blip r:embed="rId2"/>
          <a:stretch>
            <a:fillRect/>
          </a:stretch>
        </p:blipFill>
        <p:spPr>
          <a:xfrm>
            <a:off x="4731233" y="1251849"/>
            <a:ext cx="3444329" cy="4828499"/>
          </a:xfrm>
          <a:prstGeom prst="rect">
            <a:avLst/>
          </a:prstGeom>
        </p:spPr>
      </p:pic>
      <p:pic>
        <p:nvPicPr>
          <p:cNvPr id="5" name="図 4"/>
          <p:cNvPicPr>
            <a:picLocks noChangeAspect="1"/>
          </p:cNvPicPr>
          <p:nvPr/>
        </p:nvPicPr>
        <p:blipFill>
          <a:blip r:embed="rId3"/>
          <a:stretch>
            <a:fillRect/>
          </a:stretch>
        </p:blipFill>
        <p:spPr>
          <a:xfrm>
            <a:off x="789214" y="1272491"/>
            <a:ext cx="3326799" cy="4807857"/>
          </a:xfrm>
          <a:prstGeom prst="rect">
            <a:avLst/>
          </a:prstGeom>
        </p:spPr>
      </p:pic>
    </p:spTree>
    <p:extLst>
      <p:ext uri="{BB962C8B-B14F-4D97-AF65-F5344CB8AC3E}">
        <p14:creationId xmlns:p14="http://schemas.microsoft.com/office/powerpoint/2010/main" val="32698570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625728" y="1600200"/>
            <a:ext cx="3810000" cy="3810000"/>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希望ってなに？</a:t>
            </a:r>
            <a:endParaRPr kumimoji="1" lang="ja-JP" altLang="en-US" sz="3600" dirty="0"/>
          </a:p>
        </p:txBody>
      </p:sp>
      <p:sp>
        <p:nvSpPr>
          <p:cNvPr id="3" name="コンテンツ プレースホルダー 2"/>
          <p:cNvSpPr>
            <a:spLocks noGrp="1"/>
          </p:cNvSpPr>
          <p:nvPr>
            <p:ph idx="1"/>
          </p:nvPr>
        </p:nvSpPr>
        <p:spPr>
          <a:xfrm>
            <a:off x="94340" y="1600200"/>
            <a:ext cx="4754474" cy="4525963"/>
          </a:xfrm>
        </p:spPr>
        <p:txBody>
          <a:bodyPr>
            <a:normAutofit/>
          </a:bodyPr>
          <a:lstStyle/>
          <a:p>
            <a:r>
              <a:rPr lang="en-US" altLang="ja-JP" sz="2400" dirty="0" smtClean="0"/>
              <a:t>“Hope is a wish for something to come true by action” </a:t>
            </a:r>
            <a:r>
              <a:rPr lang="ja-JP" altLang="en-US" sz="1800" dirty="0" smtClean="0"/>
              <a:t>（東大社研「希望学」より）</a:t>
            </a:r>
            <a:endParaRPr lang="en-US" altLang="ja-JP" sz="1800" dirty="0" smtClean="0"/>
          </a:p>
          <a:p>
            <a:endParaRPr kumimoji="1" lang="en-US" altLang="ja-JP" sz="1800" dirty="0"/>
          </a:p>
          <a:p>
            <a:r>
              <a:rPr kumimoji="1" lang="ja-JP" altLang="en-US" sz="1800" dirty="0" smtClean="0"/>
              <a:t>「希望」は「幸福」とは違う。「幸福」は現状維持を求めるのに対し、「希望」は現状を未来に向かって変化させる力を生み出す</a:t>
            </a:r>
            <a:endParaRPr kumimoji="1" lang="ja-JP" altLang="en-US" sz="1800" dirty="0"/>
          </a:p>
        </p:txBody>
      </p:sp>
    </p:spTree>
    <p:extLst>
      <p:ext uri="{BB962C8B-B14F-4D97-AF65-F5344CB8AC3E}">
        <p14:creationId xmlns:p14="http://schemas.microsoft.com/office/powerpoint/2010/main" val="20693737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08909" y="2236282"/>
            <a:ext cx="3635091" cy="3635091"/>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幸福なら希望はいらない？</a:t>
            </a:r>
            <a:endParaRPr kumimoji="1" lang="ja-JP" altLang="en-US" sz="3600" dirty="0"/>
          </a:p>
        </p:txBody>
      </p:sp>
      <p:sp>
        <p:nvSpPr>
          <p:cNvPr id="3" name="コンテンツ プレースホルダー 2"/>
          <p:cNvSpPr>
            <a:spLocks noGrp="1"/>
          </p:cNvSpPr>
          <p:nvPr>
            <p:ph idx="1"/>
          </p:nvPr>
        </p:nvSpPr>
        <p:spPr>
          <a:xfrm>
            <a:off x="457199" y="1618343"/>
            <a:ext cx="4433595" cy="4525963"/>
          </a:xfrm>
        </p:spPr>
        <p:txBody>
          <a:bodyPr>
            <a:normAutofit/>
          </a:bodyPr>
          <a:lstStyle/>
          <a:p>
            <a:r>
              <a:rPr kumimoji="1" lang="ja-JP" altLang="en-US" sz="2000" dirty="0" smtClean="0"/>
              <a:t>「絶望の国の幸福な若者たち」</a:t>
            </a:r>
            <a:endParaRPr kumimoji="1" lang="en-US" altLang="ja-JP" sz="2000" dirty="0" smtClean="0"/>
          </a:p>
          <a:p>
            <a:pPr>
              <a:buNone/>
            </a:pPr>
            <a:r>
              <a:rPr lang="en-US" altLang="ja-JP" sz="2000" dirty="0" smtClean="0"/>
              <a:t>      </a:t>
            </a:r>
            <a:r>
              <a:rPr kumimoji="1" lang="ja-JP" altLang="en-US" sz="2000" dirty="0" smtClean="0"/>
              <a:t>古市憲寿</a:t>
            </a:r>
            <a:endParaRPr kumimoji="1" lang="en-US" altLang="ja-JP" sz="2000" dirty="0" smtClean="0"/>
          </a:p>
          <a:p>
            <a:endParaRPr lang="en-US" altLang="ja-JP" sz="2000" dirty="0"/>
          </a:p>
          <a:p>
            <a:r>
              <a:rPr kumimoji="1" lang="ja-JP" altLang="en-US" sz="2000" dirty="0" smtClean="0"/>
              <a:t>格差社会、閉塞感</a:t>
            </a:r>
            <a:r>
              <a:rPr kumimoji="1" lang="en-US" altLang="ja-JP" sz="2000" dirty="0" smtClean="0"/>
              <a:t>...</a:t>
            </a:r>
            <a:r>
              <a:rPr kumimoji="1" lang="ja-JP" altLang="en-US" sz="2000" dirty="0" smtClean="0"/>
              <a:t>だが、</a:t>
            </a:r>
            <a:endParaRPr kumimoji="1" lang="en-US" altLang="ja-JP" sz="2000" dirty="0" smtClean="0"/>
          </a:p>
          <a:p>
            <a:endParaRPr lang="en-US" altLang="ja-JP" sz="1800" dirty="0" smtClean="0"/>
          </a:p>
          <a:p>
            <a:r>
              <a:rPr lang="en-US" altLang="ja-JP" sz="2000" dirty="0" smtClean="0"/>
              <a:t>2010</a:t>
            </a:r>
            <a:r>
              <a:rPr lang="ja-JP" altLang="en-US" sz="2000" dirty="0" smtClean="0"/>
              <a:t>年の時点で、</a:t>
            </a:r>
            <a:r>
              <a:rPr lang="en-US" altLang="ja-JP" sz="2000" dirty="0" smtClean="0"/>
              <a:t>20</a:t>
            </a:r>
            <a:r>
              <a:rPr lang="ja-JP" altLang="en-US" sz="2000" dirty="0" smtClean="0"/>
              <a:t>代の約</a:t>
            </a:r>
            <a:r>
              <a:rPr lang="en-US" altLang="ja-JP" sz="2000" dirty="0" smtClean="0"/>
              <a:t>70%</a:t>
            </a:r>
            <a:r>
              <a:rPr lang="ja-JP" altLang="en-US" sz="2000" dirty="0" smtClean="0"/>
              <a:t>が現在の生活に満足していると応えてい。若者の幸福感は過去最高</a:t>
            </a:r>
            <a:endParaRPr lang="en-US" altLang="ja-JP" sz="2000" dirty="0" smtClean="0"/>
          </a:p>
          <a:p>
            <a:endParaRPr kumimoji="1" lang="ja-JP" altLang="en-US" sz="2000" dirty="0"/>
          </a:p>
        </p:txBody>
      </p:sp>
    </p:spTree>
    <p:extLst>
      <p:ext uri="{BB962C8B-B14F-4D97-AF65-F5344CB8AC3E}">
        <p14:creationId xmlns:p14="http://schemas.microsoft.com/office/powerpoint/2010/main" val="17086986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316611"/>
            <a:ext cx="8229600" cy="4525963"/>
          </a:xfrm>
        </p:spPr>
        <p:txBody>
          <a:bodyPr>
            <a:noAutofit/>
          </a:bodyPr>
          <a:lstStyle/>
          <a:p>
            <a:pPr marL="0" indent="0">
              <a:buNone/>
            </a:pPr>
            <a:r>
              <a:rPr kumimoji="1" lang="en-US" altLang="ja-JP" sz="2000" dirty="0" smtClean="0"/>
              <a:t>『</a:t>
            </a:r>
            <a:r>
              <a:rPr kumimoji="1" lang="ja-JP" altLang="en-US" sz="2000" dirty="0" smtClean="0"/>
              <a:t>宇宙とか言ってられないくらいの社会問題が、この国には山積している</a:t>
            </a:r>
            <a:r>
              <a:rPr lang="en-US" altLang="ja-JP" sz="2000" dirty="0" smtClean="0"/>
              <a:t>』</a:t>
            </a:r>
          </a:p>
          <a:p>
            <a:pPr marL="0" indent="0">
              <a:buNone/>
            </a:pPr>
            <a:endParaRPr kumimoji="1" lang="en-US" altLang="ja-JP" sz="2000" dirty="0" smtClean="0"/>
          </a:p>
          <a:p>
            <a:pPr marL="0" indent="0">
              <a:buNone/>
            </a:pPr>
            <a:r>
              <a:rPr lang="en-US" altLang="ja-JP" sz="2000" dirty="0" smtClean="0"/>
              <a:t>『</a:t>
            </a:r>
            <a:r>
              <a:rPr lang="ja-JP" altLang="en-US" sz="2000" dirty="0" smtClean="0"/>
              <a:t>ロマンは、僕たちの胸を高鳴らせる。だけどロマンで社会問題は解決しない。「これだけ困っている人がいる時代、なんで宇宙なんていくの」と聞かれた時に、堂々と返せる答えを僕は持ち合わせていない</a:t>
            </a:r>
            <a:r>
              <a:rPr lang="en-US" altLang="ja-JP" sz="2000" dirty="0" smtClean="0"/>
              <a:t>』</a:t>
            </a:r>
          </a:p>
          <a:p>
            <a:pPr marL="0" indent="0">
              <a:buNone/>
            </a:pPr>
            <a:endParaRPr kumimoji="1" lang="en-US" altLang="ja-JP" sz="2000" dirty="0" smtClean="0"/>
          </a:p>
          <a:p>
            <a:pPr marL="0" indent="0">
              <a:buNone/>
            </a:pPr>
            <a:r>
              <a:rPr kumimoji="1" lang="en-US" altLang="ja-JP" sz="2000" dirty="0" smtClean="0"/>
              <a:t>『</a:t>
            </a:r>
            <a:r>
              <a:rPr kumimoji="1" lang="ja-JP" altLang="en-US" sz="2000" dirty="0" smtClean="0"/>
              <a:t>科学技術がどこまでも進歩するというのは、すこぶる近代的な発想だ。今日よりも明日がよくなるという時代の発想だ。もはやそんな前提を共有できない時代、かつてフロンティアであったはずの宇宙は、時代遅れなものになりつつある</a:t>
            </a:r>
            <a:r>
              <a:rPr kumimoji="1" lang="en-US" altLang="ja-JP" sz="2000" dirty="0" smtClean="0"/>
              <a:t>』</a:t>
            </a:r>
          </a:p>
          <a:p>
            <a:pPr marL="0" indent="0">
              <a:buNone/>
            </a:pPr>
            <a:endParaRPr lang="en-US" altLang="ja-JP" sz="2000" dirty="0" smtClean="0"/>
          </a:p>
          <a:p>
            <a:pPr marL="0" indent="0">
              <a:buNone/>
            </a:pPr>
            <a:r>
              <a:rPr lang="ja-JP" altLang="en-US" sz="2000" dirty="0" smtClean="0"/>
              <a:t>ー古市憲寿「なんで宇宙なんていくの？」</a:t>
            </a:r>
            <a:r>
              <a:rPr lang="en-US" altLang="ja-JP" sz="2000" dirty="0" smtClean="0"/>
              <a:t> </a:t>
            </a:r>
            <a:r>
              <a:rPr lang="ja-JP" altLang="en-US" sz="2000" dirty="0" smtClean="0"/>
              <a:t>新潮</a:t>
            </a:r>
            <a:r>
              <a:rPr lang="en-US" altLang="ja-JP" sz="2000" dirty="0" smtClean="0"/>
              <a:t>2012</a:t>
            </a:r>
            <a:r>
              <a:rPr lang="ja-JP" altLang="en-US" sz="2000" dirty="0" smtClean="0"/>
              <a:t>年月</a:t>
            </a:r>
            <a:r>
              <a:rPr lang="en-US" altLang="ja-JP" sz="2000" dirty="0" smtClean="0"/>
              <a:t>3</a:t>
            </a:r>
            <a:r>
              <a:rPr lang="ja-JP" altLang="en-US" sz="2000" dirty="0" smtClean="0"/>
              <a:t>号</a:t>
            </a:r>
            <a:endParaRPr kumimoji="1" lang="ja-JP" altLang="en-US" sz="2000" dirty="0"/>
          </a:p>
        </p:txBody>
      </p:sp>
    </p:spTree>
    <p:extLst>
      <p:ext uri="{BB962C8B-B14F-4D97-AF65-F5344CB8AC3E}">
        <p14:creationId xmlns:p14="http://schemas.microsoft.com/office/powerpoint/2010/main" val="35027671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76153"/>
            <a:ext cx="8229600" cy="5124327"/>
          </a:xfrm>
        </p:spPr>
        <p:txBody>
          <a:bodyPr>
            <a:noAutofit/>
          </a:bodyPr>
          <a:lstStyle/>
          <a:p>
            <a:pPr marL="0" indent="0">
              <a:buNone/>
            </a:pPr>
            <a:r>
              <a:rPr lang="ja-JP" altLang="en-US" sz="1800" dirty="0"/>
              <a:t>東の地を征服するための遠征を考えた王</a:t>
            </a:r>
            <a:endParaRPr lang="en-US" altLang="ja-JP" sz="1800" dirty="0"/>
          </a:p>
          <a:p>
            <a:r>
              <a:rPr lang="ja-JP" altLang="en-US" sz="1800" i="1" dirty="0">
                <a:solidFill>
                  <a:srgbClr val="FF0000"/>
                </a:solidFill>
              </a:rPr>
              <a:t>王：まずギリシャを征服するぞ</a:t>
            </a:r>
            <a:endParaRPr lang="en-US" altLang="ja-JP" sz="1800" i="1" dirty="0">
              <a:solidFill>
                <a:srgbClr val="FF0000"/>
              </a:solidFill>
            </a:endParaRPr>
          </a:p>
          <a:p>
            <a:r>
              <a:rPr lang="ja-JP" altLang="en-US" sz="1800" i="1" dirty="0">
                <a:solidFill>
                  <a:srgbClr val="3366FF"/>
                </a:solidFill>
              </a:rPr>
              <a:t>賢者：その次は？</a:t>
            </a:r>
            <a:endParaRPr lang="en-US" altLang="ja-JP" sz="1800" i="1" dirty="0">
              <a:solidFill>
                <a:srgbClr val="3366FF"/>
              </a:solidFill>
            </a:endParaRPr>
          </a:p>
          <a:p>
            <a:r>
              <a:rPr lang="ja-JP" altLang="en-US" sz="1800" i="1" dirty="0">
                <a:solidFill>
                  <a:srgbClr val="FF0000"/>
                </a:solidFill>
              </a:rPr>
              <a:t>王：</a:t>
            </a:r>
            <a:r>
              <a:rPr lang="en-US" altLang="ja-JP" sz="1800" i="1" dirty="0">
                <a:solidFill>
                  <a:srgbClr val="FF0000"/>
                </a:solidFill>
              </a:rPr>
              <a:t> </a:t>
            </a:r>
            <a:r>
              <a:rPr lang="ja-JP" altLang="en-US" sz="1800" i="1" dirty="0">
                <a:solidFill>
                  <a:srgbClr val="FF0000"/>
                </a:solidFill>
              </a:rPr>
              <a:t>アフリカを征服する</a:t>
            </a:r>
            <a:endParaRPr lang="en-US" altLang="ja-JP" sz="1800" i="1" dirty="0">
              <a:solidFill>
                <a:srgbClr val="FF0000"/>
              </a:solidFill>
            </a:endParaRPr>
          </a:p>
          <a:p>
            <a:r>
              <a:rPr lang="ja-JP" altLang="en-US" sz="1800" i="1" dirty="0">
                <a:solidFill>
                  <a:srgbClr val="3366FF"/>
                </a:solidFill>
              </a:rPr>
              <a:t>賢者：アフリカの次は？</a:t>
            </a:r>
            <a:endParaRPr lang="en-US" altLang="ja-JP" sz="1800" i="1" dirty="0">
              <a:solidFill>
                <a:srgbClr val="3366FF"/>
              </a:solidFill>
            </a:endParaRPr>
          </a:p>
          <a:p>
            <a:r>
              <a:rPr lang="ja-JP" altLang="en-US" sz="1800" i="1" dirty="0">
                <a:solidFill>
                  <a:srgbClr val="FF0000"/>
                </a:solidFill>
              </a:rPr>
              <a:t>王：アジアに行こう、まず小アジア、次にアラビアだ</a:t>
            </a:r>
            <a:endParaRPr lang="en-US" altLang="ja-JP" sz="1800" i="1" dirty="0">
              <a:solidFill>
                <a:srgbClr val="FF0000"/>
              </a:solidFill>
            </a:endParaRPr>
          </a:p>
          <a:p>
            <a:r>
              <a:rPr lang="ja-JP" altLang="en-US" sz="1800" i="1" dirty="0">
                <a:solidFill>
                  <a:srgbClr val="3366FF"/>
                </a:solidFill>
              </a:rPr>
              <a:t>賢者：ではアラビアの次は？</a:t>
            </a:r>
            <a:endParaRPr lang="en-US" altLang="ja-JP" sz="1800" i="1" dirty="0">
              <a:solidFill>
                <a:srgbClr val="3366FF"/>
              </a:solidFill>
            </a:endParaRPr>
          </a:p>
          <a:p>
            <a:r>
              <a:rPr lang="ja-JP" altLang="en-US" sz="1800" i="1" dirty="0">
                <a:solidFill>
                  <a:srgbClr val="FF0000"/>
                </a:solidFill>
              </a:rPr>
              <a:t>王：インドまで行こう</a:t>
            </a:r>
            <a:endParaRPr lang="en-US" altLang="ja-JP" sz="1800" i="1" dirty="0">
              <a:solidFill>
                <a:srgbClr val="FF0000"/>
              </a:solidFill>
            </a:endParaRPr>
          </a:p>
          <a:p>
            <a:r>
              <a:rPr lang="ja-JP" altLang="en-US" sz="1800" i="1" dirty="0">
                <a:solidFill>
                  <a:srgbClr val="3366FF"/>
                </a:solidFill>
              </a:rPr>
              <a:t>賢者：インドの次は？</a:t>
            </a:r>
            <a:endParaRPr lang="en-US" altLang="ja-JP" sz="1800" i="1" dirty="0">
              <a:solidFill>
                <a:srgbClr val="3366FF"/>
              </a:solidFill>
            </a:endParaRPr>
          </a:p>
          <a:p>
            <a:r>
              <a:rPr lang="ja-JP" altLang="en-US" sz="1800" i="1" dirty="0">
                <a:solidFill>
                  <a:srgbClr val="FF0000"/>
                </a:solidFill>
              </a:rPr>
              <a:t>王：ああ、休息いたそう</a:t>
            </a:r>
            <a:endParaRPr lang="en-US" altLang="ja-JP" sz="1800" i="1" dirty="0">
              <a:solidFill>
                <a:srgbClr val="FF0000"/>
              </a:solidFill>
            </a:endParaRPr>
          </a:p>
          <a:p>
            <a:r>
              <a:rPr lang="ja-JP" altLang="en-US" sz="1800" i="1" dirty="0">
                <a:solidFill>
                  <a:srgbClr val="3366FF"/>
                </a:solidFill>
              </a:rPr>
              <a:t>賢者：なぜ今休息しないのですか</a:t>
            </a:r>
            <a:r>
              <a:rPr lang="ja-JP" altLang="en-US" sz="1800" i="1" dirty="0" smtClean="0">
                <a:solidFill>
                  <a:srgbClr val="3366FF"/>
                </a:solidFill>
              </a:rPr>
              <a:t>？</a:t>
            </a:r>
            <a:endParaRPr kumimoji="1" lang="en-US" altLang="ja-JP" sz="1800" dirty="0" smtClean="0">
              <a:solidFill>
                <a:srgbClr val="3366FF"/>
              </a:solidFill>
            </a:endParaRPr>
          </a:p>
          <a:p>
            <a:pPr marL="0" indent="0">
              <a:buNone/>
            </a:pPr>
            <a:r>
              <a:rPr lang="ja-JP" altLang="en-US" sz="1600" dirty="0" smtClean="0"/>
              <a:t>賢者の言うことは正しい。が、人間の本質をより言い当てているのはどちらか？</a:t>
            </a:r>
            <a:endParaRPr kumimoji="1" lang="ja-JP" altLang="en-US" sz="1600" dirty="0"/>
          </a:p>
        </p:txBody>
      </p:sp>
      <p:sp>
        <p:nvSpPr>
          <p:cNvPr id="4" name="テキスト ボックス 3"/>
          <p:cNvSpPr txBox="1"/>
          <p:nvPr/>
        </p:nvSpPr>
        <p:spPr>
          <a:xfrm>
            <a:off x="5333361" y="6488668"/>
            <a:ext cx="3480440" cy="307777"/>
          </a:xfrm>
          <a:prstGeom prst="rect">
            <a:avLst/>
          </a:prstGeom>
          <a:noFill/>
        </p:spPr>
        <p:txBody>
          <a:bodyPr wrap="none" rtlCol="0">
            <a:spAutoFit/>
          </a:bodyPr>
          <a:lstStyle/>
          <a:p>
            <a:r>
              <a:rPr lang="ja-JP" altLang="en-US" sz="1400" dirty="0" smtClean="0"/>
              <a:t>＊ボーヴォワール</a:t>
            </a:r>
            <a:r>
              <a:rPr kumimoji="1" lang="ja-JP" altLang="en-US" sz="1400" dirty="0" smtClean="0"/>
              <a:t>「人間について」新潮文庫</a:t>
            </a:r>
            <a:endParaRPr kumimoji="1" lang="en-US" altLang="ja-JP" sz="1400" dirty="0" smtClean="0"/>
          </a:p>
        </p:txBody>
      </p:sp>
      <p:pic>
        <p:nvPicPr>
          <p:cNvPr id="5" name="図 4"/>
          <p:cNvPicPr>
            <a:picLocks noChangeAspect="1"/>
          </p:cNvPicPr>
          <p:nvPr/>
        </p:nvPicPr>
        <p:blipFill>
          <a:blip r:embed="rId2"/>
          <a:stretch>
            <a:fillRect/>
          </a:stretch>
        </p:blipFill>
        <p:spPr>
          <a:xfrm>
            <a:off x="6594929" y="274638"/>
            <a:ext cx="1905000" cy="1905000"/>
          </a:xfrm>
          <a:prstGeom prst="rect">
            <a:avLst/>
          </a:prstGeom>
        </p:spPr>
      </p:pic>
    </p:spTree>
    <p:extLst>
      <p:ext uri="{BB962C8B-B14F-4D97-AF65-F5344CB8AC3E}">
        <p14:creationId xmlns:p14="http://schemas.microsoft.com/office/powerpoint/2010/main" val="29364584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20</a:t>
            </a:r>
            <a:r>
              <a:rPr lang="ja-JP" altLang="en-US" dirty="0" smtClean="0"/>
              <a:t>世紀の宇宙開発の最大の成果</a:t>
            </a:r>
            <a:endParaRPr kumimoji="1" lang="ja-JP" altLang="en-US"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260" y="1540301"/>
            <a:ext cx="3693170" cy="3693170"/>
          </a:xfrm>
          <a:prstGeom prst="rect">
            <a:avLst/>
          </a:prstGeom>
        </p:spPr>
      </p:pic>
      <p:sp>
        <p:nvSpPr>
          <p:cNvPr id="3" name="テキスト ボックス 2"/>
          <p:cNvSpPr txBox="1"/>
          <p:nvPr/>
        </p:nvSpPr>
        <p:spPr>
          <a:xfrm>
            <a:off x="0" y="6054977"/>
            <a:ext cx="8306067" cy="369332"/>
          </a:xfrm>
          <a:prstGeom prst="rect">
            <a:avLst/>
          </a:prstGeom>
          <a:noFill/>
        </p:spPr>
        <p:txBody>
          <a:bodyPr wrap="none" rtlCol="0">
            <a:spAutoFit/>
          </a:bodyPr>
          <a:lstStyle/>
          <a:p>
            <a:r>
              <a:rPr lang="ja-JP" altLang="en-US" dirty="0"/>
              <a:t>「米ソの冷戦を終わらせたのは、究極的には宇宙から見た地球の姿である」</a:t>
            </a:r>
            <a:r>
              <a:rPr lang="en-US" altLang="ja-JP" dirty="0"/>
              <a:t>...</a:t>
            </a:r>
            <a:r>
              <a:rPr lang="ja-JP" altLang="en-US" dirty="0"/>
              <a:t>立花</a:t>
            </a:r>
            <a:r>
              <a:rPr lang="ja-JP" altLang="en-US" dirty="0" smtClean="0"/>
              <a:t>隆</a:t>
            </a:r>
            <a:endParaRPr lang="en-US" altLang="ja-JP" dirty="0"/>
          </a:p>
        </p:txBody>
      </p:sp>
    </p:spTree>
    <p:extLst>
      <p:ext uri="{BB962C8B-B14F-4D97-AF65-F5344CB8AC3E}">
        <p14:creationId xmlns:p14="http://schemas.microsoft.com/office/powerpoint/2010/main" val="328884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ロケットとジェット機の違い</a:t>
            </a:r>
            <a:endParaRPr kumimoji="1" lang="ja-JP" altLang="en-US" sz="3600" dirty="0"/>
          </a:p>
        </p:txBody>
      </p:sp>
      <p:pic>
        <p:nvPicPr>
          <p:cNvPr id="4" name="図 3"/>
          <p:cNvPicPr>
            <a:picLocks noChangeAspect="1"/>
          </p:cNvPicPr>
          <p:nvPr/>
        </p:nvPicPr>
        <p:blipFill>
          <a:blip r:embed="rId3"/>
          <a:stretch>
            <a:fillRect/>
          </a:stretch>
        </p:blipFill>
        <p:spPr>
          <a:xfrm>
            <a:off x="3708401" y="1299107"/>
            <a:ext cx="4759115" cy="5151967"/>
          </a:xfrm>
          <a:prstGeom prst="rect">
            <a:avLst/>
          </a:prstGeom>
        </p:spPr>
      </p:pic>
      <p:sp>
        <p:nvSpPr>
          <p:cNvPr id="5" name="テキスト ボックス 4"/>
          <p:cNvSpPr txBox="1"/>
          <p:nvPr/>
        </p:nvSpPr>
        <p:spPr>
          <a:xfrm>
            <a:off x="7569198" y="6451074"/>
            <a:ext cx="641259" cy="369332"/>
          </a:xfrm>
          <a:prstGeom prst="rect">
            <a:avLst/>
          </a:prstGeom>
          <a:noFill/>
        </p:spPr>
        <p:txBody>
          <a:bodyPr wrap="none" rtlCol="0">
            <a:spAutoFit/>
          </a:bodyPr>
          <a:lstStyle/>
          <a:p>
            <a:r>
              <a:rPr kumimoji="1" lang="en-US" altLang="ja-JP" dirty="0" smtClean="0"/>
              <a:t>JAXA</a:t>
            </a:r>
            <a:endParaRPr kumimoji="1" lang="ja-JP" altLang="en-US" dirty="0"/>
          </a:p>
        </p:txBody>
      </p:sp>
      <p:sp>
        <p:nvSpPr>
          <p:cNvPr id="6" name="テキスト ボックス 5"/>
          <p:cNvSpPr txBox="1"/>
          <p:nvPr/>
        </p:nvSpPr>
        <p:spPr>
          <a:xfrm>
            <a:off x="457200" y="1930400"/>
            <a:ext cx="3031067" cy="3046988"/>
          </a:xfrm>
          <a:prstGeom prst="rect">
            <a:avLst/>
          </a:prstGeom>
          <a:noFill/>
        </p:spPr>
        <p:txBody>
          <a:bodyPr wrap="square" rtlCol="0">
            <a:spAutoFit/>
          </a:bodyPr>
          <a:lstStyle/>
          <a:p>
            <a:r>
              <a:rPr kumimoji="1" lang="ja-JP" altLang="en-US" sz="2400" dirty="0" smtClean="0"/>
              <a:t>空気から酸素を取り込むのがジェットエンジン</a:t>
            </a:r>
            <a:endParaRPr kumimoji="1" lang="en-US" altLang="ja-JP" sz="2400" dirty="0" smtClean="0"/>
          </a:p>
          <a:p>
            <a:endParaRPr lang="en-US" altLang="ja-JP" sz="2400" dirty="0"/>
          </a:p>
          <a:p>
            <a:r>
              <a:rPr kumimoji="1" lang="ja-JP" altLang="en-US" sz="2400" dirty="0" smtClean="0"/>
              <a:t>酸素も一緒に持って行くのが</a:t>
            </a:r>
            <a:r>
              <a:rPr lang="ja-JP" altLang="en-US" sz="2400" dirty="0" smtClean="0"/>
              <a:t>ロケットエンジン</a:t>
            </a:r>
            <a:endParaRPr lang="en-US" altLang="ja-JP" sz="2400" dirty="0" smtClean="0"/>
          </a:p>
          <a:p>
            <a:endParaRPr lang="en-US" altLang="ja-JP" sz="2400" dirty="0" smtClean="0"/>
          </a:p>
        </p:txBody>
      </p:sp>
      <p:sp>
        <p:nvSpPr>
          <p:cNvPr id="7" name="テキスト ボックス 6"/>
          <p:cNvSpPr txBox="1"/>
          <p:nvPr/>
        </p:nvSpPr>
        <p:spPr>
          <a:xfrm>
            <a:off x="575732" y="5130817"/>
            <a:ext cx="2523067" cy="1569660"/>
          </a:xfrm>
          <a:prstGeom prst="rect">
            <a:avLst/>
          </a:prstGeom>
          <a:noFill/>
        </p:spPr>
        <p:txBody>
          <a:bodyPr wrap="square" rtlCol="0">
            <a:spAutoFit/>
          </a:bodyPr>
          <a:lstStyle/>
          <a:p>
            <a:r>
              <a:rPr kumimoji="1" lang="ja-JP" altLang="en-US" sz="2400" dirty="0" smtClean="0"/>
              <a:t>今のロケットは燃料と酸化剤を燃焼させる「化学推進ロケット」</a:t>
            </a:r>
            <a:r>
              <a:rPr lang="ja-JP" altLang="en-US" sz="2400" dirty="0" smtClean="0"/>
              <a:t>。</a:t>
            </a:r>
            <a:endParaRPr kumimoji="1" lang="en-US" altLang="ja-JP" sz="2400" dirty="0" smtClean="0"/>
          </a:p>
        </p:txBody>
      </p:sp>
    </p:spTree>
    <p:extLst>
      <p:ext uri="{BB962C8B-B14F-4D97-AF65-F5344CB8AC3E}">
        <p14:creationId xmlns:p14="http://schemas.microsoft.com/office/powerpoint/2010/main" val="1416548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14180940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918"/>
            <a:ext cx="8229600" cy="1143000"/>
          </a:xfrm>
        </p:spPr>
        <p:txBody>
          <a:bodyPr>
            <a:normAutofit/>
          </a:bodyPr>
          <a:lstStyle/>
          <a:p>
            <a:r>
              <a:rPr lang="ja-JP" altLang="en-US" sz="3600" dirty="0" smtClean="0"/>
              <a:t>なぜ</a:t>
            </a:r>
            <a:r>
              <a:rPr kumimoji="1" lang="ja-JP" altLang="en-US" sz="3600" dirty="0" smtClean="0"/>
              <a:t>宇宙へいくのか？</a:t>
            </a:r>
            <a:endParaRPr kumimoji="1" lang="ja-JP" altLang="en-US" sz="3600" dirty="0"/>
          </a:p>
        </p:txBody>
      </p:sp>
      <p:sp>
        <p:nvSpPr>
          <p:cNvPr id="3" name="コンテンツ プレースホルダー 2"/>
          <p:cNvSpPr>
            <a:spLocks noGrp="1"/>
          </p:cNvSpPr>
          <p:nvPr>
            <p:ph idx="1"/>
          </p:nvPr>
        </p:nvSpPr>
        <p:spPr>
          <a:xfrm>
            <a:off x="160581" y="1282740"/>
            <a:ext cx="8983419" cy="4525963"/>
          </a:xfrm>
        </p:spPr>
        <p:txBody>
          <a:bodyPr>
            <a:normAutofit/>
          </a:bodyPr>
          <a:lstStyle/>
          <a:p>
            <a:r>
              <a:rPr kumimoji="1" lang="ja-JP" altLang="en-US" sz="2400" dirty="0" smtClean="0"/>
              <a:t>よくある主張：人類の、または生命の本能？</a:t>
            </a:r>
            <a:endParaRPr kumimoji="1" lang="en-US" altLang="ja-JP" sz="2400" dirty="0" smtClean="0"/>
          </a:p>
          <a:p>
            <a:pPr lvl="1"/>
            <a:r>
              <a:rPr kumimoji="1" lang="ja-JP" altLang="en-US" sz="2000" dirty="0" smtClean="0"/>
              <a:t>「行くべき」理由にはならない</a:t>
            </a:r>
            <a:endParaRPr kumimoji="1" lang="en-US" altLang="ja-JP" sz="2000" dirty="0" smtClean="0"/>
          </a:p>
          <a:p>
            <a:endParaRPr lang="en-US" altLang="ja-JP" sz="2400" dirty="0"/>
          </a:p>
          <a:p>
            <a:endParaRPr kumimoji="1" lang="en-US" altLang="ja-JP" sz="2400" dirty="0" smtClean="0"/>
          </a:p>
          <a:p>
            <a:endParaRPr lang="en-US" altLang="ja-JP" sz="2400" dirty="0"/>
          </a:p>
          <a:p>
            <a:endParaRPr kumimoji="1" lang="en-US" altLang="ja-JP" sz="2400" dirty="0" smtClean="0"/>
          </a:p>
          <a:p>
            <a:endParaRPr kumimoji="1" lang="ja-JP" altLang="en-US" sz="2400" dirty="0"/>
          </a:p>
        </p:txBody>
      </p:sp>
      <p:pic>
        <p:nvPicPr>
          <p:cNvPr id="4" name="図 3"/>
          <p:cNvPicPr>
            <a:picLocks noChangeAspect="1"/>
          </p:cNvPicPr>
          <p:nvPr/>
        </p:nvPicPr>
        <p:blipFill>
          <a:blip r:embed="rId2"/>
          <a:stretch>
            <a:fillRect/>
          </a:stretch>
        </p:blipFill>
        <p:spPr>
          <a:xfrm>
            <a:off x="5278410" y="2236696"/>
            <a:ext cx="3685517" cy="4361559"/>
          </a:xfrm>
          <a:prstGeom prst="rect">
            <a:avLst/>
          </a:prstGeom>
        </p:spPr>
      </p:pic>
      <p:sp>
        <p:nvSpPr>
          <p:cNvPr id="5" name="テキスト ボックス 4"/>
          <p:cNvSpPr txBox="1"/>
          <p:nvPr/>
        </p:nvSpPr>
        <p:spPr>
          <a:xfrm>
            <a:off x="7264278" y="1698139"/>
            <a:ext cx="1772616" cy="523220"/>
          </a:xfrm>
          <a:prstGeom prst="rect">
            <a:avLst/>
          </a:prstGeom>
          <a:noFill/>
        </p:spPr>
        <p:txBody>
          <a:bodyPr wrap="none" rtlCol="0">
            <a:spAutoFit/>
          </a:bodyPr>
          <a:lstStyle/>
          <a:p>
            <a:r>
              <a:rPr kumimoji="1" lang="en-US" altLang="ja-JP" sz="1400" dirty="0" smtClean="0"/>
              <a:t>The Lament for Icarus</a:t>
            </a:r>
          </a:p>
          <a:p>
            <a:r>
              <a:rPr kumimoji="1" lang="en-US" altLang="ja-JP" sz="1400" dirty="0" smtClean="0"/>
              <a:t>Herbert Draper, 1898</a:t>
            </a:r>
            <a:endParaRPr kumimoji="1" lang="ja-JP" altLang="en-US" sz="1400" dirty="0"/>
          </a:p>
        </p:txBody>
      </p:sp>
      <p:sp>
        <p:nvSpPr>
          <p:cNvPr id="6" name="コンテンツ プレースホルダー 5"/>
          <p:cNvSpPr txBox="1">
            <a:spLocks/>
          </p:cNvSpPr>
          <p:nvPr/>
        </p:nvSpPr>
        <p:spPr>
          <a:xfrm>
            <a:off x="457199" y="2409860"/>
            <a:ext cx="4821211" cy="6559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ヒラギノ丸ゴ Pro W4"/>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ヒラギノ丸ゴ Pro W4"/>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ヒラギノ丸ゴ Pro W4"/>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400" dirty="0" smtClean="0"/>
              <a:t>イカロスはなぜ空を飛んだか？</a:t>
            </a:r>
            <a:endParaRPr lang="en-US" altLang="ja-JP" sz="2400" dirty="0" smtClean="0"/>
          </a:p>
          <a:p>
            <a:endParaRPr lang="ja-JP" altLang="en-US" sz="2400" dirty="0"/>
          </a:p>
        </p:txBody>
      </p:sp>
    </p:spTree>
    <p:extLst>
      <p:ext uri="{BB962C8B-B14F-4D97-AF65-F5344CB8AC3E}">
        <p14:creationId xmlns:p14="http://schemas.microsoft.com/office/powerpoint/2010/main" val="15122792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極限状態がもたらす新しい知見</a:t>
            </a:r>
            <a:endParaRPr kumimoji="1" lang="ja-JP" altLang="en-US" sz="3600" dirty="0"/>
          </a:p>
        </p:txBody>
      </p:sp>
      <p:sp>
        <p:nvSpPr>
          <p:cNvPr id="3" name="コンテンツ プレースホルダー 2"/>
          <p:cNvSpPr>
            <a:spLocks noGrp="1"/>
          </p:cNvSpPr>
          <p:nvPr>
            <p:ph idx="1"/>
          </p:nvPr>
        </p:nvSpPr>
        <p:spPr>
          <a:xfrm>
            <a:off x="457200" y="2076450"/>
            <a:ext cx="8229600" cy="2320925"/>
          </a:xfrm>
        </p:spPr>
        <p:txBody>
          <a:bodyPr>
            <a:normAutofit/>
          </a:bodyPr>
          <a:lstStyle/>
          <a:p>
            <a:r>
              <a:rPr lang="ja-JP" altLang="en-US" sz="2400" dirty="0" smtClean="0"/>
              <a:t>超高エネルギー加速器と新しい素粒子の発見</a:t>
            </a:r>
            <a:endParaRPr lang="en-US" altLang="ja-JP" sz="2400" dirty="0" smtClean="0"/>
          </a:p>
          <a:p>
            <a:r>
              <a:rPr kumimoji="1" lang="ja-JP" altLang="en-US" sz="2400" dirty="0" smtClean="0"/>
              <a:t>ダンゴムシの心</a:t>
            </a:r>
            <a:endParaRPr lang="en-US" altLang="ja-JP" sz="2400" dirty="0" smtClean="0"/>
          </a:p>
          <a:p>
            <a:r>
              <a:rPr lang="ja-JP" altLang="en-US" sz="2400" dirty="0" smtClean="0"/>
              <a:t>宇宙へ行く人間</a:t>
            </a:r>
            <a:endParaRPr kumimoji="1" lang="en-US" altLang="ja-JP" sz="2400" dirty="0"/>
          </a:p>
        </p:txBody>
      </p:sp>
    </p:spTree>
    <p:extLst>
      <p:ext uri="{BB962C8B-B14F-4D97-AF65-F5344CB8AC3E}">
        <p14:creationId xmlns:p14="http://schemas.microsoft.com/office/powerpoint/2010/main" val="38269425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0000"/>
                </a:solidFill>
                <a:latin typeface="+mn-ea"/>
                <a:cs typeface="ヒラギノ丸ゴ Pro W4"/>
              </a:rPr>
              <a:t>サピエンス</a:t>
            </a:r>
            <a:r>
              <a:rPr lang="ja-JP" altLang="en-US" dirty="0">
                <a:solidFill>
                  <a:srgbClr val="FF0000"/>
                </a:solidFill>
                <a:latin typeface="+mn-ea"/>
                <a:cs typeface="ヒラギノ丸ゴ Pro W4"/>
              </a:rPr>
              <a:t>として人間が意識的に努力して</a:t>
            </a:r>
            <a:r>
              <a:rPr lang="ja-JP" altLang="en-US" dirty="0" smtClean="0">
                <a:solidFill>
                  <a:srgbClr val="FF00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00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11470862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765"/>
            <a:ext cx="8229600" cy="1143000"/>
          </a:xfrm>
        </p:spPr>
        <p:txBody>
          <a:bodyPr>
            <a:normAutofit/>
          </a:bodyPr>
          <a:lstStyle/>
          <a:p>
            <a:r>
              <a:rPr kumimoji="1" lang="ja-JP" altLang="en-US" sz="2800" dirty="0" smtClean="0"/>
              <a:t>グロテスクな未来？</a:t>
            </a:r>
            <a:endParaRPr kumimoji="1" lang="ja-JP" altLang="en-US" sz="2800" dirty="0"/>
          </a:p>
        </p:txBody>
      </p:sp>
      <p:pic>
        <p:nvPicPr>
          <p:cNvPr id="4" name="図 3"/>
          <p:cNvPicPr>
            <a:picLocks noChangeAspect="1"/>
          </p:cNvPicPr>
          <p:nvPr/>
        </p:nvPicPr>
        <p:blipFill>
          <a:blip r:embed="rId2"/>
          <a:stretch>
            <a:fillRect/>
          </a:stretch>
        </p:blipFill>
        <p:spPr>
          <a:xfrm>
            <a:off x="1194013" y="1345765"/>
            <a:ext cx="7011156" cy="2851204"/>
          </a:xfrm>
          <a:prstGeom prst="rect">
            <a:avLst/>
          </a:prstGeom>
        </p:spPr>
      </p:pic>
      <p:sp>
        <p:nvSpPr>
          <p:cNvPr id="5" name="テキスト ボックス 4"/>
          <p:cNvSpPr txBox="1"/>
          <p:nvPr/>
        </p:nvSpPr>
        <p:spPr>
          <a:xfrm>
            <a:off x="2211131" y="3673749"/>
            <a:ext cx="3731385" cy="523220"/>
          </a:xfrm>
          <a:prstGeom prst="rect">
            <a:avLst/>
          </a:prstGeom>
          <a:noFill/>
        </p:spPr>
        <p:txBody>
          <a:bodyPr wrap="none" rtlCol="0">
            <a:spAutoFit/>
          </a:bodyPr>
          <a:lstStyle/>
          <a:p>
            <a:pPr algn="ctr"/>
            <a:r>
              <a:rPr kumimoji="1" lang="en-US" altLang="ja-JP" sz="1400" dirty="0" smtClean="0">
                <a:solidFill>
                  <a:srgbClr val="FFFFFF"/>
                </a:solidFill>
              </a:rPr>
              <a:t>2001, A space </a:t>
            </a:r>
            <a:r>
              <a:rPr kumimoji="1" lang="en-US" altLang="ja-JP" sz="1400" dirty="0" err="1" smtClean="0">
                <a:solidFill>
                  <a:srgbClr val="FFFFFF"/>
                </a:solidFill>
              </a:rPr>
              <a:t>odyssay</a:t>
            </a:r>
            <a:endParaRPr kumimoji="1" lang="en-US" altLang="ja-JP" sz="1400" dirty="0" smtClean="0">
              <a:solidFill>
                <a:srgbClr val="FFFFFF"/>
              </a:solidFill>
            </a:endParaRPr>
          </a:p>
          <a:p>
            <a:pPr algn="ctr"/>
            <a:r>
              <a:rPr lang="en-US" altLang="ja-JP" sz="1400" dirty="0">
                <a:solidFill>
                  <a:srgbClr val="FFFFFF"/>
                </a:solidFill>
              </a:rPr>
              <a:t>http://</a:t>
            </a:r>
            <a:r>
              <a:rPr lang="en-US" altLang="ja-JP" sz="1400" dirty="0" err="1">
                <a:solidFill>
                  <a:srgbClr val="FFFFFF"/>
                </a:solidFill>
              </a:rPr>
              <a:t>en.wikipedia.org</a:t>
            </a:r>
            <a:r>
              <a:rPr lang="en-US" altLang="ja-JP" sz="1400" dirty="0">
                <a:solidFill>
                  <a:srgbClr val="FFFFFF"/>
                </a:solidFill>
              </a:rPr>
              <a:t>/wiki/File:2001child2.JPG</a:t>
            </a:r>
            <a:endParaRPr kumimoji="1" lang="ja-JP" altLang="en-US" sz="1400" dirty="0">
              <a:solidFill>
                <a:srgbClr val="FFFFFF"/>
              </a:solidFill>
            </a:endParaRPr>
          </a:p>
        </p:txBody>
      </p:sp>
      <p:sp>
        <p:nvSpPr>
          <p:cNvPr id="6" name="コンテンツ プレースホルダー 2"/>
          <p:cNvSpPr>
            <a:spLocks noGrp="1"/>
          </p:cNvSpPr>
          <p:nvPr>
            <p:ph idx="1"/>
          </p:nvPr>
        </p:nvSpPr>
        <p:spPr>
          <a:xfrm>
            <a:off x="457200" y="4680992"/>
            <a:ext cx="8229600" cy="1926946"/>
          </a:xfrm>
        </p:spPr>
        <p:txBody>
          <a:bodyPr>
            <a:normAutofit fontScale="92500" lnSpcReduction="10000"/>
          </a:bodyPr>
          <a:lstStyle/>
          <a:p>
            <a:r>
              <a:rPr kumimoji="1" lang="ja-JP" altLang="en-US" sz="2000" dirty="0" smtClean="0"/>
              <a:t>極端に異なる環境に適応する過程での身体的変容（トランスヒューマニズム問題）</a:t>
            </a:r>
            <a:endParaRPr kumimoji="1" lang="en-US" altLang="ja-JP" sz="2000" dirty="0" smtClean="0"/>
          </a:p>
          <a:p>
            <a:pPr lvl="1"/>
            <a:r>
              <a:rPr lang="ja-JP" altLang="en-US" sz="1800" dirty="0" smtClean="0"/>
              <a:t>宇宙ステーション内では、足で荷物をはさみ、手を使って移動する</a:t>
            </a:r>
            <a:endParaRPr lang="en-US" altLang="ja-JP" sz="1800" dirty="0" smtClean="0"/>
          </a:p>
          <a:p>
            <a:r>
              <a:rPr kumimoji="1" lang="ja-JP" altLang="en-US" sz="2000" dirty="0" smtClean="0"/>
              <a:t>価値観の異なる社会の形成</a:t>
            </a:r>
            <a:endParaRPr kumimoji="1" lang="en-US" altLang="ja-JP" sz="2000" dirty="0" smtClean="0"/>
          </a:p>
          <a:p>
            <a:pPr lvl="1"/>
            <a:r>
              <a:rPr kumimoji="1" lang="ja-JP" altLang="en-US" sz="1800" dirty="0" smtClean="0"/>
              <a:t>宇宙滞在がもたらす変容（</a:t>
            </a:r>
            <a:r>
              <a:rPr kumimoji="1" lang="en-US" altLang="ja-JP" sz="1800" dirty="0" err="1" smtClean="0"/>
              <a:t>Suedfeld</a:t>
            </a:r>
            <a:r>
              <a:rPr kumimoji="1" lang="en-US" altLang="ja-JP" sz="1800" dirty="0" smtClean="0"/>
              <a:t> et al. 2010)</a:t>
            </a:r>
          </a:p>
          <a:p>
            <a:pPr lvl="1"/>
            <a:r>
              <a:rPr kumimoji="1" lang="ja-JP" altLang="en-US" sz="1800" dirty="0" smtClean="0"/>
              <a:t>地球がイヤになって出て行く人々</a:t>
            </a:r>
            <a:endParaRPr kumimoji="1" lang="ja-JP" altLang="en-US" sz="1600" dirty="0"/>
          </a:p>
        </p:txBody>
      </p:sp>
    </p:spTree>
    <p:extLst>
      <p:ext uri="{BB962C8B-B14F-4D97-AF65-F5344CB8AC3E}">
        <p14:creationId xmlns:p14="http://schemas.microsoft.com/office/powerpoint/2010/main" val="14023551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
        <p:nvSpPr>
          <p:cNvPr id="5" name="タイトル 1"/>
          <p:cNvSpPr txBox="1">
            <a:spLocks/>
          </p:cNvSpPr>
          <p:nvPr/>
        </p:nvSpPr>
        <p:spPr>
          <a:xfrm>
            <a:off x="457200" y="488600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a:lstStyle>
          <a:p>
            <a:r>
              <a:rPr lang="ja-JP" altLang="en-US" sz="2000" dirty="0" smtClean="0">
                <a:solidFill>
                  <a:srgbClr val="FFFFFF"/>
                </a:solidFill>
              </a:rPr>
              <a:t>われわれは宇宙をかき乱すのか？</a:t>
            </a:r>
            <a:endParaRPr lang="ja-JP" altLang="en-US" sz="2000" dirty="0">
              <a:solidFill>
                <a:srgbClr val="FFFFFF"/>
              </a:solidFill>
            </a:endParaRPr>
          </a:p>
        </p:txBody>
      </p:sp>
    </p:spTree>
    <p:extLst>
      <p:ext uri="{BB962C8B-B14F-4D97-AF65-F5344CB8AC3E}">
        <p14:creationId xmlns:p14="http://schemas.microsoft.com/office/powerpoint/2010/main" val="7061511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t>コンスタンチン</a:t>
            </a:r>
            <a:r>
              <a:rPr lang="ja-JP" altLang="en-US" sz="3600" dirty="0" smtClean="0"/>
              <a:t>・ツィオルコフスキー</a:t>
            </a:r>
            <a:r>
              <a:rPr lang="en-US" altLang="ja-JP" sz="3600" dirty="0" smtClean="0"/>
              <a:t/>
            </a:r>
            <a:br>
              <a:rPr lang="en-US" altLang="ja-JP" sz="3600" dirty="0" smtClean="0"/>
            </a:br>
            <a:r>
              <a:rPr lang="en-US" altLang="ja-JP" sz="2800" dirty="0" smtClean="0"/>
              <a:t>(1857 – 1935)</a:t>
            </a:r>
            <a:endParaRPr kumimoji="1" lang="ja-JP" altLang="en-US" sz="2800" dirty="0"/>
          </a:p>
        </p:txBody>
      </p:sp>
      <p:pic>
        <p:nvPicPr>
          <p:cNvPr id="4" name="図 3"/>
          <p:cNvPicPr>
            <a:picLocks noChangeAspect="1"/>
          </p:cNvPicPr>
          <p:nvPr/>
        </p:nvPicPr>
        <p:blipFill>
          <a:blip r:embed="rId3"/>
          <a:stretch>
            <a:fillRect/>
          </a:stretch>
        </p:blipFill>
        <p:spPr>
          <a:xfrm>
            <a:off x="457200" y="1861218"/>
            <a:ext cx="3175000" cy="3644900"/>
          </a:xfrm>
          <a:prstGeom prst="rect">
            <a:avLst/>
          </a:prstGeom>
        </p:spPr>
      </p:pic>
      <p:pic>
        <p:nvPicPr>
          <p:cNvPr id="5" name="図 4"/>
          <p:cNvPicPr>
            <a:picLocks noChangeAspect="1"/>
          </p:cNvPicPr>
          <p:nvPr/>
        </p:nvPicPr>
        <p:blipFill>
          <a:blip r:embed="rId4"/>
          <a:stretch>
            <a:fillRect/>
          </a:stretch>
        </p:blipFill>
        <p:spPr>
          <a:xfrm>
            <a:off x="4906880" y="3872157"/>
            <a:ext cx="2552700" cy="1041400"/>
          </a:xfrm>
          <a:prstGeom prst="rect">
            <a:avLst/>
          </a:prstGeom>
        </p:spPr>
      </p:pic>
      <p:sp>
        <p:nvSpPr>
          <p:cNvPr id="6" name="テキスト ボックス 5"/>
          <p:cNvSpPr txBox="1"/>
          <p:nvPr/>
        </p:nvSpPr>
        <p:spPr>
          <a:xfrm>
            <a:off x="4277895" y="4716468"/>
            <a:ext cx="4047402" cy="1846659"/>
          </a:xfrm>
          <a:prstGeom prst="rect">
            <a:avLst/>
          </a:prstGeom>
          <a:noFill/>
        </p:spPr>
        <p:txBody>
          <a:bodyPr wrap="none" rtlCol="0">
            <a:spAutoFit/>
          </a:bodyPr>
          <a:lstStyle/>
          <a:p>
            <a:r>
              <a:rPr lang="en-US" altLang="ja-JP" sz="2400" i="1" dirty="0" smtClean="0">
                <a:latin typeface="ＭＳ 明朝"/>
                <a:ea typeface="ＭＳ 明朝"/>
                <a:cs typeface="ＭＳ 明朝"/>
              </a:rPr>
              <a:t>v</a:t>
            </a:r>
            <a:r>
              <a:rPr lang="en-US" altLang="ja-JP" sz="2400" dirty="0" smtClean="0">
                <a:latin typeface="ＭＳ 明朝"/>
                <a:ea typeface="ＭＳ 明朝"/>
                <a:cs typeface="ＭＳ 明朝"/>
              </a:rPr>
              <a:t> </a:t>
            </a:r>
            <a:r>
              <a:rPr lang="en-US" altLang="ja-JP" dirty="0" smtClean="0">
                <a:latin typeface="ＭＳ 明朝"/>
                <a:ea typeface="ＭＳ 明朝"/>
                <a:cs typeface="ＭＳ 明朝"/>
              </a:rPr>
              <a:t>:</a:t>
            </a:r>
            <a:r>
              <a:rPr lang="en-US" altLang="ja-JP" dirty="0">
                <a:latin typeface="+mn-ea"/>
                <a:cs typeface="ＭＳ 明朝"/>
              </a:rPr>
              <a:t> </a:t>
            </a:r>
            <a:r>
              <a:rPr lang="ja-JP" altLang="en-US" dirty="0" smtClean="0">
                <a:latin typeface="+mn-ea"/>
                <a:cs typeface="ＭＳ 明朝"/>
              </a:rPr>
              <a:t>出発からある時間たった時の速度</a:t>
            </a:r>
            <a:endParaRPr lang="en-US" altLang="ja-JP" dirty="0" smtClean="0">
              <a:latin typeface="+mn-ea"/>
              <a:cs typeface="ＭＳ 明朝"/>
            </a:endParaRPr>
          </a:p>
          <a:p>
            <a:r>
              <a:rPr kumimoji="1" lang="en-US" altLang="ja-JP" sz="2400" i="1" dirty="0" smtClean="0">
                <a:latin typeface="ＭＳ 明朝"/>
                <a:ea typeface="ＭＳ 明朝"/>
                <a:cs typeface="ＭＳ 明朝"/>
              </a:rPr>
              <a:t>w </a:t>
            </a:r>
            <a:r>
              <a:rPr kumimoji="1" lang="en-US" altLang="ja-JP" dirty="0" smtClean="0">
                <a:latin typeface="+mn-ea"/>
                <a:cs typeface="ＭＳ 明朝"/>
              </a:rPr>
              <a:t> : </a:t>
            </a:r>
            <a:r>
              <a:rPr kumimoji="1" lang="ja-JP" altLang="en-US" dirty="0" smtClean="0">
                <a:latin typeface="+mn-ea"/>
                <a:cs typeface="ＭＳ 明朝"/>
              </a:rPr>
              <a:t>推進剤の噴出速度</a:t>
            </a:r>
            <a:endParaRPr kumimoji="1" lang="en-US" altLang="ja-JP" dirty="0" smtClean="0">
              <a:latin typeface="+mn-ea"/>
              <a:cs typeface="ＭＳ 明朝"/>
            </a:endParaRPr>
          </a:p>
          <a:p>
            <a:r>
              <a:rPr lang="en-US" altLang="ja-JP" sz="2400" i="1" dirty="0" smtClean="0">
                <a:latin typeface="ＭＳ 明朝"/>
                <a:ea typeface="ＭＳ 明朝"/>
                <a:cs typeface="ＭＳ 明朝"/>
              </a:rPr>
              <a:t>m</a:t>
            </a:r>
            <a:r>
              <a:rPr lang="en-US" altLang="ja-JP" sz="2400" i="1" baseline="-25000" dirty="0" smtClean="0">
                <a:latin typeface="ＭＳ 明朝"/>
                <a:ea typeface="ＭＳ 明朝"/>
                <a:cs typeface="ＭＳ 明朝"/>
              </a:rPr>
              <a:t>0</a:t>
            </a:r>
            <a:r>
              <a:rPr lang="en-US" altLang="ja-JP" dirty="0" smtClean="0">
                <a:latin typeface="+mn-ea"/>
                <a:cs typeface="ＭＳ 明朝"/>
              </a:rPr>
              <a:t>  : </a:t>
            </a:r>
            <a:r>
              <a:rPr lang="ja-JP" altLang="en-US" dirty="0" smtClean="0">
                <a:latin typeface="+mn-ea"/>
                <a:cs typeface="ＭＳ 明朝"/>
              </a:rPr>
              <a:t>ロケットの最初の重さ</a:t>
            </a:r>
            <a:endParaRPr lang="en-US" altLang="ja-JP" dirty="0" smtClean="0">
              <a:latin typeface="+mn-ea"/>
              <a:cs typeface="ＭＳ 明朝"/>
            </a:endParaRPr>
          </a:p>
          <a:p>
            <a:r>
              <a:rPr lang="en-US" altLang="ja-JP" sz="2400" i="1" dirty="0" err="1" smtClean="0">
                <a:latin typeface="ＭＳ 明朝"/>
                <a:ea typeface="ＭＳ 明朝"/>
                <a:cs typeface="ＭＳ 明朝"/>
              </a:rPr>
              <a:t>m</a:t>
            </a:r>
            <a:r>
              <a:rPr lang="en-US" altLang="ja-JP" sz="2400" i="1" baseline="-25000" dirty="0" err="1" smtClean="0">
                <a:latin typeface="ＭＳ 明朝"/>
                <a:ea typeface="ＭＳ 明朝"/>
                <a:cs typeface="ＭＳ 明朝"/>
              </a:rPr>
              <a:t>T</a:t>
            </a:r>
            <a:r>
              <a:rPr lang="en-US" altLang="ja-JP" dirty="0" smtClean="0">
                <a:latin typeface="+mn-ea"/>
                <a:cs typeface="ＭＳ 明朝"/>
              </a:rPr>
              <a:t>  </a:t>
            </a:r>
            <a:r>
              <a:rPr lang="en-US" altLang="ja-JP" dirty="0">
                <a:latin typeface="+mn-ea"/>
                <a:cs typeface="ＭＳ 明朝"/>
              </a:rPr>
              <a:t>: </a:t>
            </a:r>
            <a:r>
              <a:rPr lang="ja-JP" altLang="en-US" dirty="0" smtClean="0">
                <a:latin typeface="+mn-ea"/>
                <a:cs typeface="ＭＳ 明朝"/>
              </a:rPr>
              <a:t>ある時間たった時のロケットの重さ</a:t>
            </a:r>
            <a:endParaRPr lang="en-US" altLang="ja-JP" dirty="0">
              <a:latin typeface="+mn-ea"/>
              <a:cs typeface="ＭＳ 明朝"/>
            </a:endParaRPr>
          </a:p>
          <a:p>
            <a:r>
              <a:rPr lang="en-US" altLang="ja-JP" dirty="0" smtClean="0">
                <a:latin typeface="+mn-ea"/>
                <a:cs typeface="ＭＳ 明朝"/>
              </a:rPr>
              <a:t> </a:t>
            </a:r>
            <a:r>
              <a:rPr kumimoji="1" lang="en-US" altLang="ja-JP" dirty="0" smtClean="0">
                <a:latin typeface="+mn-ea"/>
                <a:cs typeface="ＭＳ 明朝"/>
              </a:rPr>
              <a:t>   </a:t>
            </a:r>
            <a:endParaRPr kumimoji="1" lang="ja-JP" altLang="en-US" dirty="0">
              <a:latin typeface="+mn-ea"/>
              <a:cs typeface="ＭＳ 明朝"/>
            </a:endParaRPr>
          </a:p>
        </p:txBody>
      </p:sp>
      <p:sp>
        <p:nvSpPr>
          <p:cNvPr id="7" name="テキスト ボックス 6"/>
          <p:cNvSpPr txBox="1"/>
          <p:nvPr/>
        </p:nvSpPr>
        <p:spPr>
          <a:xfrm>
            <a:off x="4090737" y="1901323"/>
            <a:ext cx="4812631" cy="1015663"/>
          </a:xfrm>
          <a:prstGeom prst="rect">
            <a:avLst/>
          </a:prstGeom>
          <a:noFill/>
        </p:spPr>
        <p:txBody>
          <a:bodyPr wrap="square" rtlCol="0">
            <a:spAutoFit/>
          </a:bodyPr>
          <a:lstStyle/>
          <a:p>
            <a:r>
              <a:rPr lang="ja-JP" altLang="en-US" sz="2000" dirty="0" smtClean="0"/>
              <a:t>ロケットの理論、宇宙服、宇宙</a:t>
            </a:r>
            <a:r>
              <a:rPr lang="ja-JP" altLang="en-US" sz="2000" dirty="0"/>
              <a:t>遊泳、人工</a:t>
            </a:r>
            <a:r>
              <a:rPr lang="ja-JP" altLang="en-US" sz="2000" dirty="0" smtClean="0"/>
              <a:t>衛星など、現在の宇宙開発に現れる概念のほとんどを最初に着想した</a:t>
            </a:r>
            <a:endParaRPr kumimoji="1" lang="ja-JP" altLang="en-US" sz="2000" dirty="0"/>
          </a:p>
        </p:txBody>
      </p:sp>
      <p:sp>
        <p:nvSpPr>
          <p:cNvPr id="8" name="テキスト ボックス 7"/>
          <p:cNvSpPr txBox="1"/>
          <p:nvPr/>
        </p:nvSpPr>
        <p:spPr>
          <a:xfrm>
            <a:off x="3989137" y="3524884"/>
            <a:ext cx="2479465" cy="369332"/>
          </a:xfrm>
          <a:prstGeom prst="rect">
            <a:avLst/>
          </a:prstGeom>
          <a:noFill/>
        </p:spPr>
        <p:txBody>
          <a:bodyPr wrap="none" rtlCol="0">
            <a:spAutoFit/>
          </a:bodyPr>
          <a:lstStyle/>
          <a:p>
            <a:r>
              <a:rPr kumimoji="1" lang="ja-JP" altLang="en-US" dirty="0" smtClean="0"/>
              <a:t>ツィルコフスキーの公式</a:t>
            </a:r>
            <a:endParaRPr kumimoji="1" lang="ja-JP" altLang="en-US" dirty="0"/>
          </a:p>
        </p:txBody>
      </p:sp>
    </p:spTree>
    <p:extLst>
      <p:ext uri="{BB962C8B-B14F-4D97-AF65-F5344CB8AC3E}">
        <p14:creationId xmlns:p14="http://schemas.microsoft.com/office/powerpoint/2010/main" val="14176796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52884" y="274638"/>
            <a:ext cx="8229600" cy="1143000"/>
          </a:xfrm>
        </p:spPr>
        <p:txBody>
          <a:bodyPr>
            <a:normAutofit/>
          </a:bodyPr>
          <a:lstStyle/>
          <a:p>
            <a:r>
              <a:rPr lang="en-US" altLang="en-US" sz="3600" dirty="0" smtClean="0"/>
              <a:t>ロケット</a:t>
            </a:r>
            <a:r>
              <a:rPr lang="ja-JP" altLang="en-US" sz="3600" dirty="0" smtClean="0"/>
              <a:t>の重量は</a:t>
            </a:r>
            <a:r>
              <a:rPr lang="en-US" altLang="en-US" sz="3600" dirty="0" smtClean="0"/>
              <a:t>ほとんど燃料</a:t>
            </a:r>
            <a:endParaRPr kumimoji="1" lang="ja-JP" altLang="en-US" sz="3600" dirty="0"/>
          </a:p>
        </p:txBody>
      </p:sp>
      <p:sp>
        <p:nvSpPr>
          <p:cNvPr id="4" name="正方形/長方形 3"/>
          <p:cNvSpPr/>
          <p:nvPr/>
        </p:nvSpPr>
        <p:spPr>
          <a:xfrm>
            <a:off x="2887578" y="1457289"/>
            <a:ext cx="5440947" cy="4801314"/>
          </a:xfrm>
          <a:prstGeom prst="rect">
            <a:avLst/>
          </a:prstGeom>
        </p:spPr>
        <p:txBody>
          <a:bodyPr wrap="square">
            <a:spAutoFit/>
          </a:bodyPr>
          <a:lstStyle/>
          <a:p>
            <a:r>
              <a:rPr lang="ja-JP" altLang="en-US" sz="2400" dirty="0" smtClean="0"/>
              <a:t>日本の</a:t>
            </a:r>
            <a:r>
              <a:rPr lang="en-US" altLang="ja-JP" sz="2400" dirty="0" smtClean="0"/>
              <a:t>HII</a:t>
            </a:r>
            <a:r>
              <a:rPr lang="ja-JP" altLang="en-US" sz="2400" dirty="0" smtClean="0"/>
              <a:t>ロケット</a:t>
            </a:r>
            <a:r>
              <a:rPr lang="en-US" altLang="ja-JP" sz="2400" dirty="0" smtClean="0"/>
              <a:t> </a:t>
            </a:r>
          </a:p>
          <a:p>
            <a:r>
              <a:rPr lang="ja-JP" altLang="en-US" sz="2400" dirty="0" smtClean="0"/>
              <a:t>重さ</a:t>
            </a:r>
            <a:r>
              <a:rPr lang="en-US" altLang="ja-JP" sz="2400" dirty="0" smtClean="0"/>
              <a:t> ~ 261</a:t>
            </a:r>
            <a:r>
              <a:rPr lang="ja-JP" altLang="en-US" sz="2400" dirty="0" smtClean="0"/>
              <a:t>トンのうち、</a:t>
            </a:r>
            <a:endParaRPr lang="en-US" altLang="ja-JP" sz="2400" dirty="0" smtClean="0"/>
          </a:p>
          <a:p>
            <a:endParaRPr lang="en-US" altLang="ja-JP" sz="2400" dirty="0"/>
          </a:p>
          <a:p>
            <a:r>
              <a:rPr lang="ja-JP" altLang="en-US" sz="2400" dirty="0" smtClean="0"/>
              <a:t>燃料質量</a:t>
            </a:r>
            <a:r>
              <a:rPr lang="en-US" altLang="ja-JP" sz="2400" dirty="0" smtClean="0"/>
              <a:t> : 84%</a:t>
            </a:r>
            <a:endParaRPr lang="en-US" altLang="ja-JP" sz="2400" dirty="0"/>
          </a:p>
          <a:p>
            <a:r>
              <a:rPr lang="ja-JP" altLang="en-US" sz="2400" dirty="0"/>
              <a:t>機体質量 </a:t>
            </a:r>
            <a:r>
              <a:rPr lang="en-US" altLang="ja-JP" sz="2400" dirty="0" smtClean="0"/>
              <a:t>: 14.5%</a:t>
            </a:r>
          </a:p>
          <a:p>
            <a:r>
              <a:rPr lang="ja-JP" altLang="en-US" sz="2400" dirty="0"/>
              <a:t>ペイロード（積荷） </a:t>
            </a:r>
            <a:r>
              <a:rPr lang="en-US" altLang="ja-JP" sz="2400" dirty="0"/>
              <a:t>1.5</a:t>
            </a:r>
            <a:r>
              <a:rPr lang="en-US" altLang="ja-JP" sz="2400" dirty="0" smtClean="0"/>
              <a:t>% (~4</a:t>
            </a:r>
            <a:r>
              <a:rPr lang="ja-JP" altLang="en-US" sz="2400" dirty="0" smtClean="0"/>
              <a:t>トン）</a:t>
            </a:r>
            <a:endParaRPr lang="en-US" altLang="ja-JP" sz="2400" dirty="0" smtClean="0"/>
          </a:p>
          <a:p>
            <a:r>
              <a:rPr lang="ja-JP" altLang="en-US" dirty="0" smtClean="0"/>
              <a:t>（静止軌道に打ち上げる場合）</a:t>
            </a:r>
            <a:endParaRPr lang="en-US" altLang="ja-JP" dirty="0" smtClean="0"/>
          </a:p>
          <a:p>
            <a:endParaRPr lang="en-US" altLang="ja-JP" sz="2400" dirty="0"/>
          </a:p>
          <a:p>
            <a:endParaRPr lang="en-US" altLang="ja-JP" sz="2400" dirty="0" smtClean="0"/>
          </a:p>
          <a:p>
            <a:r>
              <a:rPr lang="ja-JP" altLang="en-US" sz="2400" dirty="0" smtClean="0"/>
              <a:t>打ち上げ費用を約</a:t>
            </a:r>
            <a:r>
              <a:rPr lang="en-US" altLang="ja-JP" sz="2400" dirty="0" smtClean="0"/>
              <a:t>100</a:t>
            </a:r>
            <a:r>
              <a:rPr lang="ja-JP" altLang="en-US" sz="2400" dirty="0" smtClean="0"/>
              <a:t>億円（今はもう少し安くなっている）とすると、</a:t>
            </a:r>
            <a:r>
              <a:rPr lang="en-US" altLang="ja-JP" sz="2400" dirty="0" smtClean="0"/>
              <a:t>1kg</a:t>
            </a:r>
            <a:r>
              <a:rPr lang="ja-JP" altLang="en-US" sz="2400" dirty="0" smtClean="0"/>
              <a:t>あたり</a:t>
            </a:r>
            <a:r>
              <a:rPr lang="en-US" altLang="ja-JP" sz="2400" dirty="0" smtClean="0"/>
              <a:t>2</a:t>
            </a:r>
            <a:r>
              <a:rPr lang="ja-JP" altLang="en-US" sz="2400" dirty="0" smtClean="0"/>
              <a:t>万</a:t>
            </a:r>
            <a:r>
              <a:rPr lang="en-US" altLang="ja-JP" sz="2400" dirty="0" smtClean="0"/>
              <a:t>5</a:t>
            </a:r>
            <a:r>
              <a:rPr lang="ja-JP" altLang="en-US" sz="2400" dirty="0" smtClean="0"/>
              <a:t>千円</a:t>
            </a:r>
            <a:endParaRPr lang="en-US" altLang="ja-JP" sz="2400" dirty="0" smtClean="0"/>
          </a:p>
          <a:p>
            <a:endParaRPr lang="en-US" altLang="ja-JP" sz="2400" dirty="0"/>
          </a:p>
        </p:txBody>
      </p:sp>
      <p:pic>
        <p:nvPicPr>
          <p:cNvPr id="5" name="図 4"/>
          <p:cNvPicPr>
            <a:picLocks noChangeAspect="1"/>
          </p:cNvPicPr>
          <p:nvPr/>
        </p:nvPicPr>
        <p:blipFill>
          <a:blip r:embed="rId3"/>
          <a:stretch>
            <a:fillRect/>
          </a:stretch>
        </p:blipFill>
        <p:spPr>
          <a:xfrm rot="16200000">
            <a:off x="-2011969" y="2676967"/>
            <a:ext cx="6583362" cy="1778701"/>
          </a:xfrm>
          <a:prstGeom prst="rect">
            <a:avLst/>
          </a:prstGeom>
        </p:spPr>
      </p:pic>
    </p:spTree>
    <p:extLst>
      <p:ext uri="{BB962C8B-B14F-4D97-AF65-F5344CB8AC3E}">
        <p14:creationId xmlns:p14="http://schemas.microsoft.com/office/powerpoint/2010/main" val="28763520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41"/>
            <a:ext cx="8229600" cy="1143000"/>
          </a:xfrm>
        </p:spPr>
        <p:txBody>
          <a:bodyPr>
            <a:normAutofit/>
          </a:bodyPr>
          <a:lstStyle/>
          <a:p>
            <a:r>
              <a:rPr lang="ja-JP" altLang="en-US" sz="3600" dirty="0"/>
              <a:t>世界の宇宙</a:t>
            </a:r>
            <a:r>
              <a:rPr lang="ja-JP" altLang="en-US" sz="3600" dirty="0" smtClean="0"/>
              <a:t>開発超略史</a:t>
            </a:r>
            <a:endParaRPr kumimoji="1" lang="ja-JP" altLang="en-US" sz="3600" dirty="0"/>
          </a:p>
        </p:txBody>
      </p:sp>
      <p:sp>
        <p:nvSpPr>
          <p:cNvPr id="3" name="コンテンツ プレースホルダー 2"/>
          <p:cNvSpPr>
            <a:spLocks noGrp="1"/>
          </p:cNvSpPr>
          <p:nvPr>
            <p:ph idx="1"/>
          </p:nvPr>
        </p:nvSpPr>
        <p:spPr>
          <a:xfrm>
            <a:off x="457200" y="1041411"/>
            <a:ext cx="8229600" cy="4525963"/>
          </a:xfrm>
        </p:spPr>
        <p:txBody>
          <a:bodyPr>
            <a:noAutofit/>
          </a:bodyPr>
          <a:lstStyle/>
          <a:p>
            <a:r>
              <a:rPr lang="en-US" altLang="ja-JP" sz="2000" dirty="0" smtClean="0"/>
              <a:t>1200</a:t>
            </a:r>
            <a:r>
              <a:rPr lang="ja-JP" altLang="en-US" sz="2000" dirty="0"/>
              <a:t>年頃 世界最初のロケットとして、火薬を使った「火せん」が発明された（中国）</a:t>
            </a:r>
          </a:p>
          <a:p>
            <a:r>
              <a:rPr lang="en-US" altLang="ja-JP" sz="2000" dirty="0" smtClean="0"/>
              <a:t>1903</a:t>
            </a:r>
            <a:r>
              <a:rPr lang="ja-JP" altLang="en-US" sz="2000" dirty="0"/>
              <a:t>年ライト兄弟、初飛行成功</a:t>
            </a:r>
            <a:r>
              <a:rPr lang="en-US" altLang="ja-JP" sz="2000" dirty="0"/>
              <a:t>(</a:t>
            </a:r>
            <a:r>
              <a:rPr lang="ja-JP" altLang="en-US" sz="2000" dirty="0"/>
              <a:t>アメリカ</a:t>
            </a:r>
            <a:r>
              <a:rPr lang="en-US" altLang="ja-JP" sz="2000" dirty="0"/>
              <a:t>)</a:t>
            </a:r>
          </a:p>
          <a:p>
            <a:r>
              <a:rPr lang="en-US" altLang="ja-JP" sz="2000" dirty="0" smtClean="0"/>
              <a:t>1926</a:t>
            </a:r>
            <a:r>
              <a:rPr lang="ja-JP" altLang="en-US" sz="2000" dirty="0"/>
              <a:t>年 </a:t>
            </a:r>
            <a:r>
              <a:rPr lang="ja-JP" altLang="en-US" sz="2000" dirty="0" smtClean="0"/>
              <a:t>ロバート</a:t>
            </a:r>
            <a:r>
              <a:rPr lang="ja-JP" altLang="en-US" sz="2000" dirty="0"/>
              <a:t>・ゴダードが、世界最初の液体燃料ロケット打ち上げに</a:t>
            </a:r>
            <a:r>
              <a:rPr lang="ja-JP" altLang="en-US" sz="2000" dirty="0" smtClean="0"/>
              <a:t>成功（米）</a:t>
            </a:r>
            <a:endParaRPr lang="en-US" altLang="ja-JP" sz="2000" dirty="0"/>
          </a:p>
          <a:p>
            <a:r>
              <a:rPr lang="en-US" altLang="ja-JP" sz="2000" dirty="0" smtClean="0"/>
              <a:t>1942</a:t>
            </a:r>
            <a:r>
              <a:rPr lang="ja-JP" altLang="en-US" sz="2000" dirty="0"/>
              <a:t>年 世界初のミサイル</a:t>
            </a:r>
            <a:r>
              <a:rPr lang="en-US" altLang="ja-JP" sz="2000" dirty="0"/>
              <a:t>V-2</a:t>
            </a:r>
            <a:r>
              <a:rPr lang="ja-JP" altLang="en-US" sz="2000" dirty="0"/>
              <a:t>の試験飛行に成功</a:t>
            </a:r>
            <a:r>
              <a:rPr lang="en-US" altLang="ja-JP" sz="2000" dirty="0"/>
              <a:t>(</a:t>
            </a:r>
            <a:r>
              <a:rPr lang="ja-JP" altLang="en-US" sz="2000" dirty="0"/>
              <a:t>ドイツ</a:t>
            </a:r>
            <a:r>
              <a:rPr lang="en-US" altLang="ja-JP" sz="2000" dirty="0"/>
              <a:t>)</a:t>
            </a:r>
          </a:p>
          <a:p>
            <a:r>
              <a:rPr lang="en-US" altLang="ja-JP" sz="2000" dirty="0" smtClean="0"/>
              <a:t>1957</a:t>
            </a:r>
            <a:r>
              <a:rPr lang="ja-JP" altLang="en-US" sz="2000" dirty="0"/>
              <a:t>年 世界初の人工衛星「スプートニク」打ち上げ</a:t>
            </a:r>
            <a:r>
              <a:rPr lang="en-US" altLang="ja-JP" sz="2000" dirty="0"/>
              <a:t>(</a:t>
            </a:r>
            <a:r>
              <a:rPr lang="ja-JP" altLang="en-US" sz="2000" dirty="0"/>
              <a:t>ソ連</a:t>
            </a:r>
            <a:r>
              <a:rPr lang="en-US" altLang="ja-JP" sz="2000" dirty="0"/>
              <a:t>)</a:t>
            </a:r>
          </a:p>
          <a:p>
            <a:r>
              <a:rPr lang="en-US" altLang="ja-JP" sz="2000" dirty="0" smtClean="0"/>
              <a:t>1961</a:t>
            </a:r>
            <a:r>
              <a:rPr lang="ja-JP" altLang="en-US" sz="2000" dirty="0"/>
              <a:t>年 ソ連のガガーリンがボストーク</a:t>
            </a:r>
            <a:r>
              <a:rPr lang="en-US" altLang="ja-JP" sz="2000" dirty="0"/>
              <a:t>1</a:t>
            </a:r>
            <a:r>
              <a:rPr lang="ja-JP" altLang="en-US" sz="2000" dirty="0"/>
              <a:t>号で人類で始めて宇宙へ</a:t>
            </a:r>
          </a:p>
          <a:p>
            <a:r>
              <a:rPr lang="en-US" altLang="ja-JP" sz="2000" dirty="0" smtClean="0"/>
              <a:t>1969</a:t>
            </a:r>
            <a:r>
              <a:rPr lang="ja-JP" altLang="en-US" sz="2000" dirty="0"/>
              <a:t>年 アポロ</a:t>
            </a:r>
            <a:r>
              <a:rPr lang="en-US" altLang="ja-JP" sz="2000" dirty="0"/>
              <a:t>11</a:t>
            </a:r>
            <a:r>
              <a:rPr lang="ja-JP" altLang="en-US" sz="2000" dirty="0"/>
              <a:t>号で宇宙飛行士</a:t>
            </a:r>
            <a:r>
              <a:rPr lang="en-US" altLang="ja-JP" sz="2000" dirty="0"/>
              <a:t>2</a:t>
            </a:r>
            <a:r>
              <a:rPr lang="ja-JP" altLang="en-US" sz="2000" dirty="0"/>
              <a:t>人が月面に着陸（アメリカ）</a:t>
            </a:r>
          </a:p>
          <a:p>
            <a:r>
              <a:rPr lang="en-US" altLang="ja-JP" sz="2000" dirty="0" smtClean="0"/>
              <a:t>1979</a:t>
            </a:r>
            <a:r>
              <a:rPr lang="ja-JP" altLang="en-US" sz="2000" dirty="0"/>
              <a:t>年　欧州宇宙機関</a:t>
            </a:r>
            <a:r>
              <a:rPr lang="en-US" altLang="ja-JP" sz="2000" dirty="0"/>
              <a:t>(ESA</a:t>
            </a:r>
            <a:r>
              <a:rPr lang="ja-JP" altLang="en-US" sz="2000" dirty="0"/>
              <a:t>）がアリアンロケット打ち上げ</a:t>
            </a:r>
          </a:p>
          <a:p>
            <a:r>
              <a:rPr lang="en-US" altLang="ja-JP" sz="2000" dirty="0" smtClean="0"/>
              <a:t>1980</a:t>
            </a:r>
            <a:r>
              <a:rPr lang="ja-JP" altLang="en-US" sz="2000" dirty="0"/>
              <a:t>年 インドが初の自力で人工衛星打ち上げ</a:t>
            </a:r>
          </a:p>
          <a:p>
            <a:r>
              <a:rPr lang="en-US" altLang="ja-JP" sz="2000" dirty="0" smtClean="0"/>
              <a:t>1981</a:t>
            </a:r>
            <a:r>
              <a:rPr lang="ja-JP" altLang="en-US" sz="2000" dirty="0"/>
              <a:t>年　世界初の有人再使用型ロケット「スペースシャトル」初飛行</a:t>
            </a:r>
          </a:p>
          <a:p>
            <a:r>
              <a:rPr lang="en-US" altLang="ja-JP" sz="2000" dirty="0" smtClean="0"/>
              <a:t>2003</a:t>
            </a:r>
            <a:r>
              <a:rPr lang="ja-JP" altLang="en-US" sz="2000" dirty="0"/>
              <a:t>年　宇宙飛行士</a:t>
            </a:r>
            <a:r>
              <a:rPr lang="en-US" altLang="ja-JP" sz="2000" dirty="0"/>
              <a:t>1</a:t>
            </a:r>
            <a:r>
              <a:rPr lang="ja-JP" altLang="en-US" sz="2000" dirty="0"/>
              <a:t>人を乗せた中国の神舟</a:t>
            </a:r>
            <a:r>
              <a:rPr lang="en-US" altLang="ja-JP" sz="2000" dirty="0"/>
              <a:t>5</a:t>
            </a:r>
            <a:r>
              <a:rPr lang="ja-JP" altLang="en-US" sz="2000" dirty="0"/>
              <a:t>号が</a:t>
            </a:r>
            <a:r>
              <a:rPr lang="ja-JP" altLang="en-US" sz="2000" dirty="0" smtClean="0"/>
              <a:t>打ち上げ、帰還成功。</a:t>
            </a:r>
            <a:endParaRPr lang="ja-JP" altLang="en-US" sz="2000" dirty="0"/>
          </a:p>
          <a:p>
            <a:r>
              <a:rPr lang="en-US" altLang="ja-JP" sz="2000" dirty="0" smtClean="0"/>
              <a:t>2010</a:t>
            </a:r>
            <a:r>
              <a:rPr lang="ja-JP" altLang="en-US" sz="2000" dirty="0"/>
              <a:t>年　国際宇宙ステーション完成</a:t>
            </a:r>
          </a:p>
          <a:p>
            <a:pPr marL="0" indent="0">
              <a:buNone/>
            </a:pPr>
            <a:endParaRPr kumimoji="1" lang="ja-JP" altLang="en-US" sz="2000" dirty="0"/>
          </a:p>
        </p:txBody>
      </p:sp>
    </p:spTree>
    <p:extLst>
      <p:ext uri="{BB962C8B-B14F-4D97-AF65-F5344CB8AC3E}">
        <p14:creationId xmlns:p14="http://schemas.microsoft.com/office/powerpoint/2010/main" val="30242983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スプートニク</a:t>
            </a:r>
            <a:r>
              <a:rPr kumimoji="1" lang="en-US" altLang="ja-JP" dirty="0" smtClean="0"/>
              <a:t>1</a:t>
            </a:r>
            <a:r>
              <a:rPr kumimoji="1" lang="ja-JP" altLang="en-US" dirty="0" smtClean="0"/>
              <a:t>号</a:t>
            </a:r>
            <a:endParaRPr kumimoji="1" lang="ja-JP" altLang="en-US" dirty="0"/>
          </a:p>
        </p:txBody>
      </p:sp>
      <p:pic>
        <p:nvPicPr>
          <p:cNvPr id="4" name="図 3"/>
          <p:cNvPicPr>
            <a:picLocks noChangeAspect="1"/>
          </p:cNvPicPr>
          <p:nvPr/>
        </p:nvPicPr>
        <p:blipFill>
          <a:blip r:embed="rId3"/>
          <a:stretch>
            <a:fillRect/>
          </a:stretch>
        </p:blipFill>
        <p:spPr>
          <a:xfrm>
            <a:off x="457200" y="1693333"/>
            <a:ext cx="2540000" cy="2082800"/>
          </a:xfrm>
          <a:prstGeom prst="rect">
            <a:avLst/>
          </a:prstGeom>
        </p:spPr>
      </p:pic>
      <p:sp>
        <p:nvSpPr>
          <p:cNvPr id="5" name="テキスト ボックス 4"/>
          <p:cNvSpPr txBox="1"/>
          <p:nvPr/>
        </p:nvSpPr>
        <p:spPr>
          <a:xfrm>
            <a:off x="274539" y="4369475"/>
            <a:ext cx="8869461" cy="2246769"/>
          </a:xfrm>
          <a:prstGeom prst="rect">
            <a:avLst/>
          </a:prstGeom>
          <a:noFill/>
        </p:spPr>
        <p:txBody>
          <a:bodyPr wrap="square" rtlCol="0">
            <a:spAutoFit/>
          </a:bodyPr>
          <a:lstStyle/>
          <a:p>
            <a:r>
              <a:rPr lang="en-US" altLang="ja-JP" sz="2000" dirty="0" smtClean="0"/>
              <a:t>1957</a:t>
            </a:r>
            <a:r>
              <a:rPr lang="ja-JP" altLang="en-US" sz="2000" dirty="0" smtClean="0"/>
              <a:t>年に打ち上げられた世界</a:t>
            </a:r>
            <a:r>
              <a:rPr lang="ja-JP" altLang="en-US" sz="2000" dirty="0"/>
              <a:t>初の人工</a:t>
            </a:r>
            <a:r>
              <a:rPr lang="ja-JP" altLang="en-US" sz="2000" dirty="0" smtClean="0"/>
              <a:t>衛星。球体の大きさ</a:t>
            </a:r>
            <a:r>
              <a:rPr lang="en-US" altLang="ja-JP" sz="2000" dirty="0" smtClean="0"/>
              <a:t>58cm</a:t>
            </a:r>
            <a:r>
              <a:rPr lang="ja-JP" altLang="en-US" sz="2000" dirty="0" smtClean="0"/>
              <a:t>、重さは約</a:t>
            </a:r>
            <a:r>
              <a:rPr lang="en-US" altLang="ja-JP" sz="2000" dirty="0" smtClean="0"/>
              <a:t>83kg</a:t>
            </a:r>
            <a:r>
              <a:rPr lang="ja-JP" altLang="en-US" sz="2000" dirty="0" smtClean="0"/>
              <a:t>。</a:t>
            </a:r>
            <a:endParaRPr lang="en-US" altLang="ja-JP" sz="2000" dirty="0" smtClean="0"/>
          </a:p>
          <a:p>
            <a:r>
              <a:rPr lang="ja-JP" altLang="en-US" sz="2000" dirty="0" smtClean="0"/>
              <a:t>遠地点</a:t>
            </a:r>
            <a:r>
              <a:rPr lang="ja-JP" altLang="en-US" sz="2000" dirty="0"/>
              <a:t>約</a:t>
            </a:r>
            <a:r>
              <a:rPr lang="en-US" altLang="ja-JP" sz="2000" dirty="0"/>
              <a:t>950km</a:t>
            </a:r>
            <a:r>
              <a:rPr lang="ja-JP" altLang="en-US" sz="2000" dirty="0"/>
              <a:t>、近地点約</a:t>
            </a:r>
            <a:r>
              <a:rPr lang="en-US" altLang="ja-JP" sz="2000" dirty="0"/>
              <a:t>230km</a:t>
            </a:r>
            <a:r>
              <a:rPr lang="ja-JP" altLang="en-US" sz="2000" dirty="0"/>
              <a:t>、軌道傾斜角</a:t>
            </a:r>
            <a:r>
              <a:rPr lang="en-US" altLang="ja-JP" sz="2000" dirty="0"/>
              <a:t>65°</a:t>
            </a:r>
            <a:r>
              <a:rPr lang="ja-JP" altLang="en-US" sz="2000" dirty="0" smtClean="0"/>
              <a:t>の楕円</a:t>
            </a:r>
            <a:r>
              <a:rPr lang="ja-JP" altLang="en-US" sz="2000" dirty="0"/>
              <a:t>軌道を</a:t>
            </a:r>
            <a:r>
              <a:rPr lang="en-US" altLang="ja-JP" sz="2000" dirty="0"/>
              <a:t>96.2</a:t>
            </a:r>
            <a:r>
              <a:rPr lang="ja-JP" altLang="en-US" sz="2000" dirty="0"/>
              <a:t>分で周回</a:t>
            </a:r>
            <a:r>
              <a:rPr lang="ja-JP" altLang="en-US" sz="2000" dirty="0" smtClean="0"/>
              <a:t>し、</a:t>
            </a:r>
            <a:r>
              <a:rPr lang="en-US" altLang="ja-JP" sz="2000" dirty="0" smtClean="0"/>
              <a:t>57</a:t>
            </a:r>
            <a:r>
              <a:rPr lang="ja-JP" altLang="en-US" sz="2000" dirty="0" smtClean="0"/>
              <a:t>日後に大気圏突入</a:t>
            </a:r>
            <a:endParaRPr lang="en-US" altLang="ja-JP" sz="2000" dirty="0"/>
          </a:p>
          <a:p>
            <a:r>
              <a:rPr lang="ja-JP" altLang="en-US" sz="2000" dirty="0" smtClean="0"/>
              <a:t>衛星から出した電波を地上で受信することで、地球の高層大気（電離層）を観測。</a:t>
            </a:r>
            <a:endParaRPr lang="en-US" altLang="ja-JP" sz="2000" dirty="0" smtClean="0"/>
          </a:p>
          <a:p>
            <a:endParaRPr kumimoji="1" lang="en-US" altLang="ja-JP" sz="2000" dirty="0"/>
          </a:p>
          <a:p>
            <a:r>
              <a:rPr kumimoji="1" lang="ja-JP" altLang="en-US" sz="2000" dirty="0" smtClean="0"/>
              <a:t>ソ連が宇宙開発でアメリカに先んじていることが明らかになり、アメリカは</a:t>
            </a:r>
            <a:endParaRPr kumimoji="1" lang="en-US" altLang="ja-JP" sz="2000" dirty="0" smtClean="0"/>
          </a:p>
          <a:p>
            <a:r>
              <a:rPr lang="ja-JP" altLang="en-US" sz="2000" dirty="0" smtClean="0"/>
              <a:t>大きな衝撃をうけた（スプートニク・ショック）</a:t>
            </a:r>
            <a:endParaRPr kumimoji="1" lang="ja-JP" altLang="en-US" sz="2000" dirty="0"/>
          </a:p>
        </p:txBody>
      </p:sp>
      <p:pic>
        <p:nvPicPr>
          <p:cNvPr id="6" name="図 5"/>
          <p:cNvPicPr>
            <a:picLocks noChangeAspect="1"/>
          </p:cNvPicPr>
          <p:nvPr/>
        </p:nvPicPr>
        <p:blipFill>
          <a:blip r:embed="rId4"/>
          <a:stretch>
            <a:fillRect/>
          </a:stretch>
        </p:blipFill>
        <p:spPr>
          <a:xfrm>
            <a:off x="4890837" y="1519544"/>
            <a:ext cx="1790700" cy="2492654"/>
          </a:xfrm>
          <a:prstGeom prst="rect">
            <a:avLst/>
          </a:prstGeom>
        </p:spPr>
      </p:pic>
    </p:spTree>
    <p:extLst>
      <p:ext uri="{BB962C8B-B14F-4D97-AF65-F5344CB8AC3E}">
        <p14:creationId xmlns:p14="http://schemas.microsoft.com/office/powerpoint/2010/main" val="1412778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スペースシャトル</a:t>
            </a:r>
            <a:r>
              <a:rPr kumimoji="1" lang="en-US" altLang="ja-JP" sz="3600" dirty="0" smtClean="0"/>
              <a:t>(1981-)</a:t>
            </a:r>
            <a:endParaRPr kumimoji="1" lang="ja-JP" altLang="en-US" sz="3600" dirty="0"/>
          </a:p>
        </p:txBody>
      </p:sp>
      <p:sp>
        <p:nvSpPr>
          <p:cNvPr id="6" name="テキスト ボックス 5"/>
          <p:cNvSpPr txBox="1"/>
          <p:nvPr/>
        </p:nvSpPr>
        <p:spPr>
          <a:xfrm>
            <a:off x="762000" y="5672669"/>
            <a:ext cx="7915148" cy="1015663"/>
          </a:xfrm>
          <a:prstGeom prst="rect">
            <a:avLst/>
          </a:prstGeom>
          <a:noFill/>
        </p:spPr>
        <p:txBody>
          <a:bodyPr wrap="none" rtlCol="0">
            <a:spAutoFit/>
          </a:bodyPr>
          <a:lstStyle/>
          <a:p>
            <a:r>
              <a:rPr kumimoji="1" lang="ja-JP" altLang="en-US" sz="2000" dirty="0" smtClean="0"/>
              <a:t>アメリカが開発した、初の有人再使用型宇宙輸送機。</a:t>
            </a:r>
            <a:endParaRPr kumimoji="1" lang="en-US" altLang="ja-JP" sz="2000" dirty="0" smtClean="0"/>
          </a:p>
          <a:p>
            <a:r>
              <a:rPr lang="ja-JP" altLang="en-US" sz="2000" dirty="0" smtClean="0"/>
              <a:t>ロケットで垂直に打ち上げられて、飛行機のように滑空してかえってくる。</a:t>
            </a:r>
            <a:endParaRPr lang="en-US" altLang="ja-JP" sz="2000" dirty="0" smtClean="0"/>
          </a:p>
          <a:p>
            <a:r>
              <a:rPr kumimoji="1" lang="en-US" altLang="ja-JP" sz="2000" dirty="0" smtClean="0"/>
              <a:t>2011</a:t>
            </a:r>
            <a:r>
              <a:rPr kumimoji="1" lang="ja-JP" altLang="en-US" sz="2000" dirty="0" smtClean="0"/>
              <a:t>年、運用終了予定。</a:t>
            </a:r>
            <a:endParaRPr kumimoji="1" lang="ja-JP" altLang="en-US" sz="2000" dirty="0"/>
          </a:p>
        </p:txBody>
      </p:sp>
      <p:pic>
        <p:nvPicPr>
          <p:cNvPr id="7" name="図 6"/>
          <p:cNvPicPr>
            <a:picLocks noChangeAspect="1"/>
          </p:cNvPicPr>
          <p:nvPr/>
        </p:nvPicPr>
        <p:blipFill>
          <a:blip r:embed="rId3"/>
          <a:stretch>
            <a:fillRect/>
          </a:stretch>
        </p:blipFill>
        <p:spPr>
          <a:xfrm>
            <a:off x="2286000" y="1600200"/>
            <a:ext cx="4572000" cy="3644900"/>
          </a:xfrm>
          <a:prstGeom prst="rect">
            <a:avLst/>
          </a:prstGeom>
        </p:spPr>
      </p:pic>
    </p:spTree>
    <p:extLst>
      <p:ext uri="{BB962C8B-B14F-4D97-AF65-F5344CB8AC3E}">
        <p14:creationId xmlns:p14="http://schemas.microsoft.com/office/powerpoint/2010/main" val="8592686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TotalTime>
  <Words>3017</Words>
  <Application>Microsoft Macintosh PowerPoint</Application>
  <PresentationFormat>画面に合わせる (4:3)</PresentationFormat>
  <Paragraphs>322</Paragraphs>
  <Slides>45</Slides>
  <Notes>12</Notes>
  <HiddenSlides>0</HiddenSlides>
  <MMClips>2</MMClips>
  <ScaleCrop>false</ScaleCrop>
  <HeadingPairs>
    <vt:vector size="4" baseType="variant">
      <vt:variant>
        <vt:lpstr>テーマ</vt:lpstr>
      </vt:variant>
      <vt:variant>
        <vt:i4>1</vt:i4>
      </vt:variant>
      <vt:variant>
        <vt:lpstr>スライド タイトル</vt:lpstr>
      </vt:variant>
      <vt:variant>
        <vt:i4>45</vt:i4>
      </vt:variant>
    </vt:vector>
  </HeadingPairs>
  <TitlesOfParts>
    <vt:vector size="46" baseType="lpstr">
      <vt:lpstr>ホワイト</vt:lpstr>
      <vt:lpstr>宇宙と人間V  〜宇宙開発利用〜</vt:lpstr>
      <vt:lpstr>宇宙とはどこから？</vt:lpstr>
      <vt:lpstr>人工衛星と軌道 </vt:lpstr>
      <vt:lpstr>ロケットとジェット機の違い</vt:lpstr>
      <vt:lpstr>コンスタンチン・ツィオルコフスキー (1857 – 1935)</vt:lpstr>
      <vt:lpstr>ロケットの重量はほとんど燃料</vt:lpstr>
      <vt:lpstr>世界の宇宙開発超略史</vt:lpstr>
      <vt:lpstr>スプートニク1号</vt:lpstr>
      <vt:lpstr>スペースシャトル(1981-)</vt:lpstr>
      <vt:lpstr>ソユーズ</vt:lpstr>
      <vt:lpstr>日本の宇宙開発超略史</vt:lpstr>
      <vt:lpstr>今、人類は宇宙で何をしているのか （ざっくりと投資金額ランキング）</vt:lpstr>
      <vt:lpstr>今、人類は宇宙で何をしているのか （ざっくりと投資金額ランキング）</vt:lpstr>
      <vt:lpstr>「平和的利用」の意味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4つのインフラ　１：測位衛星</vt:lpstr>
      <vt:lpstr>4つのインフラ　１：測位衛星　ー　日本の政策</vt:lpstr>
      <vt:lpstr>4つのインフラ ２：リモートセンシング衛星</vt:lpstr>
      <vt:lpstr>4つのインフラ ３：通信放送衛星</vt:lpstr>
      <vt:lpstr>4つのインフラ ３：輸送システム</vt:lpstr>
      <vt:lpstr>宇宙科学・探査</vt:lpstr>
      <vt:lpstr>有人宇宙活動</vt:lpstr>
      <vt:lpstr>国際宇宙ステーション</vt:lpstr>
      <vt:lpstr>宇宙太陽光発電</vt:lpstr>
      <vt:lpstr>PowerPoint プレゼンテーション</vt:lpstr>
      <vt:lpstr>宇宙開発利用に伴う現前の課題の例</vt:lpstr>
      <vt:lpstr>宇宙は夢と希望か</vt:lpstr>
      <vt:lpstr>希望ってなに？</vt:lpstr>
      <vt:lpstr>幸福なら希望はいらない？</vt:lpstr>
      <vt:lpstr>PowerPoint プレゼンテーション</vt:lpstr>
      <vt:lpstr>PowerPoint プレゼンテーション</vt:lpstr>
      <vt:lpstr>20世紀の宇宙開発の最大の成果</vt:lpstr>
      <vt:lpstr>PowerPoint プレゼンテーション</vt:lpstr>
      <vt:lpstr>なぜ宇宙へいくのか？</vt:lpstr>
      <vt:lpstr>極限状態がもたらす新しい知見</vt:lpstr>
      <vt:lpstr>PowerPoint プレゼンテーション</vt:lpstr>
      <vt:lpstr>グロテスクな未来？</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日本の宇宙開発利用 宇宙学に何が求められているか？</dc:title>
  <dc:creator>isobe</dc:creator>
  <cp:lastModifiedBy>isobe</cp:lastModifiedBy>
  <cp:revision>25</cp:revision>
  <dcterms:created xsi:type="dcterms:W3CDTF">2014-04-28T03:55:08Z</dcterms:created>
  <dcterms:modified xsi:type="dcterms:W3CDTF">2014-12-14T15:17:30Z</dcterms:modified>
</cp:coreProperties>
</file>