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28" r:id="rId2"/>
    <p:sldId id="329" r:id="rId3"/>
    <p:sldId id="257" r:id="rId4"/>
    <p:sldId id="267" r:id="rId5"/>
    <p:sldId id="268" r:id="rId6"/>
    <p:sldId id="269" r:id="rId7"/>
    <p:sldId id="320" r:id="rId8"/>
    <p:sldId id="270" r:id="rId9"/>
    <p:sldId id="271" r:id="rId10"/>
    <p:sldId id="272" r:id="rId11"/>
    <p:sldId id="273" r:id="rId12"/>
    <p:sldId id="258" r:id="rId13"/>
    <p:sldId id="274" r:id="rId14"/>
    <p:sldId id="275" r:id="rId15"/>
    <p:sldId id="277" r:id="rId16"/>
    <p:sldId id="322" r:id="rId17"/>
    <p:sldId id="278" r:id="rId18"/>
    <p:sldId id="279" r:id="rId19"/>
    <p:sldId id="259" r:id="rId20"/>
    <p:sldId id="266" r:id="rId21"/>
    <p:sldId id="280" r:id="rId22"/>
    <p:sldId id="284" r:id="rId23"/>
    <p:sldId id="292" r:id="rId24"/>
    <p:sldId id="290" r:id="rId25"/>
    <p:sldId id="291" r:id="rId26"/>
    <p:sldId id="293" r:id="rId27"/>
    <p:sldId id="314" r:id="rId28"/>
    <p:sldId id="283" r:id="rId29"/>
    <p:sldId id="285" r:id="rId30"/>
    <p:sldId id="286" r:id="rId31"/>
    <p:sldId id="265" r:id="rId32"/>
    <p:sldId id="318" r:id="rId33"/>
    <p:sldId id="288" r:id="rId34"/>
    <p:sldId id="287" r:id="rId35"/>
    <p:sldId id="289" r:id="rId36"/>
    <p:sldId id="297" r:id="rId37"/>
    <p:sldId id="330" r:id="rId38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6DDD1"/>
    <a:srgbClr val="C704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84" autoAdjust="0"/>
  </p:normalViewPr>
  <p:slideViewPr>
    <p:cSldViewPr snapToGrid="0" snapToObjects="1" showGuides="1">
      <p:cViewPr varScale="1">
        <p:scale>
          <a:sx n="70" d="100"/>
          <a:sy n="70" d="100"/>
        </p:scale>
        <p:origin x="-11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DC968-4AAF-EA48-8DB8-08D4BB2B1A9B}" type="datetimeFigureOut">
              <a:rPr lang="ja-JP" altLang="en-US" smtClean="0"/>
              <a:t>2015/04/22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71D7B-495D-B54F-89DF-DA99C999AF64}" type="slidenum">
              <a:rPr lang="ja-JP" altLang="en-US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50203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53CCE-78A8-D44B-A6B7-68D8C7D6CCBC}" type="datetimeFigureOut">
              <a:rPr kumimoji="1" lang="ja-JP" altLang="en-US" smtClean="0"/>
              <a:pPr/>
              <a:t>2015/04/22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29E15-778B-C14A-9E72-C842BD4DC0B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1206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z0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9E15-778B-C14A-9E72-C842BD4DC0B6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5128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b3</a:t>
            </a:r>
            <a:r>
              <a:rPr kumimoji="1" lang="ja-JP" altLang="en-US" dirty="0" smtClean="0"/>
              <a:t>ち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9E15-778B-C14A-9E72-C842BD4DC0B6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9319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a2</a:t>
            </a:r>
            <a:r>
              <a:rPr kumimoji="1" lang="ja-JP" altLang="en-US" dirty="0" smtClean="0"/>
              <a:t>ち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9E15-778B-C14A-9E72-C842BD4DC0B6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275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a2</a:t>
            </a:r>
            <a:r>
              <a:rPr kumimoji="1" lang="ja-JP" altLang="en-US" dirty="0" smtClean="0"/>
              <a:t>ち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9E15-778B-C14A-9E72-C842BD4DC0B6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9415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b2</a:t>
            </a:r>
            <a:r>
              <a:rPr kumimoji="1" lang="ja-JP" altLang="en-US" dirty="0" smtClean="0"/>
              <a:t>ち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9E15-778B-C14A-9E72-C842BD4DC0B6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8355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a1</a:t>
            </a:r>
            <a:r>
              <a:rPr kumimoji="1" lang="ja-JP" altLang="en-US" dirty="0" smtClean="0"/>
              <a:t>ち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9E15-778B-C14A-9E72-C842BD4DC0B6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403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a2</a:t>
            </a:r>
            <a:r>
              <a:rPr kumimoji="1" lang="ja-JP" altLang="en-US" dirty="0" smtClean="0"/>
              <a:t>ち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9E15-778B-C14A-9E72-C842BD4DC0B6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6701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a2</a:t>
            </a:r>
            <a:r>
              <a:rPr kumimoji="1" lang="ja-JP" altLang="en-US" dirty="0" smtClean="0"/>
              <a:t>ち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9E15-778B-C14A-9E72-C842BD4DC0B6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501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a2</a:t>
            </a:r>
            <a:r>
              <a:rPr kumimoji="1" lang="ja-JP" altLang="en-US" dirty="0" smtClean="0"/>
              <a:t>ち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9E15-778B-C14A-9E72-C842BD4DC0B6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4933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a2</a:t>
            </a:r>
            <a:r>
              <a:rPr kumimoji="1" lang="ja-JP" altLang="en-US" dirty="0" smtClean="0"/>
              <a:t>ち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9E15-778B-C14A-9E72-C842BD4DC0B6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9795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a3</a:t>
            </a:r>
            <a:r>
              <a:rPr kumimoji="1" lang="ja-JP" altLang="en-US" dirty="0" smtClean="0"/>
              <a:t>ち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9E15-778B-C14A-9E72-C842BD4DC0B6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8920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a2</a:t>
            </a:r>
            <a:r>
              <a:rPr kumimoji="1" lang="ja-JP" altLang="en-US" dirty="0" smtClean="0"/>
              <a:t>ち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9E15-778B-C14A-9E72-C842BD4DC0B6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41022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a1</a:t>
            </a:r>
            <a:r>
              <a:rPr kumimoji="1" lang="ja-JP" altLang="en-US" dirty="0" smtClean="0"/>
              <a:t>ち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9E15-778B-C14A-9E72-C842BD4DC0B6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9714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a1</a:t>
            </a:r>
            <a:r>
              <a:rPr kumimoji="1" lang="ja-JP" altLang="en-US" dirty="0" smtClean="0"/>
              <a:t>ち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9E15-778B-C14A-9E72-C842BD4DC0B6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98211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b2</a:t>
            </a:r>
            <a:r>
              <a:rPr kumimoji="1" lang="ja-JP" altLang="en-US" dirty="0" smtClean="0"/>
              <a:t>ちわ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9E15-778B-C14A-9E72-C842BD4DC0B6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8202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a1</a:t>
            </a:r>
            <a:r>
              <a:rPr kumimoji="1" lang="ja-JP" altLang="en-US" dirty="0" smtClean="0"/>
              <a:t>ち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9E15-778B-C14A-9E72-C842BD4DC0B6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2186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a1</a:t>
            </a:r>
            <a:r>
              <a:rPr kumimoji="1" lang="ja-JP" altLang="en-US" dirty="0" smtClean="0"/>
              <a:t>ち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9E15-778B-C14A-9E72-C842BD4DC0B6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20539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a2</a:t>
            </a:r>
            <a:r>
              <a:rPr kumimoji="1" lang="ja-JP" altLang="en-US" dirty="0" smtClean="0"/>
              <a:t>ち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9E15-778B-C14A-9E72-C842BD4DC0B6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14300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z0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9E15-778B-C14A-9E72-C842BD4DC0B6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51165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a2</a:t>
            </a:r>
            <a:r>
              <a:rPr kumimoji="1" lang="ja-JP" altLang="en-US" dirty="0" smtClean="0"/>
              <a:t>ち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9E15-778B-C14A-9E72-C842BD4DC0B6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00778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b3</a:t>
            </a:r>
            <a:r>
              <a:rPr kumimoji="1" lang="ja-JP" altLang="en-US" dirty="0" smtClean="0"/>
              <a:t>ち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9E15-778B-C14A-9E72-C842BD4DC0B6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84046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a2</a:t>
            </a:r>
            <a:r>
              <a:rPr kumimoji="1" lang="ja-JP" altLang="en-US" dirty="0" smtClean="0"/>
              <a:t>ち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9E15-778B-C14A-9E72-C842BD4DC0B6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4250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a2</a:t>
            </a:r>
            <a:r>
              <a:rPr kumimoji="1" lang="ja-JP" altLang="en-US" dirty="0" smtClean="0"/>
              <a:t>ち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9E15-778B-C14A-9E72-C842BD4DC0B6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48064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b2</a:t>
            </a:r>
            <a:r>
              <a:rPr kumimoji="1" lang="ja-JP" altLang="en-US" dirty="0" smtClean="0"/>
              <a:t>ち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9E15-778B-C14A-9E72-C842BD4DC0B6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78521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a2</a:t>
            </a:r>
            <a:r>
              <a:rPr kumimoji="1" lang="ja-JP" altLang="en-US" dirty="0" smtClean="0"/>
              <a:t>ち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9E15-778B-C14A-9E72-C842BD4DC0B6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92208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a2</a:t>
            </a:r>
            <a:r>
              <a:rPr kumimoji="1" lang="ja-JP" altLang="en-US" dirty="0" smtClean="0"/>
              <a:t>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9E15-778B-C14A-9E72-C842BD4DC0B6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0142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</a:t>
            </a:r>
            <a:r>
              <a:rPr kumimoji="1" lang="ja-JP" altLang="en-US" dirty="0" smtClean="0"/>
              <a:t>２ち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9E15-778B-C14A-9E72-C842BD4DC0B6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1277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b3</a:t>
            </a:r>
            <a:r>
              <a:rPr kumimoji="1" lang="ja-JP" altLang="en-US" dirty="0" smtClean="0"/>
              <a:t>ち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9E15-778B-C14A-9E72-C842BD4DC0B6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9943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a2</a:t>
            </a:r>
            <a:r>
              <a:rPr kumimoji="1" lang="ja-JP" altLang="en-US" dirty="0" smtClean="0"/>
              <a:t>ち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9E15-778B-C14A-9E72-C842BD4DC0B6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6581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b1</a:t>
            </a:r>
            <a:r>
              <a:rPr kumimoji="1" lang="ja-JP" altLang="en-US" dirty="0" smtClean="0"/>
              <a:t>ちわ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9E15-778B-C14A-9E72-C842BD4DC0B6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1957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b3</a:t>
            </a:r>
            <a:r>
              <a:rPr kumimoji="1" lang="ja-JP" altLang="en-US" dirty="0" smtClean="0"/>
              <a:t>ち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9E15-778B-C14A-9E72-C842BD4DC0B6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7260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c3</a:t>
            </a:r>
            <a:r>
              <a:rPr kumimoji="1" lang="ja-JP" altLang="en-US" dirty="0" smtClean="0"/>
              <a:t>ち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29E15-778B-C14A-9E72-C842BD4DC0B6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2531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18C8-5E09-CA46-B855-4AE7AA35506D}" type="datetimeFigureOut">
              <a:rPr lang="ja-JP" altLang="en-US" smtClean="0"/>
              <a:pPr/>
              <a:t>2015/04/22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77F-D3B1-FD41-8255-A6A731C049D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18C8-5E09-CA46-B855-4AE7AA35506D}" type="datetimeFigureOut">
              <a:rPr lang="ja-JP" altLang="en-US" smtClean="0"/>
              <a:pPr/>
              <a:t>2015/04/22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77F-D3B1-FD41-8255-A6A731C049D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18C8-5E09-CA46-B855-4AE7AA35506D}" type="datetimeFigureOut">
              <a:rPr lang="ja-JP" altLang="en-US" smtClean="0"/>
              <a:pPr/>
              <a:t>2015/04/22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77F-D3B1-FD41-8255-A6A731C049D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18C8-5E09-CA46-B855-4AE7AA35506D}" type="datetimeFigureOut">
              <a:rPr lang="ja-JP" altLang="en-US" smtClean="0"/>
              <a:pPr/>
              <a:t>2015/04/22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77F-D3B1-FD41-8255-A6A731C049D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18C8-5E09-CA46-B855-4AE7AA35506D}" type="datetimeFigureOut">
              <a:rPr lang="ja-JP" altLang="en-US" smtClean="0"/>
              <a:pPr/>
              <a:t>2015/04/22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77F-D3B1-FD41-8255-A6A731C049D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18C8-5E09-CA46-B855-4AE7AA35506D}" type="datetimeFigureOut">
              <a:rPr lang="ja-JP" altLang="en-US" smtClean="0"/>
              <a:pPr/>
              <a:t>2015/04/22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77F-D3B1-FD41-8255-A6A731C049D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18C8-5E09-CA46-B855-4AE7AA35506D}" type="datetimeFigureOut">
              <a:rPr lang="ja-JP" altLang="en-US" smtClean="0"/>
              <a:pPr/>
              <a:t>2015/04/22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77F-D3B1-FD41-8255-A6A731C049D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18C8-5E09-CA46-B855-4AE7AA35506D}" type="datetimeFigureOut">
              <a:rPr lang="ja-JP" altLang="en-US" smtClean="0"/>
              <a:pPr/>
              <a:t>2015/04/22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77F-D3B1-FD41-8255-A6A731C049D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18C8-5E09-CA46-B855-4AE7AA35506D}" type="datetimeFigureOut">
              <a:rPr lang="ja-JP" altLang="en-US" smtClean="0"/>
              <a:pPr/>
              <a:t>2015/04/22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77F-D3B1-FD41-8255-A6A731C049D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18C8-5E09-CA46-B855-4AE7AA35506D}" type="datetimeFigureOut">
              <a:rPr lang="ja-JP" altLang="en-US" smtClean="0"/>
              <a:pPr/>
              <a:t>2015/04/22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77F-D3B1-FD41-8255-A6A731C049D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18C8-5E09-CA46-B855-4AE7AA35506D}" type="datetimeFigureOut">
              <a:rPr lang="ja-JP" altLang="en-US" smtClean="0"/>
              <a:pPr/>
              <a:t>2015/04/22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F77F-D3B1-FD41-8255-A6A731C049D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718C8-5E09-CA46-B855-4AE7AA35506D}" type="datetimeFigureOut">
              <a:rPr lang="ja-JP" altLang="en-US" smtClean="0"/>
              <a:pPr/>
              <a:t>2015/04/22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6F77F-D3B1-FD41-8255-A6A731C049D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Relationship Id="rId3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hyperlink" Target="http://www2.atword.jp/science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hyperlink" Target="http://www.nirs.go.jp/information/info.php?i13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hs-2004-27-a-1024_wallpa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6974" y="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>
                <a:solidFill>
                  <a:srgbClr val="FFFFFF"/>
                </a:solidFill>
              </a:rPr>
              <a:t>宇宙と人間</a:t>
            </a:r>
            <a:r>
              <a:rPr lang="en-US" altLang="ja-JP" sz="3200" dirty="0" smtClean="0">
                <a:solidFill>
                  <a:srgbClr val="FFFFFF"/>
                </a:solidFill>
              </a:rPr>
              <a:t>III </a:t>
            </a:r>
            <a:br>
              <a:rPr lang="en-US" altLang="ja-JP" sz="3200" dirty="0" smtClean="0">
                <a:solidFill>
                  <a:srgbClr val="FFFFFF"/>
                </a:solidFill>
              </a:rPr>
            </a:br>
            <a:r>
              <a:rPr lang="en-US" altLang="ja-JP" sz="3200" dirty="0" smtClean="0">
                <a:solidFill>
                  <a:srgbClr val="FFFFFF"/>
                </a:solidFill>
              </a:rPr>
              <a:t>〜</a:t>
            </a:r>
            <a:r>
              <a:rPr lang="ja-JP" altLang="en-US" sz="3200" dirty="0" smtClean="0">
                <a:solidFill>
                  <a:srgbClr val="FFFFFF"/>
                </a:solidFill>
              </a:rPr>
              <a:t>原子核と放射線</a:t>
            </a:r>
            <a:r>
              <a:rPr lang="en-US" altLang="ja-JP" sz="3200" dirty="0" smtClean="0">
                <a:solidFill>
                  <a:srgbClr val="FFFFFF"/>
                </a:solidFill>
              </a:rPr>
              <a:t>〜</a:t>
            </a:r>
            <a:endParaRPr kumimoji="1" lang="ja-JP" altLang="en-US" sz="3200" dirty="0">
              <a:solidFill>
                <a:srgbClr val="FFFFFF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16974" y="4447377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ja-JP" altLang="en-US" sz="2000" dirty="0">
                <a:solidFill>
                  <a:srgbClr val="FFFFFF"/>
                </a:solidFill>
              </a:rPr>
              <a:t>磯部</a:t>
            </a:r>
            <a:r>
              <a:rPr lang="ja-JP" altLang="en-US" sz="2000" dirty="0" smtClean="0">
                <a:solidFill>
                  <a:srgbClr val="FFFFFF"/>
                </a:solidFill>
              </a:rPr>
              <a:t>洋明（いそべひろあき）</a:t>
            </a:r>
            <a:endParaRPr lang="en-US" altLang="ja-JP" sz="2000" dirty="0">
              <a:solidFill>
                <a:srgbClr val="FFFFFF"/>
              </a:solidFill>
            </a:endParaRPr>
          </a:p>
          <a:p>
            <a:pPr algn="l"/>
            <a:r>
              <a:rPr kumimoji="1" lang="ja-JP" altLang="en-US" sz="2000" dirty="0" smtClean="0">
                <a:solidFill>
                  <a:srgbClr val="FFFFFF"/>
                </a:solidFill>
              </a:rPr>
              <a:t>京都大学</a:t>
            </a:r>
            <a:r>
              <a:rPr kumimoji="1" lang="en-US" altLang="ja-JP" sz="2000" dirty="0" smtClean="0">
                <a:solidFill>
                  <a:srgbClr val="FFFFFF"/>
                </a:solidFill>
              </a:rPr>
              <a:t> </a:t>
            </a:r>
            <a:r>
              <a:rPr lang="ja-JP" altLang="en-US" sz="2000" dirty="0" smtClean="0">
                <a:solidFill>
                  <a:srgbClr val="FFFFFF"/>
                </a:solidFill>
              </a:rPr>
              <a:t>宇宙総合学研究ユニット</a:t>
            </a:r>
            <a:endParaRPr kumimoji="1" lang="ja-JP" altLang="en-US" sz="2000" dirty="0">
              <a:solidFill>
                <a:srgbClr val="FFFF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94224" y="6318127"/>
            <a:ext cx="5754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solidFill>
                  <a:srgbClr val="FFFFFF"/>
                </a:solidFill>
              </a:rPr>
              <a:t>大阪府高齢者大学　科学と人間の共生を楽しく学ぶ科　　</a:t>
            </a:r>
            <a:r>
              <a:rPr kumimoji="1" lang="en-US" altLang="ja-JP" sz="1400" dirty="0" smtClean="0">
                <a:solidFill>
                  <a:srgbClr val="FFFFFF"/>
                </a:solidFill>
              </a:rPr>
              <a:t>2014</a:t>
            </a:r>
            <a:r>
              <a:rPr kumimoji="1" lang="ja-JP" altLang="en-US" sz="1400" dirty="0" smtClean="0">
                <a:solidFill>
                  <a:srgbClr val="FFFFFF"/>
                </a:solidFill>
              </a:rPr>
              <a:t>年</a:t>
            </a:r>
            <a:r>
              <a:rPr lang="en-US" altLang="ja-JP" sz="1400" dirty="0" smtClean="0">
                <a:solidFill>
                  <a:srgbClr val="FFFFFF"/>
                </a:solidFill>
              </a:rPr>
              <a:t>10</a:t>
            </a:r>
            <a:r>
              <a:rPr lang="ja-JP" altLang="en-US" sz="1400" dirty="0" smtClean="0">
                <a:solidFill>
                  <a:srgbClr val="FFFFFF"/>
                </a:solidFill>
              </a:rPr>
              <a:t>月</a:t>
            </a:r>
            <a:r>
              <a:rPr lang="en-US" altLang="ja-JP" sz="1400" dirty="0">
                <a:solidFill>
                  <a:srgbClr val="FFFFFF"/>
                </a:solidFill>
              </a:rPr>
              <a:t>6</a:t>
            </a:r>
            <a:r>
              <a:rPr lang="ja-JP" altLang="en-US" sz="1400" dirty="0" smtClean="0">
                <a:solidFill>
                  <a:srgbClr val="FFFFFF"/>
                </a:solidFill>
              </a:rPr>
              <a:t>日</a:t>
            </a:r>
            <a:endParaRPr kumimoji="1" lang="ja-JP" alt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32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 smtClean="0"/>
              <a:t>ほとんど全ての元素は宇宙でできた</a:t>
            </a:r>
            <a:endParaRPr kumimoji="1" lang="ja-JP" altLang="en-US" sz="3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80" y="2596022"/>
            <a:ext cx="1041400" cy="889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533" y="2749563"/>
            <a:ext cx="685800" cy="5461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34022" y="1528101"/>
            <a:ext cx="6391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宇宙ができたとき（ビッグバン）、宇宙には</a:t>
            </a:r>
            <a:endParaRPr kumimoji="1" lang="en-US" altLang="ja-JP" sz="28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19339" y="2184850"/>
            <a:ext cx="2172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水素（陽子</a:t>
            </a:r>
            <a:r>
              <a:rPr kumimoji="1" lang="en-US" altLang="ja-JP" sz="2400" dirty="0" smtClean="0"/>
              <a:t>1</a:t>
            </a:r>
            <a:r>
              <a:rPr kumimoji="1" lang="ja-JP" altLang="en-US" sz="2400" dirty="0" smtClean="0"/>
              <a:t>つ）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78592" y="2674867"/>
            <a:ext cx="459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と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70089" y="2162439"/>
            <a:ext cx="4245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ヘリウム</a:t>
            </a:r>
            <a:r>
              <a:rPr kumimoji="1" lang="ja-JP" altLang="en-US" sz="2400" dirty="0" smtClean="0"/>
              <a:t>（陽子</a:t>
            </a:r>
            <a:r>
              <a:rPr lang="en-US" altLang="ja-JP" sz="2400" dirty="0"/>
              <a:t>2</a:t>
            </a:r>
            <a:r>
              <a:rPr kumimoji="1" lang="ja-JP" altLang="en-US" sz="2400" dirty="0" smtClean="0"/>
              <a:t>つ、中性子</a:t>
            </a:r>
            <a:r>
              <a:rPr kumimoji="1" lang="en-US" altLang="ja-JP" sz="2400" dirty="0" smtClean="0"/>
              <a:t>2</a:t>
            </a:r>
            <a:r>
              <a:rPr kumimoji="1" lang="ja-JP" altLang="en-US" sz="2400" dirty="0" smtClean="0"/>
              <a:t>つ）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45638" y="3485022"/>
            <a:ext cx="6081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しかなかった</a:t>
            </a:r>
            <a:r>
              <a:rPr lang="ja-JP" altLang="en-US" dirty="0" smtClean="0"/>
              <a:t>（リチウムもほんの少しだけあったらしい）</a:t>
            </a:r>
            <a:endParaRPr kumimoji="1" lang="en-US" altLang="ja-JP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5774" y="4553145"/>
            <a:ext cx="81486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kumimoji="1" lang="ja-JP" altLang="en-US" sz="2400" dirty="0" smtClean="0"/>
              <a:t>それ以外の元素は全て、星の内部で、又は</a:t>
            </a:r>
            <a:r>
              <a:rPr lang="ja-JP" altLang="en-US" sz="2400" dirty="0" smtClean="0"/>
              <a:t>星が大爆発（超新星爆発）する時の核反応で作られた</a:t>
            </a:r>
            <a:endParaRPr lang="en-US" altLang="ja-JP" sz="2400" dirty="0" smtClean="0"/>
          </a:p>
          <a:p>
            <a:pPr marL="457200" indent="-457200">
              <a:buFont typeface="Arial"/>
              <a:buChar char="•"/>
            </a:pPr>
            <a:endParaRPr kumimoji="1" lang="en-US" altLang="ja-JP" sz="2400" dirty="0"/>
          </a:p>
          <a:p>
            <a:pPr marL="457200" indent="-457200">
              <a:buFont typeface="Arial"/>
              <a:buChar char="•"/>
            </a:pPr>
            <a:r>
              <a:rPr lang="ja-JP" altLang="en-US" sz="2400" dirty="0" smtClean="0"/>
              <a:t>だから、皆さんの身体を作っている原子のほとんどは、太陽系が生まれる前に他の星の中で作られたもの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25456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9404" y="274638"/>
            <a:ext cx="4426098" cy="1143000"/>
          </a:xfrm>
        </p:spPr>
        <p:txBody>
          <a:bodyPr>
            <a:noAutofit/>
          </a:bodyPr>
          <a:lstStyle/>
          <a:p>
            <a:r>
              <a:rPr kumimoji="1" lang="ja-JP" altLang="en-US" sz="3200" dirty="0" smtClean="0"/>
              <a:t>太陽のエネルギー源は、水素の核融合</a:t>
            </a:r>
            <a:endParaRPr kumimoji="1" lang="ja-JP" altLang="en-US" sz="3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598" y="616586"/>
            <a:ext cx="3208972" cy="4537418"/>
          </a:xfrm>
          <a:prstGeom prst="rect">
            <a:avLst/>
          </a:prstGeom>
        </p:spPr>
      </p:pic>
      <p:pic>
        <p:nvPicPr>
          <p:cNvPr id="5" name="図 4" descr="Interio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32" y="1960762"/>
            <a:ext cx="2749736" cy="2749736"/>
          </a:xfrm>
          <a:prstGeom prst="rect">
            <a:avLst/>
          </a:prstGeom>
        </p:spPr>
      </p:pic>
      <p:cxnSp>
        <p:nvCxnSpPr>
          <p:cNvPr id="7" name="直線コネクタ 6"/>
          <p:cNvCxnSpPr/>
          <p:nvPr/>
        </p:nvCxnSpPr>
        <p:spPr>
          <a:xfrm flipV="1">
            <a:off x="2353115" y="896350"/>
            <a:ext cx="2916077" cy="22035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353115" y="3529372"/>
            <a:ext cx="2916077" cy="14378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224093" y="5471460"/>
            <a:ext cx="86634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ja-JP" altLang="en-US" sz="2000" dirty="0" smtClean="0"/>
              <a:t>炭素、酸素、窒素、鉄など、他の様々な元素も星の内部で作られ</a:t>
            </a:r>
            <a:r>
              <a:rPr lang="ja-JP" altLang="en-US" sz="2000" dirty="0" smtClean="0"/>
              <a:t>る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　　（エネルギー源としては水素の核融合が圧倒的に大きい）</a:t>
            </a:r>
            <a:endParaRPr kumimoji="1" lang="en-US" altLang="ja-JP" sz="2000" dirty="0" smtClean="0"/>
          </a:p>
          <a:p>
            <a:pPr marL="342900" indent="-342900">
              <a:buFont typeface="Arial"/>
              <a:buChar char="•"/>
            </a:pPr>
            <a:r>
              <a:rPr lang="ja-JP" altLang="en-US" sz="2000" dirty="0" smtClean="0"/>
              <a:t>水素爆弾のエネルギーはこれ。発電に使う研究も長年行われているが、実現していない</a:t>
            </a:r>
            <a:endParaRPr kumimoji="1" lang="en-US" altLang="ja-JP" sz="20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522971" y="331607"/>
            <a:ext cx="1675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水素原子核</a:t>
            </a:r>
            <a:r>
              <a:rPr lang="en-US" altLang="ja-JP" dirty="0" smtClean="0"/>
              <a:t>4</a:t>
            </a:r>
            <a:r>
              <a:rPr lang="ja-JP" altLang="en-US" dirty="0" smtClean="0"/>
              <a:t>つ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86163" y="5094518"/>
            <a:ext cx="2047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ヘリウム原子核</a:t>
            </a:r>
            <a:r>
              <a:rPr lang="en-US" altLang="ja-JP" dirty="0"/>
              <a:t>1</a:t>
            </a:r>
            <a:r>
              <a:rPr lang="ja-JP" altLang="en-US" dirty="0" smtClean="0"/>
              <a:t>つ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9036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62594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3600" dirty="0" smtClean="0"/>
              <a:t>核分裂：原子爆弾、原子力発電所の原理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93364" y="1108921"/>
            <a:ext cx="7909432" cy="829874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核分裂＝大きな原子核が分裂すること</a:t>
            </a:r>
            <a:endParaRPr kumimoji="1" lang="en-US" altLang="ja-JP" sz="2800" dirty="0" smtClean="0"/>
          </a:p>
          <a:p>
            <a:endParaRPr kumimoji="1" lang="ja-JP" altLang="en-US" sz="2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46642"/>
            <a:ext cx="2692490" cy="420028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027439" y="2281568"/>
            <a:ext cx="3461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ウラン</a:t>
            </a:r>
            <a:r>
              <a:rPr kumimoji="1" lang="en-US" altLang="ja-JP" sz="2400" dirty="0" smtClean="0"/>
              <a:t>235</a:t>
            </a:r>
            <a:r>
              <a:rPr kumimoji="1" lang="ja-JP" altLang="en-US" sz="2400" dirty="0" smtClean="0"/>
              <a:t>が中性子を</a:t>
            </a:r>
            <a:r>
              <a:rPr kumimoji="1" lang="en-US" altLang="ja-JP" sz="2400" dirty="0" smtClean="0"/>
              <a:t>1</a:t>
            </a:r>
            <a:r>
              <a:rPr kumimoji="1" lang="ja-JP" altLang="en-US" sz="2400" dirty="0" smtClean="0"/>
              <a:t>つ吸収してウラン</a:t>
            </a:r>
            <a:r>
              <a:rPr kumimoji="1" lang="en-US" altLang="ja-JP" sz="2400" dirty="0" smtClean="0"/>
              <a:t>236</a:t>
            </a:r>
            <a:r>
              <a:rPr kumimoji="1" lang="ja-JP" altLang="en-US" sz="2400" dirty="0" smtClean="0"/>
              <a:t>になる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05420" y="171470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中性子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8629" y="2327735"/>
            <a:ext cx="1138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ウラン</a:t>
            </a:r>
            <a:r>
              <a:rPr lang="en-US" altLang="ja-JP" dirty="0" smtClean="0"/>
              <a:t>235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0732" y="3432505"/>
            <a:ext cx="1138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ウラン</a:t>
            </a:r>
            <a:r>
              <a:rPr lang="en-US" altLang="ja-JP" dirty="0" smtClean="0"/>
              <a:t>236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0732" y="4275840"/>
            <a:ext cx="132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クリプトン</a:t>
            </a:r>
            <a:r>
              <a:rPr lang="en-US" altLang="ja-JP" dirty="0" smtClean="0"/>
              <a:t>92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53537" y="4130106"/>
            <a:ext cx="138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バリウム</a:t>
            </a:r>
            <a:r>
              <a:rPr lang="en-US" altLang="ja-JP" dirty="0" smtClean="0"/>
              <a:t>141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01172" y="519057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中性子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>
            <a:stCxn id="5" idx="1"/>
          </p:cNvCxnSpPr>
          <p:nvPr/>
        </p:nvCxnSpPr>
        <p:spPr>
          <a:xfrm flipH="1">
            <a:off x="2166362" y="2697067"/>
            <a:ext cx="1861077" cy="272087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>
            <a:off x="2166362" y="3801837"/>
            <a:ext cx="1861077" cy="272087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4179840" y="3401515"/>
            <a:ext cx="470970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ウラン</a:t>
            </a:r>
            <a:r>
              <a:rPr kumimoji="1" lang="en-US" altLang="ja-JP" sz="2400" dirty="0" smtClean="0"/>
              <a:t>236</a:t>
            </a:r>
            <a:r>
              <a:rPr kumimoji="1" lang="ja-JP" altLang="en-US" sz="2400" dirty="0" smtClean="0"/>
              <a:t>が核分裂して、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つの別々の原子核になる。この時</a:t>
            </a:r>
            <a:endParaRPr lang="en-US" altLang="ja-JP" sz="2400" dirty="0" smtClean="0"/>
          </a:p>
          <a:p>
            <a:r>
              <a:rPr lang="ja-JP" altLang="en-US" sz="2400" dirty="0" smtClean="0"/>
              <a:t>莫大なエネルギー（放射線）が出る</a:t>
            </a:r>
            <a:endParaRPr kumimoji="1" lang="en-US" altLang="ja-JP" sz="2400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809326" y="4985156"/>
            <a:ext cx="470671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核分裂の時に飛び出す中性子が、さらに同じ反応を引き起こす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＝＞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連鎖反応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flipH="1">
            <a:off x="1829440" y="5610883"/>
            <a:ext cx="1861077" cy="272087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-69811" y="6441294"/>
            <a:ext cx="9381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（爆弾や原子力発電所で使われる</a:t>
            </a:r>
            <a:r>
              <a:rPr kumimoji="1" lang="ja-JP" altLang="en-US" sz="1600" dirty="0" smtClean="0"/>
              <a:t>核分裂にはこれ以外の反応もあるが、連鎖反応のメカニズムは似ている）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13057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同位体とは、中性子の数が違う原子核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01416"/>
            <a:ext cx="8229600" cy="4525963"/>
          </a:xfrm>
        </p:spPr>
        <p:txBody>
          <a:bodyPr>
            <a:noAutofit/>
          </a:bodyPr>
          <a:lstStyle/>
          <a:p>
            <a:r>
              <a:rPr kumimoji="1" lang="ja-JP" altLang="en-US" sz="2400" dirty="0" smtClean="0"/>
              <a:t>元素の種類（＝化学的性質）は、陽子の数で決まる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陽子と中性子の重さはほぼ同じ。電子はとても軽い。</a:t>
            </a:r>
            <a:endParaRPr lang="en-US" altLang="ja-JP" sz="2400" dirty="0" smtClean="0"/>
          </a:p>
          <a:p>
            <a:pPr marL="0" indent="0">
              <a:buNone/>
            </a:pPr>
            <a:r>
              <a:rPr kumimoji="1" lang="en-US" altLang="ja-JP" sz="2400" dirty="0" smtClean="0"/>
              <a:t>      </a:t>
            </a:r>
            <a:r>
              <a:rPr kumimoji="1" lang="ja-JP" altLang="en-US" sz="2400" dirty="0" smtClean="0"/>
              <a:t>＝＞原子の重さは陽子と中性子の数で決まる</a:t>
            </a:r>
            <a:endParaRPr lang="en-US" altLang="ja-JP" sz="2400" dirty="0" smtClean="0"/>
          </a:p>
          <a:p>
            <a:r>
              <a:rPr lang="ja-JP" altLang="en-US" sz="2400" dirty="0" smtClean="0"/>
              <a:t>例えば炭素（陽子</a:t>
            </a:r>
            <a:r>
              <a:rPr lang="en-US" altLang="ja-JP" sz="2400" dirty="0" smtClean="0"/>
              <a:t>6</a:t>
            </a:r>
            <a:r>
              <a:rPr lang="ja-JP" altLang="en-US" sz="2400" dirty="0" smtClean="0"/>
              <a:t>つ）には以下の</a:t>
            </a:r>
            <a:r>
              <a:rPr lang="en-US" altLang="ja-JP" sz="2400" dirty="0" smtClean="0"/>
              <a:t>3</a:t>
            </a:r>
            <a:r>
              <a:rPr lang="ja-JP" altLang="en-US" sz="2400" dirty="0" smtClean="0"/>
              <a:t>つの同位体がある</a:t>
            </a:r>
            <a:endParaRPr lang="en-US" altLang="ja-JP" sz="2400" dirty="0" smtClean="0"/>
          </a:p>
          <a:p>
            <a:pPr lvl="1"/>
            <a:r>
              <a:rPr kumimoji="1" lang="ja-JP" altLang="en-US" sz="1800" dirty="0" smtClean="0"/>
              <a:t>陽子</a:t>
            </a:r>
            <a:r>
              <a:rPr lang="en-US" altLang="ja-JP" sz="1800" dirty="0" smtClean="0"/>
              <a:t>6</a:t>
            </a:r>
            <a:r>
              <a:rPr lang="ja-JP" altLang="en-US" sz="1800" dirty="0" smtClean="0"/>
              <a:t>個、中性子</a:t>
            </a:r>
            <a:r>
              <a:rPr lang="en-US" altLang="ja-JP" sz="1800" dirty="0" smtClean="0"/>
              <a:t>6</a:t>
            </a:r>
            <a:r>
              <a:rPr lang="ja-JP" altLang="en-US" sz="1800" dirty="0" smtClean="0"/>
              <a:t>個の炭素</a:t>
            </a:r>
            <a:r>
              <a:rPr lang="en-US" altLang="ja-JP" sz="1800" dirty="0" smtClean="0"/>
              <a:t>12</a:t>
            </a:r>
          </a:p>
          <a:p>
            <a:pPr lvl="1"/>
            <a:r>
              <a:rPr kumimoji="1" lang="ja-JP" altLang="en-US" sz="1800" dirty="0" smtClean="0"/>
              <a:t>陽子</a:t>
            </a:r>
            <a:r>
              <a:rPr kumimoji="1" lang="en-US" altLang="ja-JP" sz="1800" dirty="0" smtClean="0"/>
              <a:t>6</a:t>
            </a:r>
            <a:r>
              <a:rPr kumimoji="1" lang="ja-JP" altLang="en-US" sz="1800" dirty="0" smtClean="0"/>
              <a:t>個、中性子</a:t>
            </a:r>
            <a:r>
              <a:rPr kumimoji="1" lang="en-US" altLang="ja-JP" sz="1800" dirty="0" smtClean="0"/>
              <a:t>7</a:t>
            </a:r>
            <a:r>
              <a:rPr kumimoji="1" lang="ja-JP" altLang="en-US" sz="1800" dirty="0" smtClean="0"/>
              <a:t>個の炭素</a:t>
            </a:r>
            <a:r>
              <a:rPr kumimoji="1" lang="en-US" altLang="ja-JP" sz="1800" dirty="0" smtClean="0"/>
              <a:t>13</a:t>
            </a:r>
          </a:p>
          <a:p>
            <a:pPr lvl="1"/>
            <a:r>
              <a:rPr lang="ja-JP" altLang="en-US" sz="1800" dirty="0" smtClean="0"/>
              <a:t>陽子</a:t>
            </a:r>
            <a:r>
              <a:rPr lang="en-US" altLang="ja-JP" sz="1800" dirty="0" smtClean="0"/>
              <a:t>6</a:t>
            </a:r>
            <a:r>
              <a:rPr lang="ja-JP" altLang="en-US" sz="1800" dirty="0" smtClean="0"/>
              <a:t>個、中性子</a:t>
            </a:r>
            <a:r>
              <a:rPr lang="en-US" altLang="ja-JP" sz="1800" dirty="0" smtClean="0"/>
              <a:t>8</a:t>
            </a:r>
            <a:r>
              <a:rPr lang="ja-JP" altLang="en-US" sz="1800" dirty="0" smtClean="0"/>
              <a:t>個の炭素</a:t>
            </a:r>
            <a:r>
              <a:rPr lang="en-US" altLang="ja-JP" sz="1800" dirty="0" smtClean="0"/>
              <a:t>14</a:t>
            </a:r>
          </a:p>
          <a:p>
            <a:pPr lvl="1"/>
            <a:endParaRPr lang="en-US" altLang="ja-JP" sz="1800" dirty="0"/>
          </a:p>
          <a:p>
            <a:r>
              <a:rPr lang="ja-JP" altLang="en-US" sz="2400" dirty="0" smtClean="0">
                <a:solidFill>
                  <a:srgbClr val="FF0000"/>
                </a:solidFill>
              </a:rPr>
              <a:t>同じ元素でも、核反応の起こしやすさは、同位体によって（＝中性子の数によって）異なる。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endParaRPr lang="en-US" altLang="ja-JP" sz="2400" dirty="0" smtClean="0">
              <a:solidFill>
                <a:srgbClr val="FF0000"/>
              </a:solidFill>
            </a:endParaRPr>
          </a:p>
          <a:p>
            <a:r>
              <a:rPr lang="ja-JP" altLang="en-US" sz="2400" dirty="0" smtClean="0"/>
              <a:t>ヨウ素はほとんどが陽子</a:t>
            </a:r>
            <a:r>
              <a:rPr lang="en-US" altLang="ja-JP" sz="2400" dirty="0" smtClean="0"/>
              <a:t>53</a:t>
            </a:r>
            <a:r>
              <a:rPr lang="ja-JP" altLang="en-US" sz="2400" dirty="0" smtClean="0"/>
              <a:t>個、中性子</a:t>
            </a:r>
            <a:r>
              <a:rPr lang="en-US" altLang="ja-JP" sz="2400" dirty="0" smtClean="0"/>
              <a:t>74</a:t>
            </a:r>
            <a:r>
              <a:rPr lang="ja-JP" altLang="en-US" sz="2400" dirty="0" smtClean="0"/>
              <a:t>個のヨウ素</a:t>
            </a:r>
            <a:r>
              <a:rPr lang="en-US" altLang="ja-JP" sz="2400" dirty="0" smtClean="0"/>
              <a:t>127</a:t>
            </a:r>
            <a:r>
              <a:rPr lang="ja-JP" altLang="en-US" sz="2400" dirty="0" smtClean="0"/>
              <a:t>だが、原子炉内でできるヨウ素</a:t>
            </a:r>
            <a:r>
              <a:rPr lang="en-US" altLang="ja-JP" sz="2400" dirty="0" smtClean="0"/>
              <a:t>131</a:t>
            </a:r>
            <a:r>
              <a:rPr lang="ja-JP" altLang="en-US" sz="2400" dirty="0" smtClean="0"/>
              <a:t>（陽子</a:t>
            </a:r>
            <a:r>
              <a:rPr lang="en-US" altLang="ja-JP" sz="2400" dirty="0" smtClean="0"/>
              <a:t>53</a:t>
            </a:r>
            <a:r>
              <a:rPr lang="ja-JP" altLang="en-US" sz="2400" dirty="0" smtClean="0"/>
              <a:t>個、中性子</a:t>
            </a:r>
            <a:r>
              <a:rPr lang="en-US" altLang="ja-JP" sz="2400" dirty="0" smtClean="0"/>
              <a:t>78</a:t>
            </a:r>
            <a:r>
              <a:rPr lang="ja-JP" altLang="en-US" sz="2400" dirty="0" smtClean="0"/>
              <a:t>個）はベータ崩壊により放射線を出す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2470214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さっきまでの復習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物質は全ての原子からできている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原子は原子核と電子からできている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原子核がくっついたり分裂したりして、原子の種類が変わることを「核反応」という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ここからは、「核反応」の時にでる「放射線」の話をします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498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7898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3200" dirty="0" smtClean="0"/>
              <a:t>放射線とは：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高いエネルギーを持った粒子や電磁波のこと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96032" y="1512056"/>
            <a:ext cx="2764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いろいろ種類がある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8807" y="2309857"/>
            <a:ext cx="3118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アルファ線</a:t>
            </a:r>
            <a:endParaRPr lang="en-US" altLang="ja-JP" sz="2400" dirty="0" smtClean="0"/>
          </a:p>
          <a:p>
            <a:r>
              <a:rPr lang="ja-JP" altLang="en-US" sz="2400" dirty="0" smtClean="0"/>
              <a:t>（ヘリウム原子核）</a:t>
            </a:r>
            <a:endParaRPr lang="en-US" altLang="ja-JP" sz="24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90831" y="4000673"/>
            <a:ext cx="4855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ベータ線</a:t>
            </a:r>
            <a:endParaRPr lang="en-US" altLang="ja-JP" sz="2400" dirty="0" smtClean="0"/>
          </a:p>
          <a:p>
            <a:r>
              <a:rPr lang="ja-JP" altLang="en-US" sz="2400" dirty="0" smtClean="0"/>
              <a:t>（電子・陽電子）</a:t>
            </a:r>
            <a:endParaRPr lang="en-US" altLang="ja-JP" sz="24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82381" y="4970784"/>
            <a:ext cx="567881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ガンマ線</a:t>
            </a:r>
            <a:endParaRPr lang="en-US" altLang="ja-JP" sz="2400" dirty="0" smtClean="0"/>
          </a:p>
          <a:p>
            <a:r>
              <a:rPr lang="ja-JP" altLang="en-US" sz="2400" dirty="0" smtClean="0"/>
              <a:t>エネルギーの高い電磁波</a:t>
            </a:r>
            <a:endParaRPr lang="en-US" altLang="ja-JP" sz="2400" dirty="0" smtClean="0"/>
          </a:p>
          <a:p>
            <a:r>
              <a:rPr lang="ja-JP" altLang="en-US" sz="2000" dirty="0" smtClean="0"/>
              <a:t>（これより少しエネルギーが小さいのがエックス線）</a:t>
            </a:r>
            <a:endParaRPr lang="en-US" altLang="ja-JP" sz="2000" dirty="0" smtClean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72" y="4182959"/>
            <a:ext cx="1981981" cy="195495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930" y="2774412"/>
            <a:ext cx="2154943" cy="211576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219" y="1525372"/>
            <a:ext cx="1999740" cy="2027009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05146" y="6451320"/>
            <a:ext cx="8097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これ以外にも中性子線、重粒子線など色々ある。とにかくエネルギーが高いもの。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4725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21242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「エネルギーが高い」の意味（太陽を例に）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6166" y="4060827"/>
            <a:ext cx="8229600" cy="2289937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sz="2400" dirty="0" smtClean="0"/>
              <a:t>太陽からは光も放射線もやってくる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太陽光はピンポン球が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億個飛んでくるようなもの。一つ一つのエネルギーは大したことないが、数が多いので全体としてはエネルギー大。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放射線はゴルフボールが</a:t>
            </a:r>
            <a:r>
              <a:rPr lang="en-US" altLang="ja-JP" sz="2400" dirty="0" smtClean="0"/>
              <a:t>2,3</a:t>
            </a:r>
            <a:r>
              <a:rPr lang="ja-JP" altLang="en-US" sz="2400" dirty="0" smtClean="0"/>
              <a:t>個飛んでくるようなもの。全体としては大したことないが、一つ一つのエネルギーが大きいので当たるとダメージがある</a:t>
            </a:r>
            <a:endParaRPr kumimoji="1" lang="ja-JP" altLang="en-US" sz="2400" dirty="0"/>
          </a:p>
        </p:txBody>
      </p:sp>
      <p:pic>
        <p:nvPicPr>
          <p:cNvPr id="4" name="図 3" descr="スナップショット 2009-09-24 17-29-58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574" y="1417638"/>
            <a:ext cx="2701171" cy="2408458"/>
          </a:xfrm>
          <a:prstGeom prst="rect">
            <a:avLst/>
          </a:prstGeom>
        </p:spPr>
      </p:pic>
      <p:pic>
        <p:nvPicPr>
          <p:cNvPr id="5" name="図 4" descr="800px-The_sun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96" y="1417638"/>
            <a:ext cx="3133907" cy="235043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121609" y="1021758"/>
            <a:ext cx="2254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太陽からやってくる光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95503" y="1038253"/>
            <a:ext cx="2715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太陽からやってくる放射線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079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核反応が起きると放射線が出る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8078" y="1656222"/>
            <a:ext cx="8919893" cy="4525963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「不安定な」同位体は、核反応を起こして他の元素に変わる。この時、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余分なエネルギーを放射線として出す</a:t>
            </a:r>
            <a:endParaRPr kumimoji="1" lang="en-US" altLang="ja-JP" sz="2800" dirty="0" smtClean="0">
              <a:solidFill>
                <a:srgbClr val="FF0000"/>
              </a:solidFill>
            </a:endParaRPr>
          </a:p>
          <a:p>
            <a:endParaRPr lang="en-US" altLang="ja-JP" sz="2800" dirty="0"/>
          </a:p>
          <a:p>
            <a:r>
              <a:rPr kumimoji="1" lang="ja-JP" altLang="en-US" sz="2800" dirty="0" smtClean="0"/>
              <a:t>ヨウ素</a:t>
            </a:r>
            <a:r>
              <a:rPr kumimoji="1" lang="en-US" altLang="ja-JP" sz="2800" dirty="0" smtClean="0"/>
              <a:t>131 </a:t>
            </a:r>
            <a:r>
              <a:rPr kumimoji="1" lang="ja-JP" altLang="en-US" sz="2800" dirty="0" smtClean="0"/>
              <a:t>＝＞</a:t>
            </a:r>
            <a:r>
              <a:rPr kumimoji="1" lang="en-US" altLang="ja-JP" sz="2800" dirty="0" smtClean="0"/>
              <a:t> </a:t>
            </a:r>
            <a:r>
              <a:rPr lang="ja-JP" altLang="en-US" sz="2800" dirty="0" smtClean="0"/>
              <a:t>キセノン</a:t>
            </a:r>
            <a:r>
              <a:rPr lang="en-US" altLang="ja-JP" sz="2800" dirty="0" smtClean="0"/>
              <a:t>131 + </a:t>
            </a:r>
            <a:r>
              <a:rPr lang="ja-JP" altLang="en-US" sz="2800" dirty="0" smtClean="0">
                <a:solidFill>
                  <a:srgbClr val="FF0000"/>
                </a:solidFill>
              </a:rPr>
              <a:t>ベータ線</a:t>
            </a:r>
            <a:r>
              <a:rPr lang="en-US" altLang="ja-JP" sz="2800" dirty="0" smtClean="0"/>
              <a:t> + </a:t>
            </a:r>
            <a:r>
              <a:rPr lang="ja-JP" altLang="en-US" sz="2800" dirty="0" smtClean="0">
                <a:solidFill>
                  <a:srgbClr val="FF0000"/>
                </a:solidFill>
              </a:rPr>
              <a:t>ガンマ線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endParaRPr kumimoji="1" lang="en-US" altLang="ja-JP" sz="2800" dirty="0">
              <a:solidFill>
                <a:srgbClr val="FF0000"/>
              </a:solidFill>
            </a:endParaRPr>
          </a:p>
          <a:p>
            <a:r>
              <a:rPr kumimoji="1" lang="ja-JP" altLang="en-US" sz="2800" dirty="0" smtClean="0"/>
              <a:t>セシウム</a:t>
            </a:r>
            <a:r>
              <a:rPr kumimoji="1" lang="en-US" altLang="ja-JP" sz="2800" dirty="0" smtClean="0"/>
              <a:t>137</a:t>
            </a:r>
            <a:r>
              <a:rPr kumimoji="1" lang="ja-JP" altLang="en-US" sz="2800" dirty="0" smtClean="0"/>
              <a:t>　＝＞　バリウム</a:t>
            </a:r>
            <a:r>
              <a:rPr kumimoji="1" lang="en-US" altLang="ja-JP" sz="2800" dirty="0" smtClean="0"/>
              <a:t>137 </a:t>
            </a:r>
            <a:r>
              <a:rPr lang="en-US" altLang="ja-JP" sz="2800" dirty="0"/>
              <a:t>+ </a:t>
            </a:r>
            <a:r>
              <a:rPr lang="ja-JP" altLang="en-US" sz="2800" dirty="0">
                <a:solidFill>
                  <a:srgbClr val="FF0000"/>
                </a:solidFill>
              </a:rPr>
              <a:t>ベータ線</a:t>
            </a:r>
            <a:r>
              <a:rPr lang="en-US" altLang="ja-JP" sz="2800" dirty="0"/>
              <a:t> + </a:t>
            </a:r>
            <a:r>
              <a:rPr lang="ja-JP" altLang="en-US" sz="2800" dirty="0">
                <a:solidFill>
                  <a:srgbClr val="FF0000"/>
                </a:solidFill>
              </a:rPr>
              <a:t>ガンマ</a:t>
            </a:r>
            <a:r>
              <a:rPr lang="ja-JP" altLang="en-US" sz="2800" dirty="0" smtClean="0">
                <a:solidFill>
                  <a:srgbClr val="FF0000"/>
                </a:solidFill>
              </a:rPr>
              <a:t>線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endParaRPr lang="en-US" altLang="ja-JP" sz="2800" dirty="0">
              <a:solidFill>
                <a:srgbClr val="FF0000"/>
              </a:solidFill>
            </a:endParaRPr>
          </a:p>
          <a:p>
            <a:r>
              <a:rPr lang="ja-JP" altLang="en-US" sz="2800" dirty="0" smtClean="0"/>
              <a:t>同じヨウ素やセシウムでも、自然界に多く存在するヨウ素</a:t>
            </a:r>
            <a:r>
              <a:rPr lang="en-US" altLang="ja-JP" sz="2800" dirty="0" smtClean="0"/>
              <a:t>127</a:t>
            </a:r>
            <a:r>
              <a:rPr lang="ja-JP" altLang="en-US" sz="2800" dirty="0" smtClean="0"/>
              <a:t>やセシウム</a:t>
            </a:r>
            <a:r>
              <a:rPr lang="en-US" altLang="ja-JP" sz="2800" dirty="0" smtClean="0"/>
              <a:t>133</a:t>
            </a:r>
            <a:r>
              <a:rPr lang="ja-JP" altLang="en-US" sz="2800" dirty="0" smtClean="0"/>
              <a:t>は安定で、放射線を出さない</a:t>
            </a:r>
            <a:endParaRPr lang="en-US" altLang="ja-JP" sz="2800" dirty="0"/>
          </a:p>
          <a:p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26423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放射能とは：</a:t>
            </a:r>
            <a:r>
              <a:rPr kumimoji="1" lang="ja-JP" altLang="en-US" sz="3600" dirty="0" smtClean="0">
                <a:solidFill>
                  <a:srgbClr val="FF0000"/>
                </a:solidFill>
              </a:rPr>
              <a:t>放射</a:t>
            </a:r>
            <a:r>
              <a:rPr kumimoji="1" lang="ja-JP" altLang="en-US" sz="3600" dirty="0" smtClean="0"/>
              <a:t>線を出す</a:t>
            </a:r>
            <a:r>
              <a:rPr kumimoji="1" lang="ja-JP" altLang="en-US" sz="3600" dirty="0" smtClean="0">
                <a:solidFill>
                  <a:srgbClr val="FF0000"/>
                </a:solidFill>
              </a:rPr>
              <a:t>能</a:t>
            </a:r>
            <a:r>
              <a:rPr kumimoji="1" lang="ja-JP" altLang="en-US" sz="3600" dirty="0" smtClean="0"/>
              <a:t>力のこと</a:t>
            </a:r>
            <a:endParaRPr kumimoji="1" lang="ja-JP" altLang="en-US" sz="3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70" y="1642925"/>
            <a:ext cx="2147490" cy="161061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249738" y="1923414"/>
            <a:ext cx="494468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普通のヨウ素（ほとんどヨウ素</a:t>
            </a:r>
            <a:r>
              <a:rPr lang="en-US" altLang="ja-JP" sz="2400" dirty="0" smtClean="0"/>
              <a:t>127</a:t>
            </a:r>
            <a:r>
              <a:rPr lang="ja-JP" altLang="en-US" sz="2400" dirty="0" smtClean="0"/>
              <a:t>）は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放射線をほとんど出さない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＝放射能が小さい</a:t>
            </a:r>
            <a:endParaRPr kumimoji="1" lang="ja-JP" altLang="en-US" sz="2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70" y="3905479"/>
            <a:ext cx="2147490" cy="161061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784570" y="3905479"/>
            <a:ext cx="2147490" cy="1610618"/>
          </a:xfrm>
          <a:prstGeom prst="rect">
            <a:avLst/>
          </a:prstGeom>
          <a:solidFill>
            <a:srgbClr val="C704DA">
              <a:alpha val="4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02138" y="4073545"/>
            <a:ext cx="545804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放射性同位体であるヨウ素</a:t>
            </a:r>
            <a:r>
              <a:rPr lang="en-US" altLang="ja-JP" sz="2400" dirty="0" smtClean="0"/>
              <a:t>131</a:t>
            </a:r>
            <a:r>
              <a:rPr lang="ja-JP" altLang="en-US" sz="2400" dirty="0" smtClean="0"/>
              <a:t>がたくさん</a:t>
            </a:r>
            <a:endParaRPr lang="en-US" altLang="ja-JP" sz="2400" dirty="0" smtClean="0"/>
          </a:p>
          <a:p>
            <a:r>
              <a:rPr lang="ja-JP" altLang="en-US" sz="2400" dirty="0" smtClean="0"/>
              <a:t>含まれると、</a:t>
            </a:r>
            <a:r>
              <a:rPr kumimoji="1" lang="ja-JP" altLang="en-US" sz="2400" dirty="0" smtClean="0"/>
              <a:t>放射線を出す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＝放射能が大きい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9816" y="5997090"/>
            <a:ext cx="77597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放射能の大きさ＝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秒間にどれくらい放射線を出しているか　</a:t>
            </a:r>
            <a:endParaRPr lang="en-US" altLang="ja-JP" sz="2400" dirty="0" smtClean="0"/>
          </a:p>
          <a:p>
            <a:r>
              <a:rPr lang="ja-JP" altLang="en-US" sz="2400" dirty="0" smtClean="0"/>
              <a:t>＝＞　これが</a:t>
            </a:r>
            <a:r>
              <a:rPr lang="ja-JP" altLang="en-US" sz="2400" dirty="0" smtClean="0">
                <a:solidFill>
                  <a:srgbClr val="FF0000"/>
                </a:solidFill>
              </a:rPr>
              <a:t>ベクレル</a:t>
            </a:r>
            <a:r>
              <a:rPr lang="ja-JP" altLang="en-US" sz="2400" dirty="0" smtClean="0"/>
              <a:t>という単位の意味</a:t>
            </a:r>
            <a:endParaRPr kumimoji="1" lang="ja-JP" altLang="en-US" sz="2400" dirty="0"/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2259738" y="3566720"/>
            <a:ext cx="1438014" cy="840327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 flipV="1">
            <a:off x="457200" y="3566720"/>
            <a:ext cx="1235931" cy="1144748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2129012" y="4711469"/>
            <a:ext cx="410857" cy="1077449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055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 smtClean="0">
                <a:solidFill>
                  <a:srgbClr val="FF0000"/>
                </a:solidFill>
              </a:rPr>
              <a:t>「単位」</a:t>
            </a:r>
            <a:r>
              <a:rPr kumimoji="1" lang="ja-JP" altLang="en-US" sz="4000" dirty="0" smtClean="0"/>
              <a:t>ってとても大事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3820" y="1506830"/>
            <a:ext cx="8507048" cy="4674239"/>
          </a:xfrm>
        </p:spPr>
        <p:txBody>
          <a:bodyPr>
            <a:noAutofit/>
          </a:bodyPr>
          <a:lstStyle/>
          <a:p>
            <a:r>
              <a:rPr lang="ja-JP" altLang="en-US" sz="2800" dirty="0" smtClean="0"/>
              <a:t>わたし</a:t>
            </a:r>
            <a:r>
              <a:rPr kumimoji="1" lang="ja-JP" altLang="en-US" sz="2800" dirty="0" smtClean="0"/>
              <a:t>の体重は</a:t>
            </a:r>
            <a:r>
              <a:rPr kumimoji="1" lang="en-US" altLang="ja-JP" sz="2800" dirty="0" smtClean="0"/>
              <a:t>50</a:t>
            </a:r>
            <a:r>
              <a:rPr lang="ja-JP" altLang="en-US" sz="2800" dirty="0" smtClean="0"/>
              <a:t>キログラム</a:t>
            </a:r>
            <a:r>
              <a:rPr kumimoji="1" lang="ja-JP" altLang="en-US" sz="2800" dirty="0" smtClean="0"/>
              <a:t>です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あなたの年齢は</a:t>
            </a:r>
            <a:r>
              <a:rPr lang="en-US" altLang="ja-JP" sz="2800" dirty="0" smtClean="0">
                <a:solidFill>
                  <a:srgbClr val="000000"/>
                </a:solidFill>
              </a:rPr>
              <a:t>50</a:t>
            </a:r>
            <a:r>
              <a:rPr lang="ja-JP" altLang="en-US" sz="2800" dirty="0" smtClean="0">
                <a:solidFill>
                  <a:srgbClr val="000000"/>
                </a:solidFill>
              </a:rPr>
              <a:t>歳</a:t>
            </a:r>
            <a:r>
              <a:rPr lang="ja-JP" altLang="en-US" sz="2800" dirty="0" smtClean="0"/>
              <a:t>です</a:t>
            </a:r>
            <a:endParaRPr lang="en-US" altLang="ja-JP" sz="2800" dirty="0" smtClean="0"/>
          </a:p>
          <a:p>
            <a:r>
              <a:rPr kumimoji="1" lang="en-US" altLang="ja-JP" sz="2800" dirty="0" smtClean="0"/>
              <a:t>...</a:t>
            </a:r>
            <a:r>
              <a:rPr kumimoji="1" lang="ja-JP" altLang="en-US" sz="2800" dirty="0" smtClean="0"/>
              <a:t>さて、どっちが大きいですか？</a:t>
            </a:r>
            <a:endParaRPr kumimoji="1" lang="en-US" altLang="ja-JP" sz="2800" dirty="0" smtClean="0"/>
          </a:p>
          <a:p>
            <a:r>
              <a:rPr lang="ja-JP" altLang="en-US" sz="2800" dirty="0" smtClean="0">
                <a:solidFill>
                  <a:srgbClr val="FF0000"/>
                </a:solidFill>
              </a:rPr>
              <a:t>数字の示す意味が違うものを比べても意味がありません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endParaRPr lang="en-US" altLang="ja-JP" sz="2800" dirty="0" smtClean="0">
              <a:solidFill>
                <a:srgbClr val="FF0000"/>
              </a:solidFill>
            </a:endParaRPr>
          </a:p>
          <a:p>
            <a:r>
              <a:rPr lang="ja-JP" altLang="en-US" sz="2800" dirty="0" smtClean="0"/>
              <a:t>わたしの体重は</a:t>
            </a:r>
            <a:r>
              <a:rPr lang="en-US" altLang="ja-JP" sz="2800" dirty="0" smtClean="0"/>
              <a:t>50</a:t>
            </a:r>
            <a:r>
              <a:rPr lang="ja-JP" altLang="en-US" sz="2800" dirty="0" smtClean="0"/>
              <a:t>キログラムです</a:t>
            </a:r>
            <a:endParaRPr lang="en-US" altLang="ja-JP" sz="2800" dirty="0" smtClean="0"/>
          </a:p>
          <a:p>
            <a:r>
              <a:rPr lang="ja-JP" altLang="en-US" sz="2800" dirty="0" smtClean="0">
                <a:solidFill>
                  <a:srgbClr val="000000"/>
                </a:solidFill>
              </a:rPr>
              <a:t>ひよこの体重は</a:t>
            </a:r>
            <a:r>
              <a:rPr lang="en-US" altLang="ja-JP" sz="2800" dirty="0" smtClean="0">
                <a:solidFill>
                  <a:srgbClr val="000000"/>
                </a:solidFill>
              </a:rPr>
              <a:t>50</a:t>
            </a:r>
            <a:r>
              <a:rPr lang="ja-JP" altLang="en-US" sz="2800" dirty="0" smtClean="0">
                <a:solidFill>
                  <a:srgbClr val="000000"/>
                </a:solidFill>
              </a:rPr>
              <a:t>グラムです</a:t>
            </a:r>
            <a:endParaRPr lang="en-US" altLang="ja-JP" sz="2800" dirty="0" smtClean="0">
              <a:solidFill>
                <a:srgbClr val="000000"/>
              </a:solidFill>
            </a:endParaRPr>
          </a:p>
          <a:p>
            <a:r>
              <a:rPr lang="ja-JP" altLang="en-US" sz="2800" dirty="0" smtClean="0">
                <a:solidFill>
                  <a:srgbClr val="000000"/>
                </a:solidFill>
              </a:rPr>
              <a:t>ミジンコの体重は</a:t>
            </a:r>
            <a:r>
              <a:rPr lang="en-US" altLang="ja-JP" sz="2800" dirty="0" smtClean="0">
                <a:solidFill>
                  <a:srgbClr val="000000"/>
                </a:solidFill>
              </a:rPr>
              <a:t>50</a:t>
            </a:r>
            <a:r>
              <a:rPr lang="ja-JP" altLang="en-US" sz="2800" dirty="0" smtClean="0">
                <a:solidFill>
                  <a:srgbClr val="000000"/>
                </a:solidFill>
              </a:rPr>
              <a:t>ミリグラム（注：適当です）</a:t>
            </a:r>
            <a:endParaRPr lang="en-US" altLang="ja-JP" sz="2800" dirty="0" smtClean="0">
              <a:solidFill>
                <a:srgbClr val="000000"/>
              </a:solidFill>
            </a:endParaRPr>
          </a:p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数字</a:t>
            </a:r>
            <a:r>
              <a:rPr lang="ja-JP" altLang="en-US" sz="2800" dirty="0" smtClean="0">
                <a:solidFill>
                  <a:srgbClr val="FF0000"/>
                </a:solidFill>
              </a:rPr>
              <a:t>だけでなく単位もみないと量は分かりません</a:t>
            </a:r>
            <a:endParaRPr kumimoji="1" lang="en-US" altLang="ja-JP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123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rgbClr val="D3365E"/>
                </a:solidFill>
              </a:rPr>
              <a:t>できたばかりの宇宙は、水素とヘリウムくらいしかない、のっぺりとした世界</a:t>
            </a:r>
            <a:endParaRPr kumimoji="1" lang="ja-JP" altLang="en-US" sz="2000" dirty="0">
              <a:solidFill>
                <a:srgbClr val="D3365E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93217" y="571476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D3365E"/>
                </a:solidFill>
                <a:latin typeface="ヒラギノ丸ゴ Pro W4"/>
                <a:ea typeface="ヒラギノ丸ゴ Pro W4"/>
                <a:cs typeface="ヒラギノ丸ゴ Pro W4"/>
              </a:rPr>
              <a:t>宇宙の始まりから人間まで</a:t>
            </a:r>
            <a:endParaRPr lang="en-US" altLang="ja-JP" sz="2400" dirty="0" smtClean="0">
              <a:solidFill>
                <a:srgbClr val="D3365E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7854" y="202144"/>
            <a:ext cx="1460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＊復習です。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246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 smtClean="0"/>
              <a:t>ミリシーベルト？マイクロシーベルト？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ja-JP" altLang="en-US" dirty="0" smtClean="0"/>
              <a:t>ペタ</a:t>
            </a:r>
            <a:r>
              <a:rPr lang="en-US" altLang="ja-JP" dirty="0" smtClean="0"/>
              <a:t> P </a:t>
            </a:r>
            <a:r>
              <a:rPr lang="ja-JP" altLang="en-US" dirty="0" smtClean="0"/>
              <a:t>（</a:t>
            </a:r>
            <a:r>
              <a:rPr lang="en-US" altLang="ja-JP" dirty="0" smtClean="0"/>
              <a:t>1,000,000,000,000,000 = 1000</a:t>
            </a:r>
            <a:r>
              <a:rPr lang="ja-JP" altLang="en-US" dirty="0" smtClean="0"/>
              <a:t>兆倍）</a:t>
            </a:r>
            <a:endParaRPr lang="en-US" altLang="ja-JP" dirty="0" smtClean="0"/>
          </a:p>
          <a:p>
            <a:r>
              <a:rPr lang="ja-JP" altLang="en-US" dirty="0" smtClean="0"/>
              <a:t>テラ</a:t>
            </a:r>
            <a:r>
              <a:rPr lang="en-US" altLang="ja-JP" dirty="0" smtClean="0"/>
              <a:t> T </a:t>
            </a:r>
            <a:r>
              <a:rPr lang="ja-JP" altLang="en-US" dirty="0" smtClean="0"/>
              <a:t>（</a:t>
            </a:r>
            <a:r>
              <a:rPr lang="en-US" altLang="ja-JP" dirty="0" smtClean="0"/>
              <a:t>1,000,000,000,000 = 1</a:t>
            </a:r>
            <a:r>
              <a:rPr lang="ja-JP" altLang="en-US" dirty="0" smtClean="0"/>
              <a:t>兆倍）</a:t>
            </a:r>
            <a:endParaRPr lang="en-US" altLang="ja-JP" dirty="0" smtClean="0"/>
          </a:p>
          <a:p>
            <a:r>
              <a:rPr lang="ja-JP" altLang="en-US" dirty="0" smtClean="0"/>
              <a:t>ギガ</a:t>
            </a:r>
            <a:r>
              <a:rPr lang="en-US" altLang="ja-JP" dirty="0" smtClean="0"/>
              <a:t> G </a:t>
            </a:r>
            <a:r>
              <a:rPr lang="ja-JP" altLang="en-US" dirty="0" smtClean="0"/>
              <a:t>（</a:t>
            </a:r>
            <a:r>
              <a:rPr lang="en-US" altLang="ja-JP" dirty="0" smtClean="0"/>
              <a:t>1,000,000,000 = 10</a:t>
            </a:r>
            <a:r>
              <a:rPr lang="ja-JP" altLang="en-US" dirty="0" smtClean="0"/>
              <a:t>億倍）</a:t>
            </a:r>
            <a:endParaRPr lang="en-US" altLang="ja-JP" dirty="0" smtClean="0"/>
          </a:p>
          <a:p>
            <a:r>
              <a:rPr lang="ja-JP" altLang="en-US" dirty="0" smtClean="0"/>
              <a:t>メガ</a:t>
            </a:r>
            <a:r>
              <a:rPr lang="en-US" altLang="ja-JP" dirty="0" smtClean="0"/>
              <a:t>  M (1,000,000 = 100</a:t>
            </a:r>
            <a:r>
              <a:rPr lang="ja-JP" altLang="en-US" dirty="0" smtClean="0"/>
              <a:t>万倍）</a:t>
            </a:r>
            <a:endParaRPr lang="en-US" altLang="ja-JP" dirty="0" smtClean="0"/>
          </a:p>
          <a:p>
            <a:r>
              <a:rPr lang="ja-JP" altLang="en-US" dirty="0" smtClean="0"/>
              <a:t>キロ</a:t>
            </a:r>
            <a:r>
              <a:rPr lang="en-US" altLang="ja-JP" dirty="0" smtClean="0"/>
              <a:t> </a:t>
            </a:r>
            <a:r>
              <a:rPr lang="en-US" altLang="ja-JP" dirty="0"/>
              <a:t>K</a:t>
            </a:r>
            <a:r>
              <a:rPr lang="en-US" altLang="ja-JP" dirty="0" smtClean="0"/>
              <a:t> (1,000</a:t>
            </a:r>
            <a:r>
              <a:rPr lang="ja-JP" altLang="en-US" dirty="0" smtClean="0"/>
              <a:t>倍）</a:t>
            </a:r>
            <a:endParaRPr lang="en-US" altLang="ja-JP" dirty="0" smtClean="0"/>
          </a:p>
          <a:p>
            <a:r>
              <a:rPr lang="ja-JP" altLang="ja-JP" dirty="0"/>
              <a:t>　</a:t>
            </a:r>
            <a:endParaRPr lang="en-US" altLang="ja-JP" dirty="0" smtClean="0"/>
          </a:p>
          <a:p>
            <a:r>
              <a:rPr lang="ja-JP" altLang="en-US" dirty="0" smtClean="0"/>
              <a:t>ミリ</a:t>
            </a:r>
            <a:r>
              <a:rPr lang="en-US" altLang="ja-JP" dirty="0" smtClean="0"/>
              <a:t> m </a:t>
            </a:r>
            <a:r>
              <a:rPr lang="ja-JP" altLang="en-US" dirty="0" smtClean="0"/>
              <a:t>（</a:t>
            </a:r>
            <a:r>
              <a:rPr lang="en-US" altLang="ja-JP" dirty="0" smtClean="0"/>
              <a:t>1/1000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lang="ja-JP" altLang="en-US" dirty="0" smtClean="0"/>
              <a:t>マイクロ</a:t>
            </a:r>
            <a:r>
              <a:rPr lang="en-US" altLang="ja-JP" dirty="0" smtClean="0"/>
              <a:t> μ</a:t>
            </a:r>
            <a:r>
              <a:rPr lang="ja-JP" altLang="en-US" dirty="0" smtClean="0"/>
              <a:t>（</a:t>
            </a:r>
            <a:r>
              <a:rPr lang="en-US" altLang="ja-JP" dirty="0" smtClean="0"/>
              <a:t>1/1,000,000 = 100</a:t>
            </a:r>
            <a:r>
              <a:rPr lang="ja-JP" altLang="en-US" dirty="0" smtClean="0"/>
              <a:t>万分の</a:t>
            </a:r>
            <a:r>
              <a:rPr lang="en-US" altLang="ja-JP" dirty="0" smtClean="0"/>
              <a:t>1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lang="ja-JP" altLang="en-US" dirty="0" smtClean="0"/>
              <a:t>ナノ</a:t>
            </a:r>
            <a:r>
              <a:rPr lang="en-US" altLang="ja-JP" dirty="0" smtClean="0"/>
              <a:t> n </a:t>
            </a:r>
            <a:r>
              <a:rPr lang="ja-JP" altLang="en-US" dirty="0" smtClean="0"/>
              <a:t>（</a:t>
            </a:r>
            <a:r>
              <a:rPr lang="en-US" altLang="ja-JP" dirty="0" smtClean="0"/>
              <a:t>1/1,000,000,000 = 10</a:t>
            </a:r>
            <a:r>
              <a:rPr lang="ja-JP" altLang="en-US" dirty="0" smtClean="0"/>
              <a:t>億分の</a:t>
            </a:r>
            <a:r>
              <a:rPr lang="en-US" altLang="ja-JP" dirty="0" smtClean="0"/>
              <a:t>1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lang="ja-JP" altLang="en-US" dirty="0" smtClean="0"/>
              <a:t>ピコ</a:t>
            </a:r>
            <a:r>
              <a:rPr lang="en-US" altLang="ja-JP" dirty="0" smtClean="0"/>
              <a:t> p </a:t>
            </a:r>
            <a:r>
              <a:rPr lang="ja-JP" altLang="en-US" dirty="0" smtClean="0"/>
              <a:t>（</a:t>
            </a:r>
            <a:r>
              <a:rPr lang="en-US" altLang="ja-JP" dirty="0" smtClean="0"/>
              <a:t>1/1000,000,000,000 = 1</a:t>
            </a:r>
            <a:r>
              <a:rPr lang="ja-JP" altLang="en-US" dirty="0" smtClean="0"/>
              <a:t>兆分の</a:t>
            </a:r>
            <a:r>
              <a:rPr lang="en-US" altLang="ja-JP" dirty="0" smtClean="0"/>
              <a:t>1</a:t>
            </a:r>
            <a:r>
              <a:rPr lang="ja-JP" altLang="en-US" dirty="0" smtClean="0"/>
              <a:t>）</a:t>
            </a:r>
            <a:endParaRPr lang="en-US" altLang="ja-JP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90039" y="6031275"/>
            <a:ext cx="7916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1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シーベルト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= 1000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ミリシーベルト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= 100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万マイクロシーベルト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430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 smtClean="0"/>
              <a:t>放射線と放射能の単位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600200"/>
            <a:ext cx="8469697" cy="4525963"/>
          </a:xfrm>
        </p:spPr>
        <p:txBody>
          <a:bodyPr>
            <a:norm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</a:rPr>
              <a:t>ベクレル</a:t>
            </a:r>
            <a:r>
              <a:rPr lang="en-US" altLang="ja-JP" sz="2800" dirty="0" smtClean="0">
                <a:solidFill>
                  <a:srgbClr val="FF0000"/>
                </a:solidFill>
              </a:rPr>
              <a:t>(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Bq</a:t>
            </a:r>
            <a:r>
              <a:rPr lang="en-US" altLang="ja-JP" sz="2800" dirty="0" smtClean="0">
                <a:solidFill>
                  <a:srgbClr val="FF0000"/>
                </a:solidFill>
              </a:rPr>
              <a:t>)</a:t>
            </a:r>
            <a:r>
              <a:rPr lang="ja-JP" altLang="en-US" sz="2800" dirty="0" smtClean="0">
                <a:solidFill>
                  <a:srgbClr val="FF0000"/>
                </a:solidFill>
              </a:rPr>
              <a:t>＝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放射線をどれだけ出すか（放射能）</a:t>
            </a:r>
            <a:endParaRPr kumimoji="1" lang="en-US" altLang="ja-JP" sz="2800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dirty="0" smtClean="0"/>
              <a:t>１秒間に</a:t>
            </a:r>
            <a:r>
              <a:rPr lang="en-US" altLang="ja-JP" dirty="0" smtClean="0"/>
              <a:t>1</a:t>
            </a:r>
            <a:r>
              <a:rPr lang="ja-JP" altLang="en-US" dirty="0" smtClean="0"/>
              <a:t>個放射線を出すのが１</a:t>
            </a:r>
            <a:r>
              <a:rPr lang="en-US" altLang="ja-JP" dirty="0" err="1" smtClean="0"/>
              <a:t>Bq</a:t>
            </a:r>
            <a:endParaRPr lang="en-US" altLang="ja-JP" dirty="0" smtClean="0"/>
          </a:p>
          <a:p>
            <a:pPr lvl="1"/>
            <a:r>
              <a:rPr lang="ja-JP" altLang="en-US" dirty="0" smtClean="0">
                <a:solidFill>
                  <a:srgbClr val="000000"/>
                </a:solidFill>
              </a:rPr>
              <a:t>例：</a:t>
            </a:r>
            <a:r>
              <a:rPr lang="en-US" altLang="ja-JP" dirty="0" smtClean="0">
                <a:solidFill>
                  <a:srgbClr val="000000"/>
                </a:solidFill>
              </a:rPr>
              <a:t>1kg</a:t>
            </a:r>
            <a:r>
              <a:rPr lang="ja-JP" altLang="en-US" dirty="0" smtClean="0">
                <a:solidFill>
                  <a:srgbClr val="000000"/>
                </a:solidFill>
              </a:rPr>
              <a:t>あたり</a:t>
            </a:r>
            <a:r>
              <a:rPr lang="en-US" altLang="ja-JP" dirty="0" smtClean="0">
                <a:solidFill>
                  <a:srgbClr val="000000"/>
                </a:solidFill>
              </a:rPr>
              <a:t>100Bq</a:t>
            </a:r>
            <a:r>
              <a:rPr lang="ja-JP" altLang="en-US" dirty="0" smtClean="0">
                <a:solidFill>
                  <a:srgbClr val="000000"/>
                </a:solidFill>
              </a:rPr>
              <a:t>の水が</a:t>
            </a:r>
            <a:r>
              <a:rPr lang="en-US" altLang="ja-JP" dirty="0" smtClean="0">
                <a:solidFill>
                  <a:srgbClr val="000000"/>
                </a:solidFill>
              </a:rPr>
              <a:t>1kg</a:t>
            </a:r>
            <a:r>
              <a:rPr lang="ja-JP" altLang="en-US" dirty="0" smtClean="0">
                <a:solidFill>
                  <a:srgbClr val="000000"/>
                </a:solidFill>
              </a:rPr>
              <a:t>あれば、</a:t>
            </a:r>
            <a:r>
              <a:rPr lang="en-US" altLang="ja-JP" dirty="0" smtClean="0">
                <a:solidFill>
                  <a:srgbClr val="000000"/>
                </a:solidFill>
              </a:rPr>
              <a:t>1</a:t>
            </a:r>
            <a:r>
              <a:rPr lang="ja-JP" altLang="en-US" dirty="0" smtClean="0">
                <a:solidFill>
                  <a:srgbClr val="000000"/>
                </a:solidFill>
              </a:rPr>
              <a:t>秒間に</a:t>
            </a:r>
            <a:r>
              <a:rPr lang="en-US" altLang="ja-JP" dirty="0" smtClean="0">
                <a:solidFill>
                  <a:srgbClr val="000000"/>
                </a:solidFill>
              </a:rPr>
              <a:t>100</a:t>
            </a:r>
            <a:r>
              <a:rPr lang="ja-JP" altLang="en-US" dirty="0" smtClean="0">
                <a:solidFill>
                  <a:srgbClr val="000000"/>
                </a:solidFill>
              </a:rPr>
              <a:t>個、</a:t>
            </a:r>
            <a:r>
              <a:rPr lang="en-US" altLang="ja-JP" dirty="0" smtClean="0">
                <a:solidFill>
                  <a:srgbClr val="000000"/>
                </a:solidFill>
              </a:rPr>
              <a:t>10kg</a:t>
            </a:r>
            <a:r>
              <a:rPr lang="ja-JP" altLang="en-US" dirty="0" smtClean="0">
                <a:solidFill>
                  <a:srgbClr val="000000"/>
                </a:solidFill>
              </a:rPr>
              <a:t>あれば、</a:t>
            </a:r>
            <a:r>
              <a:rPr lang="en-US" altLang="ja-JP" dirty="0" smtClean="0">
                <a:solidFill>
                  <a:srgbClr val="000000"/>
                </a:solidFill>
              </a:rPr>
              <a:t>1</a:t>
            </a:r>
            <a:r>
              <a:rPr lang="ja-JP" altLang="en-US" dirty="0" smtClean="0">
                <a:solidFill>
                  <a:srgbClr val="000000"/>
                </a:solidFill>
              </a:rPr>
              <a:t>秒間に</a:t>
            </a:r>
            <a:r>
              <a:rPr lang="en-US" altLang="ja-JP" dirty="0" smtClean="0">
                <a:solidFill>
                  <a:srgbClr val="000000"/>
                </a:solidFill>
              </a:rPr>
              <a:t>1000</a:t>
            </a:r>
            <a:r>
              <a:rPr lang="ja-JP" altLang="en-US" dirty="0" smtClean="0">
                <a:solidFill>
                  <a:srgbClr val="000000"/>
                </a:solidFill>
              </a:rPr>
              <a:t>個の放射線が出る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lvl="1"/>
            <a:r>
              <a:rPr lang="ja-JP" altLang="en-US" dirty="0" smtClean="0">
                <a:solidFill>
                  <a:srgbClr val="000000"/>
                </a:solidFill>
              </a:rPr>
              <a:t>放射線の種類、エネルギーには関係ない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03628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 smtClean="0"/>
              <a:t>放射線と放射能の単位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600200"/>
            <a:ext cx="8469697" cy="4525963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sz="2800" dirty="0"/>
              <a:t>グレイ（</a:t>
            </a:r>
            <a:r>
              <a:rPr lang="en-US" altLang="ja-JP" sz="2800" dirty="0" err="1"/>
              <a:t>Gy</a:t>
            </a:r>
            <a:r>
              <a:rPr lang="ja-JP" altLang="en-US" sz="2800" dirty="0"/>
              <a:t>）＝放射線のエネルギー</a:t>
            </a:r>
            <a:r>
              <a:rPr lang="ja-JP" altLang="en-US" sz="2800" dirty="0" smtClean="0"/>
              <a:t>を吸収した量</a:t>
            </a:r>
            <a:endParaRPr lang="en-US" altLang="ja-JP" sz="2800" dirty="0"/>
          </a:p>
          <a:p>
            <a:pPr lvl="1"/>
            <a:r>
              <a:rPr lang="en-US" altLang="ja-JP" dirty="0" smtClean="0">
                <a:solidFill>
                  <a:srgbClr val="000000"/>
                </a:solidFill>
              </a:rPr>
              <a:t>1kg</a:t>
            </a:r>
            <a:r>
              <a:rPr lang="ja-JP" altLang="en-US" dirty="0">
                <a:solidFill>
                  <a:srgbClr val="000000"/>
                </a:solidFill>
              </a:rPr>
              <a:t>あたり</a:t>
            </a:r>
            <a:r>
              <a:rPr lang="en-US" altLang="ja-JP" dirty="0">
                <a:solidFill>
                  <a:srgbClr val="000000"/>
                </a:solidFill>
              </a:rPr>
              <a:t>1</a:t>
            </a:r>
            <a:r>
              <a:rPr lang="ja-JP" altLang="en-US" dirty="0">
                <a:solidFill>
                  <a:srgbClr val="000000"/>
                </a:solidFill>
              </a:rPr>
              <a:t>ジュール</a:t>
            </a:r>
            <a:r>
              <a:rPr lang="ja-JP" altLang="en-US" dirty="0" smtClean="0">
                <a:solidFill>
                  <a:srgbClr val="000000"/>
                </a:solidFill>
              </a:rPr>
              <a:t>（</a:t>
            </a:r>
            <a:r>
              <a:rPr lang="en-US" altLang="ja-JP" dirty="0" smtClean="0">
                <a:solidFill>
                  <a:srgbClr val="000000"/>
                </a:solidFill>
              </a:rPr>
              <a:t>~0.24</a:t>
            </a:r>
            <a:r>
              <a:rPr lang="ja-JP" altLang="en-US" dirty="0" smtClean="0">
                <a:solidFill>
                  <a:srgbClr val="000000"/>
                </a:solidFill>
              </a:rPr>
              <a:t>カロリー）</a:t>
            </a:r>
            <a:r>
              <a:rPr lang="ja-JP" altLang="en-US" dirty="0">
                <a:solidFill>
                  <a:srgbClr val="000000"/>
                </a:solidFill>
              </a:rPr>
              <a:t>吸収したら、</a:t>
            </a:r>
            <a:r>
              <a:rPr lang="en-US" altLang="ja-JP" dirty="0">
                <a:solidFill>
                  <a:srgbClr val="000000"/>
                </a:solidFill>
              </a:rPr>
              <a:t>1Gy</a:t>
            </a:r>
          </a:p>
          <a:p>
            <a:pPr lvl="1"/>
            <a:r>
              <a:rPr lang="ja-JP" altLang="en-US" dirty="0">
                <a:solidFill>
                  <a:srgbClr val="000000"/>
                </a:solidFill>
              </a:rPr>
              <a:t>放射線の種類には関係</a:t>
            </a:r>
            <a:r>
              <a:rPr lang="ja-JP" altLang="en-US" dirty="0" smtClean="0">
                <a:solidFill>
                  <a:srgbClr val="000000"/>
                </a:solidFill>
              </a:rPr>
              <a:t>ない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lvl="1"/>
            <a:r>
              <a:rPr lang="ja-JP" altLang="en-US" dirty="0" smtClean="0">
                <a:solidFill>
                  <a:srgbClr val="000000"/>
                </a:solidFill>
              </a:rPr>
              <a:t>（ニュース等にはあまり登場しない）</a:t>
            </a:r>
            <a:endParaRPr lang="en-US" altLang="ja-JP" dirty="0">
              <a:solidFill>
                <a:srgbClr val="000000"/>
              </a:solidFill>
            </a:endParaRPr>
          </a:p>
          <a:p>
            <a:pPr lvl="1"/>
            <a:endParaRPr lang="en-US" altLang="ja-JP" dirty="0">
              <a:solidFill>
                <a:srgbClr val="000000"/>
              </a:solidFill>
            </a:endParaRPr>
          </a:p>
          <a:p>
            <a:r>
              <a:rPr lang="ja-JP" altLang="en-US" sz="2800" dirty="0">
                <a:solidFill>
                  <a:srgbClr val="FF0000"/>
                </a:solidFill>
              </a:rPr>
              <a:t>シーベルト</a:t>
            </a:r>
            <a:r>
              <a:rPr lang="en-US" altLang="ja-JP" sz="2800" dirty="0">
                <a:solidFill>
                  <a:srgbClr val="FF0000"/>
                </a:solidFill>
              </a:rPr>
              <a:t>(</a:t>
            </a:r>
            <a:r>
              <a:rPr lang="en-US" altLang="ja-JP" sz="2800" dirty="0" err="1">
                <a:solidFill>
                  <a:srgbClr val="FF0000"/>
                </a:solidFill>
              </a:rPr>
              <a:t>Sv</a:t>
            </a:r>
            <a:r>
              <a:rPr lang="en-US" altLang="ja-JP" sz="2800" dirty="0">
                <a:solidFill>
                  <a:srgbClr val="FF0000"/>
                </a:solidFill>
              </a:rPr>
              <a:t>) </a:t>
            </a:r>
            <a:r>
              <a:rPr lang="ja-JP" altLang="en-US" sz="2800" dirty="0" smtClean="0">
                <a:solidFill>
                  <a:srgbClr val="FF0000"/>
                </a:solidFill>
              </a:rPr>
              <a:t>＝</a:t>
            </a:r>
            <a:r>
              <a:rPr lang="en-US" altLang="ja-JP" sz="2800" dirty="0" smtClean="0">
                <a:solidFill>
                  <a:srgbClr val="FF0000"/>
                </a:solidFill>
              </a:rPr>
              <a:t> </a:t>
            </a:r>
            <a:r>
              <a:rPr lang="ja-JP" altLang="en-US" sz="2800" dirty="0" smtClean="0">
                <a:solidFill>
                  <a:srgbClr val="FF0000"/>
                </a:solidFill>
              </a:rPr>
              <a:t>吸収</a:t>
            </a:r>
            <a:r>
              <a:rPr lang="ja-JP" altLang="en-US" sz="2800" dirty="0">
                <a:solidFill>
                  <a:srgbClr val="FF0000"/>
                </a:solidFill>
              </a:rPr>
              <a:t>（被ばく）</a:t>
            </a:r>
            <a:r>
              <a:rPr lang="ja-JP" altLang="en-US" sz="2800" dirty="0" smtClean="0">
                <a:solidFill>
                  <a:srgbClr val="FF0000"/>
                </a:solidFill>
              </a:rPr>
              <a:t>した放射線の人体への影響を示す量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pPr marL="971550" lvl="1" indent="-457200"/>
            <a:r>
              <a:rPr lang="ja-JP" altLang="en-US" dirty="0" smtClean="0">
                <a:solidFill>
                  <a:srgbClr val="000000"/>
                </a:solidFill>
              </a:rPr>
              <a:t>大雑把には、グレイと同じ意味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marL="971550" lvl="1" indent="-457200"/>
            <a:r>
              <a:rPr lang="ja-JP" altLang="en-US" dirty="0" smtClean="0">
                <a:solidFill>
                  <a:srgbClr val="000000"/>
                </a:solidFill>
              </a:rPr>
              <a:t>「人体への影響」を示すため、吸収したエネルギーが一緒でも、放射線の種類や臓器ごとに違う値になる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marL="971550" lvl="1" indent="-457200"/>
            <a:r>
              <a:rPr lang="ja-JP" altLang="en-US" sz="2200" dirty="0" smtClean="0">
                <a:solidFill>
                  <a:srgbClr val="000000"/>
                </a:solidFill>
              </a:rPr>
              <a:t>例えばガンマ線、ベータ線は</a:t>
            </a:r>
            <a:r>
              <a:rPr lang="en-US" altLang="ja-JP" sz="2200" dirty="0" smtClean="0">
                <a:solidFill>
                  <a:srgbClr val="000000"/>
                </a:solidFill>
              </a:rPr>
              <a:t>1Gy=1Sv</a:t>
            </a:r>
            <a:r>
              <a:rPr lang="ja-JP" altLang="en-US" sz="2200" dirty="0" smtClean="0">
                <a:solidFill>
                  <a:srgbClr val="000000"/>
                </a:solidFill>
              </a:rPr>
              <a:t>、アルファ線は</a:t>
            </a:r>
            <a:r>
              <a:rPr lang="en-US" altLang="ja-JP" sz="2200" dirty="0" smtClean="0">
                <a:solidFill>
                  <a:srgbClr val="000000"/>
                </a:solidFill>
              </a:rPr>
              <a:t>1Gy=20Sv</a:t>
            </a:r>
            <a:endParaRPr lang="en-US" altLang="ja-JP" sz="2200" dirty="0">
              <a:solidFill>
                <a:srgbClr val="000000"/>
              </a:solidFill>
            </a:endParaRPr>
          </a:p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499017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半減期とは？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5" y="1320090"/>
            <a:ext cx="4282221" cy="4525963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/>
              <a:t>放射能が半分</a:t>
            </a:r>
            <a:r>
              <a:rPr lang="ja-JP" altLang="en-US" sz="2400" dirty="0" smtClean="0"/>
              <a:t>になるのにかかる時間のこと</a:t>
            </a:r>
            <a:endParaRPr kumimoji="1" lang="en-US" altLang="ja-JP" sz="2400" dirty="0" smtClean="0"/>
          </a:p>
          <a:p>
            <a:endParaRPr lang="en-US" altLang="ja-JP" sz="2400" dirty="0"/>
          </a:p>
          <a:p>
            <a:r>
              <a:rPr kumimoji="1" lang="ja-JP" altLang="en-US" sz="2400" dirty="0" smtClean="0"/>
              <a:t>半減期が</a:t>
            </a:r>
            <a:r>
              <a:rPr kumimoji="1" lang="en-US" altLang="ja-JP" sz="2400" dirty="0" smtClean="0"/>
              <a:t>8</a:t>
            </a:r>
            <a:r>
              <a:rPr kumimoji="1" lang="ja-JP" altLang="en-US" sz="2400" dirty="0" smtClean="0"/>
              <a:t>日のヨウ素</a:t>
            </a:r>
            <a:r>
              <a:rPr kumimoji="1" lang="en-US" altLang="ja-JP" sz="2400" dirty="0" smtClean="0"/>
              <a:t>131</a:t>
            </a:r>
            <a:r>
              <a:rPr kumimoji="1" lang="ja-JP" altLang="en-US" sz="2400" dirty="0" smtClean="0"/>
              <a:t>なら、</a:t>
            </a:r>
            <a:r>
              <a:rPr lang="en-US" altLang="ja-JP" sz="2400" dirty="0" smtClean="0"/>
              <a:t>8</a:t>
            </a:r>
            <a:r>
              <a:rPr lang="ja-JP" altLang="en-US" sz="2400" dirty="0" smtClean="0"/>
              <a:t>日経つと半分、</a:t>
            </a:r>
            <a:r>
              <a:rPr lang="en-US" altLang="ja-JP" sz="2400" dirty="0" smtClean="0"/>
              <a:t>16</a:t>
            </a:r>
            <a:r>
              <a:rPr lang="ja-JP" altLang="en-US" sz="2400" dirty="0" smtClean="0"/>
              <a:t>日経つと</a:t>
            </a:r>
            <a:r>
              <a:rPr lang="en-US" altLang="ja-JP" sz="2400" dirty="0" smtClean="0"/>
              <a:t>1/4</a:t>
            </a:r>
            <a:r>
              <a:rPr lang="ja-JP" altLang="en-US" sz="2400" dirty="0" smtClean="0"/>
              <a:t>になる</a:t>
            </a:r>
            <a:endParaRPr lang="en-US" altLang="ja-JP" sz="2400" dirty="0" smtClean="0"/>
          </a:p>
          <a:p>
            <a:endParaRPr kumimoji="1" lang="en-US" altLang="ja-JP" sz="2400" dirty="0"/>
          </a:p>
          <a:p>
            <a:r>
              <a:rPr lang="ja-JP" altLang="en-US" sz="2400" dirty="0" smtClean="0"/>
              <a:t>半減期が</a:t>
            </a:r>
            <a:r>
              <a:rPr lang="en-US" altLang="ja-JP" sz="2400" dirty="0" smtClean="0"/>
              <a:t>30</a:t>
            </a:r>
            <a:r>
              <a:rPr lang="ja-JP" altLang="en-US" sz="2400" dirty="0" smtClean="0"/>
              <a:t>年のセシウム</a:t>
            </a:r>
            <a:r>
              <a:rPr lang="en-US" altLang="ja-JP" sz="2400" dirty="0" smtClean="0"/>
              <a:t>137</a:t>
            </a:r>
            <a:r>
              <a:rPr lang="ja-JP" altLang="en-US" sz="2400" dirty="0" smtClean="0"/>
              <a:t>は、</a:t>
            </a:r>
            <a:r>
              <a:rPr lang="en-US" altLang="ja-JP" sz="2400" dirty="0" smtClean="0"/>
              <a:t>30</a:t>
            </a:r>
            <a:r>
              <a:rPr lang="ja-JP" altLang="en-US" sz="2400" dirty="0" smtClean="0"/>
              <a:t>年でようやく半分になる</a:t>
            </a:r>
            <a:endParaRPr kumimoji="1" lang="ja-JP" altLang="en-US" sz="2400" dirty="0"/>
          </a:p>
        </p:txBody>
      </p:sp>
      <p:grpSp>
        <p:nvGrpSpPr>
          <p:cNvPr id="8" name="図形グループ 7"/>
          <p:cNvGrpSpPr/>
          <p:nvPr/>
        </p:nvGrpSpPr>
        <p:grpSpPr>
          <a:xfrm>
            <a:off x="4612852" y="1270000"/>
            <a:ext cx="4371053" cy="3938975"/>
            <a:chOff x="3809919" y="1270000"/>
            <a:chExt cx="4699000" cy="4339085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09919" y="1270000"/>
              <a:ext cx="4699000" cy="4305300"/>
            </a:xfrm>
            <a:prstGeom prst="rect">
              <a:avLst/>
            </a:prstGeom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5005036" y="5205967"/>
              <a:ext cx="571140" cy="400110"/>
            </a:xfrm>
            <a:prstGeom prst="rect">
              <a:avLst/>
            </a:prstGeom>
            <a:solidFill>
              <a:srgbClr val="E6DDD1"/>
            </a:solidFill>
            <a:ln>
              <a:solidFill>
                <a:srgbClr val="E6DDD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8</a:t>
              </a:r>
              <a:r>
                <a:rPr kumimoji="1" lang="ja-JP" altLang="en-US" sz="2000" dirty="0" smtClean="0"/>
                <a:t>日</a:t>
              </a:r>
              <a:endParaRPr kumimoji="1" lang="ja-JP" altLang="en-US" sz="2000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5933273" y="5208975"/>
              <a:ext cx="701133" cy="400110"/>
            </a:xfrm>
            <a:prstGeom prst="rect">
              <a:avLst/>
            </a:prstGeom>
            <a:solidFill>
              <a:srgbClr val="E6DDD1"/>
            </a:solidFill>
            <a:ln>
              <a:solidFill>
                <a:srgbClr val="E6DDD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16</a:t>
              </a:r>
              <a:r>
                <a:rPr kumimoji="1" lang="ja-JP" altLang="en-US" sz="2000" dirty="0" smtClean="0"/>
                <a:t>日</a:t>
              </a:r>
              <a:endParaRPr kumimoji="1" lang="ja-JP" altLang="en-US" sz="2000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7075477" y="5195267"/>
              <a:ext cx="701133" cy="400110"/>
            </a:xfrm>
            <a:prstGeom prst="rect">
              <a:avLst/>
            </a:prstGeom>
            <a:solidFill>
              <a:srgbClr val="E6DDD1"/>
            </a:solidFill>
            <a:ln>
              <a:solidFill>
                <a:srgbClr val="E6DDD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24</a:t>
              </a:r>
              <a:r>
                <a:rPr kumimoji="1" lang="ja-JP" altLang="en-US" sz="2000" dirty="0" smtClean="0"/>
                <a:t>日</a:t>
              </a:r>
              <a:endParaRPr kumimoji="1" lang="ja-JP" altLang="en-US" sz="2000" dirty="0"/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587932" y="5447076"/>
            <a:ext cx="7845504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ja-JP" altLang="en-US" sz="2000" dirty="0" smtClean="0"/>
              <a:t>「半減期が長い＝なかなか放射線を出さない」なので、</a:t>
            </a:r>
            <a:r>
              <a:rPr lang="ja-JP" altLang="en-US" sz="2000" dirty="0"/>
              <a:t>長ければ怖いというわけで</a:t>
            </a:r>
            <a:r>
              <a:rPr lang="ja-JP" altLang="en-US" sz="2000" dirty="0" smtClean="0"/>
              <a:t>は必ずしもない。</a:t>
            </a:r>
            <a:endParaRPr lang="en-US" altLang="ja-JP" sz="2000" dirty="0" smtClean="0"/>
          </a:p>
          <a:p>
            <a:pPr marL="342900" indent="-342900">
              <a:buFont typeface="Arial"/>
              <a:buChar char="•"/>
            </a:pPr>
            <a:r>
              <a:rPr kumimoji="1" lang="ja-JP" altLang="en-US" sz="2000" dirty="0" smtClean="0"/>
              <a:t>例えばインジウム</a:t>
            </a:r>
            <a:r>
              <a:rPr kumimoji="1" lang="en-US" altLang="ja-JP" sz="2000" dirty="0" smtClean="0"/>
              <a:t>115</a:t>
            </a:r>
            <a:r>
              <a:rPr kumimoji="1" lang="ja-JP" altLang="en-US" sz="2000" dirty="0" smtClean="0"/>
              <a:t>の半減期は数百</a:t>
            </a:r>
            <a:r>
              <a:rPr lang="ja-JP" altLang="en-US" sz="2000" dirty="0" smtClean="0"/>
              <a:t>兆年。つまり、事実上放射線はほとんど出さない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78227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自然界にも放射線はある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061" y="1925498"/>
            <a:ext cx="5971204" cy="367324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828481" y="6479853"/>
            <a:ext cx="3358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放射線医学総合研究所の</a:t>
            </a:r>
            <a:r>
              <a:rPr kumimoji="1" lang="en-US" altLang="ja-JP" dirty="0" smtClean="0"/>
              <a:t>HP</a:t>
            </a:r>
            <a:r>
              <a:rPr lang="ja-JP" altLang="en-US" dirty="0" smtClean="0"/>
              <a:t>より</a:t>
            </a:r>
            <a:endParaRPr kumimoji="1" lang="en-US" altLang="ja-JP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61652" y="1277034"/>
            <a:ext cx="6809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ラドン、ウラン、カリウム</a:t>
            </a:r>
            <a:r>
              <a:rPr kumimoji="1" lang="en-US" altLang="ja-JP" dirty="0" smtClean="0"/>
              <a:t>40</a:t>
            </a:r>
            <a:r>
              <a:rPr kumimoji="1" lang="ja-JP" altLang="en-US" dirty="0" smtClean="0"/>
              <a:t>など、自然界に存在する放射性同位体や、</a:t>
            </a:r>
            <a:endParaRPr kumimoji="1" lang="en-US" altLang="ja-JP" dirty="0" smtClean="0"/>
          </a:p>
          <a:p>
            <a:r>
              <a:rPr lang="ja-JP" altLang="en-US" dirty="0" smtClean="0"/>
              <a:t>宇宙から来る放射線（宇宙線）からの被ばくがある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50062" y="5833522"/>
            <a:ext cx="6441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実は人間の身体も放射線を出している（体内のカリウム</a:t>
            </a:r>
            <a:r>
              <a:rPr kumimoji="1" lang="en-US" altLang="ja-JP" smtClean="0"/>
              <a:t>40</a:t>
            </a:r>
            <a:r>
              <a:rPr kumimoji="1" lang="ja-JP" altLang="en-US" smtClean="0"/>
              <a:t>から</a:t>
            </a:r>
            <a:r>
              <a:rPr kumimoji="1" lang="ja-JP" altLang="en-US" dirty="0" smtClean="0"/>
              <a:t>）。</a:t>
            </a:r>
            <a:endParaRPr kumimoji="1" lang="en-US" altLang="ja-JP" dirty="0" smtClean="0"/>
          </a:p>
          <a:p>
            <a:r>
              <a:rPr lang="ja-JP" altLang="en-US" dirty="0" smtClean="0"/>
              <a:t>体重</a:t>
            </a:r>
            <a:r>
              <a:rPr lang="en-US" altLang="ja-JP" dirty="0" smtClean="0"/>
              <a:t>60kg</a:t>
            </a:r>
            <a:r>
              <a:rPr lang="ja-JP" altLang="en-US" dirty="0" smtClean="0"/>
              <a:t>の人で、</a:t>
            </a:r>
            <a:r>
              <a:rPr lang="en-US" altLang="ja-JP" dirty="0" smtClean="0"/>
              <a:t>7000</a:t>
            </a:r>
            <a:r>
              <a:rPr lang="ja-JP" altLang="en-US" dirty="0" smtClean="0"/>
              <a:t>ベクレルくらい。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4880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ja-JP" altLang="en-US" sz="3600" dirty="0" smtClean="0"/>
              <a:t>日常生活での被ばく</a:t>
            </a:r>
            <a:endParaRPr kumimoji="1" lang="ja-JP" altLang="en-US" sz="3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676" y="0"/>
            <a:ext cx="3003432" cy="6858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10765" y="5900969"/>
            <a:ext cx="5613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図：</a:t>
            </a:r>
            <a:r>
              <a:rPr kumimoji="1" lang="en-US" altLang="ja-JP" dirty="0" smtClean="0"/>
              <a:t>Newton 2008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月号より</a:t>
            </a:r>
            <a:endParaRPr kumimoji="1" lang="en-US" altLang="ja-JP" dirty="0" smtClean="0"/>
          </a:p>
          <a:p>
            <a:r>
              <a:rPr lang="en-US" altLang="ja-JP" dirty="0"/>
              <a:t>http://</a:t>
            </a:r>
            <a:r>
              <a:rPr lang="en-US" altLang="ja-JP" dirty="0" err="1"/>
              <a:t>www.newtonpress.co.jp</a:t>
            </a:r>
            <a:r>
              <a:rPr lang="en-US" altLang="ja-JP" dirty="0"/>
              <a:t>/newton</a:t>
            </a:r>
            <a:r>
              <a:rPr lang="en-US" altLang="ja-JP" dirty="0" smtClean="0"/>
              <a:t>/radiation</a:t>
            </a:r>
            <a:r>
              <a:rPr lang="en-US" altLang="ja-JP" dirty="0"/>
              <a:t>/html/</a:t>
            </a:r>
            <a:r>
              <a:rPr lang="en-US" altLang="ja-JP" dirty="0" err="1"/>
              <a:t>radiation.html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0765" y="1417638"/>
            <a:ext cx="50050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ja-JP" altLang="en-US" sz="2400" dirty="0" smtClean="0"/>
              <a:t>胸部レントゲン撮影や</a:t>
            </a:r>
            <a:r>
              <a:rPr kumimoji="1" lang="en-US" altLang="ja-JP" sz="2400" dirty="0" smtClean="0"/>
              <a:t>CT</a:t>
            </a:r>
            <a:r>
              <a:rPr kumimoji="1" lang="ja-JP" altLang="en-US" sz="2400" dirty="0" smtClean="0"/>
              <a:t>スキャン</a:t>
            </a:r>
            <a:endParaRPr kumimoji="1" lang="en-US" altLang="ja-JP" sz="2400" dirty="0" smtClean="0"/>
          </a:p>
          <a:p>
            <a:pPr marL="342900" indent="-342900">
              <a:buFont typeface="Arial"/>
              <a:buChar char="•"/>
            </a:pPr>
            <a:endParaRPr lang="en-US" altLang="ja-JP" sz="2400" dirty="0" smtClean="0"/>
          </a:p>
          <a:p>
            <a:pPr marL="342900" indent="-342900">
              <a:buFont typeface="Arial"/>
              <a:buChar char="•"/>
            </a:pPr>
            <a:r>
              <a:rPr lang="ja-JP" altLang="en-US" sz="2400" dirty="0" smtClean="0"/>
              <a:t>ラドン温泉や飛行機（上空）など自然放射線が多い場所</a:t>
            </a:r>
            <a:endParaRPr lang="en-US" altLang="ja-JP" sz="2400" dirty="0" smtClean="0"/>
          </a:p>
          <a:p>
            <a:pPr marL="342900" indent="-342900">
              <a:buFont typeface="Arial"/>
              <a:buChar char="•"/>
            </a:pPr>
            <a:endParaRPr lang="en-US" altLang="ja-JP" sz="2400" dirty="0"/>
          </a:p>
          <a:p>
            <a:pPr marL="342900" indent="-342900">
              <a:buFont typeface="Arial"/>
              <a:buChar char="•"/>
            </a:pPr>
            <a:endParaRPr lang="en-US" altLang="ja-JP" sz="2400" dirty="0" smtClean="0"/>
          </a:p>
          <a:p>
            <a:pPr marL="342900" indent="-342900">
              <a:buFont typeface="Arial"/>
              <a:buChar char="•"/>
            </a:pPr>
            <a:r>
              <a:rPr lang="ja-JP" altLang="en-US" sz="2400" dirty="0" smtClean="0"/>
              <a:t>少量の被ばくは常にしているので、そもそも「被ばくゼロ」にするのは無理（被ばくしないにこしたことはない）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368996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06572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太陽フレアから来る放射線</a:t>
            </a:r>
            <a:endParaRPr kumimoji="1" lang="ja-JP" altLang="en-US" sz="3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25" y="1792697"/>
            <a:ext cx="3851402" cy="341668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265" y="1847140"/>
            <a:ext cx="3762446" cy="339139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53978" y="1180603"/>
            <a:ext cx="818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太陽フレアの紫外線像。右の図で画面が乱れているのは、フレアで発生した放射線</a:t>
            </a:r>
            <a:endParaRPr kumimoji="1" lang="en-US" altLang="ja-JP" dirty="0" smtClean="0"/>
          </a:p>
          <a:p>
            <a:r>
              <a:rPr lang="ja-JP" altLang="en-US" dirty="0" smtClean="0"/>
              <a:t>が紫外線用の</a:t>
            </a:r>
            <a:r>
              <a:rPr lang="en-US" altLang="ja-JP" dirty="0" smtClean="0"/>
              <a:t>CCD</a:t>
            </a:r>
            <a:r>
              <a:rPr lang="ja-JP" altLang="en-US" dirty="0" smtClean="0"/>
              <a:t>カメラをヒットしているため（人工衛星</a:t>
            </a:r>
            <a:r>
              <a:rPr lang="en-US" altLang="ja-JP" dirty="0" smtClean="0"/>
              <a:t>TRACE</a:t>
            </a:r>
            <a:r>
              <a:rPr lang="ja-JP" altLang="en-US" dirty="0" smtClean="0"/>
              <a:t>が撮影）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21719" y="5714222"/>
            <a:ext cx="7563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太陽からの</a:t>
            </a:r>
            <a:r>
              <a:rPr lang="ja-JP" altLang="en-US" sz="2000" dirty="0" smtClean="0"/>
              <a:t>放射線は</a:t>
            </a:r>
            <a:r>
              <a:rPr kumimoji="1" lang="ja-JP" altLang="en-US" sz="2000" dirty="0" smtClean="0"/>
              <a:t>地上には届かないが、この時宇宙飛行士が船外活動をしていると、致死量の被ばくになり得る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40823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外部</a:t>
            </a:r>
            <a:r>
              <a:rPr kumimoji="1" lang="ja-JP" altLang="en-US" dirty="0" smtClean="0"/>
              <a:t>被ばくと</a:t>
            </a:r>
            <a:r>
              <a:rPr lang="ja-JP" altLang="en-US" dirty="0" smtClean="0"/>
              <a:t>内部</a:t>
            </a:r>
            <a:r>
              <a:rPr kumimoji="1" lang="ja-JP" altLang="en-US" dirty="0" smtClean="0"/>
              <a:t>被ばく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800" dirty="0" smtClean="0"/>
              <a:t>外部被ばく＝放射線を浴びること</a:t>
            </a:r>
            <a:endParaRPr kumimoji="1" lang="en-US" altLang="ja-JP" sz="2800" dirty="0" smtClean="0"/>
          </a:p>
          <a:p>
            <a:endParaRPr lang="en-US" altLang="ja-JP" sz="2800" dirty="0"/>
          </a:p>
          <a:p>
            <a:r>
              <a:rPr kumimoji="1" lang="ja-JP" altLang="en-US" sz="2800" dirty="0" smtClean="0"/>
              <a:t>内部被ばく＝放射性物質（放射能を持つ物質）を身体に取り込むこと</a:t>
            </a:r>
            <a:endParaRPr kumimoji="1" lang="en-US" altLang="ja-JP" sz="2800" dirty="0" smtClean="0"/>
          </a:p>
          <a:p>
            <a:endParaRPr lang="en-US" altLang="ja-JP" sz="2800" dirty="0"/>
          </a:p>
          <a:p>
            <a:r>
              <a:rPr kumimoji="1" lang="ja-JP" altLang="en-US" sz="2800" dirty="0" smtClean="0"/>
              <a:t>内部被ばくの場合、放射性物質の種類により、身体の特定の場所に蓄積することがあり、その場合危険度が高い</a:t>
            </a:r>
            <a:endParaRPr kumimoji="1" lang="en-US" altLang="ja-JP" sz="2800" dirty="0" smtClean="0"/>
          </a:p>
          <a:p>
            <a:pPr lvl="1"/>
            <a:r>
              <a:rPr lang="ja-JP" altLang="en-US" sz="2400" dirty="0" smtClean="0"/>
              <a:t>例：ヨウ素が甲状腺にたまる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93711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6468" y="0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とにかくこれくらいは、覚えておきましょう１</a:t>
            </a:r>
            <a:endParaRPr kumimoji="1" lang="ja-JP" altLang="en-US" sz="3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94" y="876094"/>
            <a:ext cx="7888474" cy="559594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952451" y="6143722"/>
            <a:ext cx="6487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Concept &amp; Text by Fuji </a:t>
            </a:r>
            <a:r>
              <a:rPr lang="en-US" altLang="ja-JP" dirty="0" err="1"/>
              <a:t>Nagami</a:t>
            </a:r>
            <a:r>
              <a:rPr lang="en-US" altLang="ja-JP" dirty="0"/>
              <a:t>, Design &amp; Illustration by Miho </a:t>
            </a:r>
            <a:r>
              <a:rPr lang="en-US" altLang="ja-JP" dirty="0" err="1"/>
              <a:t>Kuriki</a:t>
            </a:r>
            <a:r>
              <a:rPr lang="ja-JP" altLang="en-US" dirty="0"/>
              <a:t>　</a:t>
            </a:r>
            <a:endParaRPr lang="en-US" altLang="ja-JP" dirty="0" smtClean="0"/>
          </a:p>
          <a:p>
            <a:r>
              <a:rPr lang="en-US" altLang="ja-JP" dirty="0">
                <a:hlinkClick r:id="rId4"/>
              </a:rPr>
              <a:t>http://www2.atword.jp/science</a:t>
            </a:r>
            <a:r>
              <a:rPr lang="en-US" altLang="ja-JP" dirty="0" smtClean="0">
                <a:hlinkClick r:id="rId4"/>
              </a:rPr>
              <a:t>/</a:t>
            </a:r>
            <a:r>
              <a:rPr lang="en-US" altLang="ja-JP" dirty="0" smtClean="0"/>
              <a:t> </a:t>
            </a:r>
            <a:r>
              <a:rPr lang="ja-JP" altLang="en-US" dirty="0" smtClean="0"/>
              <a:t>より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26633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6468" y="0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とにかくこれくらいは、覚えておきましょう２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15101" y="1541131"/>
            <a:ext cx="76409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ベクレル</a:t>
            </a:r>
            <a:r>
              <a:rPr kumimoji="1" lang="en-US" altLang="ja-JP" sz="3200" dirty="0" smtClean="0"/>
              <a:t>...</a:t>
            </a:r>
            <a:r>
              <a:rPr kumimoji="1" lang="ja-JP" altLang="en-US" sz="3200" dirty="0" smtClean="0"/>
              <a:t>放射線がどれくらい出ているか</a:t>
            </a:r>
            <a:endParaRPr kumimoji="1" lang="en-US" altLang="ja-JP" sz="3200" dirty="0" smtClean="0"/>
          </a:p>
          <a:p>
            <a:endParaRPr lang="en-US" altLang="ja-JP" sz="3200" dirty="0"/>
          </a:p>
          <a:p>
            <a:endParaRPr kumimoji="1" lang="en-US" altLang="ja-JP" sz="3200" dirty="0" smtClean="0"/>
          </a:p>
          <a:p>
            <a:r>
              <a:rPr lang="ja-JP" altLang="en-US" sz="3200" dirty="0" smtClean="0"/>
              <a:t>シーベルト</a:t>
            </a:r>
            <a:r>
              <a:rPr lang="en-US" altLang="ja-JP" sz="3200" dirty="0" smtClean="0"/>
              <a:t>...</a:t>
            </a:r>
            <a:r>
              <a:rPr lang="ja-JP" altLang="en-US" sz="3200" dirty="0" smtClean="0"/>
              <a:t>どれだけ人体に影響があるか</a:t>
            </a:r>
            <a:endParaRPr lang="en-US" altLang="ja-JP" sz="3200" dirty="0" smtClean="0"/>
          </a:p>
          <a:p>
            <a:endParaRPr kumimoji="1" lang="en-US" altLang="ja-JP" sz="3200" dirty="0"/>
          </a:p>
          <a:p>
            <a:endParaRPr kumimoji="1" lang="en-US" altLang="ja-JP" sz="3200" dirty="0" smtClean="0"/>
          </a:p>
          <a:p>
            <a:r>
              <a:rPr lang="ja-JP" altLang="en-US" sz="3200" dirty="0" smtClean="0"/>
              <a:t>自然界にも放射線はあり、日常生活を送っていても年間</a:t>
            </a:r>
            <a:r>
              <a:rPr lang="en-US" altLang="ja-JP" sz="3200" dirty="0" smtClean="0"/>
              <a:t>2</a:t>
            </a:r>
            <a:r>
              <a:rPr lang="ja-JP" altLang="en-US" sz="3200" dirty="0" smtClean="0"/>
              <a:t>ミリシーベルトほどの被ばくはしている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98884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今日の話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054917"/>
            <a:ext cx="8229600" cy="4525963"/>
          </a:xfrm>
        </p:spPr>
        <p:txBody>
          <a:bodyPr/>
          <a:lstStyle/>
          <a:p>
            <a:r>
              <a:rPr lang="ja-JP" altLang="en-US" dirty="0" smtClean="0"/>
              <a:t>原子、原子核とは？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kumimoji="1" lang="ja-JP" altLang="en-US" dirty="0" smtClean="0"/>
              <a:t>放射線</a:t>
            </a:r>
            <a:r>
              <a:rPr lang="ja-JP" altLang="en-US" dirty="0" smtClean="0"/>
              <a:t>とは</a:t>
            </a:r>
            <a:r>
              <a:rPr kumimoji="1" lang="ja-JP" altLang="en-US" dirty="0" smtClean="0"/>
              <a:t>？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なぜ放射線は人体に悪いのか？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208688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hs-2007-16-h-1280x800_wallpap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8206" y="-172479"/>
            <a:ext cx="11552434" cy="722027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35401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放射線の人体への影響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04926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なぜ放射線は身体に悪いのか？</a:t>
            </a:r>
            <a:endParaRPr kumimoji="1" lang="ja-JP" altLang="en-US" sz="36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343" y="1353053"/>
            <a:ext cx="3872411" cy="290785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10764" y="6125057"/>
            <a:ext cx="6801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図：</a:t>
            </a:r>
            <a:r>
              <a:rPr kumimoji="1" lang="en-US" altLang="ja-JP" dirty="0" smtClean="0"/>
              <a:t>Newton 2008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月号より</a:t>
            </a:r>
            <a:endParaRPr kumimoji="1" lang="en-US" altLang="ja-JP" dirty="0" smtClean="0"/>
          </a:p>
          <a:p>
            <a:r>
              <a:rPr lang="en-US" altLang="ja-JP" dirty="0"/>
              <a:t>http://</a:t>
            </a:r>
            <a:r>
              <a:rPr lang="en-US" altLang="ja-JP" dirty="0" err="1"/>
              <a:t>www.newtonpress.co.jp</a:t>
            </a:r>
            <a:r>
              <a:rPr lang="en-US" altLang="ja-JP" dirty="0"/>
              <a:t>/newton</a:t>
            </a:r>
            <a:r>
              <a:rPr lang="en-US" altLang="ja-JP" dirty="0" smtClean="0"/>
              <a:t>/radiation</a:t>
            </a:r>
            <a:r>
              <a:rPr lang="en-US" altLang="ja-JP" dirty="0"/>
              <a:t>/html/</a:t>
            </a:r>
            <a:r>
              <a:rPr lang="en-US" altLang="ja-JP" dirty="0" err="1"/>
              <a:t>radiation.html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04902" y="4400256"/>
            <a:ext cx="5181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答え：細胞を傷つけるから</a:t>
            </a:r>
            <a:endParaRPr kumimoji="1" lang="ja-JP" altLang="en-US" sz="3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83180" y="5388808"/>
            <a:ext cx="7525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放射線が直接</a:t>
            </a:r>
            <a:r>
              <a:rPr kumimoji="1" lang="en-US" altLang="ja-JP" sz="2000" dirty="0" smtClean="0"/>
              <a:t>DNA</a:t>
            </a:r>
            <a:r>
              <a:rPr lang="ja-JP" altLang="en-US" sz="2000" dirty="0" smtClean="0"/>
              <a:t>など</a:t>
            </a:r>
            <a:r>
              <a:rPr kumimoji="1" lang="ja-JP" altLang="en-US" sz="2000" dirty="0" smtClean="0"/>
              <a:t>を傷つける場合と、一旦水を電離させることで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傷つける場合がある</a:t>
            </a:r>
            <a:endParaRPr kumimoji="1"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2187922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4049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DNA</a:t>
            </a:r>
            <a:r>
              <a:rPr kumimoji="1" lang="ja-JP" altLang="en-US" sz="3600" dirty="0" smtClean="0"/>
              <a:t>が傷つくとどうなる？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89226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kumimoji="1" lang="en-US" altLang="ja-JP" dirty="0" smtClean="0"/>
              <a:t>DNA</a:t>
            </a:r>
            <a:r>
              <a:rPr kumimoji="1" lang="ja-JP" altLang="en-US" dirty="0" smtClean="0"/>
              <a:t>は「細胞が何をするかが書かれたプログラム」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プログラムが壊されるとどうなる？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細胞に備わる修復機能が働いて治る</a:t>
            </a:r>
            <a:endParaRPr lang="en-US" altLang="ja-JP" dirty="0" smtClean="0"/>
          </a:p>
          <a:p>
            <a:pPr marL="914400" lvl="1" indent="-514350"/>
            <a:r>
              <a:rPr kumimoji="1" lang="ja-JP" altLang="en-US" dirty="0" smtClean="0"/>
              <a:t>この場合なんの影響もない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細胞が死んでしまう</a:t>
            </a:r>
            <a:endParaRPr lang="en-US" altLang="ja-JP" dirty="0" smtClean="0"/>
          </a:p>
          <a:p>
            <a:pPr marL="914400" lvl="1" indent="-514350"/>
            <a:r>
              <a:rPr kumimoji="1" lang="ja-JP" altLang="en-US" dirty="0" smtClean="0"/>
              <a:t>大量の被ばくにより一度に大量に起きると大変。少しずつなら</a:t>
            </a:r>
            <a:r>
              <a:rPr lang="ja-JP" altLang="en-US" dirty="0" smtClean="0"/>
              <a:t>問題ない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>
                <a:solidFill>
                  <a:srgbClr val="FF0000"/>
                </a:solidFill>
              </a:rPr>
              <a:t>本来と違う、悪い働きをする細胞に変わってしまう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914400" lvl="1" indent="-514350"/>
            <a:r>
              <a:rPr kumimoji="1" lang="ja-JP" altLang="en-US" dirty="0" smtClean="0">
                <a:solidFill>
                  <a:srgbClr val="FF0000"/>
                </a:solidFill>
              </a:rPr>
              <a:t>これがどんどん増殖するのが「がん」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37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放射線の影響には</a:t>
            </a:r>
            <a:r>
              <a:rPr kumimoji="1" lang="en-US" altLang="ja-JP" sz="3600" dirty="0" smtClean="0"/>
              <a:t>2</a:t>
            </a:r>
            <a:r>
              <a:rPr kumimoji="1" lang="ja-JP" altLang="en-US" sz="3600" dirty="0" smtClean="0"/>
              <a:t>種類ある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確定的影響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dirty="0" smtClean="0">
                <a:solidFill>
                  <a:srgbClr val="000000"/>
                </a:solidFill>
              </a:rPr>
              <a:t>一定量</a:t>
            </a:r>
            <a:r>
              <a:rPr lang="en-US" altLang="ja-JP" dirty="0" smtClean="0">
                <a:solidFill>
                  <a:srgbClr val="000000"/>
                </a:solidFill>
              </a:rPr>
              <a:t>(~0.5Sv)</a:t>
            </a:r>
            <a:r>
              <a:rPr lang="ja-JP" altLang="en-US" dirty="0" smtClean="0">
                <a:solidFill>
                  <a:srgbClr val="000000"/>
                </a:solidFill>
              </a:rPr>
              <a:t>以上を短期間に被ばくすると、確実に症状がでる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kumimoji="1" lang="en-US" altLang="ja-JP" dirty="0" smtClean="0"/>
          </a:p>
          <a:p>
            <a:r>
              <a:rPr lang="ja-JP" altLang="en-US" dirty="0" smtClean="0">
                <a:solidFill>
                  <a:srgbClr val="FF0000"/>
                </a:solidFill>
              </a:rPr>
              <a:t>確率的影響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dirty="0" smtClean="0"/>
              <a:t>比較的少ない</a:t>
            </a:r>
            <a:r>
              <a:rPr kumimoji="1" lang="ja-JP" altLang="en-US" dirty="0" smtClean="0"/>
              <a:t>被ばく</a:t>
            </a:r>
            <a:r>
              <a:rPr kumimoji="1" lang="en-US" altLang="ja-JP" dirty="0" smtClean="0"/>
              <a:t>(~0.1Sv)</a:t>
            </a:r>
            <a:r>
              <a:rPr kumimoji="1" lang="ja-JP" altLang="en-US" dirty="0" smtClean="0"/>
              <a:t>でも、将来ガンになる可能性が上がる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56297" y="5654542"/>
            <a:ext cx="7804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生物は放射線による</a:t>
            </a:r>
            <a:r>
              <a:rPr kumimoji="1" lang="en-US" altLang="ja-JP" dirty="0" smtClean="0"/>
              <a:t>DNA</a:t>
            </a:r>
            <a:r>
              <a:rPr kumimoji="1" lang="ja-JP" altLang="en-US" dirty="0" smtClean="0"/>
              <a:t>損傷を修復する機能を持っている。</a:t>
            </a:r>
            <a:endParaRPr kumimoji="1" lang="en-US" altLang="ja-JP" dirty="0" smtClean="0"/>
          </a:p>
          <a:p>
            <a:r>
              <a:rPr lang="ja-JP" altLang="en-US" dirty="0" smtClean="0"/>
              <a:t>少量の被ばくで影響が大きく出ないのはそのため。だがどれくらい少なければ</a:t>
            </a:r>
            <a:endParaRPr lang="en-US" altLang="ja-JP" dirty="0" smtClean="0"/>
          </a:p>
          <a:p>
            <a:r>
              <a:rPr lang="ja-JP" altLang="en-US" dirty="0" smtClean="0"/>
              <a:t>絶対影響がない、とはっきり言うことはいまのとこできない。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925071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764" y="415521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3600" dirty="0" smtClean="0"/>
              <a:t>確定的影響</a:t>
            </a:r>
            <a:endParaRPr kumimoji="1" lang="ja-JP" altLang="en-US" sz="3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28" y="1448057"/>
            <a:ext cx="8030472" cy="5111159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 flipV="1">
            <a:off x="1064506" y="5191354"/>
            <a:ext cx="6797888" cy="560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353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5246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/>
              <a:t>確率的影響</a:t>
            </a:r>
            <a:endParaRPr kumimoji="1" lang="ja-JP" altLang="en-US" sz="4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647" y="1197681"/>
            <a:ext cx="6295941" cy="472195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318502" y="6494965"/>
            <a:ext cx="7120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放射線医学総合研究所の</a:t>
            </a:r>
            <a:r>
              <a:rPr lang="en-US" altLang="ja-JP" sz="1600" dirty="0" smtClean="0"/>
              <a:t>HP </a:t>
            </a:r>
            <a:r>
              <a:rPr lang="en-US" altLang="ja-JP" sz="1600" dirty="0" smtClean="0">
                <a:hlinkClick r:id="rId4"/>
              </a:rPr>
              <a:t>http</a:t>
            </a:r>
            <a:r>
              <a:rPr lang="en-US" altLang="ja-JP" sz="1600" dirty="0">
                <a:hlinkClick r:id="rId4"/>
              </a:rPr>
              <a:t>://www.nirs.go.jp/information/info.php?</a:t>
            </a:r>
            <a:r>
              <a:rPr lang="en-US" altLang="ja-JP" sz="1600" dirty="0" smtClean="0">
                <a:hlinkClick r:id="rId4"/>
              </a:rPr>
              <a:t>i13</a:t>
            </a:r>
            <a:r>
              <a:rPr lang="en-US" altLang="ja-JP" sz="1600" dirty="0" smtClean="0"/>
              <a:t> </a:t>
            </a:r>
            <a:r>
              <a:rPr lang="ja-JP" altLang="en-US" sz="1600" dirty="0" smtClean="0"/>
              <a:t>より</a:t>
            </a:r>
            <a:endParaRPr kumimoji="1" lang="en-US" altLang="ja-JP" sz="16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808" y="1061403"/>
            <a:ext cx="220371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100mSv</a:t>
            </a:r>
            <a:r>
              <a:rPr kumimoji="1" lang="ja-JP" altLang="en-US" sz="2000" dirty="0" smtClean="0"/>
              <a:t>ごとにガンで死亡する確率が</a:t>
            </a:r>
            <a:endParaRPr kumimoji="1" lang="en-US" altLang="ja-JP" sz="2000" dirty="0" smtClean="0"/>
          </a:p>
          <a:p>
            <a:r>
              <a:rPr kumimoji="1" lang="en-US" altLang="ja-JP" sz="2000" dirty="0" smtClean="0"/>
              <a:t>0.5%</a:t>
            </a:r>
            <a:r>
              <a:rPr kumimoji="1" lang="ja-JP" altLang="en-US" sz="2000" dirty="0" smtClean="0"/>
              <a:t>増える</a:t>
            </a:r>
            <a:endParaRPr kumimoji="1" lang="en-US" altLang="ja-JP" sz="2000" dirty="0" smtClean="0"/>
          </a:p>
          <a:p>
            <a:endParaRPr kumimoji="1" lang="en-US" altLang="ja-JP" sz="2000" dirty="0" smtClean="0"/>
          </a:p>
          <a:p>
            <a:r>
              <a:rPr lang="en-US" altLang="ja-JP" sz="2000" dirty="0" smtClean="0"/>
              <a:t>100mSv</a:t>
            </a:r>
            <a:r>
              <a:rPr lang="ja-JP" altLang="en-US" sz="2000" dirty="0" smtClean="0"/>
              <a:t>以下の被ばくの影響はよく分かっていない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（ないとは言い切れないが、あっても小さいため検出が困難）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48997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「確率的リスク」に向き合うのは難しい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7060" y="1488156"/>
            <a:ext cx="8509740" cy="5162026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200</a:t>
            </a:r>
            <a:r>
              <a:rPr lang="ja-JP" altLang="en-US" sz="2400" dirty="0" smtClean="0"/>
              <a:t>人の日本人がいたとする。平均的には</a:t>
            </a:r>
            <a:r>
              <a:rPr lang="en-US" altLang="ja-JP" sz="2400" dirty="0" smtClean="0"/>
              <a:t>3</a:t>
            </a:r>
            <a:r>
              <a:rPr lang="ja-JP" altLang="en-US" sz="2400" dirty="0" smtClean="0"/>
              <a:t>割がガンで死ぬので、その中の約</a:t>
            </a:r>
            <a:r>
              <a:rPr lang="en-US" altLang="ja-JP" sz="2400" dirty="0" smtClean="0"/>
              <a:t>60</a:t>
            </a:r>
            <a:r>
              <a:rPr lang="ja-JP" altLang="en-US" sz="2400" dirty="0" smtClean="0"/>
              <a:t>人がガンで死ぬ。</a:t>
            </a:r>
            <a:endParaRPr lang="en-US" altLang="ja-JP" sz="2400" dirty="0" smtClean="0"/>
          </a:p>
          <a:p>
            <a:r>
              <a:rPr lang="ja-JP" altLang="en-US" sz="2400" dirty="0" smtClean="0"/>
              <a:t>もし</a:t>
            </a:r>
            <a:r>
              <a:rPr lang="en-US" altLang="ja-JP" sz="2400" dirty="0" smtClean="0"/>
              <a:t>200</a:t>
            </a:r>
            <a:r>
              <a:rPr lang="ja-JP" altLang="en-US" sz="2400" dirty="0" smtClean="0"/>
              <a:t>人</a:t>
            </a:r>
            <a:r>
              <a:rPr lang="ja-JP" altLang="en-US" sz="2400" dirty="0" smtClean="0"/>
              <a:t>が</a:t>
            </a:r>
            <a:r>
              <a:rPr lang="en-US" altLang="ja-JP" sz="2400" dirty="0" smtClean="0"/>
              <a:t>100mSv</a:t>
            </a:r>
            <a:r>
              <a:rPr lang="ja-JP" altLang="en-US" sz="2400" dirty="0" smtClean="0"/>
              <a:t>被曝したとする。ガンで死亡する人の割合が</a:t>
            </a:r>
            <a:r>
              <a:rPr lang="en-US" altLang="ja-JP" sz="2400" dirty="0" smtClean="0"/>
              <a:t>0.5%=1</a:t>
            </a:r>
            <a:r>
              <a:rPr lang="ja-JP" altLang="en-US" sz="2400" dirty="0" smtClean="0"/>
              <a:t>人増える。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これは全体から見れば「わずかな」確率の上昇</a:t>
            </a:r>
            <a:endParaRPr lang="en-US" altLang="ja-JP" sz="2400" dirty="0"/>
          </a:p>
          <a:p>
            <a:pPr lvl="1"/>
            <a:r>
              <a:rPr kumimoji="1" lang="ja-JP" altLang="en-US" sz="2000" dirty="0" smtClean="0"/>
              <a:t>例えば、「日本にどれだけ医師と病院が必要か？」という検討においては無視できる</a:t>
            </a:r>
            <a:endParaRPr kumimoji="1" lang="en-US" altLang="ja-JP" sz="2000" dirty="0" smtClean="0"/>
          </a:p>
          <a:p>
            <a:r>
              <a:rPr kumimoji="1" lang="ja-JP" altLang="en-US" sz="2400" dirty="0" smtClean="0"/>
              <a:t>だが、一人一人にとってみれば「ガンになるかならないか」</a:t>
            </a:r>
            <a:endParaRPr kumimoji="1" lang="en-US" altLang="ja-JP" sz="2400" dirty="0" smtClean="0"/>
          </a:p>
          <a:p>
            <a:pPr lvl="1"/>
            <a:r>
              <a:rPr lang="ja-JP" altLang="en-US" sz="2000" dirty="0" smtClean="0"/>
              <a:t>「確率的リスク」は全体が負う。だがその「結果」は一人に降りかかる。</a:t>
            </a:r>
            <a:endParaRPr lang="en-US" altLang="ja-JP" sz="2000" dirty="0" smtClean="0"/>
          </a:p>
          <a:p>
            <a:pPr lvl="1"/>
            <a:endParaRPr lang="en-US" altLang="ja-JP" sz="2400" dirty="0"/>
          </a:p>
          <a:p>
            <a:pPr marL="0" indent="0">
              <a:buNone/>
            </a:pPr>
            <a:endParaRPr lang="en-US" altLang="ja-JP" sz="2800" dirty="0"/>
          </a:p>
          <a:p>
            <a:pPr lvl="1"/>
            <a:endParaRPr kumimoji="1"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3356502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ja-JP" altLang="en-US" sz="2600" dirty="0"/>
              <a:t>さらに、もしあなたが将来ガンになったとする。それが被ばくのせいなのか、被ばくと関係なくガンになったのかは分からない。だけどその時あなたは「あの時被ばくさえしてなければ</a:t>
            </a:r>
            <a:r>
              <a:rPr lang="en-US" altLang="ja-JP" sz="2600" dirty="0"/>
              <a:t>...</a:t>
            </a:r>
            <a:r>
              <a:rPr lang="ja-JP" altLang="en-US" sz="2600" dirty="0"/>
              <a:t>」と思うのでは？</a:t>
            </a:r>
            <a:endParaRPr lang="en-US" altLang="ja-JP" sz="2600" dirty="0"/>
          </a:p>
          <a:p>
            <a:endParaRPr lang="en-US" altLang="ja-JP" sz="2600" dirty="0" smtClean="0"/>
          </a:p>
          <a:p>
            <a:r>
              <a:rPr lang="ja-JP" altLang="en-US" sz="2600" dirty="0" smtClean="0"/>
              <a:t>そして</a:t>
            </a:r>
            <a:r>
              <a:rPr lang="ja-JP" altLang="en-US" sz="2600" dirty="0"/>
              <a:t>、もしガンにならずに済んだとしても、一生「自分は人よりガンになりやすい身体である」という不安を抱えて生きることになるかもしれない。</a:t>
            </a:r>
            <a:endParaRPr lang="en-US" altLang="ja-JP" sz="2600" dirty="0"/>
          </a:p>
          <a:p>
            <a:endParaRPr lang="en-US" altLang="ja-JP" sz="2600" dirty="0" smtClean="0"/>
          </a:p>
          <a:p>
            <a:r>
              <a:rPr lang="ja-JP" altLang="en-US" sz="2600" dirty="0" smtClean="0"/>
              <a:t>これら</a:t>
            </a:r>
            <a:r>
              <a:rPr lang="ja-JP" altLang="en-US" sz="2600" dirty="0"/>
              <a:t>の精神的負担は、被ばくによる直接的な被害とは別に、人々の</a:t>
            </a:r>
            <a:r>
              <a:rPr lang="en-US" altLang="ja-JP" sz="2600" dirty="0"/>
              <a:t>Quality of Life</a:t>
            </a:r>
            <a:r>
              <a:rPr lang="ja-JP" altLang="en-US" sz="2600" dirty="0"/>
              <a:t>を下げる。その損害はどう評価したらよいのか？</a:t>
            </a:r>
            <a:endParaRPr lang="en-US" altLang="ja-JP" sz="26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3286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90588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/>
              <a:t>物質は原子からできている</a:t>
            </a:r>
            <a:endParaRPr kumimoji="1" lang="ja-JP" altLang="en-US" sz="4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332058"/>
            <a:ext cx="5715000" cy="3937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919864" y="6420773"/>
            <a:ext cx="7046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サントリーの</a:t>
            </a:r>
            <a:r>
              <a:rPr lang="en-US" altLang="ja-JP" sz="1400" dirty="0" smtClean="0"/>
              <a:t>HP</a:t>
            </a:r>
            <a:r>
              <a:rPr lang="ja-JP" altLang="en-US" sz="1400" dirty="0" smtClean="0"/>
              <a:t>より拝借</a:t>
            </a:r>
            <a:r>
              <a:rPr lang="en-US" altLang="ja-JP" sz="1400" dirty="0"/>
              <a:t> </a:t>
            </a:r>
            <a:r>
              <a:rPr lang="en-US" altLang="ja-JP" sz="1400" dirty="0" smtClean="0"/>
              <a:t>http</a:t>
            </a:r>
            <a:r>
              <a:rPr lang="en-US" altLang="ja-JP" sz="1400" dirty="0"/>
              <a:t>://</a:t>
            </a:r>
            <a:r>
              <a:rPr lang="en-US" altLang="ja-JP" sz="1400" dirty="0" err="1"/>
              <a:t>www.suntory.co.jp</a:t>
            </a:r>
            <a:r>
              <a:rPr lang="en-US" altLang="ja-JP" sz="1400" dirty="0"/>
              <a:t>/company/</a:t>
            </a:r>
            <a:r>
              <a:rPr lang="en-US" altLang="ja-JP" sz="1400" dirty="0" err="1"/>
              <a:t>mizu</a:t>
            </a:r>
            <a:r>
              <a:rPr lang="en-US" altLang="ja-JP" sz="1400" dirty="0"/>
              <a:t>/</a:t>
            </a:r>
            <a:r>
              <a:rPr lang="en-US" altLang="ja-JP" sz="1400" dirty="0" err="1"/>
              <a:t>jiten</a:t>
            </a:r>
            <a:r>
              <a:rPr lang="en-US" altLang="ja-JP" sz="1400" dirty="0"/>
              <a:t>/know/kn_01_01.html</a:t>
            </a:r>
            <a:endParaRPr kumimoji="1" lang="ja-JP" altLang="en-US" sz="1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9496" y="1306100"/>
            <a:ext cx="85145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ja-JP" altLang="en-US" sz="2000" dirty="0" smtClean="0"/>
              <a:t>水分子（</a:t>
            </a:r>
            <a:r>
              <a:rPr lang="en-US" altLang="ja-JP" sz="2000" dirty="0" smtClean="0"/>
              <a:t>H2O</a:t>
            </a:r>
            <a:r>
              <a:rPr lang="ja-JP" altLang="en-US" sz="2000" dirty="0" smtClean="0"/>
              <a:t>）は、水素原子</a:t>
            </a:r>
            <a:r>
              <a:rPr lang="en-US" altLang="ja-JP" sz="2000" dirty="0" smtClean="0"/>
              <a:t>H</a:t>
            </a:r>
            <a:r>
              <a:rPr lang="ja-JP" altLang="en-US" sz="2000" dirty="0" smtClean="0"/>
              <a:t>が</a:t>
            </a:r>
            <a:r>
              <a:rPr lang="en-US" altLang="ja-JP" sz="2000" dirty="0" smtClean="0"/>
              <a:t>2</a:t>
            </a:r>
            <a:r>
              <a:rPr lang="ja-JP" altLang="en-US" sz="2000" dirty="0" smtClean="0"/>
              <a:t>つ、酸素原子</a:t>
            </a:r>
            <a:r>
              <a:rPr lang="en-US" altLang="ja-JP" sz="2000" dirty="0" smtClean="0"/>
              <a:t>O</a:t>
            </a:r>
            <a:r>
              <a:rPr lang="ja-JP" altLang="en-US" sz="2000" dirty="0" smtClean="0"/>
              <a:t>が</a:t>
            </a:r>
            <a:r>
              <a:rPr lang="en-US" altLang="ja-JP" sz="2000" dirty="0" smtClean="0"/>
              <a:t>1</a:t>
            </a:r>
            <a:r>
              <a:rPr lang="ja-JP" altLang="en-US" sz="2000" dirty="0" smtClean="0"/>
              <a:t>つからできている</a:t>
            </a:r>
            <a:endParaRPr lang="en-US" altLang="ja-JP" sz="2000" dirty="0" smtClean="0"/>
          </a:p>
          <a:p>
            <a:pPr marL="285750" indent="-285750">
              <a:buFont typeface="Arial"/>
              <a:buChar char="•"/>
            </a:pPr>
            <a:r>
              <a:rPr kumimoji="1" lang="ja-JP" altLang="en-US" sz="2000" dirty="0" smtClean="0"/>
              <a:t>分子（原子）がしっかり結びついているのが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固体</a:t>
            </a:r>
            <a:r>
              <a:rPr kumimoji="1" lang="ja-JP" altLang="en-US" sz="2000" dirty="0" smtClean="0"/>
              <a:t>、くっついているけどお互いに動き回れるのが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液体</a:t>
            </a:r>
            <a:r>
              <a:rPr kumimoji="1" lang="ja-JP" altLang="en-US" sz="2000" dirty="0" smtClean="0"/>
              <a:t>、自由に飛び回っているのが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気体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16" y="2938113"/>
            <a:ext cx="2230317" cy="191807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246457" y="505593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水分子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74301" y="3215319"/>
            <a:ext cx="490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O</a:t>
            </a:r>
            <a:endParaRPr kumimoji="1" lang="ja-JP" altLang="en-US"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46772" y="3903620"/>
            <a:ext cx="472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H</a:t>
            </a:r>
            <a:endParaRPr kumimoji="1" lang="ja-JP" altLang="en-US" sz="3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01227" y="3878989"/>
            <a:ext cx="472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H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84689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 smtClean="0"/>
              <a:t>原子は原子核と電子からできている</a:t>
            </a:r>
            <a:endParaRPr kumimoji="1" lang="ja-JP" altLang="en-US" sz="36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808" y="1769923"/>
            <a:ext cx="3251200" cy="32512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53910" y="149384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0000FF"/>
                </a:solidFill>
              </a:rPr>
              <a:t>電子</a:t>
            </a:r>
            <a:endParaRPr kumimoji="1" lang="ja-JP" altLang="en-US" sz="3600" dirty="0">
              <a:solidFill>
                <a:srgbClr val="0000FF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2762489" y="2805742"/>
            <a:ext cx="1271423" cy="3855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1875536" y="1905337"/>
            <a:ext cx="1730319" cy="420220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095752" y="2544911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solidFill>
                  <a:srgbClr val="FF0000"/>
                </a:solidFill>
              </a:rPr>
              <a:t>原子核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94552" y="5060634"/>
            <a:ext cx="819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ja-JP" altLang="en-US" sz="2400" dirty="0" smtClean="0">
                <a:solidFill>
                  <a:srgbClr val="0000FF"/>
                </a:solidFill>
              </a:rPr>
              <a:t>電子</a:t>
            </a:r>
            <a:r>
              <a:rPr kumimoji="1" lang="ja-JP" altLang="en-US" sz="2400" dirty="0" smtClean="0"/>
              <a:t>はマイナスの電気を持っている</a:t>
            </a:r>
            <a:endParaRPr kumimoji="1" lang="en-US" altLang="ja-JP" sz="2400" dirty="0" smtClean="0"/>
          </a:p>
          <a:p>
            <a:pPr marL="342900" indent="-342900">
              <a:buFont typeface="Arial"/>
              <a:buChar char="•"/>
            </a:pPr>
            <a:r>
              <a:rPr kumimoji="1" lang="ja-JP" altLang="en-US" sz="2400" dirty="0" smtClean="0"/>
              <a:t>原子核は、プラスの電気を持つ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陽子</a:t>
            </a:r>
            <a:r>
              <a:rPr kumimoji="1" lang="ja-JP" altLang="en-US" sz="2400" dirty="0" smtClean="0"/>
              <a:t>と、電気を持たない中性子からできている</a:t>
            </a:r>
            <a:endParaRPr kumimoji="1" lang="en-US" altLang="ja-JP" sz="2400" dirty="0" smtClean="0"/>
          </a:p>
          <a:p>
            <a:pPr marL="342900" indent="-342900">
              <a:buFont typeface="Arial"/>
              <a:buChar char="•"/>
            </a:pPr>
            <a:r>
              <a:rPr lang="ja-JP" altLang="en-US" sz="2400" dirty="0" smtClean="0">
                <a:solidFill>
                  <a:srgbClr val="FF0000"/>
                </a:solidFill>
              </a:rPr>
              <a:t>原子の種類は陽子の数で決まる</a:t>
            </a:r>
            <a:r>
              <a:rPr lang="ja-JP" altLang="en-US" sz="2400" dirty="0" smtClean="0"/>
              <a:t>（同位体の区別は後述）</a:t>
            </a:r>
            <a:endParaRPr kumimoji="1" lang="en-US" altLang="ja-JP" sz="2400" dirty="0" smtClean="0"/>
          </a:p>
        </p:txBody>
      </p:sp>
      <p:cxnSp>
        <p:nvCxnSpPr>
          <p:cNvPr id="13" name="直線矢印コネクタ 12"/>
          <p:cNvCxnSpPr/>
          <p:nvPr/>
        </p:nvCxnSpPr>
        <p:spPr>
          <a:xfrm flipH="1">
            <a:off x="4511484" y="1905337"/>
            <a:ext cx="2585212" cy="103112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4962692" y="2544911"/>
            <a:ext cx="2134004" cy="692402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7096696" y="153971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陽子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249096" y="2073931"/>
            <a:ext cx="156966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中性子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467836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1300"/>
            <a:ext cx="9144000" cy="636852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531378" y="280107"/>
            <a:ext cx="51090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原子（元素）の種類（周期表）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56358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有名どころを書いとくと</a:t>
            </a:r>
            <a:endParaRPr kumimoji="1" lang="ja-JP" altLang="en-US" sz="3600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943936"/>
              </p:ext>
            </p:extLst>
          </p:nvPr>
        </p:nvGraphicFramePr>
        <p:xfrm>
          <a:off x="629424" y="1643248"/>
          <a:ext cx="8229600" cy="4516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372"/>
                <a:gridCol w="3973028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元素記号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なまえ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陽子の数（原子番号）</a:t>
                      </a:r>
                      <a:endParaRPr kumimoji="1" lang="ja-JP" alt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H</a:t>
                      </a:r>
                      <a:endParaRPr kumimoji="1" lang="ja-JP" alt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水素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</a:t>
                      </a:r>
                      <a:endParaRPr kumimoji="1" lang="ja-JP" altLang="en-US" sz="28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He</a:t>
                      </a:r>
                      <a:endParaRPr kumimoji="1" lang="ja-JP" alt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ヘリウム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</a:t>
                      </a:r>
                      <a:endParaRPr kumimoji="1" lang="ja-JP" altLang="en-US" sz="28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C</a:t>
                      </a:r>
                      <a:endParaRPr kumimoji="1" lang="ja-JP" alt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炭素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6</a:t>
                      </a:r>
                      <a:endParaRPr kumimoji="1" lang="ja-JP" altLang="en-US" sz="28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N</a:t>
                      </a:r>
                      <a:endParaRPr kumimoji="1" lang="ja-JP" alt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窒素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7</a:t>
                      </a:r>
                      <a:endParaRPr kumimoji="1" lang="ja-JP" altLang="en-US" sz="28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4992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O</a:t>
                      </a:r>
                      <a:endParaRPr kumimoji="1" lang="ja-JP" alt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酸素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8</a:t>
                      </a:r>
                      <a:endParaRPr kumimoji="1" lang="ja-JP" altLang="en-US" sz="28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Fe</a:t>
                      </a:r>
                      <a:endParaRPr kumimoji="1" lang="ja-JP" alt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鉄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26</a:t>
                      </a:r>
                      <a:endParaRPr kumimoji="1" lang="ja-JP" altLang="en-US" sz="28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Cs</a:t>
                      </a:r>
                      <a:endParaRPr kumimoji="1" lang="ja-JP" alt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セシウム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55</a:t>
                      </a:r>
                      <a:endParaRPr kumimoji="1" lang="ja-JP" altLang="en-US" sz="28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Au</a:t>
                      </a:r>
                      <a:endParaRPr kumimoji="1" lang="ja-JP" alt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金</a:t>
                      </a:r>
                      <a:endParaRPr kumimoji="1" lang="ja-JP" alt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79</a:t>
                      </a:r>
                      <a:endParaRPr kumimoji="1" lang="ja-JP" altLang="en-US" sz="28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7930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3200" dirty="0" smtClean="0"/>
              <a:t>全ての「物質」はこれらの原子（元素）の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組み合わせでできる</a:t>
            </a:r>
            <a:endParaRPr kumimoji="1" lang="ja-JP" altLang="en-US" sz="3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883" y="2551324"/>
            <a:ext cx="2244647" cy="138887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57200" y="1656270"/>
            <a:ext cx="4042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エタノール（アルコールの一種）分子は</a:t>
            </a:r>
            <a:endParaRPr kumimoji="1" lang="en-US" altLang="ja-JP" dirty="0" smtClean="0"/>
          </a:p>
          <a:p>
            <a:r>
              <a:rPr kumimoji="1" lang="ja-JP" altLang="en-US" dirty="0" smtClean="0"/>
              <a:t>炭素</a:t>
            </a:r>
            <a:r>
              <a:rPr kumimoji="1" lang="en-US" altLang="ja-JP" dirty="0" smtClean="0"/>
              <a:t>C</a:t>
            </a:r>
            <a:r>
              <a:rPr kumimoji="1" lang="ja-JP" altLang="en-US" dirty="0" smtClean="0"/>
              <a:t>が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つ、酸素</a:t>
            </a:r>
            <a:r>
              <a:rPr kumimoji="1" lang="en-US" altLang="ja-JP" dirty="0" smtClean="0"/>
              <a:t>O</a:t>
            </a:r>
            <a:r>
              <a:rPr kumimoji="1" lang="ja-JP" altLang="en-US" dirty="0" smtClean="0"/>
              <a:t>が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つ、水素</a:t>
            </a:r>
            <a:r>
              <a:rPr kumimoji="1" lang="en-US" altLang="ja-JP" dirty="0" smtClean="0"/>
              <a:t>H</a:t>
            </a:r>
            <a:r>
              <a:rPr kumimoji="1" lang="ja-JP" altLang="en-US" dirty="0" smtClean="0"/>
              <a:t>が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つ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706" y="2931805"/>
            <a:ext cx="1754047" cy="166634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46" y="2413000"/>
            <a:ext cx="1270000" cy="10160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575396" y="1859084"/>
            <a:ext cx="3197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食塩（塩化ナトリウム）は</a:t>
            </a:r>
            <a:endParaRPr kumimoji="1" lang="en-US" altLang="ja-JP" dirty="0" smtClean="0"/>
          </a:p>
          <a:p>
            <a:r>
              <a:rPr lang="ja-JP" altLang="en-US" dirty="0" smtClean="0"/>
              <a:t>ナトリウム</a:t>
            </a:r>
            <a:r>
              <a:rPr lang="en-US" altLang="ja-JP" dirty="0" smtClean="0"/>
              <a:t>Na</a:t>
            </a:r>
            <a:r>
              <a:rPr lang="ja-JP" altLang="en-US" dirty="0" smtClean="0"/>
              <a:t>と塩素</a:t>
            </a:r>
            <a:r>
              <a:rPr lang="en-US" altLang="ja-JP" dirty="0" err="1" smtClean="0"/>
              <a:t>Cl</a:t>
            </a:r>
            <a:r>
              <a:rPr lang="ja-JP" altLang="en-US" dirty="0" smtClean="0"/>
              <a:t>がずらっと並んで結晶になっている</a:t>
            </a:r>
            <a:endParaRPr lang="en-US" altLang="ja-JP" dirty="0" smtClean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091359" y="3528779"/>
            <a:ext cx="1790347" cy="3096014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553216" y="4800747"/>
            <a:ext cx="4108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生命の</a:t>
            </a:r>
            <a:r>
              <a:rPr kumimoji="1" lang="en-US" altLang="ja-JP" dirty="0" smtClean="0"/>
              <a:t>DNA</a:t>
            </a:r>
            <a:r>
              <a:rPr kumimoji="1" lang="ja-JP" altLang="en-US" dirty="0" smtClean="0"/>
              <a:t>は、水素</a:t>
            </a:r>
            <a:r>
              <a:rPr kumimoji="1" lang="en-US" altLang="ja-JP" dirty="0" smtClean="0"/>
              <a:t>H</a:t>
            </a:r>
            <a:r>
              <a:rPr kumimoji="1" lang="ja-JP" altLang="en-US" dirty="0" smtClean="0"/>
              <a:t>、炭素</a:t>
            </a:r>
            <a:r>
              <a:rPr kumimoji="1" lang="en-US" altLang="ja-JP" dirty="0" smtClean="0"/>
              <a:t>C</a:t>
            </a:r>
            <a:r>
              <a:rPr kumimoji="1" lang="ja-JP" altLang="en-US" dirty="0" smtClean="0"/>
              <a:t>、酸素</a:t>
            </a:r>
            <a:r>
              <a:rPr kumimoji="1" lang="en-US" altLang="ja-JP" dirty="0" smtClean="0"/>
              <a:t>O</a:t>
            </a:r>
            <a:r>
              <a:rPr kumimoji="1" lang="ja-JP" altLang="en-US" dirty="0" smtClean="0"/>
              <a:t>、窒素</a:t>
            </a:r>
            <a:r>
              <a:rPr kumimoji="1" lang="en-US" altLang="ja-JP" dirty="0" smtClean="0"/>
              <a:t>N</a:t>
            </a:r>
            <a:r>
              <a:rPr kumimoji="1" lang="ja-JP" altLang="en-US" dirty="0" smtClean="0"/>
              <a:t>、リン</a:t>
            </a:r>
            <a:r>
              <a:rPr kumimoji="1" lang="en-US" altLang="ja-JP" dirty="0" smtClean="0"/>
              <a:t>P</a:t>
            </a:r>
            <a:r>
              <a:rPr kumimoji="1" lang="ja-JP" altLang="en-US" dirty="0" smtClean="0"/>
              <a:t>がずらっと並んでできている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33777" y="6218417"/>
            <a:ext cx="7347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「化学反応」とは原子の組み合わせを変えること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893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5431" y="274638"/>
            <a:ext cx="8684115" cy="1143000"/>
          </a:xfrm>
        </p:spPr>
        <p:txBody>
          <a:bodyPr>
            <a:noAutofit/>
          </a:bodyPr>
          <a:lstStyle/>
          <a:p>
            <a:r>
              <a:rPr kumimoji="1" lang="ja-JP" altLang="en-US" sz="3200" dirty="0" smtClean="0"/>
              <a:t>核反応：原子核がくっついたり壊れたりすること</a:t>
            </a:r>
            <a:endParaRPr kumimoji="1" lang="ja-JP" altLang="en-US" sz="3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45" y="1156452"/>
            <a:ext cx="3810000" cy="44577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865830" y="1937416"/>
            <a:ext cx="48178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軽い（小さい）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つの原子核がくっつく</a:t>
            </a:r>
            <a:endParaRPr lang="en-US" altLang="ja-JP" sz="2400" dirty="0" smtClean="0"/>
          </a:p>
          <a:p>
            <a:r>
              <a:rPr lang="ja-JP" altLang="en-US" sz="2400" dirty="0" smtClean="0"/>
              <a:t>＝</a:t>
            </a:r>
            <a:r>
              <a:rPr lang="ja-JP" altLang="en-US" sz="2400" dirty="0" smtClean="0">
                <a:solidFill>
                  <a:srgbClr val="FF0000"/>
                </a:solidFill>
              </a:rPr>
              <a:t>核融合</a:t>
            </a:r>
            <a:endParaRPr lang="en-US" altLang="ja-JP" sz="2400" dirty="0" smtClean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40534" y="3359643"/>
            <a:ext cx="4357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重い（大きい）原子核が分裂する</a:t>
            </a:r>
            <a:endParaRPr lang="en-US" altLang="ja-JP" sz="2400" dirty="0" smtClean="0"/>
          </a:p>
          <a:p>
            <a:r>
              <a:rPr lang="ja-JP" altLang="en-US" sz="2400" dirty="0" smtClean="0"/>
              <a:t>＝</a:t>
            </a:r>
            <a:r>
              <a:rPr lang="ja-JP" altLang="en-US" sz="2400" dirty="0" smtClean="0">
                <a:solidFill>
                  <a:srgbClr val="FF0000"/>
                </a:solidFill>
              </a:rPr>
              <a:t>核分裂</a:t>
            </a:r>
            <a:endParaRPr lang="en-US" altLang="ja-JP" sz="2400" dirty="0" smtClean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68721" y="5804992"/>
            <a:ext cx="80077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核融合や核分裂が起きると、莫大なエネルギーが放出される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r>
              <a:rPr lang="ja-JP" altLang="en-US" dirty="0" smtClean="0"/>
              <a:t>（エネルギー放出しないような核反応は特殊な場合を除いてそもそも起きない）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42394" y="4761852"/>
            <a:ext cx="37930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（分裂せずに電子等を放出して違う</a:t>
            </a:r>
            <a:endParaRPr lang="en-US" altLang="ja-JP" sz="1600" dirty="0" smtClean="0"/>
          </a:p>
          <a:p>
            <a:r>
              <a:rPr kumimoji="1" lang="ja-JP" altLang="en-US" sz="1600" dirty="0" smtClean="0"/>
              <a:t>原子核に変わる反応（</a:t>
            </a:r>
            <a:r>
              <a:rPr lang="ja-JP" altLang="en-US" sz="1600" dirty="0" smtClean="0"/>
              <a:t>ベータ崩壊</a:t>
            </a:r>
            <a:r>
              <a:rPr kumimoji="1" lang="ja-JP" altLang="en-US" sz="1600" dirty="0" smtClean="0"/>
              <a:t>）もある）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941655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4853</TotalTime>
  <Words>2624</Words>
  <Application>Microsoft Macintosh PowerPoint</Application>
  <PresentationFormat>画面に合わせる (4:3)</PresentationFormat>
  <Paragraphs>353</Paragraphs>
  <Slides>37</Slides>
  <Notes>32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38" baseType="lpstr">
      <vt:lpstr>Office テーマ</vt:lpstr>
      <vt:lpstr>宇宙と人間III  〜原子核と放射線〜</vt:lpstr>
      <vt:lpstr>PowerPoint プレゼンテーション</vt:lpstr>
      <vt:lpstr>今日の話</vt:lpstr>
      <vt:lpstr>物質は原子からできている</vt:lpstr>
      <vt:lpstr>原子は原子核と電子からできている</vt:lpstr>
      <vt:lpstr>PowerPoint プレゼンテーション</vt:lpstr>
      <vt:lpstr>有名どころを書いとくと</vt:lpstr>
      <vt:lpstr>全ての「物質」はこれらの原子（元素）の 組み合わせでできる</vt:lpstr>
      <vt:lpstr>核反応：原子核がくっついたり壊れたりすること</vt:lpstr>
      <vt:lpstr>ほとんど全ての元素は宇宙でできた</vt:lpstr>
      <vt:lpstr>太陽のエネルギー源は、水素の核融合</vt:lpstr>
      <vt:lpstr>核分裂：原子爆弾、原子力発電所の原理</vt:lpstr>
      <vt:lpstr>同位体とは、中性子の数が違う原子核</vt:lpstr>
      <vt:lpstr>さっきまでの復習</vt:lpstr>
      <vt:lpstr>放射線とは： 高いエネルギーを持った粒子や電磁波のこと</vt:lpstr>
      <vt:lpstr>「エネルギーが高い」の意味（太陽を例に）</vt:lpstr>
      <vt:lpstr>核反応が起きると放射線が出る</vt:lpstr>
      <vt:lpstr>放射能とは：放射線を出す能力のこと</vt:lpstr>
      <vt:lpstr>「単位」ってとても大事</vt:lpstr>
      <vt:lpstr>ミリシーベルト？マイクロシーベルト？</vt:lpstr>
      <vt:lpstr>放射線と放射能の単位</vt:lpstr>
      <vt:lpstr>放射線と放射能の単位</vt:lpstr>
      <vt:lpstr>半減期とは？</vt:lpstr>
      <vt:lpstr>自然界にも放射線はある</vt:lpstr>
      <vt:lpstr>日常生活での被ばく</vt:lpstr>
      <vt:lpstr>太陽フレアから来る放射線</vt:lpstr>
      <vt:lpstr>外部被ばくと内部被ばく</vt:lpstr>
      <vt:lpstr>とにかくこれくらいは、覚えておきましょう１</vt:lpstr>
      <vt:lpstr>とにかくこれくらいは、覚えておきましょう２</vt:lpstr>
      <vt:lpstr>放射線の人体への影響</vt:lpstr>
      <vt:lpstr>なぜ放射線は身体に悪いのか？</vt:lpstr>
      <vt:lpstr>DNAが傷つくとどうなる？</vt:lpstr>
      <vt:lpstr>放射線の影響には2種類ある</vt:lpstr>
      <vt:lpstr>確定的影響</vt:lpstr>
      <vt:lpstr>確率的影響</vt:lpstr>
      <vt:lpstr>「確率的リスク」に向き合うのは難しい</vt:lpstr>
      <vt:lpstr>PowerPoint プレゼンテーション</vt:lpstr>
    </vt:vector>
  </TitlesOfParts>
  <Company>京都大学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京都精華大学 基礎講義 自然科学論B　 〜宇宙科学と人文社会科学・芸術表現〜</dc:title>
  <dc:creator>磯部 洋明</dc:creator>
  <cp:lastModifiedBy>isobe</cp:lastModifiedBy>
  <cp:revision>152</cp:revision>
  <cp:lastPrinted>2014-06-23T05:41:38Z</cp:lastPrinted>
  <dcterms:created xsi:type="dcterms:W3CDTF">2013-12-03T03:13:02Z</dcterms:created>
  <dcterms:modified xsi:type="dcterms:W3CDTF">2015-04-22T12:05:15Z</dcterms:modified>
</cp:coreProperties>
</file>