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6.gif" ContentType="image/gif"/>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306" r:id="rId2"/>
    <p:sldId id="304" r:id="rId3"/>
    <p:sldId id="333" r:id="rId4"/>
    <p:sldId id="305" r:id="rId5"/>
    <p:sldId id="260" r:id="rId6"/>
    <p:sldId id="334" r:id="rId7"/>
    <p:sldId id="335" r:id="rId8"/>
    <p:sldId id="336" r:id="rId9"/>
    <p:sldId id="337" r:id="rId10"/>
    <p:sldId id="359" r:id="rId11"/>
    <p:sldId id="360" r:id="rId12"/>
    <p:sldId id="338" r:id="rId13"/>
    <p:sldId id="341" r:id="rId14"/>
    <p:sldId id="342" r:id="rId15"/>
    <p:sldId id="343" r:id="rId16"/>
    <p:sldId id="344" r:id="rId17"/>
    <p:sldId id="345" r:id="rId18"/>
    <p:sldId id="346" r:id="rId19"/>
    <p:sldId id="347" r:id="rId20"/>
    <p:sldId id="350" r:id="rId21"/>
    <p:sldId id="351" r:id="rId22"/>
    <p:sldId id="352" r:id="rId23"/>
    <p:sldId id="353" r:id="rId24"/>
    <p:sldId id="354" r:id="rId25"/>
    <p:sldId id="355" r:id="rId26"/>
    <p:sldId id="356" r:id="rId27"/>
    <p:sldId id="361" r:id="rId28"/>
    <p:sldId id="263" r:id="rId29"/>
    <p:sldId id="265" r:id="rId30"/>
    <p:sldId id="266" r:id="rId31"/>
    <p:sldId id="287" r:id="rId32"/>
    <p:sldId id="288" r:id="rId33"/>
    <p:sldId id="267" r:id="rId34"/>
    <p:sldId id="270" r:id="rId35"/>
    <p:sldId id="271" r:id="rId36"/>
    <p:sldId id="272" r:id="rId37"/>
    <p:sldId id="279" r:id="rId38"/>
    <p:sldId id="278" r:id="rId39"/>
    <p:sldId id="280" r:id="rId40"/>
    <p:sldId id="281" r:id="rId41"/>
    <p:sldId id="282" r:id="rId42"/>
    <p:sldId id="329" r:id="rId43"/>
    <p:sldId id="330" r:id="rId44"/>
    <p:sldId id="331" r:id="rId4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264"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4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E9169-AE94-BA44-B830-F20EF3C07C41}" type="datetimeFigureOut">
              <a:rPr kumimoji="1" lang="ja-JP" altLang="en-US" smtClean="0"/>
              <a:t>16/05/16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326F95-0E94-7149-9447-3B29C74F40BD}" type="slidenum">
              <a:rPr kumimoji="1" lang="ja-JP" altLang="en-US" smtClean="0"/>
              <a:t>‹#›</a:t>
            </a:fld>
            <a:endParaRPr kumimoji="1" lang="ja-JP" altLang="en-US"/>
          </a:p>
        </p:txBody>
      </p:sp>
    </p:spTree>
    <p:extLst>
      <p:ext uri="{BB962C8B-B14F-4D97-AF65-F5344CB8AC3E}">
        <p14:creationId xmlns:p14="http://schemas.microsoft.com/office/powerpoint/2010/main" val="4183079115"/>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EB5188B0-643C-6F4B-846E-BD766C160FEF}" type="slidenum">
              <a:rPr lang="en-US" altLang="ja-JP"/>
              <a:pPr/>
              <a:t>2</a:t>
            </a:fld>
            <a:endParaRPr lang="en-US" altLang="ja-JP"/>
          </a:p>
        </p:txBody>
      </p:sp>
      <p:sp>
        <p:nvSpPr>
          <p:cNvPr id="16691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E27470F5-A890-2840-8D50-31D69B8C1491}" type="slidenum">
              <a:rPr lang="en-US" altLang="ja-JP" sz="1200"/>
              <a:pPr algn="r"/>
              <a:t>2</a:t>
            </a:fld>
            <a:endParaRPr lang="en-US" altLang="ja-JP" sz="1200"/>
          </a:p>
        </p:txBody>
      </p:sp>
      <p:sp>
        <p:nvSpPr>
          <p:cNvPr id="166916" name="Rectangle 2"/>
          <p:cNvSpPr>
            <a:spLocks noGrp="1" noRot="1" noChangeAspect="1" noChangeArrowheads="1" noTextEdit="1"/>
          </p:cNvSpPr>
          <p:nvPr>
            <p:ph type="sldImg"/>
          </p:nvPr>
        </p:nvSpPr>
        <p:spPr>
          <a:ln/>
        </p:spPr>
      </p:sp>
      <p:sp>
        <p:nvSpPr>
          <p:cNvPr id="166917" name="Rectangle 3"/>
          <p:cNvSpPr>
            <a:spLocks noGrp="1" noChangeArrowheads="1"/>
          </p:cNvSpPr>
          <p:nvPr>
            <p:ph type="body" idx="1"/>
          </p:nvPr>
        </p:nvSpPr>
        <p:spPr>
          <a:xfrm>
            <a:off x="914400" y="4343400"/>
            <a:ext cx="5029200" cy="4114800"/>
          </a:xfrm>
          <a:noFill/>
          <a:ln/>
        </p:spPr>
        <p:txBody>
          <a:bodyPr/>
          <a:lstStyle/>
          <a:p>
            <a:pPr eaLnBrk="1" hangingPunct="1"/>
            <a:r>
              <a:rPr lang="en-US" altLang="ja-JP" dirty="0" smtClean="0">
                <a:latin typeface="Arial" pitchFamily="-106" charset="0"/>
                <a:ea typeface="ＭＳ Ｐ明朝" pitchFamily="-106" charset="-128"/>
              </a:rPr>
              <a:t>b2</a:t>
            </a:r>
            <a:r>
              <a:rPr lang="ja-JP" altLang="en-US" dirty="0" smtClean="0">
                <a:latin typeface="Arial" pitchFamily="-106" charset="0"/>
                <a:ea typeface="ＭＳ Ｐ明朝" pitchFamily="-106" charset="-128"/>
              </a:rPr>
              <a:t>ちわ</a:t>
            </a:r>
            <a:endParaRPr lang="ja-JP" altLang="en-US" dirty="0">
              <a:latin typeface="Arial" pitchFamily="-106" charset="0"/>
              <a:ea typeface="ＭＳ Ｐ明朝" pitchFamily="-106"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a:t>
            </a:r>
            <a:r>
              <a:rPr kumimoji="1" lang="ja-JP" altLang="en-US" dirty="0" smtClean="0"/>
              <a:t>２ちわ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15</a:t>
            </a:fld>
            <a:endParaRPr lang="ja-JP" altLang="en-US"/>
          </a:p>
        </p:txBody>
      </p:sp>
    </p:spTree>
    <p:extLst>
      <p:ext uri="{BB962C8B-B14F-4D97-AF65-F5344CB8AC3E}">
        <p14:creationId xmlns:p14="http://schemas.microsoft.com/office/powerpoint/2010/main" val="4294127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16</a:t>
            </a:fld>
            <a:endParaRPr lang="ja-JP" altLang="en-US"/>
          </a:p>
        </p:txBody>
      </p:sp>
    </p:spTree>
    <p:extLst>
      <p:ext uri="{BB962C8B-B14F-4D97-AF65-F5344CB8AC3E}">
        <p14:creationId xmlns:p14="http://schemas.microsoft.com/office/powerpoint/2010/main" val="184249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17</a:t>
            </a:fld>
            <a:endParaRPr lang="ja-JP" altLang="en-US"/>
          </a:p>
        </p:txBody>
      </p:sp>
    </p:spTree>
    <p:extLst>
      <p:ext uri="{BB962C8B-B14F-4D97-AF65-F5344CB8AC3E}">
        <p14:creationId xmlns:p14="http://schemas.microsoft.com/office/powerpoint/2010/main" val="2425349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18</a:t>
            </a:fld>
            <a:endParaRPr lang="ja-JP" altLang="en-US"/>
          </a:p>
        </p:txBody>
      </p:sp>
    </p:spTree>
    <p:extLst>
      <p:ext uri="{BB962C8B-B14F-4D97-AF65-F5344CB8AC3E}">
        <p14:creationId xmlns:p14="http://schemas.microsoft.com/office/powerpoint/2010/main" val="756855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19</a:t>
            </a:fld>
            <a:endParaRPr lang="ja-JP" altLang="en-US"/>
          </a:p>
        </p:txBody>
      </p:sp>
    </p:spTree>
    <p:extLst>
      <p:ext uri="{BB962C8B-B14F-4D97-AF65-F5344CB8AC3E}">
        <p14:creationId xmlns:p14="http://schemas.microsoft.com/office/powerpoint/2010/main" val="350335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20</a:t>
            </a:fld>
            <a:endParaRPr lang="ja-JP" altLang="en-US"/>
          </a:p>
        </p:txBody>
      </p:sp>
    </p:spTree>
    <p:extLst>
      <p:ext uri="{BB962C8B-B14F-4D97-AF65-F5344CB8AC3E}">
        <p14:creationId xmlns:p14="http://schemas.microsoft.com/office/powerpoint/2010/main" val="607090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21</a:t>
            </a:fld>
            <a:endParaRPr lang="ja-JP" altLang="en-US"/>
          </a:p>
        </p:txBody>
      </p:sp>
    </p:spTree>
    <p:extLst>
      <p:ext uri="{BB962C8B-B14F-4D97-AF65-F5344CB8AC3E}">
        <p14:creationId xmlns:p14="http://schemas.microsoft.com/office/powerpoint/2010/main" val="37874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22</a:t>
            </a:fld>
            <a:endParaRPr lang="ja-JP" altLang="en-US"/>
          </a:p>
        </p:txBody>
      </p:sp>
    </p:spTree>
    <p:extLst>
      <p:ext uri="{BB962C8B-B14F-4D97-AF65-F5344CB8AC3E}">
        <p14:creationId xmlns:p14="http://schemas.microsoft.com/office/powerpoint/2010/main" val="1480103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23</a:t>
            </a:fld>
            <a:endParaRPr lang="ja-JP" altLang="en-US"/>
          </a:p>
        </p:txBody>
      </p:sp>
    </p:spTree>
    <p:extLst>
      <p:ext uri="{BB962C8B-B14F-4D97-AF65-F5344CB8AC3E}">
        <p14:creationId xmlns:p14="http://schemas.microsoft.com/office/powerpoint/2010/main" val="535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24</a:t>
            </a:fld>
            <a:endParaRPr lang="ja-JP" altLang="en-US"/>
          </a:p>
        </p:txBody>
      </p:sp>
    </p:spTree>
    <p:extLst>
      <p:ext uri="{BB962C8B-B14F-4D97-AF65-F5344CB8AC3E}">
        <p14:creationId xmlns:p14="http://schemas.microsoft.com/office/powerpoint/2010/main" val="160931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3</a:t>
            </a:fld>
            <a:endParaRPr lang="ja-JP" altLang="en-US"/>
          </a:p>
        </p:txBody>
      </p:sp>
    </p:spTree>
    <p:extLst>
      <p:ext uri="{BB962C8B-B14F-4D97-AF65-F5344CB8AC3E}">
        <p14:creationId xmlns:p14="http://schemas.microsoft.com/office/powerpoint/2010/main" val="1450373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en-US" altLang="ja-JP" dirty="0" smtClean="0"/>
          </a:p>
          <a:p>
            <a:r>
              <a:rPr kumimoji="1" lang="ja-JP" altLang="en-US" dirty="0" smtClean="0"/>
              <a:t>（アーウィンの月で神に会う経験「月の記憶」より）について説明した）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25</a:t>
            </a:fld>
            <a:endParaRPr lang="ja-JP" altLang="en-US"/>
          </a:p>
        </p:txBody>
      </p:sp>
    </p:spTree>
    <p:extLst>
      <p:ext uri="{BB962C8B-B14F-4D97-AF65-F5344CB8AC3E}">
        <p14:creationId xmlns:p14="http://schemas.microsoft.com/office/powerpoint/2010/main" val="31497258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26</a:t>
            </a:fld>
            <a:endParaRPr lang="ja-JP" altLang="en-US"/>
          </a:p>
        </p:txBody>
      </p:sp>
    </p:spTree>
    <p:extLst>
      <p:ext uri="{BB962C8B-B14F-4D97-AF65-F5344CB8AC3E}">
        <p14:creationId xmlns:p14="http://schemas.microsoft.com/office/powerpoint/2010/main" val="3300285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37</a:t>
            </a:fld>
            <a:endParaRPr lang="ja-JP" altLang="en-US"/>
          </a:p>
        </p:txBody>
      </p:sp>
    </p:spTree>
    <p:extLst>
      <p:ext uri="{BB962C8B-B14F-4D97-AF65-F5344CB8AC3E}">
        <p14:creationId xmlns:p14="http://schemas.microsoft.com/office/powerpoint/2010/main" val="3792383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F326F95-0E94-7149-9447-3B29C74F40BD}" type="slidenum">
              <a:rPr kumimoji="1" lang="ja-JP" altLang="en-US" smtClean="0"/>
              <a:t>42</a:t>
            </a:fld>
            <a:endParaRPr kumimoji="1" lang="ja-JP" altLang="en-US"/>
          </a:p>
        </p:txBody>
      </p:sp>
    </p:spTree>
    <p:extLst>
      <p:ext uri="{BB962C8B-B14F-4D97-AF65-F5344CB8AC3E}">
        <p14:creationId xmlns:p14="http://schemas.microsoft.com/office/powerpoint/2010/main" val="84547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4</a:t>
            </a:fld>
            <a:endParaRPr lang="ja-JP" altLang="en-US"/>
          </a:p>
        </p:txBody>
      </p:sp>
    </p:spTree>
    <p:extLst>
      <p:ext uri="{BB962C8B-B14F-4D97-AF65-F5344CB8AC3E}">
        <p14:creationId xmlns:p14="http://schemas.microsoft.com/office/powerpoint/2010/main" val="2157302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6</a:t>
            </a:fld>
            <a:endParaRPr lang="ja-JP" altLang="en-US"/>
          </a:p>
        </p:txBody>
      </p:sp>
    </p:spTree>
    <p:extLst>
      <p:ext uri="{BB962C8B-B14F-4D97-AF65-F5344CB8AC3E}">
        <p14:creationId xmlns:p14="http://schemas.microsoft.com/office/powerpoint/2010/main" val="933763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7</a:t>
            </a:fld>
            <a:endParaRPr lang="ja-JP" altLang="en-US"/>
          </a:p>
        </p:txBody>
      </p:sp>
    </p:spTree>
    <p:extLst>
      <p:ext uri="{BB962C8B-B14F-4D97-AF65-F5344CB8AC3E}">
        <p14:creationId xmlns:p14="http://schemas.microsoft.com/office/powerpoint/2010/main" val="4033689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b2</a:t>
            </a:r>
            <a:r>
              <a:rPr kumimoji="1" lang="ja-JP" altLang="en-US" dirty="0" smtClean="0"/>
              <a:t>ち</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8</a:t>
            </a:fld>
            <a:endParaRPr lang="ja-JP" altLang="en-US"/>
          </a:p>
        </p:txBody>
      </p:sp>
    </p:spTree>
    <p:extLst>
      <p:ext uri="{BB962C8B-B14F-4D97-AF65-F5344CB8AC3E}">
        <p14:creationId xmlns:p14="http://schemas.microsoft.com/office/powerpoint/2010/main" val="2954097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c2</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376978B5-2D06-0547-8518-A45D93BC2DE6}" type="slidenum">
              <a:rPr lang="ja-JP" altLang="en-US" smtClean="0"/>
              <a:pPr/>
              <a:t>9</a:t>
            </a:fld>
            <a:endParaRPr lang="ja-JP" altLang="en-US"/>
          </a:p>
        </p:txBody>
      </p:sp>
    </p:spTree>
    <p:extLst>
      <p:ext uri="{BB962C8B-B14F-4D97-AF65-F5344CB8AC3E}">
        <p14:creationId xmlns:p14="http://schemas.microsoft.com/office/powerpoint/2010/main" val="1748150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a1</a:t>
            </a:r>
            <a:r>
              <a:rPr kumimoji="1" lang="ja-JP" altLang="en-US" dirty="0" smtClean="0"/>
              <a:t>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13</a:t>
            </a:fld>
            <a:endParaRPr lang="ja-JP" altLang="en-US"/>
          </a:p>
        </p:txBody>
      </p:sp>
    </p:spTree>
    <p:extLst>
      <p:ext uri="{BB962C8B-B14F-4D97-AF65-F5344CB8AC3E}">
        <p14:creationId xmlns:p14="http://schemas.microsoft.com/office/powerpoint/2010/main" val="104215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b</a:t>
            </a:r>
            <a:r>
              <a:rPr kumimoji="1" lang="ja-JP" altLang="en-US" dirty="0" smtClean="0"/>
              <a:t>１ちわ</a:t>
            </a:r>
            <a:endParaRPr kumimoji="1" lang="ja-JP" altLang="en-US" dirty="0"/>
          </a:p>
        </p:txBody>
      </p:sp>
      <p:sp>
        <p:nvSpPr>
          <p:cNvPr id="4" name="スライド番号プレースホルダー 3"/>
          <p:cNvSpPr>
            <a:spLocks noGrp="1"/>
          </p:cNvSpPr>
          <p:nvPr>
            <p:ph type="sldNum" sz="quarter" idx="10"/>
          </p:nvPr>
        </p:nvSpPr>
        <p:spPr/>
        <p:txBody>
          <a:bodyPr/>
          <a:lstStyle/>
          <a:p>
            <a:fld id="{493AB109-98C0-404C-A331-821C4020B9C8}" type="slidenum">
              <a:rPr lang="ja-JP" altLang="en-US" smtClean="0"/>
              <a:pPr/>
              <a:t>14</a:t>
            </a:fld>
            <a:endParaRPr lang="ja-JP" altLang="en-US"/>
          </a:p>
        </p:txBody>
      </p:sp>
    </p:spTree>
    <p:extLst>
      <p:ext uri="{BB962C8B-B14F-4D97-AF65-F5344CB8AC3E}">
        <p14:creationId xmlns:p14="http://schemas.microsoft.com/office/powerpoint/2010/main" val="1715195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834454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4143163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32064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1508704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4231003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03407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73861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7394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383900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2035569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9692F64-8203-5043-968F-6D9AD640F3E0}" type="datetimeFigureOut">
              <a:rPr kumimoji="1" lang="ja-JP" altLang="en-US" smtClean="0"/>
              <a:t>16/05/16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24866553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92F64-8203-5043-968F-6D9AD640F3E0}" type="datetimeFigureOut">
              <a:rPr kumimoji="1" lang="ja-JP" altLang="en-US" smtClean="0"/>
              <a:t>16/05/16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8E498B-32A4-D74B-AD6B-416C0C21337D}" type="slidenum">
              <a:rPr kumimoji="1" lang="ja-JP" altLang="en-US" smtClean="0"/>
              <a:t>‹#›</a:t>
            </a:fld>
            <a:endParaRPr kumimoji="1" lang="ja-JP" altLang="en-US"/>
          </a:p>
        </p:txBody>
      </p:sp>
    </p:spTree>
    <p:extLst>
      <p:ext uri="{BB962C8B-B14F-4D97-AF65-F5344CB8AC3E}">
        <p14:creationId xmlns:p14="http://schemas.microsoft.com/office/powerpoint/2010/main" val="1584864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5.png"/><Relationship Id="rId6"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g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31.png"/><Relationship Id="rId1" Type="http://schemas.microsoft.com/office/2007/relationships/media" Target="file://localhost/Users/isobe/Desktop/%E3%82%B9%E3%83%8A%E3%83%83%E3%83%95%E3%82%9A%E3%82%B7%E3%83%A7%E3%83%83%E3%83%88%202010-11-30%2012-57-14.tiff" TargetMode="External"/><Relationship Id="rId2" Type="http://schemas.openxmlformats.org/officeDocument/2006/relationships/video" Target="file://localhost/Users/isobe/Desktop/%E3%82%B9%E3%83%8A%E3%83%83%E3%83%95%E3%82%9A%E3%82%B7%E3%83%A7%E3%83%83%E3%83%88%202010-11-30%2012-57-14.tif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hyperlink" Target="http://www8.cao.go.jp/space/comittee/tyousa-dai1/siryou3.pd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hyperlink" Target="http://www8.cao.go.jp/space/comittee/tyousa-dai1/siryou3.pdf"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hyperlink" Target="http://www8.cao.go.jp/space/seminar/dai1/cao-3.pdf"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hyperlink" Target="http://www8.cao.go.jp/space/comittee/tyousa-dai1/siryou3.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hyperlink" Target="http://www8.cao.go.jp/space/seminar/dai3/cao-1.pdf"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hyperlink" Target="http://www8.cao.go.jp/space/seminar/dai3/cao-1.pdf"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hyperlink" Target="http://www8.cao.go.jp/space/seminar/dai3/cao-1.pdf" TargetMode="External"/><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2.xml"/><Relationship Id="rId5" Type="http://schemas.openxmlformats.org/officeDocument/2006/relationships/image" Target="../media/image53.png"/><Relationship Id="rId6" Type="http://schemas.openxmlformats.org/officeDocument/2006/relationships/image" Target="../media/image54.png"/><Relationship Id="rId1" Type="http://schemas.microsoft.com/office/2007/relationships/media" Target="../media/media2.gif"/><Relationship Id="rId2" Type="http://schemas.openxmlformats.org/officeDocument/2006/relationships/video" Target="../media/media2.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4.png"/><Relationship Id="rId6" Type="http://schemas.openxmlformats.org/officeDocument/2006/relationships/image" Target="../media/image1.jpg"/><Relationship Id="rId7" Type="http://schemas.openxmlformats.org/officeDocument/2006/relationships/image" Target="../media/image5.png"/><Relationship Id="rId1" Type="http://schemas.microsoft.com/office/2007/relationships/media" Target="../media/media1.gif"/><Relationship Id="rId2" Type="http://schemas.openxmlformats.org/officeDocument/2006/relationships/video" Target="../media/media1.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図 5"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6671" y="1277009"/>
            <a:ext cx="4586951" cy="4586951"/>
          </a:xfrm>
          <a:prstGeom prst="rect">
            <a:avLst/>
          </a:prstGeom>
        </p:spPr>
      </p:pic>
      <p:sp>
        <p:nvSpPr>
          <p:cNvPr id="2" name="タイトル 1"/>
          <p:cNvSpPr>
            <a:spLocks noGrp="1"/>
          </p:cNvSpPr>
          <p:nvPr>
            <p:ph type="ctrTitle"/>
          </p:nvPr>
        </p:nvSpPr>
        <p:spPr>
          <a:xfrm>
            <a:off x="216974" y="0"/>
            <a:ext cx="7772400" cy="1470025"/>
          </a:xfrm>
        </p:spPr>
        <p:txBody>
          <a:bodyPr>
            <a:normAutofit/>
          </a:bodyPr>
          <a:lstStyle/>
          <a:p>
            <a:pPr algn="l"/>
            <a:r>
              <a:rPr lang="ja-JP" altLang="en-US" sz="3200" dirty="0" smtClean="0">
                <a:solidFill>
                  <a:srgbClr val="FFFFFF"/>
                </a:solidFill>
              </a:rPr>
              <a:t>宇宙と</a:t>
            </a:r>
            <a:r>
              <a:rPr lang="ja-JP" altLang="en-US" sz="3200" dirty="0" smtClean="0">
                <a:solidFill>
                  <a:srgbClr val="FFFFFF"/>
                </a:solidFill>
              </a:rPr>
              <a:t>人間</a:t>
            </a:r>
            <a:r>
              <a:rPr lang="en-US" altLang="ja-JP" sz="3200" dirty="0" smtClean="0">
                <a:solidFill>
                  <a:srgbClr val="FFFFFF"/>
                </a:solidFill>
              </a:rPr>
              <a:t> </a:t>
            </a:r>
            <a:r>
              <a:rPr lang="en-US" altLang="ja-JP" sz="3200" dirty="0" smtClean="0">
                <a:solidFill>
                  <a:srgbClr val="FFFFFF"/>
                </a:solidFill>
              </a:rPr>
              <a:t/>
            </a:r>
            <a:br>
              <a:rPr lang="en-US" altLang="ja-JP" sz="3200" dirty="0" smtClean="0">
                <a:solidFill>
                  <a:srgbClr val="FFFFFF"/>
                </a:solidFill>
              </a:rPr>
            </a:br>
            <a:r>
              <a:rPr lang="en-US" altLang="ja-JP" sz="3200" dirty="0" smtClean="0">
                <a:solidFill>
                  <a:srgbClr val="FFFFFF"/>
                </a:solidFill>
              </a:rPr>
              <a:t>〜</a:t>
            </a:r>
            <a:r>
              <a:rPr lang="en-US" altLang="en-US" sz="3200" dirty="0" smtClean="0">
                <a:solidFill>
                  <a:srgbClr val="FFFFFF"/>
                </a:solidFill>
              </a:rPr>
              <a:t>宇宙開発</a:t>
            </a:r>
            <a:r>
              <a:rPr lang="ja-JP" altLang="en-US" sz="3200" dirty="0" smtClean="0">
                <a:solidFill>
                  <a:srgbClr val="FFFFFF"/>
                </a:solidFill>
              </a:rPr>
              <a:t>利用</a:t>
            </a:r>
            <a:r>
              <a:rPr lang="en-US" altLang="ja-JP" sz="3200" dirty="0" smtClean="0">
                <a:solidFill>
                  <a:srgbClr val="FFFFFF"/>
                </a:solidFill>
              </a:rPr>
              <a:t>〜</a:t>
            </a:r>
            <a:endParaRPr kumimoji="1" lang="ja-JP" altLang="en-US" sz="3200" dirty="0">
              <a:solidFill>
                <a:srgbClr val="FFFFFF"/>
              </a:solidFill>
            </a:endParaRPr>
          </a:p>
        </p:txBody>
      </p:sp>
      <p:sp>
        <p:nvSpPr>
          <p:cNvPr id="3" name="サブタイトル 2"/>
          <p:cNvSpPr>
            <a:spLocks noGrp="1"/>
          </p:cNvSpPr>
          <p:nvPr>
            <p:ph type="subTitle" idx="1"/>
          </p:nvPr>
        </p:nvSpPr>
        <p:spPr>
          <a:xfrm>
            <a:off x="216974" y="4447377"/>
            <a:ext cx="6400800" cy="1752600"/>
          </a:xfrm>
        </p:spPr>
        <p:txBody>
          <a:bodyPr>
            <a:normAutofit/>
          </a:bodyPr>
          <a:lstStyle/>
          <a:p>
            <a:pPr algn="l"/>
            <a:r>
              <a:rPr lang="ja-JP" altLang="en-US" sz="2000" dirty="0">
                <a:solidFill>
                  <a:srgbClr val="FFFFFF"/>
                </a:solidFill>
              </a:rPr>
              <a:t>磯部</a:t>
            </a:r>
            <a:r>
              <a:rPr lang="ja-JP" altLang="en-US" sz="2000" dirty="0" smtClean="0">
                <a:solidFill>
                  <a:srgbClr val="FFFFFF"/>
                </a:solidFill>
              </a:rPr>
              <a:t>洋明（いそべひろあき）</a:t>
            </a:r>
            <a:endParaRPr lang="en-US" altLang="ja-JP" sz="2000" dirty="0">
              <a:solidFill>
                <a:srgbClr val="FFFFFF"/>
              </a:solidFill>
            </a:endParaRPr>
          </a:p>
          <a:p>
            <a:pPr algn="l"/>
            <a:r>
              <a:rPr kumimoji="1" lang="ja-JP" altLang="en-US" sz="2000" dirty="0" smtClean="0">
                <a:solidFill>
                  <a:srgbClr val="FFFFFF"/>
                </a:solidFill>
              </a:rPr>
              <a:t>京都大学</a:t>
            </a:r>
            <a:r>
              <a:rPr lang="ja-JP" altLang="en-US" sz="2000" dirty="0" smtClean="0">
                <a:solidFill>
                  <a:srgbClr val="FFFFFF"/>
                </a:solidFill>
              </a:rPr>
              <a:t>大学院総合生存学館</a:t>
            </a:r>
            <a:endParaRPr kumimoji="1" lang="ja-JP" altLang="en-US" sz="2000" dirty="0">
              <a:solidFill>
                <a:srgbClr val="FFFFFF"/>
              </a:solidFill>
            </a:endParaRPr>
          </a:p>
        </p:txBody>
      </p:sp>
      <p:sp>
        <p:nvSpPr>
          <p:cNvPr id="5" name="テキスト ボックス 4"/>
          <p:cNvSpPr txBox="1"/>
          <p:nvPr/>
        </p:nvSpPr>
        <p:spPr>
          <a:xfrm>
            <a:off x="5040672" y="6318127"/>
            <a:ext cx="3154204" cy="307777"/>
          </a:xfrm>
          <a:prstGeom prst="rect">
            <a:avLst/>
          </a:prstGeom>
          <a:noFill/>
        </p:spPr>
        <p:txBody>
          <a:bodyPr wrap="none" rtlCol="0">
            <a:spAutoFit/>
          </a:bodyPr>
          <a:lstStyle/>
          <a:p>
            <a:r>
              <a:rPr lang="ja-JP" altLang="en-US" sz="1400" dirty="0" smtClean="0">
                <a:solidFill>
                  <a:srgbClr val="FFFFFF"/>
                </a:solidFill>
              </a:rPr>
              <a:t>大阪府高齢者</a:t>
            </a:r>
            <a:r>
              <a:rPr lang="ja-JP" altLang="en-US" sz="1400" dirty="0" smtClean="0">
                <a:solidFill>
                  <a:srgbClr val="FFFFFF"/>
                </a:solidFill>
              </a:rPr>
              <a:t>大学</a:t>
            </a:r>
            <a:r>
              <a:rPr lang="ja-JP" altLang="en-US" sz="1400" dirty="0" smtClean="0">
                <a:solidFill>
                  <a:srgbClr val="FFFFFF"/>
                </a:solidFill>
              </a:rPr>
              <a:t>　　</a:t>
            </a:r>
            <a:r>
              <a:rPr kumimoji="1" lang="en-US" altLang="ja-JP" sz="1400" dirty="0" smtClean="0">
                <a:solidFill>
                  <a:srgbClr val="FFFFFF"/>
                </a:solidFill>
              </a:rPr>
              <a:t>201</a:t>
            </a:r>
            <a:r>
              <a:rPr lang="en-US" altLang="ja-JP" sz="1400" dirty="0">
                <a:solidFill>
                  <a:srgbClr val="FFFFFF"/>
                </a:solidFill>
              </a:rPr>
              <a:t>6</a:t>
            </a:r>
            <a:r>
              <a:rPr kumimoji="1" lang="ja-JP" altLang="en-US" sz="1400" dirty="0" smtClean="0">
                <a:solidFill>
                  <a:srgbClr val="FFFFFF"/>
                </a:solidFill>
              </a:rPr>
              <a:t>年</a:t>
            </a:r>
            <a:r>
              <a:rPr lang="en-US" altLang="ja-JP" sz="1400" dirty="0">
                <a:solidFill>
                  <a:srgbClr val="FFFFFF"/>
                </a:solidFill>
              </a:rPr>
              <a:t>5</a:t>
            </a:r>
            <a:r>
              <a:rPr lang="ja-JP" altLang="en-US" sz="1400" dirty="0" smtClean="0">
                <a:solidFill>
                  <a:srgbClr val="FFFFFF"/>
                </a:solidFill>
              </a:rPr>
              <a:t>月</a:t>
            </a:r>
            <a:r>
              <a:rPr lang="en-US" altLang="ja-JP" sz="1400" dirty="0" smtClean="0">
                <a:solidFill>
                  <a:srgbClr val="FFFFFF"/>
                </a:solidFill>
              </a:rPr>
              <a:t>2</a:t>
            </a:r>
            <a:r>
              <a:rPr lang="en-US" altLang="ja-JP" sz="1400" dirty="0">
                <a:solidFill>
                  <a:srgbClr val="FFFFFF"/>
                </a:solidFill>
              </a:rPr>
              <a:t>3</a:t>
            </a:r>
            <a:r>
              <a:rPr lang="ja-JP" altLang="en-US" sz="1400" dirty="0" smtClean="0">
                <a:solidFill>
                  <a:srgbClr val="FFFFFF"/>
                </a:solidFill>
              </a:rPr>
              <a:t>日</a:t>
            </a:r>
            <a:endParaRPr kumimoji="1" lang="ja-JP" altLang="en-US" sz="1400" dirty="0">
              <a:solidFill>
                <a:srgbClr val="FFFFFF"/>
              </a:solidFill>
            </a:endParaRPr>
          </a:p>
        </p:txBody>
      </p:sp>
    </p:spTree>
    <p:extLst>
      <p:ext uri="{BB962C8B-B14F-4D97-AF65-F5344CB8AC3E}">
        <p14:creationId xmlns:p14="http://schemas.microsoft.com/office/powerpoint/2010/main" val="28481716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宇宙太陽光発電</a:t>
            </a:r>
            <a:endParaRPr kumimoji="1" lang="ja-JP" altLang="en-US" sz="2800" dirty="0"/>
          </a:p>
        </p:txBody>
      </p:sp>
      <p:pic>
        <p:nvPicPr>
          <p:cNvPr id="4" name="図 3"/>
          <p:cNvPicPr>
            <a:picLocks noChangeAspect="1"/>
          </p:cNvPicPr>
          <p:nvPr/>
        </p:nvPicPr>
        <p:blipFill>
          <a:blip r:embed="rId2"/>
          <a:stretch>
            <a:fillRect/>
          </a:stretch>
        </p:blipFill>
        <p:spPr>
          <a:xfrm>
            <a:off x="457200" y="1358900"/>
            <a:ext cx="4349091" cy="3052818"/>
          </a:xfrm>
          <a:prstGeom prst="rect">
            <a:avLst/>
          </a:prstGeom>
        </p:spPr>
      </p:pic>
      <p:sp>
        <p:nvSpPr>
          <p:cNvPr id="5" name="テキスト ボックス 4"/>
          <p:cNvSpPr txBox="1"/>
          <p:nvPr/>
        </p:nvSpPr>
        <p:spPr>
          <a:xfrm>
            <a:off x="457200" y="4698750"/>
            <a:ext cx="2086441" cy="369332"/>
          </a:xfrm>
          <a:prstGeom prst="rect">
            <a:avLst/>
          </a:prstGeom>
          <a:noFill/>
        </p:spPr>
        <p:txBody>
          <a:bodyPr wrap="none" rtlCol="0">
            <a:spAutoFit/>
          </a:bodyPr>
          <a:lstStyle/>
          <a:p>
            <a:r>
              <a:rPr kumimoji="1" lang="en-US" altLang="ja-JP" dirty="0" smtClean="0"/>
              <a:t> RISH/</a:t>
            </a:r>
            <a:r>
              <a:rPr kumimoji="1" lang="ja-JP" altLang="en-US" dirty="0" smtClean="0"/>
              <a:t>篠原研</a:t>
            </a:r>
            <a:r>
              <a:rPr kumimoji="1" lang="en-US" altLang="ja-JP" dirty="0" smtClean="0"/>
              <a:t>HP</a:t>
            </a:r>
            <a:r>
              <a:rPr kumimoji="1" lang="ja-JP" altLang="en-US" dirty="0" smtClean="0"/>
              <a:t>より</a:t>
            </a:r>
            <a:endParaRPr kumimoji="1" lang="ja-JP" altLang="en-US" dirty="0"/>
          </a:p>
        </p:txBody>
      </p:sp>
      <p:pic>
        <p:nvPicPr>
          <p:cNvPr id="6" name="図 5"/>
          <p:cNvPicPr>
            <a:picLocks noChangeAspect="1"/>
          </p:cNvPicPr>
          <p:nvPr/>
        </p:nvPicPr>
        <p:blipFill>
          <a:blip r:embed="rId3"/>
          <a:stretch>
            <a:fillRect/>
          </a:stretch>
        </p:blipFill>
        <p:spPr>
          <a:xfrm>
            <a:off x="4938724" y="3800777"/>
            <a:ext cx="4205275" cy="2149363"/>
          </a:xfrm>
          <a:prstGeom prst="rect">
            <a:avLst/>
          </a:prstGeom>
        </p:spPr>
      </p:pic>
      <p:sp>
        <p:nvSpPr>
          <p:cNvPr id="7" name="テキスト ボックス 6"/>
          <p:cNvSpPr txBox="1"/>
          <p:nvPr/>
        </p:nvSpPr>
        <p:spPr>
          <a:xfrm>
            <a:off x="4132549" y="6121367"/>
            <a:ext cx="4554251" cy="369332"/>
          </a:xfrm>
          <a:prstGeom prst="rect">
            <a:avLst/>
          </a:prstGeom>
          <a:noFill/>
        </p:spPr>
        <p:txBody>
          <a:bodyPr wrap="none" rtlCol="0">
            <a:spAutoFit/>
          </a:bodyPr>
          <a:lstStyle/>
          <a:p>
            <a:r>
              <a:rPr lang="ja-JP" altLang="en-US" dirty="0" smtClean="0"/>
              <a:t>海洋インバースダムの会</a:t>
            </a:r>
            <a:r>
              <a:rPr lang="en-US" altLang="ja-JP" dirty="0" smtClean="0"/>
              <a:t> http</a:t>
            </a:r>
            <a:r>
              <a:rPr lang="en-US" altLang="ja-JP" dirty="0"/>
              <a:t>://kid-</a:t>
            </a:r>
            <a:r>
              <a:rPr lang="en-US" altLang="ja-JP" dirty="0" err="1"/>
              <a:t>s.jpn.com</a:t>
            </a:r>
            <a:endParaRPr kumimoji="1" lang="ja-JP" altLang="en-US" dirty="0"/>
          </a:p>
        </p:txBody>
      </p:sp>
    </p:spTree>
    <p:extLst>
      <p:ext uri="{BB962C8B-B14F-4D97-AF65-F5344CB8AC3E}">
        <p14:creationId xmlns:p14="http://schemas.microsoft.com/office/powerpoint/2010/main" val="4192813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406400"/>
            <a:ext cx="9144000" cy="6042853"/>
          </a:xfrm>
          <a:prstGeom prst="rect">
            <a:avLst/>
          </a:prstGeom>
        </p:spPr>
      </p:pic>
      <p:sp>
        <p:nvSpPr>
          <p:cNvPr id="5" name="テキスト ボックス 4"/>
          <p:cNvSpPr txBox="1"/>
          <p:nvPr/>
        </p:nvSpPr>
        <p:spPr>
          <a:xfrm>
            <a:off x="2711448" y="6488668"/>
            <a:ext cx="5840060" cy="369332"/>
          </a:xfrm>
          <a:prstGeom prst="rect">
            <a:avLst/>
          </a:prstGeom>
          <a:noFill/>
        </p:spPr>
        <p:txBody>
          <a:bodyPr wrap="none" rtlCol="0">
            <a:spAutoFit/>
          </a:bodyPr>
          <a:lstStyle/>
          <a:p>
            <a:r>
              <a:rPr lang="en-US" altLang="ja-JP" dirty="0"/>
              <a:t>http://www8.cao.go.jp/space/</a:t>
            </a:r>
            <a:r>
              <a:rPr lang="en-US" altLang="ja-JP" dirty="0" err="1"/>
              <a:t>comittee</a:t>
            </a:r>
            <a:r>
              <a:rPr lang="en-US" altLang="ja-JP" dirty="0"/>
              <a:t>/dai21/siryou2-3.pdf</a:t>
            </a:r>
            <a:endParaRPr kumimoji="1" lang="ja-JP" altLang="en-US" dirty="0"/>
          </a:p>
        </p:txBody>
      </p:sp>
    </p:spTree>
    <p:extLst>
      <p:ext uri="{BB962C8B-B14F-4D97-AF65-F5344CB8AC3E}">
        <p14:creationId xmlns:p14="http://schemas.microsoft.com/office/powerpoint/2010/main" val="976992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0890"/>
            <a:ext cx="8229600" cy="1143000"/>
          </a:xfrm>
        </p:spPr>
        <p:txBody>
          <a:bodyPr>
            <a:normAutofit/>
          </a:bodyPr>
          <a:lstStyle/>
          <a:p>
            <a:pPr algn="l"/>
            <a:r>
              <a:rPr kumimoji="1" lang="ja-JP" altLang="en-US" sz="3600" dirty="0" smtClean="0"/>
              <a:t>人が宇宙へ</a:t>
            </a:r>
            <a:endParaRPr kumimoji="1" lang="ja-JP" altLang="en-US" sz="3600" dirty="0"/>
          </a:p>
        </p:txBody>
      </p:sp>
      <p:sp>
        <p:nvSpPr>
          <p:cNvPr id="3" name="コンテンツ プレースホルダー 2"/>
          <p:cNvSpPr>
            <a:spLocks noGrp="1"/>
          </p:cNvSpPr>
          <p:nvPr>
            <p:ph idx="1"/>
          </p:nvPr>
        </p:nvSpPr>
        <p:spPr>
          <a:xfrm>
            <a:off x="313434" y="1264788"/>
            <a:ext cx="3894448" cy="4525963"/>
          </a:xfrm>
        </p:spPr>
        <p:txBody>
          <a:bodyPr>
            <a:normAutofit/>
          </a:bodyPr>
          <a:lstStyle/>
          <a:p>
            <a:r>
              <a:rPr lang="ja-JP" altLang="en-US" sz="2000" dirty="0" smtClean="0"/>
              <a:t>ガガーリン</a:t>
            </a:r>
            <a:r>
              <a:rPr lang="en-US" altLang="ja-JP" sz="2000" dirty="0" smtClean="0"/>
              <a:t> </a:t>
            </a:r>
            <a:r>
              <a:rPr lang="ja-JP" altLang="en-US" sz="2000" dirty="0" smtClean="0"/>
              <a:t>初の宇宙飛行</a:t>
            </a:r>
            <a:r>
              <a:rPr lang="en-US" altLang="ja-JP" sz="2000" dirty="0" smtClean="0"/>
              <a:t>(1961)</a:t>
            </a:r>
          </a:p>
          <a:p>
            <a:r>
              <a:rPr lang="ja-JP" altLang="en-US" sz="2000" dirty="0" smtClean="0"/>
              <a:t>アポロ</a:t>
            </a:r>
            <a:r>
              <a:rPr lang="en-US" altLang="ja-JP" sz="2000" dirty="0" smtClean="0"/>
              <a:t>11</a:t>
            </a:r>
            <a:r>
              <a:rPr lang="ja-JP" altLang="en-US" sz="2000" dirty="0" smtClean="0"/>
              <a:t>号月面着陸</a:t>
            </a:r>
            <a:r>
              <a:rPr lang="en-US" altLang="ja-JP" sz="2000" dirty="0" smtClean="0"/>
              <a:t>(1969)</a:t>
            </a:r>
          </a:p>
          <a:p>
            <a:r>
              <a:rPr lang="ja-JP" altLang="en-US" sz="2000" dirty="0" smtClean="0"/>
              <a:t>日本人初の宇宙飛行（</a:t>
            </a:r>
            <a:r>
              <a:rPr lang="en-US" altLang="ja-JP" sz="2000" dirty="0" smtClean="0"/>
              <a:t>TBS</a:t>
            </a:r>
            <a:r>
              <a:rPr lang="ja-JP" altLang="en-US" sz="2000" dirty="0" smtClean="0"/>
              <a:t>記者</a:t>
            </a:r>
            <a:r>
              <a:rPr lang="en-US" altLang="ja-JP" sz="2000" dirty="0" smtClean="0"/>
              <a:t> </a:t>
            </a:r>
            <a:r>
              <a:rPr lang="ja-JP" altLang="en-US" sz="2000" dirty="0" smtClean="0"/>
              <a:t>秋山豊寛</a:t>
            </a:r>
            <a:r>
              <a:rPr lang="en-US" altLang="ja-JP" sz="2000" dirty="0" smtClean="0"/>
              <a:t>, 1989</a:t>
            </a:r>
            <a:r>
              <a:rPr lang="ja-JP" altLang="en-US" sz="2000" dirty="0" smtClean="0"/>
              <a:t>）</a:t>
            </a:r>
            <a:endParaRPr lang="en-US" altLang="ja-JP" sz="2000" dirty="0" smtClean="0"/>
          </a:p>
          <a:p>
            <a:r>
              <a:rPr lang="ja-JP" altLang="en-US" sz="2000" dirty="0" smtClean="0"/>
              <a:t>国際宇宙ステーション（</a:t>
            </a:r>
            <a:r>
              <a:rPr lang="en-US" altLang="ja-JP" sz="2000" dirty="0" smtClean="0"/>
              <a:t>now</a:t>
            </a:r>
            <a:r>
              <a:rPr lang="ja-JP" altLang="en-US" sz="2000" dirty="0" smtClean="0"/>
              <a:t>）</a:t>
            </a:r>
            <a:endParaRPr lang="en-US" altLang="ja-JP" sz="2000" dirty="0" smtClean="0"/>
          </a:p>
          <a:p>
            <a:r>
              <a:rPr lang="ja-JP" altLang="en-US" sz="2000" dirty="0" smtClean="0"/>
              <a:t>民間宇宙旅行（</a:t>
            </a:r>
            <a:r>
              <a:rPr lang="en-US" altLang="ja-JP" sz="2000" dirty="0" smtClean="0"/>
              <a:t>201?)</a:t>
            </a:r>
          </a:p>
          <a:p>
            <a:endParaRPr lang="en-US" altLang="ja-JP" sz="2000" dirty="0" smtClean="0"/>
          </a:p>
          <a:p>
            <a:endParaRPr kumimoji="1" lang="ja-JP" altLang="en-US" sz="2000" dirty="0"/>
          </a:p>
        </p:txBody>
      </p:sp>
      <p:pic>
        <p:nvPicPr>
          <p:cNvPr id="4" name="図 3" descr="Gagarin_space_suite.jpg"/>
          <p:cNvPicPr>
            <a:picLocks noChangeAspect="1"/>
          </p:cNvPicPr>
          <p:nvPr/>
        </p:nvPicPr>
        <p:blipFill>
          <a:blip r:embed="rId2"/>
          <a:stretch>
            <a:fillRect/>
          </a:stretch>
        </p:blipFill>
        <p:spPr>
          <a:xfrm>
            <a:off x="6730219" y="160021"/>
            <a:ext cx="2148266" cy="2880357"/>
          </a:xfrm>
          <a:prstGeom prst="rect">
            <a:avLst/>
          </a:prstGeom>
        </p:spPr>
      </p:pic>
      <p:pic>
        <p:nvPicPr>
          <p:cNvPr id="5" name="図 4"/>
          <p:cNvPicPr>
            <a:picLocks noChangeAspect="1"/>
          </p:cNvPicPr>
          <p:nvPr/>
        </p:nvPicPr>
        <p:blipFill>
          <a:blip r:embed="rId3"/>
          <a:stretch>
            <a:fillRect/>
          </a:stretch>
        </p:blipFill>
        <p:spPr>
          <a:xfrm>
            <a:off x="4351648" y="1264788"/>
            <a:ext cx="2587960" cy="2244361"/>
          </a:xfrm>
          <a:prstGeom prst="rect">
            <a:avLst/>
          </a:prstGeom>
        </p:spPr>
      </p:pic>
      <p:pic>
        <p:nvPicPr>
          <p:cNvPr id="9" name="図 8"/>
          <p:cNvPicPr>
            <a:picLocks noChangeAspect="1"/>
          </p:cNvPicPr>
          <p:nvPr/>
        </p:nvPicPr>
        <p:blipFill>
          <a:blip r:embed="rId4"/>
          <a:stretch>
            <a:fillRect/>
          </a:stretch>
        </p:blipFill>
        <p:spPr>
          <a:xfrm>
            <a:off x="6097437" y="3090296"/>
            <a:ext cx="2898115" cy="1740979"/>
          </a:xfrm>
          <a:prstGeom prst="rect">
            <a:avLst/>
          </a:prstGeom>
        </p:spPr>
      </p:pic>
      <p:pic>
        <p:nvPicPr>
          <p:cNvPr id="10" name="図 9"/>
          <p:cNvPicPr>
            <a:picLocks noChangeAspect="1"/>
          </p:cNvPicPr>
          <p:nvPr/>
        </p:nvPicPr>
        <p:blipFill>
          <a:blip r:embed="rId5"/>
          <a:stretch>
            <a:fillRect/>
          </a:stretch>
        </p:blipFill>
        <p:spPr>
          <a:xfrm>
            <a:off x="4166676" y="4328156"/>
            <a:ext cx="2563543" cy="1704998"/>
          </a:xfrm>
          <a:prstGeom prst="rect">
            <a:avLst/>
          </a:prstGeom>
        </p:spPr>
      </p:pic>
      <p:pic>
        <p:nvPicPr>
          <p:cNvPr id="11" name="図 10" descr="j.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631" y="4521252"/>
            <a:ext cx="3422251" cy="2038979"/>
          </a:xfrm>
          <a:prstGeom prst="rect">
            <a:avLst/>
          </a:prstGeom>
        </p:spPr>
      </p:pic>
      <p:sp>
        <p:nvSpPr>
          <p:cNvPr id="12" name="テキスト ボックス 11"/>
          <p:cNvSpPr txBox="1"/>
          <p:nvPr/>
        </p:nvSpPr>
        <p:spPr>
          <a:xfrm>
            <a:off x="6211522" y="6080774"/>
            <a:ext cx="2836634" cy="707886"/>
          </a:xfrm>
          <a:prstGeom prst="rect">
            <a:avLst/>
          </a:prstGeom>
          <a:noFill/>
          <a:ln>
            <a:solidFill>
              <a:srgbClr val="FF0000"/>
            </a:solidFill>
          </a:ln>
        </p:spPr>
        <p:txBody>
          <a:bodyPr wrap="none" rtlCol="0">
            <a:spAutoFit/>
          </a:bodyPr>
          <a:lstStyle/>
          <a:p>
            <a:r>
              <a:rPr kumimoji="1" lang="ja-JP" altLang="en-US" sz="2000" dirty="0" smtClean="0"/>
              <a:t>職業宇宙飛行士以外が</a:t>
            </a:r>
            <a:endParaRPr kumimoji="1" lang="en-US" altLang="ja-JP" sz="2000" dirty="0" smtClean="0"/>
          </a:p>
          <a:p>
            <a:r>
              <a:rPr lang="ja-JP" altLang="en-US" sz="2000" dirty="0" smtClean="0"/>
              <a:t>宇宙へ行く時代</a:t>
            </a:r>
            <a:endParaRPr kumimoji="1" lang="ja-JP" altLang="en-US" sz="2000" dirty="0"/>
          </a:p>
        </p:txBody>
      </p:sp>
    </p:spTree>
    <p:extLst>
      <p:ext uri="{BB962C8B-B14F-4D97-AF65-F5344CB8AC3E}">
        <p14:creationId xmlns:p14="http://schemas.microsoft.com/office/powerpoint/2010/main" val="90281133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r>
              <a:rPr lang="ja-JP" altLang="en-US" sz="2800" dirty="0" smtClean="0">
                <a:solidFill>
                  <a:schemeClr val="bg1"/>
                </a:solidFill>
              </a:rPr>
              <a:t>この風景を見た人は、</a:t>
            </a:r>
            <a:r>
              <a:rPr lang="en-US" altLang="ja-JP" sz="2800" dirty="0" smtClean="0">
                <a:solidFill>
                  <a:schemeClr val="bg1"/>
                </a:solidFill>
              </a:rPr>
              <a:t>27</a:t>
            </a:r>
            <a:r>
              <a:rPr lang="ja-JP" altLang="en-US" sz="2800" dirty="0" smtClean="0">
                <a:solidFill>
                  <a:schemeClr val="bg1"/>
                </a:solidFill>
              </a:rPr>
              <a:t>人</a:t>
            </a:r>
            <a:endParaRPr kumimoji="1" lang="ja-JP" altLang="en-US" sz="2800" dirty="0">
              <a:solidFill>
                <a:schemeClr val="bg1"/>
              </a:solidFill>
            </a:endParaRPr>
          </a:p>
        </p:txBody>
      </p:sp>
      <p:pic>
        <p:nvPicPr>
          <p:cNvPr id="5" name="図 4" descr="Earth_GPN-2000-0011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883" y="2540155"/>
            <a:ext cx="1910542" cy="1910542"/>
          </a:xfrm>
          <a:prstGeom prst="rect">
            <a:avLst/>
          </a:prstGeom>
        </p:spPr>
      </p:pic>
    </p:spTree>
    <p:extLst>
      <p:ext uri="{BB962C8B-B14F-4D97-AF65-F5344CB8AC3E}">
        <p14:creationId xmlns:p14="http://schemas.microsoft.com/office/powerpoint/2010/main" val="19936153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1326"/>
            <a:ext cx="8229600" cy="1143000"/>
          </a:xfrm>
        </p:spPr>
        <p:txBody>
          <a:bodyPr/>
          <a:lstStyle/>
          <a:p>
            <a:r>
              <a:rPr lang="ja-JP" altLang="en-US" dirty="0" smtClean="0"/>
              <a:t>月へ行くとは</a:t>
            </a:r>
            <a:endParaRPr lang="ja-JP" altLang="en-US" dirty="0"/>
          </a:p>
        </p:txBody>
      </p:sp>
      <p:pic>
        <p:nvPicPr>
          <p:cNvPr id="4" name="図 3" descr="スナップショット 2010-06-08 06-51-20.tiff"/>
          <p:cNvPicPr>
            <a:picLocks noChangeAspect="1"/>
          </p:cNvPicPr>
          <p:nvPr/>
        </p:nvPicPr>
        <p:blipFill>
          <a:blip r:embed="rId3"/>
          <a:stretch>
            <a:fillRect/>
          </a:stretch>
        </p:blipFill>
        <p:spPr>
          <a:xfrm>
            <a:off x="848938" y="1110584"/>
            <a:ext cx="7446124" cy="3066355"/>
          </a:xfrm>
          <a:prstGeom prst="rect">
            <a:avLst/>
          </a:prstGeom>
        </p:spPr>
      </p:pic>
      <p:pic>
        <p:nvPicPr>
          <p:cNvPr id="5" name="図 4" descr="地球.gif"/>
          <p:cNvPicPr>
            <a:picLocks noChangeAspect="1"/>
          </p:cNvPicPr>
          <p:nvPr/>
        </p:nvPicPr>
        <p:blipFill>
          <a:blip r:embed="rId4"/>
          <a:stretch>
            <a:fillRect/>
          </a:stretch>
        </p:blipFill>
        <p:spPr>
          <a:xfrm>
            <a:off x="5660489" y="4424291"/>
            <a:ext cx="2592729" cy="2175716"/>
          </a:xfrm>
          <a:prstGeom prst="rect">
            <a:avLst/>
          </a:prstGeom>
        </p:spPr>
      </p:pic>
      <p:sp>
        <p:nvSpPr>
          <p:cNvPr id="6" name="テキスト ボックス 5"/>
          <p:cNvSpPr txBox="1"/>
          <p:nvPr/>
        </p:nvSpPr>
        <p:spPr>
          <a:xfrm>
            <a:off x="233920" y="4605729"/>
            <a:ext cx="5189604" cy="923330"/>
          </a:xfrm>
          <a:prstGeom prst="rect">
            <a:avLst/>
          </a:prstGeom>
          <a:noFill/>
        </p:spPr>
        <p:txBody>
          <a:bodyPr wrap="none" rtlCol="0">
            <a:spAutoFit/>
          </a:bodyPr>
          <a:lstStyle/>
          <a:p>
            <a:r>
              <a:rPr kumimoji="1" lang="ja-JP" altLang="en-US" dirty="0" smtClean="0"/>
              <a:t>月までの距離</a:t>
            </a:r>
            <a:r>
              <a:rPr lang="ja-JP" altLang="ja-JP" dirty="0" smtClean="0"/>
              <a:t>：</a:t>
            </a:r>
            <a:r>
              <a:rPr lang="ja-JP" altLang="en-US" dirty="0" smtClean="0"/>
              <a:t>約</a:t>
            </a:r>
            <a:r>
              <a:rPr lang="en-US" altLang="ja-JP" dirty="0" smtClean="0"/>
              <a:t>38</a:t>
            </a:r>
            <a:r>
              <a:rPr lang="ja-JP" altLang="en-US" dirty="0" smtClean="0"/>
              <a:t>万</a:t>
            </a:r>
            <a:r>
              <a:rPr lang="en-US" altLang="ja-JP" dirty="0" smtClean="0"/>
              <a:t>km</a:t>
            </a:r>
          </a:p>
          <a:p>
            <a:r>
              <a:rPr lang="ja-JP" altLang="en-US" dirty="0" smtClean="0"/>
              <a:t>地球周回軌道（例：国際宇宙ステーション）</a:t>
            </a:r>
            <a:r>
              <a:rPr lang="en-US" altLang="ja-JP" dirty="0" smtClean="0"/>
              <a:t>:</a:t>
            </a:r>
            <a:r>
              <a:rPr lang="ja-JP" altLang="en-US" dirty="0" smtClean="0"/>
              <a:t>数</a:t>
            </a:r>
            <a:r>
              <a:rPr lang="en-US" altLang="ja-JP" dirty="0" smtClean="0"/>
              <a:t>100km</a:t>
            </a:r>
          </a:p>
          <a:p>
            <a:endParaRPr kumimoji="1" lang="en-US" altLang="ja-JP" dirty="0" smtClean="0"/>
          </a:p>
        </p:txBody>
      </p:sp>
      <p:cxnSp>
        <p:nvCxnSpPr>
          <p:cNvPr id="8" name="直線矢印コネクタ 7"/>
          <p:cNvCxnSpPr>
            <a:stCxn id="6" idx="3"/>
          </p:cNvCxnSpPr>
          <p:nvPr/>
        </p:nvCxnSpPr>
        <p:spPr>
          <a:xfrm flipV="1">
            <a:off x="5423524" y="4884865"/>
            <a:ext cx="465477" cy="1825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73633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人類を月へ</a:t>
            </a:r>
            <a:r>
              <a:rPr lang="en-US" altLang="ja-JP" sz="3200" dirty="0" smtClean="0"/>
              <a:t>...　</a:t>
            </a:r>
            <a:r>
              <a:rPr lang="ja-JP" altLang="en-US" sz="3200" dirty="0" smtClean="0"/>
              <a:t>アポロ計画</a:t>
            </a:r>
            <a:endParaRPr lang="ja-JP" altLang="en-US" sz="3200" dirty="0"/>
          </a:p>
        </p:txBody>
      </p:sp>
      <p:pic>
        <p:nvPicPr>
          <p:cNvPr id="4" name="図 3" descr="GPN-2000-001658.jpg"/>
          <p:cNvPicPr>
            <a:picLocks noChangeAspect="1"/>
          </p:cNvPicPr>
          <p:nvPr/>
        </p:nvPicPr>
        <p:blipFill>
          <a:blip r:embed="rId3"/>
          <a:stretch>
            <a:fillRect/>
          </a:stretch>
        </p:blipFill>
        <p:spPr>
          <a:xfrm>
            <a:off x="4978475" y="1230044"/>
            <a:ext cx="3434944" cy="2607708"/>
          </a:xfrm>
          <a:prstGeom prst="rect">
            <a:avLst/>
          </a:prstGeom>
        </p:spPr>
      </p:pic>
      <p:sp>
        <p:nvSpPr>
          <p:cNvPr id="5" name="テキスト ボックス 4"/>
          <p:cNvSpPr txBox="1"/>
          <p:nvPr/>
        </p:nvSpPr>
        <p:spPr>
          <a:xfrm>
            <a:off x="1005181" y="5537579"/>
            <a:ext cx="7133637" cy="923330"/>
          </a:xfrm>
          <a:prstGeom prst="rect">
            <a:avLst/>
          </a:prstGeom>
          <a:noFill/>
        </p:spPr>
        <p:txBody>
          <a:bodyPr wrap="square" rtlCol="0">
            <a:spAutoFit/>
          </a:bodyPr>
          <a:lstStyle/>
          <a:p>
            <a:r>
              <a:rPr lang="en-US" altLang="ja-JP" dirty="0" smtClean="0"/>
              <a:t>1962</a:t>
            </a:r>
            <a:r>
              <a:rPr lang="ja-JP" altLang="en-US" dirty="0" smtClean="0"/>
              <a:t>年ライス大学での演説：</a:t>
            </a:r>
            <a:endParaRPr lang="en-US" altLang="ja-JP" dirty="0" smtClean="0"/>
          </a:p>
          <a:p>
            <a:r>
              <a:rPr lang="en-US" altLang="ja-JP" i="1" dirty="0" smtClean="0"/>
              <a:t>We choose to go to the moon in this decade and do the other things,</a:t>
            </a:r>
          </a:p>
          <a:p>
            <a:r>
              <a:rPr lang="en-US" altLang="ja-JP" i="1" dirty="0" smtClean="0"/>
              <a:t> not because they are easy, but because they are hard...</a:t>
            </a:r>
            <a:endParaRPr kumimoji="1" lang="ja-JP" altLang="en-US" dirty="0"/>
          </a:p>
        </p:txBody>
      </p:sp>
      <p:sp>
        <p:nvSpPr>
          <p:cNvPr id="6" name="テキスト ボックス 5"/>
          <p:cNvSpPr txBox="1"/>
          <p:nvPr/>
        </p:nvSpPr>
        <p:spPr>
          <a:xfrm>
            <a:off x="457200" y="1731636"/>
            <a:ext cx="4521275" cy="2031325"/>
          </a:xfrm>
          <a:prstGeom prst="rect">
            <a:avLst/>
          </a:prstGeom>
          <a:noFill/>
        </p:spPr>
        <p:txBody>
          <a:bodyPr wrap="square" rtlCol="0">
            <a:spAutoFit/>
          </a:bodyPr>
          <a:lstStyle/>
          <a:p>
            <a:r>
              <a:rPr kumimoji="1" lang="en-US" altLang="ja-JP" dirty="0" smtClean="0"/>
              <a:t>1961</a:t>
            </a:r>
            <a:r>
              <a:rPr kumimoji="1" lang="ja-JP" altLang="en-US" dirty="0" smtClean="0"/>
              <a:t>年</a:t>
            </a:r>
            <a:r>
              <a:rPr kumimoji="1" lang="en-US" altLang="ja-JP" dirty="0" smtClean="0"/>
              <a:t>5</a:t>
            </a:r>
            <a:r>
              <a:rPr kumimoji="1" lang="ja-JP" altLang="en-US" dirty="0" smtClean="0"/>
              <a:t>月</a:t>
            </a:r>
            <a:r>
              <a:rPr lang="ja-JP" altLang="ja-JP" dirty="0" smtClean="0"/>
              <a:t>、</a:t>
            </a:r>
            <a:r>
              <a:rPr lang="ja-JP" altLang="en-US" dirty="0" smtClean="0"/>
              <a:t>アメリカ初の有人宇宙飛行の直後、ケネディ大統領の議会での演説</a:t>
            </a:r>
            <a:endParaRPr kumimoji="1" lang="en-US" altLang="ja-JP" dirty="0" smtClean="0"/>
          </a:p>
          <a:p>
            <a:endParaRPr lang="en-US" altLang="ja-JP" dirty="0" smtClean="0"/>
          </a:p>
          <a:p>
            <a:r>
              <a:rPr lang="en-US" altLang="ja-JP" i="1" dirty="0" smtClean="0"/>
              <a:t>“I believe that this nation should commit itself to achieving the goal, before this decade is out, of landing a man on the Moon and returning him safely to the Earth.”</a:t>
            </a:r>
            <a:endParaRPr kumimoji="1" lang="ja-JP" altLang="en-US" i="1" dirty="0"/>
          </a:p>
        </p:txBody>
      </p:sp>
      <p:sp>
        <p:nvSpPr>
          <p:cNvPr id="7" name="テキスト ボックス 6"/>
          <p:cNvSpPr txBox="1"/>
          <p:nvPr/>
        </p:nvSpPr>
        <p:spPr>
          <a:xfrm>
            <a:off x="721562" y="4242508"/>
            <a:ext cx="7418016" cy="923330"/>
          </a:xfrm>
          <a:prstGeom prst="rect">
            <a:avLst/>
          </a:prstGeom>
          <a:noFill/>
        </p:spPr>
        <p:txBody>
          <a:bodyPr wrap="none" rtlCol="0">
            <a:spAutoFit/>
          </a:bodyPr>
          <a:lstStyle/>
          <a:p>
            <a:pPr>
              <a:buFont typeface="Arial"/>
              <a:buChar char="•"/>
            </a:pPr>
            <a:r>
              <a:rPr kumimoji="1" lang="ja-JP" altLang="en-US" dirty="0" smtClean="0"/>
              <a:t>ただし、この時点でアメリカは地球周回軌道に乗せることすらできておらず、</a:t>
            </a:r>
            <a:endParaRPr kumimoji="1" lang="en-US" altLang="ja-JP" dirty="0" smtClean="0"/>
          </a:p>
          <a:p>
            <a:r>
              <a:rPr lang="ja-JP" altLang="ja-JP" dirty="0" smtClean="0"/>
              <a:t>「</a:t>
            </a:r>
            <a:r>
              <a:rPr lang="en-US" altLang="ja-JP" dirty="0" smtClean="0"/>
              <a:t>10</a:t>
            </a:r>
            <a:r>
              <a:rPr lang="ja-JP" altLang="en-US" dirty="0" smtClean="0"/>
              <a:t>年以内」という目標の実現性には疑問もあった。</a:t>
            </a:r>
            <a:endParaRPr lang="en-US" altLang="ja-JP" dirty="0" smtClean="0"/>
          </a:p>
          <a:p>
            <a:pPr>
              <a:buFont typeface="Arial"/>
              <a:buChar char="•"/>
            </a:pPr>
            <a:r>
              <a:rPr kumimoji="1" lang="ja-JP" altLang="en-US" dirty="0" smtClean="0"/>
              <a:t>宇宙開発での優位性は軍事的優位性に直結。ソ連との競争。</a:t>
            </a:r>
            <a:endParaRPr kumimoji="1" lang="ja-JP" altLang="en-US" dirty="0"/>
          </a:p>
        </p:txBody>
      </p:sp>
    </p:spTree>
    <p:extLst>
      <p:ext uri="{BB962C8B-B14F-4D97-AF65-F5344CB8AC3E}">
        <p14:creationId xmlns:p14="http://schemas.microsoft.com/office/powerpoint/2010/main" val="13468791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アポロ司令船</a:t>
            </a:r>
            <a:endParaRPr lang="ja-JP" altLang="en-US" dirty="0"/>
          </a:p>
        </p:txBody>
      </p:sp>
      <p:sp>
        <p:nvSpPr>
          <p:cNvPr id="4" name="正方形/長方形 3"/>
          <p:cNvSpPr/>
          <p:nvPr/>
        </p:nvSpPr>
        <p:spPr>
          <a:xfrm>
            <a:off x="4114800" y="4925834"/>
            <a:ext cx="4034908" cy="1477328"/>
          </a:xfrm>
          <a:prstGeom prst="rect">
            <a:avLst/>
          </a:prstGeom>
        </p:spPr>
        <p:txBody>
          <a:bodyPr wrap="square">
            <a:spAutoFit/>
          </a:bodyPr>
          <a:lstStyle/>
          <a:p>
            <a:r>
              <a:rPr lang="ja-JP" altLang="en-US" dirty="0" smtClean="0"/>
              <a:t>明治製菓お客様相談センター</a:t>
            </a:r>
            <a:r>
              <a:rPr lang="en-US" altLang="ja-JP" dirty="0" smtClean="0"/>
              <a:t>HP</a:t>
            </a:r>
            <a:r>
              <a:rPr lang="ja-JP" altLang="en-US" dirty="0" smtClean="0"/>
              <a:t>より</a:t>
            </a:r>
            <a:endParaRPr lang="en-US" altLang="ja-JP" dirty="0" smtClean="0"/>
          </a:p>
          <a:p>
            <a:r>
              <a:rPr lang="en-US" altLang="ja-JP" dirty="0" smtClean="0"/>
              <a:t>1969</a:t>
            </a:r>
            <a:r>
              <a:rPr lang="ja-JP" altLang="en-US" dirty="0" smtClean="0"/>
              <a:t>（昭和</a:t>
            </a:r>
            <a:r>
              <a:rPr lang="en-US" altLang="ja-JP" dirty="0" smtClean="0"/>
              <a:t>44</a:t>
            </a:r>
            <a:r>
              <a:rPr lang="ja-JP" altLang="en-US" dirty="0" smtClean="0"/>
              <a:t>）年に発売。</a:t>
            </a:r>
          </a:p>
          <a:p>
            <a:r>
              <a:rPr lang="ja-JP" altLang="en-US" dirty="0" smtClean="0"/>
              <a:t>アポロの形は、同じ年に月面に着陸した宇宙船「アポロ</a:t>
            </a:r>
            <a:r>
              <a:rPr lang="en-US" altLang="ja-JP" dirty="0" smtClean="0"/>
              <a:t>11</a:t>
            </a:r>
            <a:r>
              <a:rPr lang="ja-JP" altLang="en-US" dirty="0" smtClean="0"/>
              <a:t>号」帰還船の先端部分の形をイメージしています。</a:t>
            </a:r>
            <a:endParaRPr lang="ja-JP" altLang="en-US" dirty="0"/>
          </a:p>
        </p:txBody>
      </p:sp>
      <p:pic>
        <p:nvPicPr>
          <p:cNvPr id="5" name="図 4" descr="800px-Apollo_11_Command_Module.jpg"/>
          <p:cNvPicPr>
            <a:picLocks noChangeAspect="1"/>
          </p:cNvPicPr>
          <p:nvPr/>
        </p:nvPicPr>
        <p:blipFill>
          <a:blip r:embed="rId3"/>
          <a:stretch>
            <a:fillRect/>
          </a:stretch>
        </p:blipFill>
        <p:spPr>
          <a:xfrm>
            <a:off x="457200" y="1417638"/>
            <a:ext cx="3397815" cy="2263794"/>
          </a:xfrm>
          <a:prstGeom prst="rect">
            <a:avLst/>
          </a:prstGeom>
        </p:spPr>
      </p:pic>
      <p:pic>
        <p:nvPicPr>
          <p:cNvPr id="6" name="図 5" descr="23434_l.jpg"/>
          <p:cNvPicPr>
            <a:picLocks noChangeAspect="1"/>
          </p:cNvPicPr>
          <p:nvPr/>
        </p:nvPicPr>
        <p:blipFill>
          <a:blip r:embed="rId4"/>
          <a:stretch>
            <a:fillRect/>
          </a:stretch>
        </p:blipFill>
        <p:spPr>
          <a:xfrm>
            <a:off x="4572000" y="2032000"/>
            <a:ext cx="3632200" cy="2794000"/>
          </a:xfrm>
          <a:prstGeom prst="rect">
            <a:avLst/>
          </a:prstGeom>
        </p:spPr>
      </p:pic>
      <p:pic>
        <p:nvPicPr>
          <p:cNvPr id="7" name="図 6" descr="572px-Ap17-S72-55974.jpg"/>
          <p:cNvPicPr>
            <a:picLocks noChangeAspect="1"/>
          </p:cNvPicPr>
          <p:nvPr/>
        </p:nvPicPr>
        <p:blipFill>
          <a:blip r:embed="rId5"/>
          <a:stretch>
            <a:fillRect/>
          </a:stretch>
        </p:blipFill>
        <p:spPr>
          <a:xfrm>
            <a:off x="1242021" y="4138963"/>
            <a:ext cx="1966304" cy="2059119"/>
          </a:xfrm>
          <a:prstGeom prst="rect">
            <a:avLst/>
          </a:prstGeom>
        </p:spPr>
      </p:pic>
      <p:sp>
        <p:nvSpPr>
          <p:cNvPr id="8" name="テキスト ボックス 7"/>
          <p:cNvSpPr txBox="1"/>
          <p:nvPr/>
        </p:nvSpPr>
        <p:spPr>
          <a:xfrm>
            <a:off x="814486" y="6403162"/>
            <a:ext cx="3057448" cy="369332"/>
          </a:xfrm>
          <a:prstGeom prst="rect">
            <a:avLst/>
          </a:prstGeom>
          <a:noFill/>
        </p:spPr>
        <p:txBody>
          <a:bodyPr wrap="none" rtlCol="0">
            <a:spAutoFit/>
          </a:bodyPr>
          <a:lstStyle/>
          <a:p>
            <a:r>
              <a:rPr kumimoji="1" lang="ja-JP" altLang="en-US" dirty="0" smtClean="0"/>
              <a:t>帰還した司令船を海上で回収</a:t>
            </a:r>
            <a:endParaRPr kumimoji="1" lang="ja-JP" altLang="en-US" dirty="0"/>
          </a:p>
        </p:txBody>
      </p:sp>
    </p:spTree>
    <p:extLst>
      <p:ext uri="{BB962C8B-B14F-4D97-AF65-F5344CB8AC3E}">
        <p14:creationId xmlns:p14="http://schemas.microsoft.com/office/powerpoint/2010/main" val="38361896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7084"/>
            <a:ext cx="8229600" cy="1143000"/>
          </a:xfrm>
        </p:spPr>
        <p:txBody>
          <a:bodyPr>
            <a:normAutofit/>
          </a:bodyPr>
          <a:lstStyle/>
          <a:p>
            <a:r>
              <a:rPr lang="ja-JP" altLang="en-US" sz="3600" dirty="0" smtClean="0"/>
              <a:t>アポロ</a:t>
            </a:r>
            <a:r>
              <a:rPr lang="en-US" altLang="ja-JP" sz="3600" dirty="0" smtClean="0"/>
              <a:t>11</a:t>
            </a:r>
            <a:r>
              <a:rPr lang="ja-JP" altLang="en-US" sz="3600" dirty="0" smtClean="0"/>
              <a:t>号月面着陸</a:t>
            </a:r>
            <a:endParaRPr lang="ja-JP" altLang="en-US" sz="3600" dirty="0"/>
          </a:p>
        </p:txBody>
      </p:sp>
      <p:pic>
        <p:nvPicPr>
          <p:cNvPr id="4" name="スナップショット 2010-11-30 12-57-14.tiff">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991996" y="964491"/>
            <a:ext cx="6973413" cy="5066534"/>
          </a:xfrm>
          <a:prstGeom prst="rect">
            <a:avLst/>
          </a:prstGeom>
        </p:spPr>
      </p:pic>
      <p:sp>
        <p:nvSpPr>
          <p:cNvPr id="5" name="テキスト ボックス 4"/>
          <p:cNvSpPr txBox="1"/>
          <p:nvPr/>
        </p:nvSpPr>
        <p:spPr>
          <a:xfrm>
            <a:off x="770647" y="6111529"/>
            <a:ext cx="7561209" cy="646331"/>
          </a:xfrm>
          <a:prstGeom prst="rect">
            <a:avLst/>
          </a:prstGeom>
          <a:noFill/>
        </p:spPr>
        <p:txBody>
          <a:bodyPr wrap="none" rtlCol="0">
            <a:spAutoFit/>
          </a:bodyPr>
          <a:lstStyle/>
          <a:p>
            <a:r>
              <a:rPr lang="ja-JP" altLang="en-US" i="1" dirty="0" smtClean="0"/>
              <a:t>“</a:t>
            </a:r>
            <a:r>
              <a:rPr lang="en-US" altLang="ja-JP" i="1" dirty="0" smtClean="0"/>
              <a:t>That's one small step for man. One giant leap for mankind” ... Neil Armstrong</a:t>
            </a:r>
          </a:p>
          <a:p>
            <a:r>
              <a:rPr lang="en-US" altLang="ja-JP" dirty="0" smtClean="0"/>
              <a:t>http://</a:t>
            </a:r>
            <a:r>
              <a:rPr lang="en-US" altLang="ja-JP" dirty="0" err="1" smtClean="0"/>
              <a:t>www.youtube.com/watch?v</a:t>
            </a:r>
            <a:r>
              <a:rPr lang="en-US" altLang="ja-JP" dirty="0" smtClean="0"/>
              <a:t>=uxlp1Xhb6z4</a:t>
            </a:r>
            <a:endParaRPr kumimoji="1" lang="ja-JP" altLang="en-US" dirty="0"/>
          </a:p>
        </p:txBody>
      </p:sp>
    </p:spTree>
    <p:extLst>
      <p:ext uri="{BB962C8B-B14F-4D97-AF65-F5344CB8AC3E}">
        <p14:creationId xmlns:p14="http://schemas.microsoft.com/office/powerpoint/2010/main" val="330359944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297170main_apollo_11_full.jpg"/>
          <p:cNvPicPr>
            <a:picLocks noChangeAspect="1"/>
          </p:cNvPicPr>
          <p:nvPr/>
        </p:nvPicPr>
        <p:blipFill>
          <a:blip r:embed="rId3"/>
          <a:stretch>
            <a:fillRect/>
          </a:stretch>
        </p:blipFill>
        <p:spPr>
          <a:xfrm>
            <a:off x="3573116" y="2638778"/>
            <a:ext cx="5542662" cy="4162778"/>
          </a:xfrm>
          <a:prstGeom prst="rect">
            <a:avLst/>
          </a:prstGeom>
        </p:spPr>
      </p:pic>
      <p:sp>
        <p:nvSpPr>
          <p:cNvPr id="2" name="タイトル 1"/>
          <p:cNvSpPr>
            <a:spLocks noGrp="1"/>
          </p:cNvSpPr>
          <p:nvPr>
            <p:ph type="title"/>
          </p:nvPr>
        </p:nvSpPr>
        <p:spPr/>
        <p:txBody>
          <a:bodyPr/>
          <a:lstStyle/>
          <a:p>
            <a:endParaRPr lang="ja-JP" altLang="en-US"/>
          </a:p>
        </p:txBody>
      </p:sp>
      <p:pic>
        <p:nvPicPr>
          <p:cNvPr id="4" name="図 3" descr="594px-Apollo_11_bootprint.jpg"/>
          <p:cNvPicPr>
            <a:picLocks noChangeAspect="1"/>
          </p:cNvPicPr>
          <p:nvPr/>
        </p:nvPicPr>
        <p:blipFill>
          <a:blip r:embed="rId4"/>
          <a:stretch>
            <a:fillRect/>
          </a:stretch>
        </p:blipFill>
        <p:spPr>
          <a:xfrm>
            <a:off x="457201" y="4007556"/>
            <a:ext cx="2658862" cy="2681252"/>
          </a:xfrm>
          <a:prstGeom prst="rect">
            <a:avLst/>
          </a:prstGeom>
        </p:spPr>
      </p:pic>
      <p:pic>
        <p:nvPicPr>
          <p:cNvPr id="5" name="図 4"/>
          <p:cNvPicPr>
            <a:picLocks noChangeAspect="1"/>
          </p:cNvPicPr>
          <p:nvPr/>
        </p:nvPicPr>
        <p:blipFill>
          <a:blip r:embed="rId5"/>
          <a:stretch>
            <a:fillRect/>
          </a:stretch>
        </p:blipFill>
        <p:spPr>
          <a:xfrm>
            <a:off x="457200" y="274638"/>
            <a:ext cx="3663245" cy="3176882"/>
          </a:xfrm>
          <a:prstGeom prst="rect">
            <a:avLst/>
          </a:prstGeom>
        </p:spPr>
      </p:pic>
    </p:spTree>
    <p:extLst>
      <p:ext uri="{BB962C8B-B14F-4D97-AF65-F5344CB8AC3E}">
        <p14:creationId xmlns:p14="http://schemas.microsoft.com/office/powerpoint/2010/main" val="19409612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アポロ</a:t>
            </a:r>
            <a:r>
              <a:rPr lang="en-US" altLang="ja-JP" sz="3600" dirty="0" smtClean="0"/>
              <a:t>11</a:t>
            </a:r>
            <a:r>
              <a:rPr lang="ja-JP" altLang="en-US" sz="3600" dirty="0" smtClean="0"/>
              <a:t>号クルー</a:t>
            </a:r>
            <a:endParaRPr lang="ja-JP" altLang="en-US" sz="3600" dirty="0"/>
          </a:p>
        </p:txBody>
      </p:sp>
      <p:pic>
        <p:nvPicPr>
          <p:cNvPr id="4" name="図 3" descr="717px-Ap11-s69-31740.jpg"/>
          <p:cNvPicPr>
            <a:picLocks noChangeAspect="1"/>
          </p:cNvPicPr>
          <p:nvPr/>
        </p:nvPicPr>
        <p:blipFill>
          <a:blip r:embed="rId3"/>
          <a:stretch>
            <a:fillRect/>
          </a:stretch>
        </p:blipFill>
        <p:spPr>
          <a:xfrm>
            <a:off x="1633891" y="1113897"/>
            <a:ext cx="5732109" cy="4795490"/>
          </a:xfrm>
          <a:prstGeom prst="rect">
            <a:avLst/>
          </a:prstGeom>
        </p:spPr>
      </p:pic>
      <p:sp>
        <p:nvSpPr>
          <p:cNvPr id="5" name="テキスト ボックス 4"/>
          <p:cNvSpPr txBox="1"/>
          <p:nvPr/>
        </p:nvSpPr>
        <p:spPr>
          <a:xfrm>
            <a:off x="496177" y="6149274"/>
            <a:ext cx="2736647" cy="584776"/>
          </a:xfrm>
          <a:prstGeom prst="rect">
            <a:avLst/>
          </a:prstGeom>
          <a:noFill/>
        </p:spPr>
        <p:txBody>
          <a:bodyPr wrap="none" rtlCol="0">
            <a:spAutoFit/>
          </a:bodyPr>
          <a:lstStyle/>
          <a:p>
            <a:r>
              <a:rPr kumimoji="1" lang="ja-JP" altLang="en-US" sz="1600" dirty="0" smtClean="0"/>
              <a:t>最初に月に降り立った</a:t>
            </a:r>
            <a:endParaRPr kumimoji="1" lang="en-US" altLang="ja-JP" sz="1600" dirty="0" smtClean="0"/>
          </a:p>
          <a:p>
            <a:r>
              <a:rPr lang="ja-JP" altLang="en-US" sz="1600" dirty="0" smtClean="0"/>
              <a:t>ニール・アームストロング船長</a:t>
            </a:r>
            <a:endParaRPr kumimoji="1" lang="ja-JP" altLang="en-US" sz="1600" dirty="0"/>
          </a:p>
        </p:txBody>
      </p:sp>
      <p:sp>
        <p:nvSpPr>
          <p:cNvPr id="6" name="テキスト ボックス 5"/>
          <p:cNvSpPr txBox="1"/>
          <p:nvPr/>
        </p:nvSpPr>
        <p:spPr>
          <a:xfrm>
            <a:off x="6279442" y="6149274"/>
            <a:ext cx="1562447" cy="584776"/>
          </a:xfrm>
          <a:prstGeom prst="rect">
            <a:avLst/>
          </a:prstGeom>
          <a:noFill/>
        </p:spPr>
        <p:txBody>
          <a:bodyPr wrap="none" rtlCol="0">
            <a:spAutoFit/>
          </a:bodyPr>
          <a:lstStyle/>
          <a:p>
            <a:r>
              <a:rPr kumimoji="1" lang="en-US" altLang="ja-JP" sz="1600" dirty="0" smtClean="0"/>
              <a:t>2</a:t>
            </a:r>
            <a:r>
              <a:rPr kumimoji="1" lang="ja-JP" altLang="en-US" sz="1600" dirty="0" smtClean="0"/>
              <a:t>番目の男</a:t>
            </a:r>
            <a:endParaRPr kumimoji="1" lang="en-US" altLang="ja-JP" sz="1600" dirty="0" smtClean="0"/>
          </a:p>
          <a:p>
            <a:r>
              <a:rPr lang="ja-JP" altLang="en-US" sz="1600" dirty="0" smtClean="0"/>
              <a:t>バズ・オルドリン</a:t>
            </a:r>
            <a:endParaRPr kumimoji="1" lang="ja-JP" altLang="en-US" sz="1600" dirty="0"/>
          </a:p>
        </p:txBody>
      </p:sp>
      <p:sp>
        <p:nvSpPr>
          <p:cNvPr id="7" name="テキスト ボックス 6"/>
          <p:cNvSpPr txBox="1"/>
          <p:nvPr/>
        </p:nvSpPr>
        <p:spPr>
          <a:xfrm>
            <a:off x="3232824" y="5881165"/>
            <a:ext cx="2612414" cy="584776"/>
          </a:xfrm>
          <a:prstGeom prst="rect">
            <a:avLst/>
          </a:prstGeom>
          <a:noFill/>
        </p:spPr>
        <p:txBody>
          <a:bodyPr wrap="none" rtlCol="0">
            <a:spAutoFit/>
          </a:bodyPr>
          <a:lstStyle/>
          <a:p>
            <a:r>
              <a:rPr lang="ja-JP" altLang="en-US" sz="1600" dirty="0" smtClean="0"/>
              <a:t>月に降り立つことはなかった</a:t>
            </a:r>
            <a:endParaRPr lang="en-US" altLang="ja-JP" sz="1600" dirty="0" smtClean="0"/>
          </a:p>
          <a:p>
            <a:r>
              <a:rPr lang="ja-JP" altLang="en-US" sz="1600" dirty="0" smtClean="0"/>
              <a:t>マイク・コリンズ</a:t>
            </a:r>
            <a:endParaRPr kumimoji="1" lang="ja-JP" altLang="en-US" sz="1600" dirty="0"/>
          </a:p>
        </p:txBody>
      </p:sp>
    </p:spTree>
    <p:extLst>
      <p:ext uri="{BB962C8B-B14F-4D97-AF65-F5344CB8AC3E}">
        <p14:creationId xmlns:p14="http://schemas.microsoft.com/office/powerpoint/2010/main" val="289905708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914400" y="0"/>
            <a:ext cx="7772400" cy="1143000"/>
          </a:xfrm>
        </p:spPr>
        <p:txBody>
          <a:bodyPr>
            <a:normAutofit/>
          </a:bodyPr>
          <a:lstStyle/>
          <a:p>
            <a:pPr eaLnBrk="1" hangingPunct="1"/>
            <a:r>
              <a:rPr lang="ja-JP" altLang="en-US" sz="3600" dirty="0" smtClean="0"/>
              <a:t>宇宙とはどこから？</a:t>
            </a:r>
            <a:endParaRPr lang="ja-JP" altLang="en-US" sz="3600" dirty="0"/>
          </a:p>
        </p:txBody>
      </p:sp>
      <p:pic>
        <p:nvPicPr>
          <p:cNvPr id="8" name="図 7"/>
          <p:cNvPicPr>
            <a:picLocks noChangeAspect="1"/>
          </p:cNvPicPr>
          <p:nvPr/>
        </p:nvPicPr>
        <p:blipFill>
          <a:blip r:embed="rId3"/>
          <a:stretch>
            <a:fillRect/>
          </a:stretch>
        </p:blipFill>
        <p:spPr>
          <a:xfrm>
            <a:off x="135259" y="296131"/>
            <a:ext cx="2698846" cy="6476940"/>
          </a:xfrm>
          <a:prstGeom prst="rect">
            <a:avLst/>
          </a:prstGeom>
        </p:spPr>
      </p:pic>
      <p:grpSp>
        <p:nvGrpSpPr>
          <p:cNvPr id="2" name="図形グループ 1"/>
          <p:cNvGrpSpPr/>
          <p:nvPr/>
        </p:nvGrpSpPr>
        <p:grpSpPr>
          <a:xfrm>
            <a:off x="3001862" y="1143000"/>
            <a:ext cx="6215982" cy="5473782"/>
            <a:chOff x="1403184" y="1111670"/>
            <a:chExt cx="6215982" cy="5473782"/>
          </a:xfrm>
        </p:grpSpPr>
        <p:sp>
          <p:nvSpPr>
            <p:cNvPr id="9" name="テキスト ボックス 8"/>
            <p:cNvSpPr txBox="1"/>
            <p:nvPr/>
          </p:nvSpPr>
          <p:spPr>
            <a:xfrm>
              <a:off x="1403184" y="6123787"/>
              <a:ext cx="2113529" cy="461665"/>
            </a:xfrm>
            <a:prstGeom prst="rect">
              <a:avLst/>
            </a:prstGeom>
            <a:noFill/>
          </p:spPr>
          <p:txBody>
            <a:bodyPr wrap="none" rtlCol="0">
              <a:spAutoFit/>
            </a:bodyPr>
            <a:lstStyle/>
            <a:p>
              <a:r>
                <a:rPr kumimoji="1" lang="ja-JP" altLang="en-US" sz="2400" dirty="0" smtClean="0"/>
                <a:t>対流圏</a:t>
              </a:r>
              <a:r>
                <a:rPr kumimoji="1" lang="en-US" altLang="ja-JP" sz="2400" dirty="0" smtClean="0"/>
                <a:t>〜11km</a:t>
              </a:r>
              <a:endParaRPr kumimoji="1" lang="ja-JP" altLang="en-US" sz="2400" dirty="0"/>
            </a:p>
          </p:txBody>
        </p:sp>
        <p:sp>
          <p:nvSpPr>
            <p:cNvPr id="10" name="テキスト ボックス 9"/>
            <p:cNvSpPr txBox="1"/>
            <p:nvPr/>
          </p:nvSpPr>
          <p:spPr>
            <a:xfrm>
              <a:off x="1556689" y="1111670"/>
              <a:ext cx="2115032" cy="461665"/>
            </a:xfrm>
            <a:prstGeom prst="rect">
              <a:avLst/>
            </a:prstGeom>
            <a:noFill/>
          </p:spPr>
          <p:txBody>
            <a:bodyPr wrap="none" rtlCol="0">
              <a:spAutoFit/>
            </a:bodyPr>
            <a:lstStyle/>
            <a:p>
              <a:r>
                <a:rPr lang="ja-JP" altLang="en-US" sz="2400" dirty="0" smtClean="0"/>
                <a:t>外気圏</a:t>
              </a:r>
              <a:r>
                <a:rPr lang="en-US" altLang="ja-JP" sz="2400" dirty="0" smtClean="0"/>
                <a:t>&gt;600</a:t>
              </a:r>
              <a:r>
                <a:rPr kumimoji="1" lang="en-US" altLang="ja-JP" sz="2400" dirty="0" smtClean="0"/>
                <a:t>km</a:t>
              </a:r>
              <a:endParaRPr kumimoji="1" lang="ja-JP" altLang="en-US" sz="2400" dirty="0"/>
            </a:p>
          </p:txBody>
        </p:sp>
        <p:sp>
          <p:nvSpPr>
            <p:cNvPr id="11" name="テキスト ボックス 10"/>
            <p:cNvSpPr txBox="1"/>
            <p:nvPr/>
          </p:nvSpPr>
          <p:spPr>
            <a:xfrm>
              <a:off x="1403184" y="5359394"/>
              <a:ext cx="2113529" cy="461665"/>
            </a:xfrm>
            <a:prstGeom prst="rect">
              <a:avLst/>
            </a:prstGeom>
            <a:noFill/>
          </p:spPr>
          <p:txBody>
            <a:bodyPr wrap="none" rtlCol="0">
              <a:spAutoFit/>
            </a:bodyPr>
            <a:lstStyle/>
            <a:p>
              <a:r>
                <a:rPr lang="ja-JP" altLang="en-US" sz="2400" dirty="0" smtClean="0"/>
                <a:t>成層</a:t>
              </a:r>
              <a:r>
                <a:rPr kumimoji="1" lang="ja-JP" altLang="en-US" sz="2400" dirty="0" smtClean="0"/>
                <a:t>圏</a:t>
              </a:r>
              <a:r>
                <a:rPr kumimoji="1" lang="en-US" altLang="ja-JP" sz="2400" dirty="0" smtClean="0"/>
                <a:t>〜50km</a:t>
              </a:r>
              <a:endParaRPr kumimoji="1" lang="ja-JP" altLang="en-US" sz="2400" dirty="0"/>
            </a:p>
          </p:txBody>
        </p:sp>
        <p:sp>
          <p:nvSpPr>
            <p:cNvPr id="12" name="テキスト ボックス 11"/>
            <p:cNvSpPr txBox="1"/>
            <p:nvPr/>
          </p:nvSpPr>
          <p:spPr>
            <a:xfrm>
              <a:off x="1403184" y="4563859"/>
              <a:ext cx="2113529" cy="461665"/>
            </a:xfrm>
            <a:prstGeom prst="rect">
              <a:avLst/>
            </a:prstGeom>
            <a:noFill/>
          </p:spPr>
          <p:txBody>
            <a:bodyPr wrap="none" rtlCol="0">
              <a:spAutoFit/>
            </a:bodyPr>
            <a:lstStyle/>
            <a:p>
              <a:r>
                <a:rPr lang="ja-JP" altLang="en-US" sz="2400" dirty="0" smtClean="0"/>
                <a:t>中間</a:t>
              </a:r>
              <a:r>
                <a:rPr kumimoji="1" lang="ja-JP" altLang="en-US" sz="2400" dirty="0" smtClean="0"/>
                <a:t>圏</a:t>
              </a:r>
              <a:r>
                <a:rPr kumimoji="1" lang="en-US" altLang="ja-JP" sz="2400" dirty="0" smtClean="0"/>
                <a:t>〜85km</a:t>
              </a:r>
              <a:endParaRPr kumimoji="1" lang="ja-JP" altLang="en-US" sz="2400" dirty="0"/>
            </a:p>
          </p:txBody>
        </p:sp>
        <p:sp>
          <p:nvSpPr>
            <p:cNvPr id="13" name="テキスト ボックス 12"/>
            <p:cNvSpPr txBox="1"/>
            <p:nvPr/>
          </p:nvSpPr>
          <p:spPr>
            <a:xfrm>
              <a:off x="1556689" y="2568043"/>
              <a:ext cx="3192851" cy="461665"/>
            </a:xfrm>
            <a:prstGeom prst="rect">
              <a:avLst/>
            </a:prstGeom>
            <a:noFill/>
          </p:spPr>
          <p:txBody>
            <a:bodyPr wrap="none" rtlCol="0">
              <a:spAutoFit/>
            </a:bodyPr>
            <a:lstStyle/>
            <a:p>
              <a:r>
                <a:rPr lang="ja-JP" altLang="en-US" sz="2400" dirty="0" smtClean="0"/>
                <a:t>熱</a:t>
              </a:r>
              <a:r>
                <a:rPr kumimoji="1" lang="ja-JP" altLang="en-US" sz="2400" dirty="0" smtClean="0"/>
                <a:t>圏（電離圏）</a:t>
              </a:r>
              <a:r>
                <a:rPr kumimoji="1" lang="en-US" altLang="ja-JP" sz="2400" dirty="0" smtClean="0"/>
                <a:t>〜600km</a:t>
              </a:r>
              <a:endParaRPr kumimoji="1" lang="ja-JP" altLang="en-US" sz="2400" dirty="0"/>
            </a:p>
          </p:txBody>
        </p:sp>
        <p:sp>
          <p:nvSpPr>
            <p:cNvPr id="14" name="テキスト ボックス 13"/>
            <p:cNvSpPr txBox="1"/>
            <p:nvPr/>
          </p:nvSpPr>
          <p:spPr>
            <a:xfrm>
              <a:off x="1556689" y="3293794"/>
              <a:ext cx="6062477" cy="461665"/>
            </a:xfrm>
            <a:prstGeom prst="rect">
              <a:avLst/>
            </a:prstGeom>
            <a:noFill/>
          </p:spPr>
          <p:txBody>
            <a:bodyPr wrap="none" rtlCol="0">
              <a:spAutoFit/>
            </a:bodyPr>
            <a:lstStyle/>
            <a:p>
              <a:r>
                <a:rPr kumimoji="1" lang="ja-JP" altLang="en-US" sz="2400" dirty="0" smtClean="0"/>
                <a:t>スペースシャトル、宇宙ステーション、オーロラ</a:t>
              </a:r>
              <a:endParaRPr kumimoji="1" lang="ja-JP" altLang="en-US" sz="2400" dirty="0"/>
            </a:p>
          </p:txBody>
        </p:sp>
        <p:sp>
          <p:nvSpPr>
            <p:cNvPr id="15" name="テキスト ボックス 14"/>
            <p:cNvSpPr txBox="1"/>
            <p:nvPr/>
          </p:nvSpPr>
          <p:spPr>
            <a:xfrm>
              <a:off x="3335582" y="5373351"/>
              <a:ext cx="1317188" cy="461665"/>
            </a:xfrm>
            <a:prstGeom prst="rect">
              <a:avLst/>
            </a:prstGeom>
            <a:noFill/>
          </p:spPr>
          <p:txBody>
            <a:bodyPr wrap="none" rtlCol="0">
              <a:spAutoFit/>
            </a:bodyPr>
            <a:lstStyle/>
            <a:p>
              <a:r>
                <a:rPr kumimoji="1" lang="ja-JP" altLang="en-US" sz="2400" dirty="0" smtClean="0"/>
                <a:t>オゾン層</a:t>
              </a:r>
              <a:endParaRPr kumimoji="1" lang="ja-JP" altLang="en-US" sz="2400" dirty="0"/>
            </a:p>
          </p:txBody>
        </p:sp>
        <p:sp>
          <p:nvSpPr>
            <p:cNvPr id="16" name="テキスト ボックス 15"/>
            <p:cNvSpPr txBox="1"/>
            <p:nvPr/>
          </p:nvSpPr>
          <p:spPr>
            <a:xfrm>
              <a:off x="3362798" y="6123787"/>
              <a:ext cx="1107996" cy="461665"/>
            </a:xfrm>
            <a:prstGeom prst="rect">
              <a:avLst/>
            </a:prstGeom>
            <a:noFill/>
          </p:spPr>
          <p:txBody>
            <a:bodyPr wrap="none" rtlCol="0">
              <a:spAutoFit/>
            </a:bodyPr>
            <a:lstStyle/>
            <a:p>
              <a:r>
                <a:rPr lang="ja-JP" altLang="en-US" sz="2400" dirty="0" smtClean="0"/>
                <a:t>飛行機</a:t>
              </a:r>
              <a:endParaRPr kumimoji="1" lang="ja-JP" altLang="en-US" sz="2400" dirty="0"/>
            </a:p>
          </p:txBody>
        </p:sp>
        <p:sp>
          <p:nvSpPr>
            <p:cNvPr id="19" name="テキスト ボックス 18"/>
            <p:cNvSpPr txBox="1"/>
            <p:nvPr/>
          </p:nvSpPr>
          <p:spPr>
            <a:xfrm>
              <a:off x="3348843" y="4594998"/>
              <a:ext cx="1107996" cy="461665"/>
            </a:xfrm>
            <a:prstGeom prst="rect">
              <a:avLst/>
            </a:prstGeom>
            <a:noFill/>
          </p:spPr>
          <p:txBody>
            <a:bodyPr wrap="none" rtlCol="0">
              <a:spAutoFit/>
            </a:bodyPr>
            <a:lstStyle/>
            <a:p>
              <a:r>
                <a:rPr lang="ja-JP" altLang="en-US" sz="2400" dirty="0" smtClean="0"/>
                <a:t>流れ星</a:t>
              </a:r>
              <a:endParaRPr kumimoji="1" lang="ja-JP" altLang="en-US" sz="2400" dirty="0"/>
            </a:p>
          </p:txBody>
        </p:sp>
      </p:grpSp>
    </p:spTree>
    <p:extLst>
      <p:ext uri="{BB962C8B-B14F-4D97-AF65-F5344CB8AC3E}">
        <p14:creationId xmlns:p14="http://schemas.microsoft.com/office/powerpoint/2010/main" val="316139294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アポロ</a:t>
            </a:r>
            <a:r>
              <a:rPr lang="en-US" altLang="ja-JP" sz="3600" dirty="0" smtClean="0"/>
              <a:t>12</a:t>
            </a:r>
            <a:r>
              <a:rPr lang="ja-JP" altLang="en-US" sz="3600" dirty="0" smtClean="0"/>
              <a:t>号</a:t>
            </a:r>
            <a:endParaRPr lang="ja-JP" altLang="en-US" sz="3600" dirty="0"/>
          </a:p>
        </p:txBody>
      </p:sp>
      <p:sp>
        <p:nvSpPr>
          <p:cNvPr id="4" name="テキスト ボックス 3"/>
          <p:cNvSpPr txBox="1"/>
          <p:nvPr/>
        </p:nvSpPr>
        <p:spPr>
          <a:xfrm>
            <a:off x="676438" y="5908853"/>
            <a:ext cx="8174033" cy="923330"/>
          </a:xfrm>
          <a:prstGeom prst="rect">
            <a:avLst/>
          </a:prstGeom>
          <a:noFill/>
        </p:spPr>
        <p:txBody>
          <a:bodyPr wrap="none" rtlCol="0">
            <a:spAutoFit/>
          </a:bodyPr>
          <a:lstStyle/>
          <a:p>
            <a:r>
              <a:rPr lang="ja-JP" altLang="en-US" dirty="0" smtClean="0"/>
              <a:t>左から：ピート・コンラッド船長：</a:t>
            </a:r>
            <a:r>
              <a:rPr lang="en-US" altLang="ja-JP" dirty="0" smtClean="0"/>
              <a:t>1998</a:t>
            </a:r>
            <a:r>
              <a:rPr lang="ja-JP" altLang="en-US" dirty="0" smtClean="0"/>
              <a:t>年死去</a:t>
            </a:r>
          </a:p>
          <a:p>
            <a:r>
              <a:rPr lang="ja-JP" altLang="en-US" dirty="0" smtClean="0"/>
              <a:t>　　　　　リチャード・ゴードン　司令船パイロット</a:t>
            </a:r>
          </a:p>
          <a:p>
            <a:r>
              <a:rPr lang="ja-JP" altLang="en-US" dirty="0" smtClean="0"/>
              <a:t>　　　　　アラン・ビーン月着陸船パイロット </a:t>
            </a:r>
            <a:r>
              <a:rPr lang="en-US" altLang="ja-JP" dirty="0" smtClean="0"/>
              <a:t>... </a:t>
            </a:r>
            <a:r>
              <a:rPr lang="ja-JP" altLang="en-US" dirty="0" smtClean="0"/>
              <a:t>月面での体験を描くアーティストに転身　　</a:t>
            </a:r>
            <a:endParaRPr kumimoji="1" lang="ja-JP" altLang="en-US" dirty="0"/>
          </a:p>
        </p:txBody>
      </p:sp>
      <p:pic>
        <p:nvPicPr>
          <p:cNvPr id="5" name="図 4" descr="Apollo_12_crew.jpg"/>
          <p:cNvPicPr>
            <a:picLocks noChangeAspect="1"/>
          </p:cNvPicPr>
          <p:nvPr/>
        </p:nvPicPr>
        <p:blipFill>
          <a:blip r:embed="rId3"/>
          <a:stretch>
            <a:fillRect/>
          </a:stretch>
        </p:blipFill>
        <p:spPr>
          <a:xfrm>
            <a:off x="1691392" y="1186171"/>
            <a:ext cx="6296909" cy="4722682"/>
          </a:xfrm>
          <a:prstGeom prst="rect">
            <a:avLst/>
          </a:prstGeom>
        </p:spPr>
      </p:pic>
    </p:spTree>
    <p:extLst>
      <p:ext uri="{BB962C8B-B14F-4D97-AF65-F5344CB8AC3E}">
        <p14:creationId xmlns:p14="http://schemas.microsoft.com/office/powerpoint/2010/main" val="170787727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Alan Bean</a:t>
            </a:r>
            <a:r>
              <a:rPr lang="ja-JP" altLang="en-US" sz="3600" dirty="0" smtClean="0"/>
              <a:t>の描いた絵</a:t>
            </a:r>
            <a:endParaRPr lang="ja-JP" altLang="en-US" sz="3600" dirty="0"/>
          </a:p>
        </p:txBody>
      </p:sp>
      <p:pic>
        <p:nvPicPr>
          <p:cNvPr id="4" name="図 3"/>
          <p:cNvPicPr>
            <a:picLocks noChangeAspect="1"/>
          </p:cNvPicPr>
          <p:nvPr/>
        </p:nvPicPr>
        <p:blipFill>
          <a:blip r:embed="rId3"/>
          <a:stretch>
            <a:fillRect/>
          </a:stretch>
        </p:blipFill>
        <p:spPr>
          <a:xfrm>
            <a:off x="4100046" y="1670494"/>
            <a:ext cx="4586754" cy="3027560"/>
          </a:xfrm>
          <a:prstGeom prst="rect">
            <a:avLst/>
          </a:prstGeom>
        </p:spPr>
      </p:pic>
      <p:pic>
        <p:nvPicPr>
          <p:cNvPr id="5" name="図 4"/>
          <p:cNvPicPr>
            <a:picLocks noChangeAspect="1"/>
          </p:cNvPicPr>
          <p:nvPr/>
        </p:nvPicPr>
        <p:blipFill>
          <a:blip r:embed="rId4"/>
          <a:stretch>
            <a:fillRect/>
          </a:stretch>
        </p:blipFill>
        <p:spPr>
          <a:xfrm>
            <a:off x="569283" y="2167501"/>
            <a:ext cx="2922970" cy="4169832"/>
          </a:xfrm>
          <a:prstGeom prst="rect">
            <a:avLst/>
          </a:prstGeom>
        </p:spPr>
      </p:pic>
    </p:spTree>
    <p:extLst>
      <p:ext uri="{BB962C8B-B14F-4D97-AF65-F5344CB8AC3E}">
        <p14:creationId xmlns:p14="http://schemas.microsoft.com/office/powerpoint/2010/main" val="20857555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33220"/>
            <a:ext cx="8229600" cy="1143000"/>
          </a:xfrm>
        </p:spPr>
        <p:txBody>
          <a:bodyPr>
            <a:normAutofit/>
          </a:bodyPr>
          <a:lstStyle/>
          <a:p>
            <a:r>
              <a:rPr lang="ja-JP" altLang="en-US" sz="3600" dirty="0" smtClean="0"/>
              <a:t>アポロ</a:t>
            </a:r>
            <a:r>
              <a:rPr lang="en-US" altLang="ja-JP" sz="3600" dirty="0" smtClean="0"/>
              <a:t>14</a:t>
            </a:r>
            <a:r>
              <a:rPr lang="ja-JP" altLang="en-US" sz="3600" dirty="0" smtClean="0"/>
              <a:t>号クルー</a:t>
            </a:r>
            <a:endParaRPr lang="ja-JP" altLang="en-US" sz="3600" dirty="0"/>
          </a:p>
        </p:txBody>
      </p:sp>
      <p:pic>
        <p:nvPicPr>
          <p:cNvPr id="4" name="図 3" descr="Apollo_14_crew.jpg"/>
          <p:cNvPicPr>
            <a:picLocks noChangeAspect="1"/>
          </p:cNvPicPr>
          <p:nvPr/>
        </p:nvPicPr>
        <p:blipFill>
          <a:blip r:embed="rId3"/>
          <a:stretch>
            <a:fillRect/>
          </a:stretch>
        </p:blipFill>
        <p:spPr>
          <a:xfrm>
            <a:off x="1768085" y="1141518"/>
            <a:ext cx="5866007" cy="4399505"/>
          </a:xfrm>
          <a:prstGeom prst="rect">
            <a:avLst/>
          </a:prstGeom>
        </p:spPr>
      </p:pic>
      <p:sp>
        <p:nvSpPr>
          <p:cNvPr id="5" name="テキスト ボックス 4"/>
          <p:cNvSpPr txBox="1"/>
          <p:nvPr/>
        </p:nvSpPr>
        <p:spPr>
          <a:xfrm>
            <a:off x="457200" y="5389157"/>
            <a:ext cx="8407846" cy="1477328"/>
          </a:xfrm>
          <a:prstGeom prst="rect">
            <a:avLst/>
          </a:prstGeom>
          <a:noFill/>
        </p:spPr>
        <p:txBody>
          <a:bodyPr wrap="none" rtlCol="0">
            <a:spAutoFit/>
          </a:bodyPr>
          <a:lstStyle/>
          <a:p>
            <a:r>
              <a:rPr lang="ja-JP" altLang="en-US" dirty="0" smtClean="0"/>
              <a:t>左から：</a:t>
            </a:r>
          </a:p>
          <a:p>
            <a:r>
              <a:rPr lang="ja-JP" altLang="en-US" dirty="0" smtClean="0"/>
              <a:t>スチュワート・ローサ司令船パイロット</a:t>
            </a:r>
          </a:p>
          <a:p>
            <a:r>
              <a:rPr lang="ja-JP" altLang="en-US" dirty="0" smtClean="0"/>
              <a:t>アラン・シェパード船長</a:t>
            </a:r>
            <a:r>
              <a:rPr lang="en-US" altLang="ja-JP" dirty="0" smtClean="0"/>
              <a:t>... </a:t>
            </a:r>
            <a:r>
              <a:rPr lang="ja-JP" altLang="en-US" dirty="0" smtClean="0"/>
              <a:t>キツい正確だったがが帰還後人が変わったように穏やかに。</a:t>
            </a:r>
            <a:endParaRPr lang="en-US" altLang="ja-JP" dirty="0" smtClean="0"/>
          </a:p>
          <a:p>
            <a:r>
              <a:rPr lang="ja-JP" altLang="en-US" dirty="0" smtClean="0"/>
              <a:t>　　　　　　　　　　　　　　　　ビジネスで成功</a:t>
            </a:r>
          </a:p>
          <a:p>
            <a:r>
              <a:rPr lang="ja-JP" altLang="en-US" dirty="0" smtClean="0"/>
              <a:t>エドガー・ミッチェル月着陸船パイロット </a:t>
            </a:r>
            <a:r>
              <a:rPr lang="en-US" altLang="ja-JP" dirty="0" smtClean="0"/>
              <a:t>... </a:t>
            </a:r>
            <a:r>
              <a:rPr lang="ja-JP" altLang="en-US" dirty="0" smtClean="0"/>
              <a:t>飛行中に「宇宙知性」を感じた</a:t>
            </a:r>
            <a:endParaRPr kumimoji="1" lang="ja-JP" altLang="en-US" dirty="0"/>
          </a:p>
        </p:txBody>
      </p:sp>
    </p:spTree>
    <p:extLst>
      <p:ext uri="{BB962C8B-B14F-4D97-AF65-F5344CB8AC3E}">
        <p14:creationId xmlns:p14="http://schemas.microsoft.com/office/powerpoint/2010/main" val="13018642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エドガー・ミッチェル</a:t>
            </a:r>
            <a:endParaRPr lang="ja-JP" altLang="en-US" sz="3600" dirty="0"/>
          </a:p>
        </p:txBody>
      </p:sp>
      <p:pic>
        <p:nvPicPr>
          <p:cNvPr id="4" name="図 3"/>
          <p:cNvPicPr>
            <a:picLocks noChangeAspect="1"/>
          </p:cNvPicPr>
          <p:nvPr/>
        </p:nvPicPr>
        <p:blipFill>
          <a:blip r:embed="rId3"/>
          <a:stretch>
            <a:fillRect/>
          </a:stretch>
        </p:blipFill>
        <p:spPr>
          <a:xfrm>
            <a:off x="1283732" y="1417638"/>
            <a:ext cx="2794000" cy="3378200"/>
          </a:xfrm>
          <a:prstGeom prst="rect">
            <a:avLst/>
          </a:prstGeom>
        </p:spPr>
      </p:pic>
      <p:pic>
        <p:nvPicPr>
          <p:cNvPr id="5" name="図 4"/>
          <p:cNvPicPr>
            <a:picLocks noChangeAspect="1"/>
          </p:cNvPicPr>
          <p:nvPr/>
        </p:nvPicPr>
        <p:blipFill>
          <a:blip r:embed="rId4"/>
          <a:stretch>
            <a:fillRect/>
          </a:stretch>
        </p:blipFill>
        <p:spPr>
          <a:xfrm>
            <a:off x="4491879" y="1531744"/>
            <a:ext cx="3528750" cy="3264094"/>
          </a:xfrm>
          <a:prstGeom prst="rect">
            <a:avLst/>
          </a:prstGeom>
        </p:spPr>
      </p:pic>
      <p:sp>
        <p:nvSpPr>
          <p:cNvPr id="6" name="テキスト ボックス 5"/>
          <p:cNvSpPr txBox="1"/>
          <p:nvPr/>
        </p:nvSpPr>
        <p:spPr>
          <a:xfrm>
            <a:off x="1435587" y="5536099"/>
            <a:ext cx="5847274" cy="923330"/>
          </a:xfrm>
          <a:prstGeom prst="rect">
            <a:avLst/>
          </a:prstGeom>
          <a:noFill/>
        </p:spPr>
        <p:txBody>
          <a:bodyPr wrap="none" rtlCol="0">
            <a:spAutoFit/>
          </a:bodyPr>
          <a:lstStyle/>
          <a:p>
            <a:r>
              <a:rPr lang="ja-JP" altLang="en-US" dirty="0" smtClean="0"/>
              <a:t>宇宙飛行中に「宇宙知性」を感じ、帰還後、その正体を探る</a:t>
            </a:r>
          </a:p>
          <a:p>
            <a:r>
              <a:rPr lang="ja-JP" altLang="en-US" dirty="0" smtClean="0"/>
              <a:t>「超常体験研究所」を設立</a:t>
            </a:r>
          </a:p>
          <a:p>
            <a:r>
              <a:rPr lang="en-US" altLang="ja-JP" dirty="0" err="1" smtClean="0"/>
              <a:t>hIp://www.inrees.com/en/membres.php?page</a:t>
            </a:r>
            <a:r>
              <a:rPr lang="en-US" altLang="ja-JP" dirty="0" smtClean="0"/>
              <a:t>=5</a:t>
            </a:r>
            <a:endParaRPr kumimoji="1" lang="ja-JP" altLang="en-US" dirty="0"/>
          </a:p>
        </p:txBody>
      </p:sp>
    </p:spTree>
    <p:extLst>
      <p:ext uri="{BB962C8B-B14F-4D97-AF65-F5344CB8AC3E}">
        <p14:creationId xmlns:p14="http://schemas.microsoft.com/office/powerpoint/2010/main" val="16684104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t>アポロ</a:t>
            </a:r>
            <a:r>
              <a:rPr lang="en-US" altLang="ja-JP" sz="4000" dirty="0" smtClean="0"/>
              <a:t>15</a:t>
            </a:r>
            <a:r>
              <a:rPr lang="ja-JP" altLang="en-US" sz="4000" dirty="0" smtClean="0"/>
              <a:t>号クルー</a:t>
            </a:r>
            <a:endParaRPr lang="ja-JP" altLang="en-US" sz="4000" dirty="0"/>
          </a:p>
        </p:txBody>
      </p:sp>
      <p:sp>
        <p:nvSpPr>
          <p:cNvPr id="4" name="テキスト ボックス 3"/>
          <p:cNvSpPr txBox="1"/>
          <p:nvPr/>
        </p:nvSpPr>
        <p:spPr>
          <a:xfrm>
            <a:off x="455559" y="2043249"/>
            <a:ext cx="2845551" cy="3970318"/>
          </a:xfrm>
          <a:prstGeom prst="rect">
            <a:avLst/>
          </a:prstGeom>
          <a:noFill/>
        </p:spPr>
        <p:txBody>
          <a:bodyPr wrap="none" rtlCol="0">
            <a:spAutoFit/>
          </a:bodyPr>
          <a:lstStyle/>
          <a:p>
            <a:r>
              <a:rPr lang="ja-JP" altLang="en-US" dirty="0" smtClean="0"/>
              <a:t>左から：</a:t>
            </a:r>
          </a:p>
          <a:p>
            <a:endParaRPr lang="en-US" altLang="ja-JP" dirty="0" smtClean="0"/>
          </a:p>
          <a:p>
            <a:r>
              <a:rPr lang="ja-JP" altLang="en-US" dirty="0" smtClean="0"/>
              <a:t>デイヴィッド・スコット船長</a:t>
            </a:r>
          </a:p>
          <a:p>
            <a:r>
              <a:rPr lang="ja-JP" altLang="en-US" dirty="0" smtClean="0"/>
              <a:t>宇宙に販売目的の封筒を</a:t>
            </a:r>
          </a:p>
          <a:p>
            <a:r>
              <a:rPr lang="ja-JP" altLang="en-US" dirty="0" smtClean="0"/>
              <a:t>持ち込んだスキャンダル</a:t>
            </a:r>
          </a:p>
          <a:p>
            <a:r>
              <a:rPr lang="ja-JP" altLang="en-US" dirty="0" smtClean="0"/>
              <a:t>が発覚。姿を消す</a:t>
            </a:r>
          </a:p>
          <a:p>
            <a:endParaRPr lang="en-US" altLang="ja-JP" dirty="0" smtClean="0"/>
          </a:p>
          <a:p>
            <a:r>
              <a:rPr lang="ja-JP" altLang="en-US" dirty="0" smtClean="0"/>
              <a:t>アル・ウォーデン司令船パ</a:t>
            </a:r>
          </a:p>
          <a:p>
            <a:r>
              <a:rPr lang="ja-JP" altLang="en-US" dirty="0" smtClean="0"/>
              <a:t>イロット</a:t>
            </a:r>
          </a:p>
          <a:p>
            <a:endParaRPr lang="en-US" altLang="ja-JP" dirty="0" smtClean="0"/>
          </a:p>
          <a:p>
            <a:r>
              <a:rPr lang="ja-JP" altLang="en-US" dirty="0" smtClean="0"/>
              <a:t>ジム・アーウィン月着陸船</a:t>
            </a:r>
          </a:p>
          <a:p>
            <a:r>
              <a:rPr lang="ja-JP" altLang="en-US" dirty="0" smtClean="0"/>
              <a:t>パイロット</a:t>
            </a:r>
          </a:p>
          <a:p>
            <a:r>
              <a:rPr lang="en-US" altLang="ja-JP" dirty="0" smtClean="0"/>
              <a:t>...</a:t>
            </a:r>
            <a:r>
              <a:rPr lang="ja-JP" altLang="en-US" dirty="0" smtClean="0"/>
              <a:t>月で神の声を聞く。帰還</a:t>
            </a:r>
          </a:p>
          <a:p>
            <a:r>
              <a:rPr lang="ja-JP" altLang="en-US" dirty="0" smtClean="0"/>
              <a:t>後、キリスト教布教の道に。</a:t>
            </a:r>
            <a:endParaRPr kumimoji="1" lang="ja-JP" altLang="en-US" dirty="0"/>
          </a:p>
        </p:txBody>
      </p:sp>
      <p:pic>
        <p:nvPicPr>
          <p:cNvPr id="5" name="図 4" descr="712px-Apollo_15_crew.jpg"/>
          <p:cNvPicPr>
            <a:picLocks noChangeAspect="1"/>
          </p:cNvPicPr>
          <p:nvPr/>
        </p:nvPicPr>
        <p:blipFill>
          <a:blip r:embed="rId3"/>
          <a:stretch>
            <a:fillRect/>
          </a:stretch>
        </p:blipFill>
        <p:spPr>
          <a:xfrm>
            <a:off x="3480575" y="1417638"/>
            <a:ext cx="5451175" cy="4585847"/>
          </a:xfrm>
          <a:prstGeom prst="rect">
            <a:avLst/>
          </a:prstGeom>
        </p:spPr>
      </p:pic>
    </p:spTree>
    <p:extLst>
      <p:ext uri="{BB962C8B-B14F-4D97-AF65-F5344CB8AC3E}">
        <p14:creationId xmlns:p14="http://schemas.microsoft.com/office/powerpoint/2010/main" val="35473659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pic>
        <p:nvPicPr>
          <p:cNvPr id="4" name="図 3" descr="579px-Moon-apollo17-schmitt_boulder.jpg"/>
          <p:cNvPicPr>
            <a:picLocks noChangeAspect="1"/>
          </p:cNvPicPr>
          <p:nvPr/>
        </p:nvPicPr>
        <p:blipFill>
          <a:blip r:embed="rId3"/>
          <a:stretch>
            <a:fillRect/>
          </a:stretch>
        </p:blipFill>
        <p:spPr>
          <a:xfrm>
            <a:off x="954174" y="13805"/>
            <a:ext cx="6610893" cy="6848695"/>
          </a:xfrm>
          <a:prstGeom prst="rect">
            <a:avLst/>
          </a:prstGeom>
        </p:spPr>
      </p:pic>
    </p:spTree>
    <p:extLst>
      <p:ext uri="{BB962C8B-B14F-4D97-AF65-F5344CB8AC3E}">
        <p14:creationId xmlns:p14="http://schemas.microsoft.com/office/powerpoint/2010/main" val="3529398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アポロ</a:t>
            </a:r>
            <a:r>
              <a:rPr lang="en-US" altLang="ja-JP" sz="3600" dirty="0" smtClean="0"/>
              <a:t>16</a:t>
            </a:r>
            <a:r>
              <a:rPr lang="ja-JP" altLang="en-US" sz="3600" dirty="0" smtClean="0"/>
              <a:t>号クルー</a:t>
            </a:r>
            <a:endParaRPr lang="ja-JP" altLang="en-US" sz="3600" dirty="0"/>
          </a:p>
        </p:txBody>
      </p:sp>
      <p:pic>
        <p:nvPicPr>
          <p:cNvPr id="4" name="図 3" descr="Apollo_16_crew.jpg"/>
          <p:cNvPicPr>
            <a:picLocks noChangeAspect="1"/>
          </p:cNvPicPr>
          <p:nvPr/>
        </p:nvPicPr>
        <p:blipFill>
          <a:blip r:embed="rId3"/>
          <a:stretch>
            <a:fillRect/>
          </a:stretch>
        </p:blipFill>
        <p:spPr>
          <a:xfrm>
            <a:off x="2924570" y="1417637"/>
            <a:ext cx="6122795" cy="4601663"/>
          </a:xfrm>
          <a:prstGeom prst="rect">
            <a:avLst/>
          </a:prstGeom>
        </p:spPr>
      </p:pic>
      <p:sp>
        <p:nvSpPr>
          <p:cNvPr id="5" name="テキスト ボックス 4"/>
          <p:cNvSpPr txBox="1"/>
          <p:nvPr/>
        </p:nvSpPr>
        <p:spPr>
          <a:xfrm>
            <a:off x="112075" y="1780940"/>
            <a:ext cx="2719314" cy="3970318"/>
          </a:xfrm>
          <a:prstGeom prst="rect">
            <a:avLst/>
          </a:prstGeom>
          <a:noFill/>
        </p:spPr>
        <p:txBody>
          <a:bodyPr wrap="none" rtlCol="0">
            <a:spAutoFit/>
          </a:bodyPr>
          <a:lstStyle/>
          <a:p>
            <a:r>
              <a:rPr lang="ja-JP" altLang="en-US" dirty="0" smtClean="0"/>
              <a:t>左から：</a:t>
            </a:r>
            <a:endParaRPr lang="en-US" altLang="ja-JP" dirty="0" smtClean="0"/>
          </a:p>
          <a:p>
            <a:endParaRPr lang="ja-JP" altLang="en-US" dirty="0" smtClean="0"/>
          </a:p>
          <a:p>
            <a:r>
              <a:rPr lang="ja-JP" altLang="en-US" dirty="0" smtClean="0"/>
              <a:t>ケン・マッティングリー司令</a:t>
            </a:r>
          </a:p>
          <a:p>
            <a:r>
              <a:rPr lang="ja-JP" altLang="en-US" dirty="0" smtClean="0"/>
              <a:t>船パイロット</a:t>
            </a:r>
            <a:endParaRPr lang="en-US" altLang="ja-JP" dirty="0" smtClean="0"/>
          </a:p>
          <a:p>
            <a:endParaRPr lang="ja-JP" altLang="en-US" dirty="0" smtClean="0"/>
          </a:p>
          <a:p>
            <a:r>
              <a:rPr lang="ja-JP" altLang="en-US" dirty="0" smtClean="0"/>
              <a:t>ジョン・ヤング船長</a:t>
            </a:r>
            <a:r>
              <a:rPr lang="en-US" altLang="ja-JP" dirty="0" smtClean="0"/>
              <a:t>...</a:t>
            </a:r>
            <a:r>
              <a:rPr lang="ja-JP" altLang="en-US" dirty="0" smtClean="0"/>
              <a:t>今も</a:t>
            </a:r>
          </a:p>
          <a:p>
            <a:r>
              <a:rPr lang="en-US" altLang="ja-JP" dirty="0" smtClean="0"/>
              <a:t>NASA</a:t>
            </a:r>
            <a:r>
              <a:rPr lang="ja-JP" altLang="en-US" dirty="0" smtClean="0"/>
              <a:t>勤務</a:t>
            </a:r>
          </a:p>
          <a:p>
            <a:endParaRPr lang="en-US" altLang="ja-JP" dirty="0" smtClean="0"/>
          </a:p>
          <a:p>
            <a:r>
              <a:rPr lang="ja-JP" altLang="en-US" dirty="0" smtClean="0"/>
              <a:t>チャーリー・デューク月着</a:t>
            </a:r>
          </a:p>
          <a:p>
            <a:r>
              <a:rPr lang="ja-JP" altLang="en-US" dirty="0" smtClean="0"/>
              <a:t>陸船パイロット</a:t>
            </a:r>
          </a:p>
          <a:p>
            <a:r>
              <a:rPr lang="en-US" altLang="ja-JP" dirty="0" smtClean="0"/>
              <a:t>...</a:t>
            </a:r>
            <a:r>
              <a:rPr lang="ja-JP" altLang="en-US" dirty="0" smtClean="0"/>
              <a:t>帰還後精神的に落ち込</a:t>
            </a:r>
          </a:p>
          <a:p>
            <a:r>
              <a:rPr lang="ja-JP" altLang="en-US" dirty="0" smtClean="0"/>
              <a:t>み酒に溺れる。信仰に救</a:t>
            </a:r>
          </a:p>
          <a:p>
            <a:r>
              <a:rPr lang="ja-JP" altLang="en-US" dirty="0" smtClean="0"/>
              <a:t>われて立ち直り、ビジネス</a:t>
            </a:r>
          </a:p>
          <a:p>
            <a:r>
              <a:rPr lang="ja-JP" altLang="en-US" dirty="0" smtClean="0"/>
              <a:t>で成功</a:t>
            </a:r>
            <a:endParaRPr kumimoji="1" lang="ja-JP" altLang="en-US" dirty="0"/>
          </a:p>
        </p:txBody>
      </p:sp>
    </p:spTree>
    <p:extLst>
      <p:ext uri="{BB962C8B-B14F-4D97-AF65-F5344CB8AC3E}">
        <p14:creationId xmlns:p14="http://schemas.microsoft.com/office/powerpoint/2010/main" val="33265916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479783"/>
            <a:ext cx="8229600" cy="1143000"/>
          </a:xfrm>
        </p:spPr>
        <p:txBody>
          <a:bodyPr/>
          <a:lstStyle/>
          <a:p>
            <a:r>
              <a:rPr kumimoji="1" lang="ja-JP" altLang="en-US" dirty="0" smtClean="0"/>
              <a:t>日本の宇宙政策</a:t>
            </a:r>
            <a:endParaRPr kumimoji="1" lang="ja-JP" altLang="en-US" dirty="0"/>
          </a:p>
        </p:txBody>
      </p:sp>
    </p:spTree>
    <p:extLst>
      <p:ext uri="{BB962C8B-B14F-4D97-AF65-F5344CB8AC3E}">
        <p14:creationId xmlns:p14="http://schemas.microsoft.com/office/powerpoint/2010/main" val="1149988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「平和的利用」の意味</a:t>
            </a:r>
            <a:endParaRPr kumimoji="1" lang="ja-JP" altLang="en-US" sz="3600" dirty="0"/>
          </a:p>
        </p:txBody>
      </p:sp>
      <p:sp>
        <p:nvSpPr>
          <p:cNvPr id="3" name="コンテンツ プレースホルダー 2"/>
          <p:cNvSpPr>
            <a:spLocks noGrp="1"/>
          </p:cNvSpPr>
          <p:nvPr>
            <p:ph idx="1"/>
          </p:nvPr>
        </p:nvSpPr>
        <p:spPr/>
        <p:txBody>
          <a:bodyPr/>
          <a:lstStyle/>
          <a:p>
            <a:r>
              <a:rPr kumimoji="1" lang="ja-JP" altLang="en-US" dirty="0" smtClean="0"/>
              <a:t>非軍事　</a:t>
            </a:r>
            <a:r>
              <a:rPr kumimoji="1" lang="en-US" altLang="ja-JP" dirty="0" smtClean="0"/>
              <a:t>non-military</a:t>
            </a:r>
          </a:p>
          <a:p>
            <a:r>
              <a:rPr lang="ja-JP" altLang="en-US" dirty="0" smtClean="0"/>
              <a:t>非侵略</a:t>
            </a:r>
            <a:r>
              <a:rPr lang="en-US" altLang="ja-JP" dirty="0" smtClean="0"/>
              <a:t>  non-aggressive</a:t>
            </a:r>
            <a:endParaRPr kumimoji="1" lang="ja-JP" altLang="en-US" dirty="0"/>
          </a:p>
        </p:txBody>
      </p:sp>
    </p:spTree>
    <p:extLst>
      <p:ext uri="{BB962C8B-B14F-4D97-AF65-F5344CB8AC3E}">
        <p14:creationId xmlns:p14="http://schemas.microsoft.com/office/powerpoint/2010/main" val="31611436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41300"/>
            <a:ext cx="9144000" cy="6355830"/>
          </a:xfrm>
          <a:prstGeom prst="rect">
            <a:avLst/>
          </a:prstGeom>
        </p:spPr>
      </p:pic>
      <p:sp>
        <p:nvSpPr>
          <p:cNvPr id="3" name="テキスト ボックス 2"/>
          <p:cNvSpPr txBox="1"/>
          <p:nvPr/>
        </p:nvSpPr>
        <p:spPr>
          <a:xfrm>
            <a:off x="471714" y="6445512"/>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8496412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ロケットとジェット機の違い</a:t>
            </a:r>
            <a:endParaRPr kumimoji="1" lang="ja-JP" altLang="en-US" sz="3600" dirty="0"/>
          </a:p>
        </p:txBody>
      </p:sp>
      <p:pic>
        <p:nvPicPr>
          <p:cNvPr id="4" name="図 3"/>
          <p:cNvPicPr>
            <a:picLocks noChangeAspect="1"/>
          </p:cNvPicPr>
          <p:nvPr/>
        </p:nvPicPr>
        <p:blipFill>
          <a:blip r:embed="rId3"/>
          <a:stretch>
            <a:fillRect/>
          </a:stretch>
        </p:blipFill>
        <p:spPr>
          <a:xfrm>
            <a:off x="3708401" y="1299107"/>
            <a:ext cx="4759115" cy="5151967"/>
          </a:xfrm>
          <a:prstGeom prst="rect">
            <a:avLst/>
          </a:prstGeom>
        </p:spPr>
      </p:pic>
      <p:sp>
        <p:nvSpPr>
          <p:cNvPr id="5" name="テキスト ボックス 4"/>
          <p:cNvSpPr txBox="1"/>
          <p:nvPr/>
        </p:nvSpPr>
        <p:spPr>
          <a:xfrm>
            <a:off x="7569198" y="6451074"/>
            <a:ext cx="641259" cy="369332"/>
          </a:xfrm>
          <a:prstGeom prst="rect">
            <a:avLst/>
          </a:prstGeom>
          <a:noFill/>
        </p:spPr>
        <p:txBody>
          <a:bodyPr wrap="none" rtlCol="0">
            <a:spAutoFit/>
          </a:bodyPr>
          <a:lstStyle/>
          <a:p>
            <a:r>
              <a:rPr kumimoji="1" lang="en-US" altLang="ja-JP" dirty="0" smtClean="0"/>
              <a:t>JAXA</a:t>
            </a:r>
            <a:endParaRPr kumimoji="1" lang="ja-JP" altLang="en-US" dirty="0"/>
          </a:p>
        </p:txBody>
      </p:sp>
      <p:sp>
        <p:nvSpPr>
          <p:cNvPr id="6" name="テキスト ボックス 5"/>
          <p:cNvSpPr txBox="1"/>
          <p:nvPr/>
        </p:nvSpPr>
        <p:spPr>
          <a:xfrm>
            <a:off x="457200" y="1930400"/>
            <a:ext cx="3031067" cy="3046988"/>
          </a:xfrm>
          <a:prstGeom prst="rect">
            <a:avLst/>
          </a:prstGeom>
          <a:noFill/>
        </p:spPr>
        <p:txBody>
          <a:bodyPr wrap="square" rtlCol="0">
            <a:spAutoFit/>
          </a:bodyPr>
          <a:lstStyle/>
          <a:p>
            <a:r>
              <a:rPr kumimoji="1" lang="ja-JP" altLang="en-US" sz="2400" dirty="0" smtClean="0"/>
              <a:t>空気から酸素を取り込むのがジェットエンジン</a:t>
            </a:r>
            <a:endParaRPr kumimoji="1" lang="en-US" altLang="ja-JP" sz="2400" dirty="0" smtClean="0"/>
          </a:p>
          <a:p>
            <a:endParaRPr lang="en-US" altLang="ja-JP" sz="2400" dirty="0"/>
          </a:p>
          <a:p>
            <a:r>
              <a:rPr kumimoji="1" lang="ja-JP" altLang="en-US" sz="2400" dirty="0" smtClean="0"/>
              <a:t>酸素も一緒に持って行くのが</a:t>
            </a:r>
            <a:r>
              <a:rPr lang="ja-JP" altLang="en-US" sz="2400" dirty="0" smtClean="0"/>
              <a:t>ロケットエンジン</a:t>
            </a:r>
            <a:endParaRPr lang="en-US" altLang="ja-JP" sz="2400" dirty="0" smtClean="0"/>
          </a:p>
          <a:p>
            <a:endParaRPr lang="en-US" altLang="ja-JP" sz="2400" dirty="0" smtClean="0"/>
          </a:p>
        </p:txBody>
      </p:sp>
      <p:sp>
        <p:nvSpPr>
          <p:cNvPr id="7" name="テキスト ボックス 6"/>
          <p:cNvSpPr txBox="1"/>
          <p:nvPr/>
        </p:nvSpPr>
        <p:spPr>
          <a:xfrm>
            <a:off x="575732" y="5130817"/>
            <a:ext cx="2523067" cy="1569660"/>
          </a:xfrm>
          <a:prstGeom prst="rect">
            <a:avLst/>
          </a:prstGeom>
          <a:noFill/>
        </p:spPr>
        <p:txBody>
          <a:bodyPr wrap="square" rtlCol="0">
            <a:spAutoFit/>
          </a:bodyPr>
          <a:lstStyle/>
          <a:p>
            <a:r>
              <a:rPr kumimoji="1" lang="ja-JP" altLang="en-US" sz="2400" dirty="0" smtClean="0"/>
              <a:t>今のロケットは燃料と酸化剤を燃焼させる「化学推進ロケット」</a:t>
            </a:r>
            <a:r>
              <a:rPr lang="ja-JP" altLang="en-US" sz="2400" dirty="0" smtClean="0"/>
              <a:t>。</a:t>
            </a:r>
            <a:endParaRPr kumimoji="1" lang="en-US" altLang="ja-JP" sz="2400" dirty="0" smtClean="0"/>
          </a:p>
        </p:txBody>
      </p:sp>
    </p:spTree>
    <p:extLst>
      <p:ext uri="{BB962C8B-B14F-4D97-AF65-F5344CB8AC3E}">
        <p14:creationId xmlns:p14="http://schemas.microsoft.com/office/powerpoint/2010/main" val="107794465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31205"/>
          </a:xfrm>
          <a:prstGeom prst="rect">
            <a:avLst/>
          </a:prstGeom>
        </p:spPr>
      </p:pic>
      <p:sp>
        <p:nvSpPr>
          <p:cNvPr id="3" name="テキスト ボックス 2"/>
          <p:cNvSpPr txBox="1"/>
          <p:nvPr/>
        </p:nvSpPr>
        <p:spPr>
          <a:xfrm>
            <a:off x="471714" y="6445512"/>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94281729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25246"/>
          </a:xfrm>
          <a:prstGeom prst="rect">
            <a:avLst/>
          </a:prstGeom>
        </p:spPr>
      </p:pic>
      <p:sp>
        <p:nvSpPr>
          <p:cNvPr id="3" name="テキスト ボックス 2"/>
          <p:cNvSpPr txBox="1"/>
          <p:nvPr/>
        </p:nvSpPr>
        <p:spPr>
          <a:xfrm>
            <a:off x="192928" y="6425357"/>
            <a:ext cx="6948224" cy="307777"/>
          </a:xfrm>
          <a:prstGeom prst="rect">
            <a:avLst/>
          </a:prstGeom>
          <a:noFill/>
        </p:spPr>
        <p:txBody>
          <a:bodyPr wrap="none" rtlCol="0">
            <a:spAutoFit/>
          </a:bodyPr>
          <a:lstStyle/>
          <a:p>
            <a:r>
              <a:rPr lang="ja-JP" altLang="en-US" sz="1400" dirty="0"/>
              <a:t>内閣府宇宙政策セミナーの資料</a:t>
            </a:r>
            <a:r>
              <a:rPr lang="en-US" altLang="ja-JP" sz="1400" dirty="0"/>
              <a:t> </a:t>
            </a:r>
            <a:r>
              <a:rPr lang="en-US" altLang="ja-JP" sz="1400" dirty="0" smtClean="0">
                <a:hlinkClick r:id="rId3"/>
              </a:rPr>
              <a:t>http</a:t>
            </a:r>
            <a:r>
              <a:rPr lang="en-US" altLang="ja-JP" sz="1400" dirty="0">
                <a:hlinkClick r:id="rId3"/>
              </a:rPr>
              <a:t>://www8.cao.go.jp/space/seminar/dai1/cao-3.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41715962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96564" y="390743"/>
            <a:ext cx="8490236" cy="6306626"/>
          </a:xfrm>
        </p:spPr>
        <p:txBody>
          <a:bodyPr>
            <a:noAutofit/>
          </a:bodyPr>
          <a:lstStyle/>
          <a:p>
            <a:r>
              <a:rPr kumimoji="1" lang="ja-JP" altLang="en-US" sz="2400" dirty="0" smtClean="0"/>
              <a:t>世界の宇宙産業は急速に伸びている</a:t>
            </a:r>
            <a:endParaRPr kumimoji="1" lang="en-US" altLang="ja-JP" sz="2400" dirty="0" smtClean="0"/>
          </a:p>
          <a:p>
            <a:endParaRPr lang="en-US" altLang="ja-JP" sz="2400" dirty="0"/>
          </a:p>
          <a:p>
            <a:r>
              <a:rPr kumimoji="1" lang="ja-JP" altLang="en-US" sz="2400" dirty="0" smtClean="0"/>
              <a:t>にも関わらず、日本の宇宙開発利用を支える宇宙機器産業は、縮小傾向</a:t>
            </a:r>
            <a:endParaRPr kumimoji="1" lang="en-US" altLang="ja-JP" sz="2400" dirty="0" smtClean="0"/>
          </a:p>
          <a:p>
            <a:pPr lvl="1"/>
            <a:r>
              <a:rPr lang="ja-JP" altLang="en-US" sz="2000" dirty="0" smtClean="0"/>
              <a:t>需要</a:t>
            </a:r>
            <a:r>
              <a:rPr lang="en-US" altLang="ja-JP" sz="2000" dirty="0" smtClean="0"/>
              <a:t>≒</a:t>
            </a:r>
            <a:r>
              <a:rPr lang="ja-JP" altLang="en-US" sz="2000" dirty="0" smtClean="0"/>
              <a:t>官需</a:t>
            </a:r>
            <a:r>
              <a:rPr lang="en-US" altLang="ja-JP" sz="2000" dirty="0" smtClean="0"/>
              <a:t>≒2500</a:t>
            </a:r>
            <a:r>
              <a:rPr lang="ja-JP" altLang="en-US" sz="2000" dirty="0" smtClean="0"/>
              <a:t>億円。産業として成り立たない</a:t>
            </a:r>
            <a:endParaRPr kumimoji="1" lang="en-US" altLang="ja-JP" sz="2000" dirty="0" smtClean="0"/>
          </a:p>
          <a:p>
            <a:endParaRPr lang="en-US" altLang="ja-JP" sz="2400" dirty="0"/>
          </a:p>
          <a:p>
            <a:r>
              <a:rPr kumimoji="1" lang="ja-JP" altLang="en-US" sz="2400" dirty="0" smtClean="0"/>
              <a:t>厳しい財政状況の中、宇宙関係予算を大幅に増やすことは極めて困難</a:t>
            </a:r>
            <a:endParaRPr kumimoji="1" lang="en-US" altLang="ja-JP" sz="2400" dirty="0" smtClean="0"/>
          </a:p>
          <a:p>
            <a:endParaRPr lang="en-US" altLang="ja-JP" sz="2400" dirty="0"/>
          </a:p>
          <a:p>
            <a:r>
              <a:rPr kumimoji="1" lang="ja-JP" altLang="en-US" sz="2400" dirty="0" smtClean="0"/>
              <a:t>産業基盤が無くメーカーが撤退すれば、基礎科学を含む宇宙開発利用は成り立たない</a:t>
            </a:r>
            <a:endParaRPr kumimoji="1" lang="en-US" altLang="ja-JP" sz="2400" dirty="0" smtClean="0"/>
          </a:p>
          <a:p>
            <a:endParaRPr lang="en-US" altLang="ja-JP" sz="2400" dirty="0"/>
          </a:p>
          <a:p>
            <a:r>
              <a:rPr kumimoji="1" lang="ja-JP" altLang="en-US" sz="2400" dirty="0" smtClean="0">
                <a:solidFill>
                  <a:srgbClr val="FF0000"/>
                </a:solidFill>
              </a:rPr>
              <a:t>宇宙利用を拡大</a:t>
            </a:r>
            <a:r>
              <a:rPr kumimoji="1" lang="ja-JP" altLang="en-US" sz="2400" dirty="0" smtClean="0"/>
              <a:t>して宇宙分野全体のパイを大きくすることで、産業基盤を維持し、宇宙開発利用の</a:t>
            </a:r>
            <a:r>
              <a:rPr kumimoji="1" lang="ja-JP" altLang="en-US" sz="2400" dirty="0" smtClean="0">
                <a:solidFill>
                  <a:srgbClr val="FF0000"/>
                </a:solidFill>
              </a:rPr>
              <a:t>自律性を確保</a:t>
            </a:r>
            <a:endParaRPr kumimoji="1" lang="en-US" altLang="ja-JP" sz="2400" dirty="0" smtClean="0">
              <a:solidFill>
                <a:srgbClr val="FF0000"/>
              </a:solidFill>
            </a:endParaRPr>
          </a:p>
          <a:p>
            <a:pPr lvl="1"/>
            <a:r>
              <a:rPr lang="ja-JP" altLang="en-US" sz="2000" dirty="0" smtClean="0"/>
              <a:t>利用拡大＝産業分野＋行政でもこれまで宇宙を使っていなかった分野</a:t>
            </a:r>
            <a:endParaRPr kumimoji="1" lang="en-US" altLang="ja-JP" sz="2000" dirty="0" smtClean="0"/>
          </a:p>
          <a:p>
            <a:endParaRPr lang="en-US" altLang="ja-JP" sz="2400" dirty="0"/>
          </a:p>
          <a:p>
            <a:endParaRPr kumimoji="1" lang="ja-JP" altLang="en-US" sz="2400" dirty="0"/>
          </a:p>
        </p:txBody>
      </p:sp>
    </p:spTree>
    <p:extLst>
      <p:ext uri="{BB962C8B-B14F-4D97-AF65-F5344CB8AC3E}">
        <p14:creationId xmlns:p14="http://schemas.microsoft.com/office/powerpoint/2010/main" val="41094798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39700"/>
            <a:ext cx="9144000" cy="6558987"/>
          </a:xfrm>
          <a:prstGeom prst="rect">
            <a:avLst/>
          </a:prstGeom>
        </p:spPr>
      </p:pic>
      <p:sp>
        <p:nvSpPr>
          <p:cNvPr id="3" name="テキスト ボックス 2"/>
          <p:cNvSpPr txBox="1"/>
          <p:nvPr/>
        </p:nvSpPr>
        <p:spPr>
          <a:xfrm>
            <a:off x="210166" y="28719"/>
            <a:ext cx="1193318" cy="369332"/>
          </a:xfrm>
          <a:prstGeom prst="rect">
            <a:avLst/>
          </a:prstGeom>
          <a:noFill/>
        </p:spPr>
        <p:txBody>
          <a:bodyPr wrap="none" rtlCol="0">
            <a:spAutoFit/>
          </a:bodyPr>
          <a:lstStyle/>
          <a:p>
            <a:r>
              <a:rPr kumimoji="1" lang="en-US" altLang="ja-JP" dirty="0" smtClean="0"/>
              <a:t>H24</a:t>
            </a:r>
            <a:r>
              <a:rPr lang="en-US" altLang="ja-JP" dirty="0" smtClean="0"/>
              <a:t> 7</a:t>
            </a:r>
            <a:r>
              <a:rPr lang="ja-JP" altLang="en-US" dirty="0" smtClean="0"/>
              <a:t>月</a:t>
            </a:r>
            <a:r>
              <a:rPr lang="en-US" altLang="ja-JP" dirty="0" smtClean="0"/>
              <a:t>〜</a:t>
            </a:r>
            <a:endParaRPr kumimoji="1" lang="ja-JP" altLang="en-US" dirty="0"/>
          </a:p>
        </p:txBody>
      </p:sp>
      <p:sp>
        <p:nvSpPr>
          <p:cNvPr id="5" name="テキスト ボックス 4"/>
          <p:cNvSpPr txBox="1"/>
          <p:nvPr/>
        </p:nvSpPr>
        <p:spPr>
          <a:xfrm>
            <a:off x="471714" y="6354797"/>
            <a:ext cx="8363858" cy="307777"/>
          </a:xfrm>
          <a:prstGeom prst="rect">
            <a:avLst/>
          </a:prstGeom>
          <a:noFill/>
        </p:spPr>
        <p:txBody>
          <a:bodyPr wrap="square" rtlCol="0">
            <a:spAutoFit/>
          </a:bodyPr>
          <a:lstStyle/>
          <a:p>
            <a:r>
              <a:rPr lang="en-US" altLang="ja-JP" sz="1400" dirty="0" smtClean="0">
                <a:hlinkClick r:id="rId3"/>
              </a:rPr>
              <a:t>http</a:t>
            </a:r>
            <a:r>
              <a:rPr lang="en-US" altLang="ja-JP" sz="1400" dirty="0">
                <a:hlinkClick r:id="rId3"/>
              </a:rPr>
              <a:t>://www8.cao.go.jp/space/comittee/tyousa-dai1/siryou3.</a:t>
            </a:r>
            <a:r>
              <a:rPr lang="en-US" altLang="ja-JP" sz="1400" dirty="0" smtClean="0">
                <a:hlinkClick r:id="rId3"/>
              </a:rPr>
              <a:t>pdf</a:t>
            </a:r>
            <a:r>
              <a:rPr lang="en-US" altLang="ja-JP" sz="1400" dirty="0" smtClean="0"/>
              <a:t> </a:t>
            </a:r>
            <a:r>
              <a:rPr lang="ja-JP" altLang="en-US" sz="1400" dirty="0" smtClean="0"/>
              <a:t>より</a:t>
            </a:r>
            <a:endParaRPr kumimoji="1" lang="ja-JP" altLang="en-US" sz="1400" dirty="0"/>
          </a:p>
        </p:txBody>
      </p:sp>
    </p:spTree>
    <p:extLst>
      <p:ext uri="{BB962C8B-B14F-4D97-AF65-F5344CB8AC3E}">
        <p14:creationId xmlns:p14="http://schemas.microsoft.com/office/powerpoint/2010/main" val="223704724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41300"/>
            <a:ext cx="9144000" cy="6371056"/>
          </a:xfrm>
          <a:prstGeom prst="rect">
            <a:avLst/>
          </a:prstGeom>
        </p:spPr>
      </p:pic>
      <p:sp>
        <p:nvSpPr>
          <p:cNvPr id="3" name="テキスト ボックス 2"/>
          <p:cNvSpPr txBox="1"/>
          <p:nvPr/>
        </p:nvSpPr>
        <p:spPr>
          <a:xfrm>
            <a:off x="483851" y="6504328"/>
            <a:ext cx="5085146" cy="338554"/>
          </a:xfrm>
          <a:prstGeom prst="rect">
            <a:avLst/>
          </a:prstGeom>
          <a:noFill/>
        </p:spPr>
        <p:txBody>
          <a:bodyPr wrap="none" rtlCol="0">
            <a:spAutoFit/>
          </a:bodyPr>
          <a:lstStyle/>
          <a:p>
            <a:r>
              <a:rPr lang="en-US" altLang="ja-JP" sz="1600" dirty="0">
                <a:hlinkClick r:id="rId3"/>
              </a:rPr>
              <a:t>http://www8.cao.go.jp/space/seminar/dai3/cao-1.</a:t>
            </a:r>
            <a:r>
              <a:rPr lang="en-US" altLang="ja-JP" sz="1600" dirty="0" smtClean="0">
                <a:hlinkClick r:id="rId3"/>
              </a:rPr>
              <a:t>pdf</a:t>
            </a:r>
            <a:r>
              <a:rPr lang="en-US" altLang="ja-JP" sz="1600" dirty="0" smtClean="0"/>
              <a:t> </a:t>
            </a:r>
            <a:r>
              <a:rPr lang="ja-JP" altLang="en-US" sz="1600" dirty="0" smtClean="0"/>
              <a:t>より</a:t>
            </a:r>
            <a:endParaRPr kumimoji="1" lang="ja-JP" altLang="en-US" sz="1600" dirty="0"/>
          </a:p>
        </p:txBody>
      </p:sp>
      <p:sp>
        <p:nvSpPr>
          <p:cNvPr id="4" name="テキスト ボックス 3"/>
          <p:cNvSpPr txBox="1"/>
          <p:nvPr/>
        </p:nvSpPr>
        <p:spPr>
          <a:xfrm>
            <a:off x="203199" y="21167"/>
            <a:ext cx="8419117" cy="369332"/>
          </a:xfrm>
          <a:prstGeom prst="rect">
            <a:avLst/>
          </a:prstGeom>
          <a:noFill/>
        </p:spPr>
        <p:txBody>
          <a:bodyPr wrap="none" rtlCol="0">
            <a:spAutoFit/>
          </a:bodyPr>
          <a:lstStyle/>
          <a:p>
            <a:r>
              <a:rPr kumimoji="1" lang="ja-JP" altLang="en-US" dirty="0" smtClean="0"/>
              <a:t>宇宙基本計画</a:t>
            </a:r>
            <a:r>
              <a:rPr kumimoji="1" lang="en-US" altLang="ja-JP" dirty="0" smtClean="0"/>
              <a:t>H251</a:t>
            </a:r>
            <a:r>
              <a:rPr kumimoji="1" lang="ja-JP" altLang="en-US" dirty="0" smtClean="0"/>
              <a:t>月</a:t>
            </a:r>
            <a:r>
              <a:rPr kumimoji="1" lang="en-US" altLang="ja-JP" dirty="0" smtClean="0"/>
              <a:t>〜</a:t>
            </a:r>
            <a:r>
              <a:rPr kumimoji="1" lang="ja-JP" altLang="en-US" dirty="0" smtClean="0"/>
              <a:t>　（宇宙基本計画＝</a:t>
            </a:r>
            <a:r>
              <a:rPr kumimoji="1" lang="en-US" altLang="ja-JP" dirty="0" smtClean="0"/>
              <a:t>5</a:t>
            </a:r>
            <a:r>
              <a:rPr kumimoji="1" lang="ja-JP" altLang="en-US" dirty="0" smtClean="0"/>
              <a:t>年計画。ただし</a:t>
            </a:r>
            <a:r>
              <a:rPr kumimoji="1" lang="en-US" altLang="ja-JP" dirty="0" smtClean="0"/>
              <a:t>H27</a:t>
            </a:r>
            <a:r>
              <a:rPr kumimoji="1" lang="ja-JP" altLang="en-US" dirty="0" smtClean="0"/>
              <a:t>年</a:t>
            </a:r>
            <a:r>
              <a:rPr kumimoji="1" lang="en-US" altLang="ja-JP" dirty="0" smtClean="0"/>
              <a:t>1</a:t>
            </a:r>
            <a:r>
              <a:rPr kumimoji="1" lang="ja-JP" altLang="en-US" dirty="0" smtClean="0"/>
              <a:t>月に改訂（後述））</a:t>
            </a:r>
            <a:endParaRPr kumimoji="1" lang="ja-JP" altLang="en-US" dirty="0"/>
          </a:p>
        </p:txBody>
      </p:sp>
    </p:spTree>
    <p:extLst>
      <p:ext uri="{BB962C8B-B14F-4D97-AF65-F5344CB8AC3E}">
        <p14:creationId xmlns:p14="http://schemas.microsoft.com/office/powerpoint/2010/main" val="36137396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254000"/>
            <a:ext cx="9144000" cy="6336379"/>
          </a:xfrm>
          <a:prstGeom prst="rect">
            <a:avLst/>
          </a:prstGeom>
        </p:spPr>
      </p:pic>
      <p:sp>
        <p:nvSpPr>
          <p:cNvPr id="3" name="正方形/長方形 2"/>
          <p:cNvSpPr/>
          <p:nvPr/>
        </p:nvSpPr>
        <p:spPr>
          <a:xfrm>
            <a:off x="125420" y="1238713"/>
            <a:ext cx="8763817" cy="2195187"/>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83851" y="6504328"/>
            <a:ext cx="8045892" cy="338554"/>
          </a:xfrm>
          <a:prstGeom prst="rect">
            <a:avLst/>
          </a:prstGeom>
          <a:noFill/>
        </p:spPr>
        <p:txBody>
          <a:bodyPr wrap="none" rtlCol="0">
            <a:spAutoFit/>
          </a:bodyPr>
          <a:lstStyle/>
          <a:p>
            <a:r>
              <a:rPr lang="ja-JP" altLang="en-US" sz="1600" dirty="0" smtClean="0"/>
              <a:t>内閣府宇宙政策セミナーの資料</a:t>
            </a:r>
            <a:r>
              <a:rPr lang="en-US" altLang="ja-JP" sz="1600" dirty="0" smtClean="0"/>
              <a:t> </a:t>
            </a:r>
            <a:r>
              <a:rPr lang="en-US" altLang="ja-JP" sz="1600" dirty="0" smtClean="0">
                <a:hlinkClick r:id="rId3"/>
              </a:rPr>
              <a:t>http</a:t>
            </a:r>
            <a:r>
              <a:rPr lang="en-US" altLang="ja-JP" sz="1600" dirty="0">
                <a:hlinkClick r:id="rId3"/>
              </a:rPr>
              <a:t>://www8.cao.go.jp/space/seminar/dai3/cao-1.</a:t>
            </a:r>
            <a:r>
              <a:rPr lang="en-US" altLang="ja-JP" sz="1600" dirty="0" smtClean="0">
                <a:hlinkClick r:id="rId3"/>
              </a:rPr>
              <a:t>pdf</a:t>
            </a:r>
            <a:r>
              <a:rPr lang="en-US" altLang="ja-JP" sz="1600" dirty="0" smtClean="0"/>
              <a:t> </a:t>
            </a:r>
            <a:r>
              <a:rPr lang="ja-JP" altLang="en-US" sz="1600" dirty="0" smtClean="0"/>
              <a:t>より</a:t>
            </a:r>
            <a:endParaRPr kumimoji="1" lang="ja-JP" altLang="en-US" sz="1600" dirty="0"/>
          </a:p>
        </p:txBody>
      </p:sp>
    </p:spTree>
    <p:extLst>
      <p:ext uri="{BB962C8B-B14F-4D97-AF65-F5344CB8AC3E}">
        <p14:creationId xmlns:p14="http://schemas.microsoft.com/office/powerpoint/2010/main" val="1640464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254934"/>
            <a:ext cx="9144000" cy="2410047"/>
          </a:xfrm>
          <a:prstGeom prst="rect">
            <a:avLst/>
          </a:prstGeom>
        </p:spPr>
      </p:pic>
      <p:pic>
        <p:nvPicPr>
          <p:cNvPr id="3" name="図 2"/>
          <p:cNvPicPr>
            <a:picLocks noChangeAspect="1"/>
          </p:cNvPicPr>
          <p:nvPr/>
        </p:nvPicPr>
        <p:blipFill>
          <a:blip r:embed="rId3"/>
          <a:stretch>
            <a:fillRect/>
          </a:stretch>
        </p:blipFill>
        <p:spPr>
          <a:xfrm>
            <a:off x="922338" y="3790963"/>
            <a:ext cx="6920282" cy="2529553"/>
          </a:xfrm>
          <a:prstGeom prst="rect">
            <a:avLst/>
          </a:prstGeom>
        </p:spPr>
      </p:pic>
      <p:pic>
        <p:nvPicPr>
          <p:cNvPr id="4" name="図 3"/>
          <p:cNvPicPr>
            <a:picLocks noChangeAspect="1"/>
          </p:cNvPicPr>
          <p:nvPr/>
        </p:nvPicPr>
        <p:blipFill>
          <a:blip r:embed="rId4"/>
          <a:stretch>
            <a:fillRect/>
          </a:stretch>
        </p:blipFill>
        <p:spPr>
          <a:xfrm>
            <a:off x="0" y="600068"/>
            <a:ext cx="9144000" cy="455177"/>
          </a:xfrm>
          <a:prstGeom prst="rect">
            <a:avLst/>
          </a:prstGeom>
        </p:spPr>
      </p:pic>
      <p:sp>
        <p:nvSpPr>
          <p:cNvPr id="6" name="テキスト ボックス 5"/>
          <p:cNvSpPr txBox="1"/>
          <p:nvPr/>
        </p:nvSpPr>
        <p:spPr>
          <a:xfrm>
            <a:off x="467774" y="6378766"/>
            <a:ext cx="8045892" cy="338554"/>
          </a:xfrm>
          <a:prstGeom prst="rect">
            <a:avLst/>
          </a:prstGeom>
          <a:noFill/>
        </p:spPr>
        <p:txBody>
          <a:bodyPr wrap="none" rtlCol="0">
            <a:spAutoFit/>
          </a:bodyPr>
          <a:lstStyle/>
          <a:p>
            <a:r>
              <a:rPr lang="ja-JP" altLang="en-US" sz="1600" dirty="0" smtClean="0"/>
              <a:t>内閣府宇宙政策セミナーの資料</a:t>
            </a:r>
            <a:r>
              <a:rPr lang="en-US" altLang="ja-JP" sz="1600" dirty="0" smtClean="0"/>
              <a:t> </a:t>
            </a:r>
            <a:r>
              <a:rPr lang="en-US" altLang="ja-JP" sz="1600" dirty="0" smtClean="0">
                <a:hlinkClick r:id="rId5"/>
              </a:rPr>
              <a:t>http</a:t>
            </a:r>
            <a:r>
              <a:rPr lang="en-US" altLang="ja-JP" sz="1600" dirty="0">
                <a:hlinkClick r:id="rId5"/>
              </a:rPr>
              <a:t>://www8.cao.go.jp/space/seminar/dai3/cao-1.</a:t>
            </a:r>
            <a:r>
              <a:rPr lang="en-US" altLang="ja-JP" sz="1600" dirty="0" smtClean="0">
                <a:hlinkClick r:id="rId5"/>
              </a:rPr>
              <a:t>pdf</a:t>
            </a:r>
            <a:r>
              <a:rPr lang="en-US" altLang="ja-JP" sz="1600" dirty="0" smtClean="0"/>
              <a:t> </a:t>
            </a:r>
            <a:r>
              <a:rPr lang="ja-JP" altLang="en-US" sz="1600" dirty="0" smtClean="0"/>
              <a:t>より</a:t>
            </a:r>
            <a:endParaRPr kumimoji="1" lang="ja-JP" altLang="en-US" sz="1600" dirty="0"/>
          </a:p>
        </p:txBody>
      </p:sp>
    </p:spTree>
    <p:extLst>
      <p:ext uri="{BB962C8B-B14F-4D97-AF65-F5344CB8AC3E}">
        <p14:creationId xmlns:p14="http://schemas.microsoft.com/office/powerpoint/2010/main" val="52850965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73436"/>
          </a:xfrm>
        </p:spPr>
        <p:txBody>
          <a:bodyPr>
            <a:noAutofit/>
          </a:bodyPr>
          <a:lstStyle/>
          <a:p>
            <a:r>
              <a:rPr lang="en-US" altLang="ja-JP" sz="3200" dirty="0"/>
              <a:t>4</a:t>
            </a:r>
            <a:r>
              <a:rPr lang="ja-JP" altLang="en-US" sz="3200" dirty="0"/>
              <a:t>つの</a:t>
            </a:r>
            <a:r>
              <a:rPr lang="ja-JP" altLang="en-US" sz="3200" dirty="0" smtClean="0"/>
              <a:t>インフラ　１：測位衛星</a:t>
            </a:r>
            <a:endParaRPr kumimoji="1" lang="ja-JP" altLang="en-US" sz="3200" dirty="0"/>
          </a:p>
        </p:txBody>
      </p:sp>
      <p:pic>
        <p:nvPicPr>
          <p:cNvPr id="4" name="ConstellationGPS.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280804"/>
            <a:ext cx="3048000" cy="2438400"/>
          </a:xfrm>
          <a:prstGeom prst="rect">
            <a:avLst/>
          </a:prstGeom>
        </p:spPr>
      </p:pic>
      <p:sp>
        <p:nvSpPr>
          <p:cNvPr id="6" name="コンテンツ プレースホルダー 2"/>
          <p:cNvSpPr txBox="1">
            <a:spLocks/>
          </p:cNvSpPr>
          <p:nvPr/>
        </p:nvSpPr>
        <p:spPr>
          <a:xfrm>
            <a:off x="224549" y="1237452"/>
            <a:ext cx="5735904" cy="49635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r>
              <a:rPr lang="ja-JP" altLang="en-US" sz="2000" dirty="0" smtClean="0"/>
              <a:t>地球周回軌道をにある約</a:t>
            </a:r>
            <a:r>
              <a:rPr lang="en-US" altLang="ja-JP" sz="2000" dirty="0" smtClean="0"/>
              <a:t>30</a:t>
            </a:r>
            <a:r>
              <a:rPr lang="ja-JP" altLang="en-US" sz="2000" dirty="0" smtClean="0"/>
              <a:t>個の人工衛星のうち、数個から電波を受信することで、自分のいる位置を計算できる</a:t>
            </a:r>
            <a:endParaRPr lang="en-US" altLang="ja-JP" sz="2000" dirty="0" smtClean="0"/>
          </a:p>
          <a:p>
            <a:endParaRPr lang="en-US" altLang="ja-JP" sz="2000" dirty="0" smtClean="0"/>
          </a:p>
          <a:p>
            <a:r>
              <a:rPr lang="ja-JP" altLang="en-US" sz="2000" dirty="0" smtClean="0"/>
              <a:t>衛星が送るのは、時刻と軌道の情報。電波が届くまでの時間が衛星からの距離によって異なることを使い、位置を計算</a:t>
            </a:r>
            <a:r>
              <a:rPr lang="en-US" altLang="ja-JP" sz="2000" dirty="0" smtClean="0"/>
              <a:t>.</a:t>
            </a:r>
          </a:p>
          <a:p>
            <a:endParaRPr lang="en-US" altLang="en-US" sz="2000" dirty="0" smtClean="0"/>
          </a:p>
          <a:p>
            <a:r>
              <a:rPr lang="en-US" altLang="en-US" sz="2000" dirty="0" smtClean="0"/>
              <a:t>元々は</a:t>
            </a:r>
            <a:r>
              <a:rPr lang="ja-JP" altLang="en-US" sz="2000" dirty="0" smtClean="0"/>
              <a:t>アメリカが打ち上げたシステム。非軍事目的に「も」使われている</a:t>
            </a:r>
            <a:endParaRPr lang="en-US" altLang="ja-JP" sz="2000" dirty="0"/>
          </a:p>
          <a:p>
            <a:endParaRPr lang="en-US" altLang="ja-JP" sz="2000" dirty="0" smtClean="0"/>
          </a:p>
          <a:p>
            <a:r>
              <a:rPr lang="ja-JP" altLang="en-US" sz="2000" dirty="0" smtClean="0"/>
              <a:t>用途：携帯、カーナビ、航空機や船舶の運行など。もはや必須の社会インフラ。</a:t>
            </a:r>
            <a:endParaRPr lang="en-US" altLang="ja-JP" sz="2000" dirty="0" smtClean="0"/>
          </a:p>
          <a:p>
            <a:pPr marL="0" indent="0">
              <a:buNone/>
            </a:pPr>
            <a:endParaRPr lang="en-US" altLang="ja-JP" sz="2000" dirty="0"/>
          </a:p>
        </p:txBody>
      </p:sp>
      <p:pic>
        <p:nvPicPr>
          <p:cNvPr id="7" name="図 6"/>
          <p:cNvPicPr>
            <a:picLocks noChangeAspect="1"/>
          </p:cNvPicPr>
          <p:nvPr/>
        </p:nvPicPr>
        <p:blipFill>
          <a:blip r:embed="rId6"/>
          <a:stretch>
            <a:fillRect/>
          </a:stretch>
        </p:blipFill>
        <p:spPr>
          <a:xfrm>
            <a:off x="5960453" y="3965527"/>
            <a:ext cx="3183547" cy="2302461"/>
          </a:xfrm>
          <a:prstGeom prst="rect">
            <a:avLst/>
          </a:prstGeom>
        </p:spPr>
      </p:pic>
    </p:spTree>
    <p:extLst>
      <p:ext uri="{BB962C8B-B14F-4D97-AF65-F5344CB8AC3E}">
        <p14:creationId xmlns:p14="http://schemas.microsoft.com/office/powerpoint/2010/main" val="2190533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sz="3600" dirty="0" smtClean="0"/>
              <a:t>4</a:t>
            </a:r>
            <a:r>
              <a:rPr kumimoji="1" lang="ja-JP" altLang="en-US" sz="3600" dirty="0" smtClean="0"/>
              <a:t>つの</a:t>
            </a:r>
            <a:r>
              <a:rPr lang="ja-JP" altLang="en-US" sz="3600" dirty="0" smtClean="0"/>
              <a:t>インフラ　１：測位衛星　ー　日本の政策</a:t>
            </a:r>
            <a:endParaRPr kumimoji="1" lang="ja-JP" altLang="en-US" sz="3600" dirty="0"/>
          </a:p>
        </p:txBody>
      </p:sp>
      <p:sp>
        <p:nvSpPr>
          <p:cNvPr id="3" name="コンテンツ プレースホルダー 2"/>
          <p:cNvSpPr>
            <a:spLocks noGrp="1"/>
          </p:cNvSpPr>
          <p:nvPr>
            <p:ph idx="1"/>
          </p:nvPr>
        </p:nvSpPr>
        <p:spPr>
          <a:xfrm>
            <a:off x="457200" y="1600200"/>
            <a:ext cx="5301019" cy="4525963"/>
          </a:xfrm>
        </p:spPr>
        <p:txBody>
          <a:bodyPr>
            <a:normAutofit fontScale="92500" lnSpcReduction="20000"/>
          </a:bodyPr>
          <a:lstStyle/>
          <a:p>
            <a:r>
              <a:rPr lang="ja-JP" altLang="en-US" sz="2400" dirty="0" smtClean="0"/>
              <a:t>社会インフラをアメリカに依存することを嫌い、欧州、ロシア、中国は独自の全球測位衛星網の構築に着手</a:t>
            </a:r>
            <a:endParaRPr lang="en-US" altLang="ja-JP" sz="2400" dirty="0" smtClean="0"/>
          </a:p>
          <a:p>
            <a:endParaRPr lang="en-US" altLang="ja-JP" sz="2400" dirty="0" smtClean="0"/>
          </a:p>
          <a:p>
            <a:r>
              <a:rPr lang="ja-JP" altLang="en-US" sz="2400" dirty="0" smtClean="0"/>
              <a:t>日本（とインド）はまずは自国周辺のみをカバーするシステムを作る</a:t>
            </a:r>
            <a:endParaRPr lang="en-US" altLang="ja-JP" sz="2400" dirty="0" smtClean="0"/>
          </a:p>
          <a:p>
            <a:endParaRPr lang="en-US" altLang="ja-JP" sz="2400" dirty="0"/>
          </a:p>
          <a:p>
            <a:r>
              <a:rPr lang="en-US" altLang="ja-JP" sz="2400" dirty="0" smtClean="0"/>
              <a:t>2010</a:t>
            </a:r>
            <a:r>
              <a:rPr lang="ja-JP" altLang="en-US" sz="2400" dirty="0" smtClean="0"/>
              <a:t>年に準天頂衛星初号機打ち上げ。</a:t>
            </a:r>
            <a:r>
              <a:rPr lang="en-US" altLang="ja-JP" sz="2400" dirty="0" smtClean="0"/>
              <a:t>2010</a:t>
            </a:r>
            <a:r>
              <a:rPr lang="ja-JP" altLang="en-US" sz="2400" dirty="0" smtClean="0"/>
              <a:t>年代までにまずは</a:t>
            </a:r>
            <a:r>
              <a:rPr lang="en-US" altLang="ja-JP" sz="2400" dirty="0" smtClean="0"/>
              <a:t>4</a:t>
            </a:r>
            <a:r>
              <a:rPr lang="ja-JP" altLang="en-US" sz="2400" dirty="0" smtClean="0"/>
              <a:t>機体制を整備、将来的には</a:t>
            </a:r>
            <a:r>
              <a:rPr lang="en-US" altLang="ja-JP" sz="2400" dirty="0" smtClean="0"/>
              <a:t>7</a:t>
            </a:r>
            <a:r>
              <a:rPr lang="ja-JP" altLang="en-US" sz="2400" dirty="0" smtClean="0"/>
              <a:t>機体制を目指す。（</a:t>
            </a:r>
            <a:r>
              <a:rPr lang="en-US" altLang="ja-JP" sz="2400" dirty="0" smtClean="0"/>
              <a:t>7</a:t>
            </a:r>
            <a:r>
              <a:rPr lang="ja-JP" altLang="en-US" sz="2400" dirty="0" smtClean="0"/>
              <a:t>機あれば</a:t>
            </a:r>
            <a:endParaRPr lang="en-US" altLang="ja-JP" sz="2400" dirty="0" smtClean="0"/>
          </a:p>
          <a:p>
            <a:endParaRPr lang="en-US" altLang="ja-JP" sz="2400" dirty="0"/>
          </a:p>
          <a:p>
            <a:r>
              <a:rPr lang="ja-JP" altLang="en-US" sz="2400" dirty="0" smtClean="0"/>
              <a:t>現状では、</a:t>
            </a:r>
            <a:r>
              <a:rPr lang="en-US" altLang="ja-JP" sz="2400" dirty="0" smtClean="0"/>
              <a:t>GPS</a:t>
            </a:r>
            <a:r>
              <a:rPr lang="ja-JP" altLang="en-US" sz="2400" dirty="0" smtClean="0"/>
              <a:t>の補完と補強を行う。特に補強信号を出すことによって、</a:t>
            </a:r>
            <a:r>
              <a:rPr lang="en-US" altLang="ja-JP" sz="2400" dirty="0" smtClean="0"/>
              <a:t>cm</a:t>
            </a:r>
            <a:r>
              <a:rPr lang="ja-JP" altLang="en-US" sz="2400" dirty="0" smtClean="0"/>
              <a:t>級の超高精度測位をめざす。利用拡大が課題。</a:t>
            </a:r>
            <a:endParaRPr lang="en-US" altLang="ja-JP" sz="2400" dirty="0" smtClean="0"/>
          </a:p>
          <a:p>
            <a:endParaRPr lang="en-US" altLang="ja-JP" sz="2400" dirty="0"/>
          </a:p>
          <a:p>
            <a:endParaRPr lang="en-US" altLang="ja-JP" sz="2400" dirty="0" smtClean="0"/>
          </a:p>
          <a:p>
            <a:endParaRPr lang="en-US" altLang="ja-JP" dirty="0"/>
          </a:p>
          <a:p>
            <a:endParaRPr lang="en-US" altLang="ja-JP" dirty="0" smtClean="0"/>
          </a:p>
          <a:p>
            <a:endParaRPr lang="en-US" altLang="ja-JP" dirty="0" smtClean="0"/>
          </a:p>
          <a:p>
            <a:endParaRPr kumimoji="1" lang="ja-JP" altLang="en-US" dirty="0"/>
          </a:p>
        </p:txBody>
      </p:sp>
      <p:pic>
        <p:nvPicPr>
          <p:cNvPr id="4" name="図 3"/>
          <p:cNvPicPr>
            <a:picLocks noChangeAspect="1"/>
          </p:cNvPicPr>
          <p:nvPr/>
        </p:nvPicPr>
        <p:blipFill>
          <a:blip r:embed="rId2"/>
          <a:stretch>
            <a:fillRect/>
          </a:stretch>
        </p:blipFill>
        <p:spPr>
          <a:xfrm>
            <a:off x="6301199" y="1811710"/>
            <a:ext cx="2385601" cy="2450077"/>
          </a:xfrm>
          <a:prstGeom prst="rect">
            <a:avLst/>
          </a:prstGeom>
        </p:spPr>
      </p:pic>
      <p:sp>
        <p:nvSpPr>
          <p:cNvPr id="5" name="テキスト ボックス 4"/>
          <p:cNvSpPr txBox="1"/>
          <p:nvPr/>
        </p:nvSpPr>
        <p:spPr>
          <a:xfrm>
            <a:off x="7347972" y="1494418"/>
            <a:ext cx="1338828" cy="369332"/>
          </a:xfrm>
          <a:prstGeom prst="rect">
            <a:avLst/>
          </a:prstGeom>
          <a:noFill/>
        </p:spPr>
        <p:txBody>
          <a:bodyPr wrap="none" rtlCol="0">
            <a:spAutoFit/>
          </a:bodyPr>
          <a:lstStyle/>
          <a:p>
            <a:r>
              <a:rPr kumimoji="1" lang="ja-JP" altLang="en-US" dirty="0" smtClean="0"/>
              <a:t>準天頂軌道</a:t>
            </a:r>
            <a:endParaRPr kumimoji="1" lang="ja-JP" altLang="en-US" dirty="0"/>
          </a:p>
        </p:txBody>
      </p:sp>
    </p:spTree>
    <p:extLst>
      <p:ext uri="{BB962C8B-B14F-4D97-AF65-F5344CB8AC3E}">
        <p14:creationId xmlns:p14="http://schemas.microsoft.com/office/powerpoint/2010/main" val="15794583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a:t>4</a:t>
            </a:r>
            <a:r>
              <a:rPr lang="ja-JP" altLang="en-US" sz="3600" dirty="0"/>
              <a:t>つの</a:t>
            </a:r>
            <a:r>
              <a:rPr lang="ja-JP" altLang="en-US" sz="3600" dirty="0" smtClean="0"/>
              <a:t>インフラ</a:t>
            </a:r>
            <a:r>
              <a:rPr lang="en-US" altLang="ja-JP" sz="3600" dirty="0" smtClean="0"/>
              <a:t> </a:t>
            </a:r>
            <a:r>
              <a:rPr lang="ja-JP" altLang="en-US" sz="3600" dirty="0" smtClean="0"/>
              <a:t>２：リモートセンシング衛星</a:t>
            </a:r>
            <a:endParaRPr kumimoji="1" lang="ja-JP" altLang="en-US" sz="3600"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sz="2400" dirty="0" smtClean="0"/>
              <a:t>気象、防災、環境監視、資源探査、地図作成、情報収集等に利用されている</a:t>
            </a:r>
            <a:endParaRPr kumimoji="1" lang="en-US" altLang="ja-JP" sz="2400" dirty="0" smtClean="0"/>
          </a:p>
          <a:p>
            <a:r>
              <a:rPr kumimoji="1" lang="ja-JP" altLang="en-US" sz="2400" dirty="0" smtClean="0"/>
              <a:t>各国とも公的利用が中心だが、欧米では利用拡大と商業化を進めている</a:t>
            </a:r>
            <a:endParaRPr kumimoji="1" lang="en-US" altLang="ja-JP" sz="2400" dirty="0" smtClean="0"/>
          </a:p>
          <a:p>
            <a:r>
              <a:rPr lang="ja-JP" altLang="en-US" sz="2400" dirty="0" smtClean="0"/>
              <a:t>日本では情報収集衛星、静止気象衛星（ひまわり）は継続的に開発運用されている。</a:t>
            </a:r>
            <a:endParaRPr lang="en-US" altLang="ja-JP" sz="2400" dirty="0" smtClean="0"/>
          </a:p>
          <a:p>
            <a:r>
              <a:rPr lang="ja-JP" altLang="en-US" sz="2400" dirty="0" smtClean="0"/>
              <a:t>陸域観測技術衛星「だいち」、温室効果ガス観測技術衛星「いぶき」などの政府衛星。</a:t>
            </a:r>
            <a:endParaRPr lang="en-US" altLang="ja-JP" sz="2400" dirty="0" smtClean="0"/>
          </a:p>
          <a:p>
            <a:r>
              <a:rPr lang="ja-JP" altLang="en-US" sz="2400" dirty="0" smtClean="0"/>
              <a:t>「だいち」などのデータは民間企業</a:t>
            </a:r>
            <a:r>
              <a:rPr lang="en-US" altLang="ja-JP" sz="2400" dirty="0" smtClean="0"/>
              <a:t>･</a:t>
            </a:r>
            <a:r>
              <a:rPr lang="ja-JP" altLang="en-US" sz="2400" dirty="0" smtClean="0"/>
              <a:t>機関が販売している。技術開発中心で利用継続性がないという批判がある。</a:t>
            </a:r>
            <a:endParaRPr lang="en-US" altLang="ja-JP" sz="2400" dirty="0" smtClean="0"/>
          </a:p>
          <a:p>
            <a:r>
              <a:rPr lang="ja-JP" altLang="en-US" sz="2400" dirty="0" smtClean="0"/>
              <a:t>利用の拡大、産業の振興、日本の衛星インフラの輸出につなげる観点から、リモートセンシングの今後の体制をどうしてゆくかが今年度の宇宙政策の大きな検討課題。</a:t>
            </a:r>
            <a:endParaRPr lang="en-US" altLang="ja-JP" sz="2400" dirty="0" smtClean="0"/>
          </a:p>
          <a:p>
            <a:endParaRPr kumimoji="1" lang="ja-JP" altLang="en-US" dirty="0"/>
          </a:p>
        </p:txBody>
      </p:sp>
    </p:spTree>
    <p:extLst>
      <p:ext uri="{BB962C8B-B14F-4D97-AF65-F5344CB8AC3E}">
        <p14:creationId xmlns:p14="http://schemas.microsoft.com/office/powerpoint/2010/main" val="1423439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sz="4000" dirty="0" smtClean="0"/>
              <a:t>人工衛星と軌道</a:t>
            </a:r>
            <a:r>
              <a:rPr kumimoji="1" lang="en-US" altLang="ja-JP" sz="4000" dirty="0" smtClean="0"/>
              <a:t> </a:t>
            </a:r>
            <a:endParaRPr kumimoji="1" lang="ja-JP" altLang="en-US" sz="4000" dirty="0"/>
          </a:p>
        </p:txBody>
      </p:sp>
      <p:pic>
        <p:nvPicPr>
          <p:cNvPr id="4" name="Geostat.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229894"/>
            <a:ext cx="3810000" cy="3810000"/>
          </a:xfrm>
          <a:prstGeom prst="rect">
            <a:avLst/>
          </a:prstGeom>
        </p:spPr>
      </p:pic>
      <p:sp>
        <p:nvSpPr>
          <p:cNvPr id="5" name="テキスト ボックス 4"/>
          <p:cNvSpPr txBox="1"/>
          <p:nvPr/>
        </p:nvSpPr>
        <p:spPr>
          <a:xfrm>
            <a:off x="457200" y="4910287"/>
            <a:ext cx="4113025" cy="1631216"/>
          </a:xfrm>
          <a:prstGeom prst="rect">
            <a:avLst/>
          </a:prstGeom>
          <a:noFill/>
        </p:spPr>
        <p:txBody>
          <a:bodyPr wrap="none" rtlCol="0">
            <a:spAutoFit/>
          </a:bodyPr>
          <a:lstStyle/>
          <a:p>
            <a:r>
              <a:rPr kumimoji="1" lang="ja-JP" altLang="en-US" sz="2000" dirty="0" smtClean="0"/>
              <a:t>静止軌道</a:t>
            </a:r>
            <a:r>
              <a:rPr kumimoji="1" lang="en-US" altLang="ja-JP" sz="2000" dirty="0" smtClean="0"/>
              <a:t> </a:t>
            </a:r>
            <a:r>
              <a:rPr kumimoji="1" lang="ja-JP" altLang="en-US" sz="2000" dirty="0" smtClean="0"/>
              <a:t>＝</a:t>
            </a:r>
            <a:r>
              <a:rPr kumimoji="1" lang="en-US" altLang="ja-JP" sz="2000" dirty="0" smtClean="0"/>
              <a:t> </a:t>
            </a:r>
            <a:r>
              <a:rPr kumimoji="1" lang="ja-JP" altLang="en-US" sz="2000" dirty="0" smtClean="0"/>
              <a:t>常に地球の同じ場所の</a:t>
            </a:r>
            <a:endParaRPr kumimoji="1" lang="en-US" altLang="ja-JP" sz="2000" dirty="0" smtClean="0"/>
          </a:p>
          <a:p>
            <a:r>
              <a:rPr lang="ja-JP" altLang="en-US" sz="2000" dirty="0" smtClean="0"/>
              <a:t>上空を飛んでいる軌道</a:t>
            </a:r>
            <a:endParaRPr kumimoji="1" lang="en-US" altLang="ja-JP" sz="2000" dirty="0" smtClean="0"/>
          </a:p>
          <a:p>
            <a:r>
              <a:rPr lang="ja-JP" altLang="en-US" sz="2000" dirty="0" smtClean="0"/>
              <a:t>高度</a:t>
            </a:r>
            <a:r>
              <a:rPr kumimoji="1" lang="en-US" altLang="ja-JP" sz="2000" dirty="0" smtClean="0"/>
              <a:t>3</a:t>
            </a:r>
            <a:r>
              <a:rPr kumimoji="1" lang="ja-JP" altLang="en-US" sz="2000" dirty="0" smtClean="0"/>
              <a:t>万</a:t>
            </a:r>
            <a:r>
              <a:rPr kumimoji="1" lang="en-US" altLang="ja-JP" sz="2000" dirty="0" smtClean="0"/>
              <a:t>6</a:t>
            </a:r>
            <a:r>
              <a:rPr lang="ja-JP" altLang="en-US" sz="2000" dirty="0" smtClean="0"/>
              <a:t>千</a:t>
            </a:r>
            <a:r>
              <a:rPr lang="en-US" altLang="ja-JP" sz="2000" dirty="0" smtClean="0"/>
              <a:t>km</a:t>
            </a:r>
          </a:p>
          <a:p>
            <a:r>
              <a:rPr kumimoji="1" lang="ja-JP" altLang="en-US" sz="2000" dirty="0" smtClean="0"/>
              <a:t>（地球の半径は</a:t>
            </a:r>
            <a:r>
              <a:rPr kumimoji="1" lang="en-US" altLang="ja-JP" sz="2000" dirty="0" smtClean="0"/>
              <a:t>6500km</a:t>
            </a:r>
            <a:r>
              <a:rPr kumimoji="1" lang="ja-JP" altLang="en-US" sz="2000" dirty="0" smtClean="0"/>
              <a:t>）</a:t>
            </a:r>
            <a:endParaRPr kumimoji="1" lang="en-US" altLang="ja-JP" sz="2000" dirty="0" smtClean="0"/>
          </a:p>
          <a:p>
            <a:r>
              <a:rPr lang="ja-JP" altLang="en-US" sz="2000" dirty="0" smtClean="0"/>
              <a:t>気象衛星など</a:t>
            </a:r>
            <a:endParaRPr kumimoji="1" lang="ja-JP" altLang="en-US" sz="2000" dirty="0"/>
          </a:p>
        </p:txBody>
      </p:sp>
      <p:pic>
        <p:nvPicPr>
          <p:cNvPr id="6" name="図 5" descr="Earth_GPN-2000-001138.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9898" y="-84381"/>
            <a:ext cx="6983799" cy="6983799"/>
          </a:xfrm>
          <a:prstGeom prst="rect">
            <a:avLst/>
          </a:prstGeom>
        </p:spPr>
      </p:pic>
      <p:pic>
        <p:nvPicPr>
          <p:cNvPr id="7" name="図 6"/>
          <p:cNvPicPr>
            <a:picLocks noChangeAspect="1"/>
          </p:cNvPicPr>
          <p:nvPr/>
        </p:nvPicPr>
        <p:blipFill>
          <a:blip r:embed="rId7"/>
          <a:stretch>
            <a:fillRect/>
          </a:stretch>
        </p:blipFill>
        <p:spPr>
          <a:xfrm>
            <a:off x="6370633" y="5039894"/>
            <a:ext cx="318139" cy="211592"/>
          </a:xfrm>
          <a:prstGeom prst="rect">
            <a:avLst/>
          </a:prstGeom>
        </p:spPr>
      </p:pic>
      <p:sp>
        <p:nvSpPr>
          <p:cNvPr id="8" name="テキスト ボックス 7"/>
          <p:cNvSpPr txBox="1"/>
          <p:nvPr/>
        </p:nvSpPr>
        <p:spPr>
          <a:xfrm>
            <a:off x="4365720" y="6041718"/>
            <a:ext cx="3499876" cy="707886"/>
          </a:xfrm>
          <a:prstGeom prst="rect">
            <a:avLst/>
          </a:prstGeom>
          <a:solidFill>
            <a:schemeClr val="bg1"/>
          </a:solidFill>
        </p:spPr>
        <p:txBody>
          <a:bodyPr wrap="none" rtlCol="0">
            <a:spAutoFit/>
          </a:bodyPr>
          <a:lstStyle/>
          <a:p>
            <a:r>
              <a:rPr kumimoji="1" lang="ja-JP" altLang="en-US" sz="2000" dirty="0" smtClean="0"/>
              <a:t>低軌道（宇宙ステーションなど）</a:t>
            </a:r>
            <a:endParaRPr kumimoji="1" lang="en-US" altLang="ja-JP" sz="2000" dirty="0" smtClean="0"/>
          </a:p>
          <a:p>
            <a:r>
              <a:rPr lang="ja-JP" altLang="en-US" sz="2000" dirty="0" smtClean="0"/>
              <a:t>高度数</a:t>
            </a:r>
            <a:r>
              <a:rPr lang="en-US" altLang="ja-JP" sz="2000" dirty="0" smtClean="0"/>
              <a:t>100km</a:t>
            </a:r>
            <a:endParaRPr kumimoji="1" lang="ja-JP" altLang="en-US" sz="2000" dirty="0"/>
          </a:p>
        </p:txBody>
      </p:sp>
      <p:cxnSp>
        <p:nvCxnSpPr>
          <p:cNvPr id="10" name="直線矢印コネクタ 9"/>
          <p:cNvCxnSpPr/>
          <p:nvPr/>
        </p:nvCxnSpPr>
        <p:spPr>
          <a:xfrm flipV="1">
            <a:off x="6370633" y="5329014"/>
            <a:ext cx="131460" cy="67128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1361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4</a:t>
            </a:r>
            <a:r>
              <a:rPr lang="ja-JP" altLang="en-US" sz="3600" dirty="0" smtClean="0"/>
              <a:t>つのインフラ</a:t>
            </a:r>
            <a:r>
              <a:rPr lang="en-US" altLang="ja-JP" sz="3600" dirty="0" smtClean="0"/>
              <a:t> </a:t>
            </a:r>
            <a:r>
              <a:rPr lang="ja-JP" altLang="en-US" sz="3600" dirty="0" smtClean="0"/>
              <a:t>３：通信放送衛星</a:t>
            </a:r>
            <a:endParaRPr kumimoji="1" lang="ja-JP" altLang="en-US" sz="3600" dirty="0"/>
          </a:p>
        </p:txBody>
      </p:sp>
      <p:sp>
        <p:nvSpPr>
          <p:cNvPr id="3" name="コンテンツ プレースホルダー 2"/>
          <p:cNvSpPr>
            <a:spLocks noGrp="1"/>
          </p:cNvSpPr>
          <p:nvPr>
            <p:ph idx="1"/>
          </p:nvPr>
        </p:nvSpPr>
        <p:spPr>
          <a:xfrm>
            <a:off x="457200" y="1600200"/>
            <a:ext cx="7927881" cy="2278897"/>
          </a:xfrm>
        </p:spPr>
        <p:txBody>
          <a:bodyPr>
            <a:normAutofit fontScale="92500" lnSpcReduction="20000"/>
          </a:bodyPr>
          <a:lstStyle/>
          <a:p>
            <a:r>
              <a:rPr kumimoji="1" lang="ja-JP" altLang="en-US" sz="2800" dirty="0" smtClean="0"/>
              <a:t>世界的商用マーケットが成立しており、民間業者が事業として衛星を調達、運用</a:t>
            </a:r>
            <a:endParaRPr kumimoji="1" lang="en-US" altLang="ja-JP" sz="2800" dirty="0" smtClean="0"/>
          </a:p>
          <a:p>
            <a:r>
              <a:rPr lang="ja-JP" altLang="en-US" sz="2800" dirty="0" smtClean="0"/>
              <a:t>需要は増加傾向にあり、市場は拡大の方向。</a:t>
            </a:r>
            <a:endParaRPr lang="en-US" altLang="ja-JP" sz="2800" dirty="0" smtClean="0"/>
          </a:p>
          <a:p>
            <a:r>
              <a:rPr kumimoji="1" lang="ja-JP" altLang="en-US" sz="2800" dirty="0" smtClean="0"/>
              <a:t>日本としての課題は、衛星製造産業の競争力強化。これまでの受注実績は国内</a:t>
            </a:r>
            <a:r>
              <a:rPr kumimoji="1" lang="en-US" altLang="ja-JP" sz="2800" dirty="0" smtClean="0"/>
              <a:t>1</a:t>
            </a:r>
            <a:r>
              <a:rPr kumimoji="1" lang="ja-JP" altLang="en-US" sz="2800" dirty="0" smtClean="0"/>
              <a:t>機、海外</a:t>
            </a:r>
            <a:r>
              <a:rPr kumimoji="1" lang="en-US" altLang="ja-JP" sz="2800" dirty="0" smtClean="0"/>
              <a:t>3</a:t>
            </a:r>
            <a:r>
              <a:rPr kumimoji="1" lang="ja-JP" altLang="en-US" sz="2800" dirty="0" smtClean="0"/>
              <a:t>機のみ</a:t>
            </a:r>
            <a:r>
              <a:rPr kumimoji="1" lang="en-US" altLang="ja-JP" sz="2800" dirty="0" smtClean="0"/>
              <a:t>(H24</a:t>
            </a:r>
            <a:r>
              <a:rPr kumimoji="1" lang="ja-JP" altLang="en-US" sz="2800" dirty="0" smtClean="0"/>
              <a:t>年</a:t>
            </a:r>
            <a:r>
              <a:rPr kumimoji="1" lang="en-US" altLang="ja-JP" sz="2800" dirty="0" smtClean="0"/>
              <a:t>9</a:t>
            </a:r>
            <a:r>
              <a:rPr kumimoji="1" lang="ja-JP" altLang="en-US" sz="2800" dirty="0" smtClean="0"/>
              <a:t>月の宇宙政策委員会資料）</a:t>
            </a:r>
            <a:endParaRPr kumimoji="1" lang="en-US" altLang="ja-JP" sz="2800" dirty="0" smtClean="0"/>
          </a:p>
          <a:p>
            <a:endParaRPr kumimoji="1" lang="ja-JP" altLang="en-US" sz="2800" dirty="0"/>
          </a:p>
        </p:txBody>
      </p:sp>
      <p:pic>
        <p:nvPicPr>
          <p:cNvPr id="4" name="図 3"/>
          <p:cNvPicPr>
            <a:picLocks noChangeAspect="1"/>
          </p:cNvPicPr>
          <p:nvPr/>
        </p:nvPicPr>
        <p:blipFill>
          <a:blip r:embed="rId2"/>
          <a:stretch>
            <a:fillRect/>
          </a:stretch>
        </p:blipFill>
        <p:spPr>
          <a:xfrm>
            <a:off x="4515003" y="4252705"/>
            <a:ext cx="4628997" cy="2605295"/>
          </a:xfrm>
          <a:prstGeom prst="rect">
            <a:avLst/>
          </a:prstGeom>
        </p:spPr>
      </p:pic>
      <p:sp>
        <p:nvSpPr>
          <p:cNvPr id="5" name="テキスト ボックス 4"/>
          <p:cNvSpPr txBox="1"/>
          <p:nvPr/>
        </p:nvSpPr>
        <p:spPr>
          <a:xfrm>
            <a:off x="1078578" y="3939283"/>
            <a:ext cx="3096565" cy="923330"/>
          </a:xfrm>
          <a:prstGeom prst="rect">
            <a:avLst/>
          </a:prstGeom>
          <a:noFill/>
        </p:spPr>
        <p:txBody>
          <a:bodyPr wrap="square" rtlCol="0">
            <a:spAutoFit/>
          </a:bodyPr>
          <a:lstStyle/>
          <a:p>
            <a:r>
              <a:rPr lang="ja-JP" altLang="en-US" dirty="0" smtClean="0"/>
              <a:t>例えば日本の衛星放送会社</a:t>
            </a:r>
            <a:r>
              <a:rPr lang="en-US" altLang="ja-JP" dirty="0" smtClean="0"/>
              <a:t>S</a:t>
            </a:r>
            <a:r>
              <a:rPr lang="ja-JP" altLang="en-US" dirty="0" smtClean="0"/>
              <a:t>社は</a:t>
            </a:r>
            <a:r>
              <a:rPr lang="en-US" altLang="ja-JP" dirty="0" smtClean="0"/>
              <a:t>16</a:t>
            </a:r>
            <a:r>
              <a:rPr lang="ja-JP" altLang="en-US" dirty="0" smtClean="0"/>
              <a:t>機の衛星を保有しているが、日本製は</a:t>
            </a:r>
            <a:r>
              <a:rPr lang="en-US" altLang="ja-JP" dirty="0" smtClean="0"/>
              <a:t>1</a:t>
            </a:r>
            <a:r>
              <a:rPr lang="ja-JP" altLang="en-US" dirty="0" smtClean="0"/>
              <a:t>機のみ</a:t>
            </a:r>
            <a:endParaRPr lang="en-US" altLang="ja-JP" dirty="0"/>
          </a:p>
        </p:txBody>
      </p:sp>
    </p:spTree>
    <p:extLst>
      <p:ext uri="{BB962C8B-B14F-4D97-AF65-F5344CB8AC3E}">
        <p14:creationId xmlns:p14="http://schemas.microsoft.com/office/powerpoint/2010/main" val="2376224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600" dirty="0" smtClean="0"/>
              <a:t>4</a:t>
            </a:r>
            <a:r>
              <a:rPr lang="ja-JP" altLang="en-US" sz="3600" dirty="0" smtClean="0"/>
              <a:t>つのインフラ</a:t>
            </a:r>
            <a:r>
              <a:rPr lang="en-US" altLang="ja-JP" sz="3600" dirty="0" smtClean="0"/>
              <a:t> </a:t>
            </a:r>
            <a:r>
              <a:rPr lang="ja-JP" altLang="en-US" sz="3600" dirty="0" smtClean="0"/>
              <a:t>３：輸送システム</a:t>
            </a:r>
            <a:endParaRPr kumimoji="1" lang="ja-JP" altLang="en-US" sz="3600" dirty="0"/>
          </a:p>
        </p:txBody>
      </p:sp>
      <p:sp>
        <p:nvSpPr>
          <p:cNvPr id="3" name="コンテンツ プレースホルダー 2"/>
          <p:cNvSpPr>
            <a:spLocks noGrp="1"/>
          </p:cNvSpPr>
          <p:nvPr>
            <p:ph idx="1"/>
          </p:nvPr>
        </p:nvSpPr>
        <p:spPr/>
        <p:txBody>
          <a:bodyPr>
            <a:noAutofit/>
          </a:bodyPr>
          <a:lstStyle/>
          <a:p>
            <a:r>
              <a:rPr lang="ja-JP" altLang="en-US" sz="2400" dirty="0"/>
              <a:t>自律性の確保</a:t>
            </a:r>
            <a:endParaRPr lang="en-US" altLang="ja-JP" sz="2400" dirty="0"/>
          </a:p>
          <a:p>
            <a:pPr lvl="1"/>
            <a:r>
              <a:rPr lang="ja-JP" altLang="en-US" sz="2000" dirty="0" smtClean="0"/>
              <a:t>人工衛星を他国に依存することなく打ち上げる能力を保持することは日本の宇宙政策の基本</a:t>
            </a:r>
            <a:endParaRPr kumimoji="1" lang="en-US" altLang="ja-JP" sz="2000" dirty="0" smtClean="0"/>
          </a:p>
          <a:p>
            <a:r>
              <a:rPr kumimoji="1" lang="ja-JP" altLang="en-US" sz="2400" dirty="0" smtClean="0"/>
              <a:t>このため、</a:t>
            </a:r>
            <a:r>
              <a:rPr kumimoji="1" lang="en-US" altLang="ja-JP" sz="2400" dirty="0" smtClean="0"/>
              <a:t>HII</a:t>
            </a:r>
            <a:r>
              <a:rPr kumimoji="1" lang="ja-JP" altLang="en-US" sz="2400" dirty="0" smtClean="0"/>
              <a:t>ロケットに続く新型基幹ロケットの開発が決まった</a:t>
            </a:r>
            <a:endParaRPr kumimoji="1" lang="en-US" altLang="ja-JP" sz="2400" dirty="0" smtClean="0"/>
          </a:p>
          <a:p>
            <a:pPr lvl="1"/>
            <a:r>
              <a:rPr kumimoji="1" lang="ja-JP" altLang="en-US" sz="2000" dirty="0" smtClean="0"/>
              <a:t>政府衛星を他国に依存することなく独力で打ち上げる能力を保持</a:t>
            </a:r>
            <a:endParaRPr kumimoji="1" lang="en-US" altLang="ja-JP" sz="2000" dirty="0" smtClean="0"/>
          </a:p>
          <a:p>
            <a:pPr lvl="1"/>
            <a:r>
              <a:rPr lang="ja-JP" altLang="en-US" sz="2000" dirty="0" smtClean="0"/>
              <a:t>固体燃料ロケットは即時性が高く、戦略的技術として重要であるため、固体推進役を液体ロケットの補助ブースタとして用いること等により、その技術を確保</a:t>
            </a:r>
            <a:endParaRPr lang="en-US" altLang="ja-JP" sz="2000" dirty="0" smtClean="0"/>
          </a:p>
          <a:p>
            <a:r>
              <a:rPr kumimoji="1" lang="en-US" altLang="ja-JP" sz="2400" dirty="0" smtClean="0"/>
              <a:t>HII</a:t>
            </a:r>
            <a:r>
              <a:rPr kumimoji="1" lang="ja-JP" altLang="en-US" sz="2400" dirty="0" smtClean="0"/>
              <a:t>ロケットは高い信頼性を誇るが、打ち上げ費用が高く、国際打ち上げサービス市場での競争力が高くない。利用ニーズをふまえた高い信頼性と競争力のある価格を実現する必要がある。</a:t>
            </a:r>
            <a:endParaRPr kumimoji="1" lang="ja-JP" altLang="en-US" sz="2400" dirty="0"/>
          </a:p>
        </p:txBody>
      </p:sp>
    </p:spTree>
    <p:extLst>
      <p:ext uri="{BB962C8B-B14F-4D97-AF65-F5344CB8AC3E}">
        <p14:creationId xmlns:p14="http://schemas.microsoft.com/office/powerpoint/2010/main" val="28560939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0" y="177800"/>
            <a:ext cx="9144000" cy="6478328"/>
          </a:xfrm>
          <a:prstGeom prst="rect">
            <a:avLst/>
          </a:prstGeom>
        </p:spPr>
      </p:pic>
      <p:sp>
        <p:nvSpPr>
          <p:cNvPr id="5" name="テキスト ボックス 4"/>
          <p:cNvSpPr txBox="1"/>
          <p:nvPr/>
        </p:nvSpPr>
        <p:spPr>
          <a:xfrm>
            <a:off x="1694074" y="6522102"/>
            <a:ext cx="7449926" cy="307777"/>
          </a:xfrm>
          <a:prstGeom prst="rect">
            <a:avLst/>
          </a:prstGeom>
          <a:noFill/>
        </p:spPr>
        <p:txBody>
          <a:bodyPr wrap="none" rtlCol="0">
            <a:spAutoFit/>
          </a:bodyPr>
          <a:lstStyle/>
          <a:p>
            <a:r>
              <a:rPr lang="ja-JP" altLang="en-US" sz="1400" dirty="0" smtClean="0"/>
              <a:t>内閣府主催宇宙政策セミナー資料</a:t>
            </a:r>
            <a:r>
              <a:rPr lang="en-US" altLang="ja-JP" sz="1400" dirty="0" smtClean="0"/>
              <a:t> http</a:t>
            </a:r>
            <a:r>
              <a:rPr lang="en-US" altLang="ja-JP" sz="1400" dirty="0"/>
              <a:t>://www8.cao.go.jp/space/seminar/fy26-dai4/siryou1-1.pdf</a:t>
            </a:r>
            <a:endParaRPr kumimoji="1" lang="ja-JP" altLang="en-US" sz="1400" dirty="0"/>
          </a:p>
        </p:txBody>
      </p:sp>
    </p:spTree>
    <p:extLst>
      <p:ext uri="{BB962C8B-B14F-4D97-AF65-F5344CB8AC3E}">
        <p14:creationId xmlns:p14="http://schemas.microsoft.com/office/powerpoint/2010/main" val="7819267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94074" y="6522102"/>
            <a:ext cx="7449926" cy="307777"/>
          </a:xfrm>
          <a:prstGeom prst="rect">
            <a:avLst/>
          </a:prstGeom>
          <a:noFill/>
        </p:spPr>
        <p:txBody>
          <a:bodyPr wrap="none" rtlCol="0">
            <a:spAutoFit/>
          </a:bodyPr>
          <a:lstStyle/>
          <a:p>
            <a:r>
              <a:rPr lang="ja-JP" altLang="en-US" sz="1400" dirty="0" smtClean="0"/>
              <a:t>内閣府主催宇宙政策セミナー資料</a:t>
            </a:r>
            <a:r>
              <a:rPr lang="en-US" altLang="ja-JP" sz="1400" dirty="0" smtClean="0"/>
              <a:t> http</a:t>
            </a:r>
            <a:r>
              <a:rPr lang="en-US" altLang="ja-JP" sz="1400" dirty="0"/>
              <a:t>://www8.cao.go.jp/space/seminar/fy26-dai4/siryou1-1.pdf</a:t>
            </a:r>
            <a:endParaRPr kumimoji="1" lang="ja-JP" altLang="en-US" sz="1400" dirty="0"/>
          </a:p>
        </p:txBody>
      </p:sp>
      <p:pic>
        <p:nvPicPr>
          <p:cNvPr id="5" name="図 4"/>
          <p:cNvPicPr>
            <a:picLocks noChangeAspect="1"/>
          </p:cNvPicPr>
          <p:nvPr/>
        </p:nvPicPr>
        <p:blipFill>
          <a:blip r:embed="rId2"/>
          <a:stretch>
            <a:fillRect/>
          </a:stretch>
        </p:blipFill>
        <p:spPr>
          <a:xfrm>
            <a:off x="0" y="88902"/>
            <a:ext cx="9144000" cy="6465135"/>
          </a:xfrm>
          <a:prstGeom prst="rect">
            <a:avLst/>
          </a:prstGeom>
        </p:spPr>
      </p:pic>
    </p:spTree>
    <p:extLst>
      <p:ext uri="{BB962C8B-B14F-4D97-AF65-F5344CB8AC3E}">
        <p14:creationId xmlns:p14="http://schemas.microsoft.com/office/powerpoint/2010/main" val="3865049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185333"/>
            <a:ext cx="8229600" cy="5313363"/>
          </a:xfrm>
        </p:spPr>
        <p:txBody>
          <a:bodyPr>
            <a:normAutofit/>
          </a:bodyPr>
          <a:lstStyle/>
          <a:p>
            <a:r>
              <a:rPr kumimoji="1" lang="ja-JP" altLang="en-US" sz="2800" dirty="0" smtClean="0"/>
              <a:t>「みなさんの心の中に合意成立の意思がなければ、合意は不可能だったと思います。かつての敵である人々に友情の手を差し伸べなければ、そして非難する前に、少なくとも物事を別の側面から見ようとしなければ、さらに</a:t>
            </a:r>
            <a:r>
              <a:rPr kumimoji="1" lang="ja-JP" altLang="en-US" sz="2800" dirty="0" smtClean="0">
                <a:solidFill>
                  <a:srgbClr val="FF0000"/>
                </a:solidFill>
              </a:rPr>
              <a:t>自分たち同様、他者も誠実な心で異なった結論を出すことを心にとめておかなければ</a:t>
            </a:r>
            <a:r>
              <a:rPr kumimoji="1" lang="ja-JP" altLang="en-US" sz="2800" dirty="0" smtClean="0"/>
              <a:t>、合意は不可能でした」</a:t>
            </a:r>
            <a:endParaRPr kumimoji="1" lang="en-US" altLang="ja-JP" sz="2800" dirty="0" smtClean="0"/>
          </a:p>
          <a:p>
            <a:pPr lvl="1"/>
            <a:r>
              <a:rPr kumimoji="1" lang="en-US" altLang="ja-JP" sz="2400" dirty="0" smtClean="0"/>
              <a:t>1998</a:t>
            </a:r>
            <a:r>
              <a:rPr kumimoji="1" lang="ja-JP" altLang="en-US" sz="2400" dirty="0" smtClean="0"/>
              <a:t>年、北アイルランド和平合意後に、当時のトニー・ブレア英国首相のスピーチより。</a:t>
            </a:r>
            <a:endParaRPr kumimoji="1" lang="ja-JP" altLang="en-US" sz="2400" dirty="0"/>
          </a:p>
        </p:txBody>
      </p:sp>
    </p:spTree>
    <p:extLst>
      <p:ext uri="{BB962C8B-B14F-4D97-AF65-F5344CB8AC3E}">
        <p14:creationId xmlns:p14="http://schemas.microsoft.com/office/powerpoint/2010/main" val="2118889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今、人類は宇宙で何をしているのか</a:t>
            </a:r>
            <a:r>
              <a:rPr kumimoji="1" lang="en-US" altLang="ja-JP" sz="3200" dirty="0" smtClean="0"/>
              <a:t/>
            </a:r>
            <a:br>
              <a:rPr kumimoji="1" lang="en-US" altLang="ja-JP" sz="3200" dirty="0" smtClean="0"/>
            </a:br>
            <a:r>
              <a:rPr lang="ja-JP" altLang="en-US" sz="2400" dirty="0" smtClean="0"/>
              <a:t>（ざっくりと投資金額ランキング）</a:t>
            </a:r>
            <a:endParaRPr kumimoji="1" lang="ja-JP" altLang="en-US" sz="2400" dirty="0"/>
          </a:p>
        </p:txBody>
      </p:sp>
      <p:sp>
        <p:nvSpPr>
          <p:cNvPr id="3" name="コンテンツ プレースホルダー 2"/>
          <p:cNvSpPr>
            <a:spLocks noGrp="1"/>
          </p:cNvSpPr>
          <p:nvPr>
            <p:ph idx="1"/>
          </p:nvPr>
        </p:nvSpPr>
        <p:spPr/>
        <p:txBody>
          <a:bodyPr>
            <a:noAutofit/>
          </a:bodyPr>
          <a:lstStyle/>
          <a:p>
            <a:r>
              <a:rPr kumimoji="1" lang="ja-JP" altLang="en-US" sz="2000" dirty="0" smtClean="0"/>
              <a:t>安全保障利用</a:t>
            </a:r>
            <a:endParaRPr kumimoji="1" lang="en-US" altLang="ja-JP" sz="2000" dirty="0" smtClean="0"/>
          </a:p>
          <a:p>
            <a:pPr lvl="1"/>
            <a:r>
              <a:rPr lang="ja-JP" altLang="en-US" sz="1800" dirty="0" smtClean="0"/>
              <a:t>測位（</a:t>
            </a:r>
            <a:r>
              <a:rPr lang="en-US" altLang="ja-JP" sz="1800" dirty="0" smtClean="0"/>
              <a:t>GPS</a:t>
            </a:r>
            <a:r>
              <a:rPr lang="ja-JP" altLang="en-US" sz="1800" dirty="0" smtClean="0"/>
              <a:t>）、偵察、大陸間弾道ミサイル</a:t>
            </a:r>
            <a:endParaRPr lang="en-US" altLang="ja-JP" sz="1800" dirty="0" smtClean="0"/>
          </a:p>
          <a:p>
            <a:pPr lvl="1"/>
            <a:r>
              <a:rPr lang="ja-JP" altLang="en-US" sz="1800" dirty="0" smtClean="0"/>
              <a:t>測位衛星は元々軍用は民生利用が急拡大中</a:t>
            </a:r>
            <a:endParaRPr lang="en-US" altLang="ja-JP" sz="1800" dirty="0" smtClean="0"/>
          </a:p>
          <a:p>
            <a:r>
              <a:rPr kumimoji="1" lang="ja-JP" altLang="en-US" sz="2000" dirty="0" smtClean="0"/>
              <a:t>衛星通信・放送</a:t>
            </a:r>
            <a:endParaRPr kumimoji="1" lang="en-US" altLang="ja-JP" sz="2000" dirty="0" smtClean="0"/>
          </a:p>
          <a:p>
            <a:pPr lvl="1"/>
            <a:r>
              <a:rPr lang="ja-JP" altLang="en-US" sz="1800" dirty="0" smtClean="0"/>
              <a:t>大部分が民業ビジネスとして成り立っているのはこれだけ</a:t>
            </a:r>
            <a:endParaRPr kumimoji="1" lang="en-US" altLang="ja-JP" sz="1800" dirty="0" smtClean="0"/>
          </a:p>
          <a:p>
            <a:r>
              <a:rPr lang="ja-JP" altLang="en-US" sz="2000" dirty="0" smtClean="0"/>
              <a:t>地球観測（安全保障利用以外）</a:t>
            </a:r>
            <a:endParaRPr lang="en-US" altLang="ja-JP" sz="2000" dirty="0" smtClean="0"/>
          </a:p>
          <a:p>
            <a:pPr lvl="1"/>
            <a:r>
              <a:rPr lang="ja-JP" altLang="en-US" sz="1800" dirty="0" smtClean="0"/>
              <a:t>気象</a:t>
            </a:r>
            <a:endParaRPr lang="en-US" altLang="ja-JP" sz="1800" dirty="0"/>
          </a:p>
          <a:p>
            <a:pPr lvl="1"/>
            <a:r>
              <a:rPr lang="ja-JP" altLang="en-US" sz="1800" dirty="0" smtClean="0"/>
              <a:t>防災、環境監視、</a:t>
            </a:r>
            <a:r>
              <a:rPr lang="en-US" altLang="ja-JP" sz="1800" dirty="0" smtClean="0"/>
              <a:t>Google Earth</a:t>
            </a:r>
            <a:endParaRPr lang="en-US" altLang="ja-JP" sz="1800" dirty="0"/>
          </a:p>
          <a:p>
            <a:r>
              <a:rPr kumimoji="1" lang="ja-JP" altLang="en-US" sz="2000" dirty="0" smtClean="0"/>
              <a:t>有人活動</a:t>
            </a:r>
            <a:endParaRPr lang="en-US" altLang="ja-JP" sz="2000" dirty="0"/>
          </a:p>
          <a:p>
            <a:pPr lvl="1"/>
            <a:r>
              <a:rPr kumimoji="1" lang="ja-JP" altLang="en-US" sz="1800" dirty="0" smtClean="0"/>
              <a:t>国際宇宙ステーション（米ロ欧日加）</a:t>
            </a:r>
            <a:endParaRPr kumimoji="1" lang="en-US" altLang="ja-JP" sz="1800" dirty="0" smtClean="0"/>
          </a:p>
          <a:p>
            <a:pPr lvl="1"/>
            <a:r>
              <a:rPr kumimoji="1" lang="ja-JP" altLang="en-US" sz="1800" dirty="0" smtClean="0"/>
              <a:t>中国の独自宇宙活動、民間の観光宇宙旅行</a:t>
            </a:r>
            <a:endParaRPr kumimoji="1" lang="en-US" altLang="ja-JP" sz="1800" dirty="0" smtClean="0"/>
          </a:p>
          <a:p>
            <a:r>
              <a:rPr kumimoji="1" lang="ja-JP" altLang="en-US" sz="2000" dirty="0" smtClean="0"/>
              <a:t>科学・探査</a:t>
            </a:r>
            <a:endParaRPr kumimoji="1" lang="en-US" altLang="ja-JP" sz="2000" dirty="0" smtClean="0"/>
          </a:p>
          <a:p>
            <a:pPr lvl="1"/>
            <a:r>
              <a:rPr lang="ja-JP" altLang="en-US" sz="1800" dirty="0" smtClean="0"/>
              <a:t>宇宙望遠鏡</a:t>
            </a:r>
            <a:endParaRPr lang="en-US" altLang="ja-JP" sz="1800" dirty="0" smtClean="0"/>
          </a:p>
          <a:p>
            <a:pPr lvl="1"/>
            <a:r>
              <a:rPr kumimoji="1" lang="ja-JP" altLang="en-US" sz="1800" dirty="0" smtClean="0"/>
              <a:t>惑星探査</a:t>
            </a:r>
            <a:endParaRPr kumimoji="1" lang="ja-JP" altLang="en-US" sz="1800" dirty="0"/>
          </a:p>
        </p:txBody>
      </p:sp>
      <p:sp>
        <p:nvSpPr>
          <p:cNvPr id="4" name="テキスト ボックス 3"/>
          <p:cNvSpPr txBox="1"/>
          <p:nvPr/>
        </p:nvSpPr>
        <p:spPr>
          <a:xfrm>
            <a:off x="9674511" y="5364406"/>
            <a:ext cx="184666" cy="369332"/>
          </a:xfrm>
          <a:prstGeom prst="rect">
            <a:avLst/>
          </a:prstGeom>
          <a:noFill/>
        </p:spPr>
        <p:txBody>
          <a:bodyPr wrap="none" rtlCol="0">
            <a:spAutoFit/>
          </a:bodyPr>
          <a:lstStyle/>
          <a:p>
            <a:endParaRPr kumimoji="1" lang="ja-JP" altLang="en-US"/>
          </a:p>
        </p:txBody>
      </p:sp>
      <p:sp>
        <p:nvSpPr>
          <p:cNvPr id="5" name="テキスト ボックス 4"/>
          <p:cNvSpPr txBox="1"/>
          <p:nvPr/>
        </p:nvSpPr>
        <p:spPr>
          <a:xfrm>
            <a:off x="5970698" y="3562218"/>
            <a:ext cx="3007247" cy="3139321"/>
          </a:xfrm>
          <a:prstGeom prst="rect">
            <a:avLst/>
          </a:prstGeom>
          <a:noFill/>
          <a:ln>
            <a:solidFill>
              <a:schemeClr val="tx1">
                <a:lumMod val="50000"/>
                <a:lumOff val="50000"/>
              </a:schemeClr>
            </a:solidFill>
          </a:ln>
        </p:spPr>
        <p:txBody>
          <a:bodyPr wrap="square" rtlCol="0">
            <a:spAutoFit/>
          </a:bodyPr>
          <a:lstStyle/>
          <a:p>
            <a:pPr marL="285750" indent="-285750">
              <a:buFont typeface="Arial"/>
              <a:buChar char="•"/>
            </a:pPr>
            <a:r>
              <a:rPr kumimoji="1" lang="ja-JP" altLang="en-US" dirty="0" smtClean="0"/>
              <a:t>全ての活動を支えるのが輸送系（ロケット）</a:t>
            </a:r>
            <a:endParaRPr kumimoji="1" lang="en-US" altLang="ja-JP" dirty="0" smtClean="0"/>
          </a:p>
          <a:p>
            <a:pPr marL="285750" indent="-285750">
              <a:buFont typeface="Arial"/>
              <a:buChar char="•"/>
            </a:pPr>
            <a:endParaRPr lang="en-US" altLang="ja-JP" dirty="0"/>
          </a:p>
          <a:p>
            <a:pPr marL="285750" indent="-285750">
              <a:buFont typeface="Arial"/>
              <a:buChar char="•"/>
            </a:pPr>
            <a:r>
              <a:rPr kumimoji="1" lang="ja-JP" altLang="en-US" dirty="0" smtClean="0"/>
              <a:t>実際には地球観測、通信、測位な</a:t>
            </a:r>
            <a:r>
              <a:rPr lang="ja-JP" altLang="en-US" dirty="0" smtClean="0"/>
              <a:t>様々な利用が軍民のデュアルユース</a:t>
            </a:r>
            <a:endParaRPr lang="en-US" altLang="ja-JP" dirty="0" smtClean="0"/>
          </a:p>
          <a:p>
            <a:pPr marL="285750" indent="-285750">
              <a:buFont typeface="Arial"/>
              <a:buChar char="•"/>
            </a:pPr>
            <a:endParaRPr kumimoji="1" lang="en-US" altLang="ja-JP" dirty="0"/>
          </a:p>
          <a:p>
            <a:pPr marL="285750" indent="-285750">
              <a:buFont typeface="Arial"/>
              <a:buChar char="•"/>
            </a:pPr>
            <a:r>
              <a:rPr lang="ja-JP" altLang="en-US" dirty="0" smtClean="0"/>
              <a:t>日本は例外的に安全保障利用に極めて抑制的であったが、最近方針が変わった</a:t>
            </a:r>
            <a:endParaRPr lang="en-US" altLang="ja-JP" dirty="0" smtClean="0"/>
          </a:p>
        </p:txBody>
      </p:sp>
    </p:spTree>
    <p:extLst>
      <p:ext uri="{BB962C8B-B14F-4D97-AF65-F5344CB8AC3E}">
        <p14:creationId xmlns:p14="http://schemas.microsoft.com/office/powerpoint/2010/main" val="25582975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実用のための人工衛星</a:t>
            </a:r>
            <a:r>
              <a:rPr kumimoji="1" lang="en-US" altLang="ja-JP" sz="3200" dirty="0" smtClean="0"/>
              <a:t/>
            </a:r>
            <a:br>
              <a:rPr kumimoji="1" lang="en-US" altLang="ja-JP" sz="3200" dirty="0" smtClean="0"/>
            </a:br>
            <a:r>
              <a:rPr kumimoji="1" lang="ja-JP" altLang="en-US" sz="2400" dirty="0" smtClean="0"/>
              <a:t>（実用に向けた技術実証含む）</a:t>
            </a:r>
            <a:endParaRPr kumimoji="1" lang="ja-JP" altLang="en-US" sz="2400" dirty="0"/>
          </a:p>
        </p:txBody>
      </p:sp>
      <p:pic>
        <p:nvPicPr>
          <p:cNvPr id="5" name="図 4"/>
          <p:cNvPicPr>
            <a:picLocks noChangeAspect="1"/>
          </p:cNvPicPr>
          <p:nvPr/>
        </p:nvPicPr>
        <p:blipFill>
          <a:blip r:embed="rId3"/>
          <a:stretch>
            <a:fillRect/>
          </a:stretch>
        </p:blipFill>
        <p:spPr>
          <a:xfrm>
            <a:off x="457200" y="1653534"/>
            <a:ext cx="2759521" cy="2124831"/>
          </a:xfrm>
          <a:prstGeom prst="rect">
            <a:avLst/>
          </a:prstGeom>
        </p:spPr>
      </p:pic>
      <p:sp>
        <p:nvSpPr>
          <p:cNvPr id="6" name="テキスト ボックス 5"/>
          <p:cNvSpPr txBox="1"/>
          <p:nvPr/>
        </p:nvSpPr>
        <p:spPr>
          <a:xfrm>
            <a:off x="228331" y="1228787"/>
            <a:ext cx="3362895" cy="369332"/>
          </a:xfrm>
          <a:prstGeom prst="rect">
            <a:avLst/>
          </a:prstGeom>
          <a:noFill/>
        </p:spPr>
        <p:txBody>
          <a:bodyPr wrap="none" rtlCol="0">
            <a:spAutoFit/>
          </a:bodyPr>
          <a:lstStyle/>
          <a:p>
            <a:r>
              <a:rPr kumimoji="1" lang="ja-JP" altLang="en-US" dirty="0" smtClean="0"/>
              <a:t>気象衛星　ひまわり</a:t>
            </a:r>
            <a:r>
              <a:rPr kumimoji="1" lang="en-US" altLang="ja-JP" dirty="0" smtClean="0"/>
              <a:t>7</a:t>
            </a:r>
            <a:r>
              <a:rPr kumimoji="1" lang="ja-JP" altLang="en-US" dirty="0" smtClean="0"/>
              <a:t>号（気象庁）</a:t>
            </a:r>
            <a:endParaRPr kumimoji="1" lang="ja-JP" altLang="en-US" dirty="0"/>
          </a:p>
        </p:txBody>
      </p:sp>
      <p:pic>
        <p:nvPicPr>
          <p:cNvPr id="7" name="図 6"/>
          <p:cNvPicPr>
            <a:picLocks noChangeAspect="1"/>
          </p:cNvPicPr>
          <p:nvPr/>
        </p:nvPicPr>
        <p:blipFill>
          <a:blip r:embed="rId4"/>
          <a:stretch>
            <a:fillRect/>
          </a:stretch>
        </p:blipFill>
        <p:spPr>
          <a:xfrm>
            <a:off x="4675318" y="1897767"/>
            <a:ext cx="4011482" cy="2832106"/>
          </a:xfrm>
          <a:prstGeom prst="rect">
            <a:avLst/>
          </a:prstGeom>
        </p:spPr>
      </p:pic>
      <p:sp>
        <p:nvSpPr>
          <p:cNvPr id="8" name="テキスト ボックス 7"/>
          <p:cNvSpPr txBox="1"/>
          <p:nvPr/>
        </p:nvSpPr>
        <p:spPr>
          <a:xfrm>
            <a:off x="4994772" y="1528435"/>
            <a:ext cx="2949808" cy="369332"/>
          </a:xfrm>
          <a:prstGeom prst="rect">
            <a:avLst/>
          </a:prstGeom>
          <a:noFill/>
        </p:spPr>
        <p:txBody>
          <a:bodyPr wrap="none" rtlCol="0">
            <a:spAutoFit/>
          </a:bodyPr>
          <a:lstStyle/>
          <a:p>
            <a:r>
              <a:rPr kumimoji="1" lang="ja-JP" altLang="en-US" dirty="0" smtClean="0"/>
              <a:t>地球観測衛星　だいち</a:t>
            </a:r>
            <a:r>
              <a:rPr kumimoji="1" lang="en-US" altLang="ja-JP" dirty="0" smtClean="0"/>
              <a:t>(JAXA)</a:t>
            </a:r>
            <a:endParaRPr kumimoji="1" lang="ja-JP" altLang="en-US" dirty="0"/>
          </a:p>
        </p:txBody>
      </p:sp>
      <p:pic>
        <p:nvPicPr>
          <p:cNvPr id="9" name="図 8"/>
          <p:cNvPicPr>
            <a:picLocks noChangeAspect="1"/>
          </p:cNvPicPr>
          <p:nvPr/>
        </p:nvPicPr>
        <p:blipFill>
          <a:blip r:embed="rId5"/>
          <a:stretch>
            <a:fillRect/>
          </a:stretch>
        </p:blipFill>
        <p:spPr>
          <a:xfrm>
            <a:off x="457200" y="4409096"/>
            <a:ext cx="2826395" cy="2070143"/>
          </a:xfrm>
          <a:prstGeom prst="rect">
            <a:avLst/>
          </a:prstGeom>
        </p:spPr>
      </p:pic>
      <p:sp>
        <p:nvSpPr>
          <p:cNvPr id="10" name="テキスト ボックス 9"/>
          <p:cNvSpPr txBox="1"/>
          <p:nvPr/>
        </p:nvSpPr>
        <p:spPr>
          <a:xfrm>
            <a:off x="228331" y="6488668"/>
            <a:ext cx="4130796" cy="369332"/>
          </a:xfrm>
          <a:prstGeom prst="rect">
            <a:avLst/>
          </a:prstGeom>
          <a:noFill/>
        </p:spPr>
        <p:txBody>
          <a:bodyPr wrap="none" rtlCol="0">
            <a:spAutoFit/>
          </a:bodyPr>
          <a:lstStyle/>
          <a:p>
            <a:r>
              <a:rPr kumimoji="1" lang="ja-JP" altLang="en-US" dirty="0" smtClean="0"/>
              <a:t>超高速インターネット衛星　きずな（</a:t>
            </a:r>
            <a:r>
              <a:rPr kumimoji="1" lang="en-US" altLang="ja-JP" dirty="0" smtClean="0"/>
              <a:t>JAXA</a:t>
            </a:r>
            <a:r>
              <a:rPr kumimoji="1" lang="ja-JP" altLang="en-US" dirty="0" smtClean="0"/>
              <a:t>）</a:t>
            </a:r>
            <a:endParaRPr kumimoji="1" lang="ja-JP" altLang="en-US" dirty="0"/>
          </a:p>
        </p:txBody>
      </p:sp>
      <p:sp>
        <p:nvSpPr>
          <p:cNvPr id="11" name="テキスト ボックス 10"/>
          <p:cNvSpPr txBox="1"/>
          <p:nvPr/>
        </p:nvSpPr>
        <p:spPr>
          <a:xfrm>
            <a:off x="4760936" y="5322307"/>
            <a:ext cx="2990297" cy="1323439"/>
          </a:xfrm>
          <a:prstGeom prst="rect">
            <a:avLst/>
          </a:prstGeom>
          <a:noFill/>
        </p:spPr>
        <p:txBody>
          <a:bodyPr wrap="none" rtlCol="0">
            <a:spAutoFit/>
          </a:bodyPr>
          <a:lstStyle/>
          <a:p>
            <a:r>
              <a:rPr kumimoji="1" lang="ja-JP" altLang="en-US" sz="2000" dirty="0" smtClean="0"/>
              <a:t>放送衛星、通信衛星</a:t>
            </a:r>
            <a:endParaRPr kumimoji="1" lang="en-US" altLang="ja-JP" sz="2000" dirty="0" smtClean="0"/>
          </a:p>
          <a:p>
            <a:r>
              <a:rPr lang="en-US" altLang="ja-JP" sz="2000" dirty="0" smtClean="0"/>
              <a:t>BS</a:t>
            </a:r>
            <a:r>
              <a:rPr lang="ja-JP" altLang="en-US" sz="2000" dirty="0" smtClean="0"/>
              <a:t>、スカパー、</a:t>
            </a:r>
            <a:r>
              <a:rPr lang="en-US" altLang="ja-JP" sz="2000" dirty="0" smtClean="0"/>
              <a:t>WOWOW…</a:t>
            </a:r>
          </a:p>
          <a:p>
            <a:endParaRPr kumimoji="1" lang="en-US" altLang="ja-JP" sz="2000" dirty="0"/>
          </a:p>
          <a:p>
            <a:r>
              <a:rPr lang="ja-JP" altLang="en-US" sz="2000" dirty="0" smtClean="0"/>
              <a:t>測位衛星（</a:t>
            </a:r>
            <a:r>
              <a:rPr lang="en-US" altLang="ja-JP" sz="2000" dirty="0" smtClean="0"/>
              <a:t>GPS</a:t>
            </a:r>
            <a:r>
              <a:rPr lang="ja-JP" altLang="en-US" sz="2000" dirty="0" smtClean="0"/>
              <a:t>、みちびき）</a:t>
            </a:r>
            <a:endParaRPr kumimoji="1" lang="ja-JP" altLang="en-US" sz="2000" dirty="0"/>
          </a:p>
        </p:txBody>
      </p:sp>
    </p:spTree>
    <p:extLst>
      <p:ext uri="{BB962C8B-B14F-4D97-AF65-F5344CB8AC3E}">
        <p14:creationId xmlns:p14="http://schemas.microsoft.com/office/powerpoint/2010/main" val="26731513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1948"/>
            <a:ext cx="8229600" cy="881145"/>
          </a:xfrm>
        </p:spPr>
        <p:txBody>
          <a:bodyPr>
            <a:normAutofit/>
          </a:bodyPr>
          <a:lstStyle/>
          <a:p>
            <a:r>
              <a:rPr lang="ja-JP" altLang="en-US" sz="2800" dirty="0" smtClean="0"/>
              <a:t>基礎科学・技術開発の</a:t>
            </a:r>
            <a:r>
              <a:rPr kumimoji="1" lang="ja-JP" altLang="en-US" sz="2800" dirty="0" smtClean="0"/>
              <a:t>人工衛星・探査機（無人）</a:t>
            </a:r>
            <a:endParaRPr kumimoji="1" lang="ja-JP" altLang="en-US" sz="2800" dirty="0"/>
          </a:p>
        </p:txBody>
      </p:sp>
      <p:pic>
        <p:nvPicPr>
          <p:cNvPr id="4" name="図 3"/>
          <p:cNvPicPr>
            <a:picLocks noChangeAspect="1"/>
          </p:cNvPicPr>
          <p:nvPr/>
        </p:nvPicPr>
        <p:blipFill>
          <a:blip r:embed="rId3"/>
          <a:stretch>
            <a:fillRect/>
          </a:stretch>
        </p:blipFill>
        <p:spPr>
          <a:xfrm>
            <a:off x="7022529" y="884672"/>
            <a:ext cx="1664271" cy="2263408"/>
          </a:xfrm>
          <a:prstGeom prst="rect">
            <a:avLst/>
          </a:prstGeom>
        </p:spPr>
      </p:pic>
      <p:pic>
        <p:nvPicPr>
          <p:cNvPr id="5" name="図 4" descr="fig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147" y="984555"/>
            <a:ext cx="2625482" cy="1312741"/>
          </a:xfrm>
          <a:prstGeom prst="rect">
            <a:avLst/>
          </a:prstGeom>
        </p:spPr>
      </p:pic>
      <p:sp>
        <p:nvSpPr>
          <p:cNvPr id="6" name="テキスト ボックス 5"/>
          <p:cNvSpPr txBox="1"/>
          <p:nvPr/>
        </p:nvSpPr>
        <p:spPr>
          <a:xfrm>
            <a:off x="3082036" y="1300132"/>
            <a:ext cx="2383886" cy="369332"/>
          </a:xfrm>
          <a:prstGeom prst="rect">
            <a:avLst/>
          </a:prstGeom>
          <a:noFill/>
        </p:spPr>
        <p:txBody>
          <a:bodyPr wrap="none" rtlCol="0">
            <a:spAutoFit/>
          </a:bodyPr>
          <a:lstStyle/>
          <a:p>
            <a:r>
              <a:rPr kumimoji="1" lang="ja-JP" altLang="en-US" dirty="0" smtClean="0"/>
              <a:t>太陽観測衛星　ひので</a:t>
            </a:r>
            <a:endParaRPr kumimoji="1" lang="ja-JP" altLang="en-US" dirty="0"/>
          </a:p>
        </p:txBody>
      </p:sp>
      <p:sp>
        <p:nvSpPr>
          <p:cNvPr id="7" name="テキスト ボックス 6"/>
          <p:cNvSpPr txBox="1"/>
          <p:nvPr/>
        </p:nvSpPr>
        <p:spPr>
          <a:xfrm>
            <a:off x="4448387" y="1957332"/>
            <a:ext cx="2574142" cy="369332"/>
          </a:xfrm>
          <a:prstGeom prst="rect">
            <a:avLst/>
          </a:prstGeom>
          <a:noFill/>
        </p:spPr>
        <p:txBody>
          <a:bodyPr wrap="none" rtlCol="0">
            <a:spAutoFit/>
          </a:bodyPr>
          <a:lstStyle/>
          <a:p>
            <a:r>
              <a:rPr kumimoji="1" lang="ja-JP" altLang="en-US" dirty="0" smtClean="0"/>
              <a:t>赤外線天文衛星　あかり</a:t>
            </a:r>
            <a:endParaRPr kumimoji="1" lang="ja-JP" altLang="en-US" dirty="0"/>
          </a:p>
        </p:txBody>
      </p:sp>
      <p:pic>
        <p:nvPicPr>
          <p:cNvPr id="8" name="図 7"/>
          <p:cNvPicPr>
            <a:picLocks noChangeAspect="1"/>
          </p:cNvPicPr>
          <p:nvPr/>
        </p:nvPicPr>
        <p:blipFill>
          <a:blip r:embed="rId5"/>
          <a:stretch>
            <a:fillRect/>
          </a:stretch>
        </p:blipFill>
        <p:spPr>
          <a:xfrm>
            <a:off x="336147" y="2383740"/>
            <a:ext cx="2884394" cy="1527336"/>
          </a:xfrm>
          <a:prstGeom prst="rect">
            <a:avLst/>
          </a:prstGeom>
        </p:spPr>
      </p:pic>
      <p:sp>
        <p:nvSpPr>
          <p:cNvPr id="9" name="テキスト ボックス 8"/>
          <p:cNvSpPr txBox="1"/>
          <p:nvPr/>
        </p:nvSpPr>
        <p:spPr>
          <a:xfrm>
            <a:off x="3220541" y="2907169"/>
            <a:ext cx="2173680" cy="369332"/>
          </a:xfrm>
          <a:prstGeom prst="rect">
            <a:avLst/>
          </a:prstGeom>
          <a:noFill/>
        </p:spPr>
        <p:txBody>
          <a:bodyPr wrap="none" rtlCol="0">
            <a:spAutoFit/>
          </a:bodyPr>
          <a:lstStyle/>
          <a:p>
            <a:r>
              <a:rPr lang="en-US" altLang="ja-JP" dirty="0"/>
              <a:t>X</a:t>
            </a:r>
            <a:r>
              <a:rPr kumimoji="1" lang="ja-JP" altLang="en-US" dirty="0" smtClean="0"/>
              <a:t>線天文衛星　すざく</a:t>
            </a:r>
            <a:endParaRPr kumimoji="1" lang="ja-JP" altLang="en-US" dirty="0"/>
          </a:p>
        </p:txBody>
      </p:sp>
      <p:pic>
        <p:nvPicPr>
          <p:cNvPr id="10" name="図 9"/>
          <p:cNvPicPr>
            <a:picLocks noChangeAspect="1"/>
          </p:cNvPicPr>
          <p:nvPr/>
        </p:nvPicPr>
        <p:blipFill>
          <a:blip r:embed="rId6"/>
          <a:stretch>
            <a:fillRect/>
          </a:stretch>
        </p:blipFill>
        <p:spPr>
          <a:xfrm>
            <a:off x="5986027" y="3276501"/>
            <a:ext cx="3014875" cy="1939298"/>
          </a:xfrm>
          <a:prstGeom prst="rect">
            <a:avLst/>
          </a:prstGeom>
        </p:spPr>
      </p:pic>
      <p:sp>
        <p:nvSpPr>
          <p:cNvPr id="11" name="テキスト ボックス 10"/>
          <p:cNvSpPr txBox="1"/>
          <p:nvPr/>
        </p:nvSpPr>
        <p:spPr>
          <a:xfrm>
            <a:off x="3752278" y="3748554"/>
            <a:ext cx="2262158" cy="646331"/>
          </a:xfrm>
          <a:prstGeom prst="rect">
            <a:avLst/>
          </a:prstGeom>
          <a:noFill/>
        </p:spPr>
        <p:txBody>
          <a:bodyPr wrap="none" rtlCol="0">
            <a:spAutoFit/>
          </a:bodyPr>
          <a:lstStyle/>
          <a:p>
            <a:r>
              <a:rPr kumimoji="1" lang="ja-JP" altLang="en-US" dirty="0" smtClean="0"/>
              <a:t>地球磁気圏観測衛星</a:t>
            </a:r>
            <a:endParaRPr kumimoji="1" lang="en-US" altLang="ja-JP" dirty="0" smtClean="0"/>
          </a:p>
          <a:p>
            <a:r>
              <a:rPr lang="en-US" altLang="ja-JP" dirty="0" smtClean="0"/>
              <a:t>GEOTAIL</a:t>
            </a:r>
            <a:endParaRPr kumimoji="1" lang="ja-JP" altLang="en-US" dirty="0"/>
          </a:p>
        </p:txBody>
      </p:sp>
      <p:pic>
        <p:nvPicPr>
          <p:cNvPr id="12" name="図 11"/>
          <p:cNvPicPr>
            <a:picLocks noChangeAspect="1"/>
          </p:cNvPicPr>
          <p:nvPr/>
        </p:nvPicPr>
        <p:blipFill>
          <a:blip r:embed="rId7"/>
          <a:stretch>
            <a:fillRect/>
          </a:stretch>
        </p:blipFill>
        <p:spPr>
          <a:xfrm>
            <a:off x="336147" y="4014644"/>
            <a:ext cx="2337383" cy="1333599"/>
          </a:xfrm>
          <a:prstGeom prst="rect">
            <a:avLst/>
          </a:prstGeom>
        </p:spPr>
      </p:pic>
      <p:sp>
        <p:nvSpPr>
          <p:cNvPr id="13" name="テキスト ボックス 12"/>
          <p:cNvSpPr txBox="1"/>
          <p:nvPr/>
        </p:nvSpPr>
        <p:spPr>
          <a:xfrm>
            <a:off x="2644988" y="4823949"/>
            <a:ext cx="2592176" cy="369332"/>
          </a:xfrm>
          <a:prstGeom prst="rect">
            <a:avLst/>
          </a:prstGeom>
          <a:noFill/>
        </p:spPr>
        <p:txBody>
          <a:bodyPr wrap="none" rtlCol="0">
            <a:spAutoFit/>
          </a:bodyPr>
          <a:lstStyle/>
          <a:p>
            <a:r>
              <a:rPr kumimoji="1" lang="ja-JP" altLang="en-US" dirty="0" smtClean="0"/>
              <a:t>小惑星探査機　はやぶさ</a:t>
            </a:r>
            <a:endParaRPr kumimoji="1" lang="ja-JP" altLang="en-US" dirty="0"/>
          </a:p>
        </p:txBody>
      </p:sp>
      <p:pic>
        <p:nvPicPr>
          <p:cNvPr id="14" name="図 13"/>
          <p:cNvPicPr>
            <a:picLocks noChangeAspect="1"/>
          </p:cNvPicPr>
          <p:nvPr/>
        </p:nvPicPr>
        <p:blipFill>
          <a:blip r:embed="rId8"/>
          <a:stretch>
            <a:fillRect/>
          </a:stretch>
        </p:blipFill>
        <p:spPr>
          <a:xfrm>
            <a:off x="6440137" y="5314354"/>
            <a:ext cx="2286000" cy="1473200"/>
          </a:xfrm>
          <a:prstGeom prst="rect">
            <a:avLst/>
          </a:prstGeom>
        </p:spPr>
      </p:pic>
      <p:sp>
        <p:nvSpPr>
          <p:cNvPr id="15" name="テキスト ボックス 14"/>
          <p:cNvSpPr txBox="1"/>
          <p:nvPr/>
        </p:nvSpPr>
        <p:spPr>
          <a:xfrm>
            <a:off x="3864729" y="5704893"/>
            <a:ext cx="2355032" cy="369332"/>
          </a:xfrm>
          <a:prstGeom prst="rect">
            <a:avLst/>
          </a:prstGeom>
          <a:noFill/>
        </p:spPr>
        <p:txBody>
          <a:bodyPr wrap="none" rtlCol="0">
            <a:spAutoFit/>
          </a:bodyPr>
          <a:lstStyle/>
          <a:p>
            <a:r>
              <a:rPr kumimoji="1" lang="ja-JP" altLang="en-US" dirty="0" smtClean="0"/>
              <a:t>金星探査機　あかつき</a:t>
            </a:r>
            <a:endParaRPr kumimoji="1" lang="ja-JP" altLang="en-US" dirty="0"/>
          </a:p>
        </p:txBody>
      </p:sp>
      <p:pic>
        <p:nvPicPr>
          <p:cNvPr id="16" name="図 15"/>
          <p:cNvPicPr>
            <a:picLocks noChangeAspect="1"/>
          </p:cNvPicPr>
          <p:nvPr/>
        </p:nvPicPr>
        <p:blipFill>
          <a:blip r:embed="rId9"/>
          <a:stretch>
            <a:fillRect/>
          </a:stretch>
        </p:blipFill>
        <p:spPr>
          <a:xfrm>
            <a:off x="192309" y="5482237"/>
            <a:ext cx="1791329" cy="1355601"/>
          </a:xfrm>
          <a:prstGeom prst="rect">
            <a:avLst/>
          </a:prstGeom>
        </p:spPr>
      </p:pic>
      <p:sp>
        <p:nvSpPr>
          <p:cNvPr id="17" name="テキスト ボックス 16"/>
          <p:cNvSpPr txBox="1"/>
          <p:nvPr/>
        </p:nvSpPr>
        <p:spPr>
          <a:xfrm>
            <a:off x="2043025" y="6254030"/>
            <a:ext cx="2787943" cy="646331"/>
          </a:xfrm>
          <a:prstGeom prst="rect">
            <a:avLst/>
          </a:prstGeom>
          <a:noFill/>
        </p:spPr>
        <p:txBody>
          <a:bodyPr wrap="none" rtlCol="0">
            <a:spAutoFit/>
          </a:bodyPr>
          <a:lstStyle/>
          <a:p>
            <a:r>
              <a:rPr kumimoji="1" lang="ja-JP" altLang="en-US" dirty="0" smtClean="0"/>
              <a:t>ソーラー電力セイル実証機</a:t>
            </a:r>
            <a:endParaRPr kumimoji="1" lang="en-US" altLang="ja-JP" dirty="0" smtClean="0"/>
          </a:p>
          <a:p>
            <a:r>
              <a:rPr lang="en-US" altLang="ja-JP" dirty="0" smtClean="0"/>
              <a:t>IKAROS</a:t>
            </a:r>
            <a:endParaRPr kumimoji="1" lang="ja-JP" altLang="en-US" dirty="0"/>
          </a:p>
        </p:txBody>
      </p:sp>
    </p:spTree>
    <p:extLst>
      <p:ext uri="{BB962C8B-B14F-4D97-AF65-F5344CB8AC3E}">
        <p14:creationId xmlns:p14="http://schemas.microsoft.com/office/powerpoint/2010/main" val="34261313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国際宇宙ステーション</a:t>
            </a:r>
            <a:endParaRPr kumimoji="1" lang="ja-JP" altLang="en-US" sz="3600" dirty="0"/>
          </a:p>
        </p:txBody>
      </p:sp>
      <p:pic>
        <p:nvPicPr>
          <p:cNvPr id="4" name="図 3"/>
          <p:cNvPicPr>
            <a:picLocks noChangeAspect="1"/>
          </p:cNvPicPr>
          <p:nvPr/>
        </p:nvPicPr>
        <p:blipFill>
          <a:blip r:embed="rId3"/>
          <a:stretch>
            <a:fillRect/>
          </a:stretch>
        </p:blipFill>
        <p:spPr>
          <a:xfrm>
            <a:off x="1879600" y="1253066"/>
            <a:ext cx="4961467" cy="3721100"/>
          </a:xfrm>
          <a:prstGeom prst="rect">
            <a:avLst/>
          </a:prstGeom>
        </p:spPr>
      </p:pic>
      <p:sp>
        <p:nvSpPr>
          <p:cNvPr id="5" name="テキスト ボックス 4"/>
          <p:cNvSpPr txBox="1"/>
          <p:nvPr/>
        </p:nvSpPr>
        <p:spPr>
          <a:xfrm>
            <a:off x="626533" y="5198533"/>
            <a:ext cx="8280400" cy="2031325"/>
          </a:xfrm>
          <a:prstGeom prst="rect">
            <a:avLst/>
          </a:prstGeom>
          <a:noFill/>
        </p:spPr>
        <p:txBody>
          <a:bodyPr wrap="square" rtlCol="0">
            <a:spAutoFit/>
          </a:bodyPr>
          <a:lstStyle/>
          <a:p>
            <a:r>
              <a:rPr lang="en-US" altLang="ja-JP" dirty="0"/>
              <a:t>1984</a:t>
            </a:r>
            <a:r>
              <a:rPr lang="ja-JP" altLang="en-US" dirty="0"/>
              <a:t>年</a:t>
            </a:r>
            <a:r>
              <a:rPr lang="ja-JP" altLang="en-US" dirty="0" smtClean="0"/>
              <a:t>にアメリカ</a:t>
            </a:r>
            <a:r>
              <a:rPr lang="ja-JP" altLang="en-US" dirty="0"/>
              <a:t>のレーガン</a:t>
            </a:r>
            <a:r>
              <a:rPr lang="ja-JP" altLang="en-US" dirty="0" smtClean="0"/>
              <a:t>大統領（当時）が承認。当時はソ連に対抗した</a:t>
            </a:r>
            <a:endParaRPr lang="en-US" altLang="ja-JP" dirty="0" smtClean="0"/>
          </a:p>
          <a:p>
            <a:r>
              <a:rPr kumimoji="1" lang="ja-JP" altLang="en-US" dirty="0" smtClean="0"/>
              <a:t>西側の計画。</a:t>
            </a:r>
            <a:r>
              <a:rPr lang="en-US" altLang="ja-JP" dirty="0" smtClean="0"/>
              <a:t>90</a:t>
            </a:r>
            <a:r>
              <a:rPr lang="ja-JP" altLang="en-US" dirty="0" smtClean="0"/>
              <a:t>年代にロシア（当時はミールを運用していた）が参加決定。</a:t>
            </a:r>
            <a:endParaRPr lang="en-US" altLang="ja-JP" dirty="0" smtClean="0"/>
          </a:p>
          <a:p>
            <a:r>
              <a:rPr lang="ja-JP" altLang="en-US" dirty="0" smtClean="0"/>
              <a:t>現在、米国</a:t>
            </a:r>
            <a:r>
              <a:rPr lang="ja-JP" altLang="en-US" dirty="0"/>
              <a:t>、日本、カナダ、欧州各国（イギリス、フランス、ドイツ、イタリア、スイス、</a:t>
            </a:r>
            <a:r>
              <a:rPr lang="ja-JP" altLang="en-US" dirty="0" smtClean="0"/>
              <a:t>スペイン</a:t>
            </a:r>
            <a:r>
              <a:rPr lang="ja-JP" altLang="en-US" dirty="0"/>
              <a:t>、オランダ、ベルギー、デンマーク、ノルウェー、スウェーデン）、ロシアが参加。</a:t>
            </a:r>
          </a:p>
          <a:p>
            <a:r>
              <a:rPr lang="en-US" altLang="ja-JP" dirty="0"/>
              <a:t>2010</a:t>
            </a:r>
            <a:r>
              <a:rPr lang="ja-JP" altLang="en-US" dirty="0"/>
              <a:t>年完成。</a:t>
            </a:r>
            <a:r>
              <a:rPr lang="en-US" altLang="ja-JP" dirty="0"/>
              <a:t>2015</a:t>
            </a:r>
            <a:r>
              <a:rPr lang="ja-JP" altLang="en-US" dirty="0"/>
              <a:t>年まで運用決定。</a:t>
            </a:r>
            <a:r>
              <a:rPr lang="en-US" altLang="ja-JP" dirty="0"/>
              <a:t>2020</a:t>
            </a:r>
            <a:r>
              <a:rPr lang="ja-JP" altLang="en-US" dirty="0"/>
              <a:t>年まで延長を検討中。</a:t>
            </a:r>
            <a:endParaRPr lang="en-US" altLang="ja-JP" dirty="0" smtClean="0"/>
          </a:p>
          <a:p>
            <a:endParaRPr lang="en-US" altLang="ja-JP" dirty="0" smtClean="0"/>
          </a:p>
          <a:p>
            <a:endParaRPr kumimoji="1" lang="ja-JP" altLang="en-US" dirty="0"/>
          </a:p>
        </p:txBody>
      </p:sp>
    </p:spTree>
    <p:extLst>
      <p:ext uri="{BB962C8B-B14F-4D97-AF65-F5344CB8AC3E}">
        <p14:creationId xmlns:p14="http://schemas.microsoft.com/office/powerpoint/2010/main" val="383371251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日本の実験棟「きぼう」</a:t>
            </a:r>
            <a:endParaRPr kumimoji="1" lang="ja-JP" altLang="en-US" sz="3600" dirty="0"/>
          </a:p>
        </p:txBody>
      </p:sp>
      <p:pic>
        <p:nvPicPr>
          <p:cNvPr id="4" name="図 3"/>
          <p:cNvPicPr>
            <a:picLocks noChangeAspect="1"/>
          </p:cNvPicPr>
          <p:nvPr/>
        </p:nvPicPr>
        <p:blipFill>
          <a:blip r:embed="rId3"/>
          <a:stretch>
            <a:fillRect/>
          </a:stretch>
        </p:blipFill>
        <p:spPr>
          <a:xfrm>
            <a:off x="440267" y="1490138"/>
            <a:ext cx="4283652" cy="2849033"/>
          </a:xfrm>
          <a:prstGeom prst="rect">
            <a:avLst/>
          </a:prstGeom>
        </p:spPr>
      </p:pic>
      <p:sp>
        <p:nvSpPr>
          <p:cNvPr id="6" name="テキスト ボックス 5"/>
          <p:cNvSpPr txBox="1"/>
          <p:nvPr/>
        </p:nvSpPr>
        <p:spPr>
          <a:xfrm>
            <a:off x="7772400" y="1120806"/>
            <a:ext cx="641259" cy="369332"/>
          </a:xfrm>
          <a:prstGeom prst="rect">
            <a:avLst/>
          </a:prstGeom>
          <a:noFill/>
        </p:spPr>
        <p:txBody>
          <a:bodyPr wrap="none" rtlCol="0">
            <a:spAutoFit/>
          </a:bodyPr>
          <a:lstStyle/>
          <a:p>
            <a:r>
              <a:rPr kumimoji="1" lang="en-US" altLang="ja-JP" dirty="0" smtClean="0"/>
              <a:t>JAXA</a:t>
            </a:r>
            <a:endParaRPr kumimoji="1" lang="ja-JP" altLang="en-US" dirty="0"/>
          </a:p>
        </p:txBody>
      </p:sp>
      <p:pic>
        <p:nvPicPr>
          <p:cNvPr id="7" name="図 6"/>
          <p:cNvPicPr>
            <a:picLocks noChangeAspect="1"/>
          </p:cNvPicPr>
          <p:nvPr/>
        </p:nvPicPr>
        <p:blipFill>
          <a:blip r:embed="rId4"/>
          <a:stretch>
            <a:fillRect/>
          </a:stretch>
        </p:blipFill>
        <p:spPr>
          <a:xfrm>
            <a:off x="4893733" y="1574802"/>
            <a:ext cx="3657600" cy="2743200"/>
          </a:xfrm>
          <a:prstGeom prst="rect">
            <a:avLst/>
          </a:prstGeom>
        </p:spPr>
      </p:pic>
      <p:sp>
        <p:nvSpPr>
          <p:cNvPr id="8" name="テキスト ボックス 7"/>
          <p:cNvSpPr txBox="1"/>
          <p:nvPr/>
        </p:nvSpPr>
        <p:spPr>
          <a:xfrm>
            <a:off x="795867" y="4741333"/>
            <a:ext cx="6816840" cy="707886"/>
          </a:xfrm>
          <a:prstGeom prst="rect">
            <a:avLst/>
          </a:prstGeom>
          <a:noFill/>
        </p:spPr>
        <p:txBody>
          <a:bodyPr wrap="none" rtlCol="0">
            <a:spAutoFit/>
          </a:bodyPr>
          <a:lstStyle/>
          <a:p>
            <a:r>
              <a:rPr lang="en-US" altLang="ja-JP" sz="2000" dirty="0" smtClean="0"/>
              <a:t>2009</a:t>
            </a:r>
            <a:r>
              <a:rPr lang="ja-JP" altLang="en-US" sz="2000" dirty="0" smtClean="0"/>
              <a:t>年</a:t>
            </a:r>
            <a:r>
              <a:rPr lang="en-US" altLang="ja-JP" sz="2000" dirty="0" smtClean="0"/>
              <a:t>7</a:t>
            </a:r>
            <a:r>
              <a:rPr lang="ja-JP" altLang="en-US" sz="2000" dirty="0" smtClean="0"/>
              <a:t>月に完成。一番広い実験室は長さ</a:t>
            </a:r>
            <a:r>
              <a:rPr lang="en-US" altLang="ja-JP" sz="2000" dirty="0"/>
              <a:t>11.2m</a:t>
            </a:r>
            <a:r>
              <a:rPr lang="ja-JP" altLang="en-US" sz="2000" dirty="0"/>
              <a:t>、質量</a:t>
            </a:r>
            <a:r>
              <a:rPr lang="en-US" altLang="ja-JP" sz="2000" dirty="0" smtClean="0"/>
              <a:t>15.9t</a:t>
            </a:r>
            <a:r>
              <a:rPr lang="ja-JP" altLang="en-US" sz="2000" dirty="0" smtClean="0"/>
              <a:t>。</a:t>
            </a:r>
            <a:endParaRPr lang="en-US" altLang="ja-JP" sz="2000" dirty="0" smtClean="0"/>
          </a:p>
          <a:p>
            <a:r>
              <a:rPr kumimoji="1" lang="ja-JP" altLang="en-US" sz="2000" dirty="0" smtClean="0"/>
              <a:t>様々な実験のための暴露部（宇宙空間にさらされた場所）</a:t>
            </a:r>
            <a:endParaRPr kumimoji="1" lang="ja-JP" altLang="en-US" sz="2000" dirty="0"/>
          </a:p>
        </p:txBody>
      </p:sp>
    </p:spTree>
    <p:extLst>
      <p:ext uri="{BB962C8B-B14F-4D97-AF65-F5344CB8AC3E}">
        <p14:creationId xmlns:p14="http://schemas.microsoft.com/office/powerpoint/2010/main" val="30423111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465</TotalTime>
  <Words>2256</Words>
  <Application>Microsoft Macintosh PowerPoint</Application>
  <PresentationFormat>画面に合わせる (4:3)</PresentationFormat>
  <Paragraphs>276</Paragraphs>
  <Slides>44</Slides>
  <Notes>23</Notes>
  <HiddenSlides>0</HiddenSlides>
  <MMClips>3</MMClips>
  <ScaleCrop>false</ScaleCrop>
  <HeadingPairs>
    <vt:vector size="4" baseType="variant">
      <vt:variant>
        <vt:lpstr>テーマ</vt:lpstr>
      </vt:variant>
      <vt:variant>
        <vt:i4>1</vt:i4>
      </vt:variant>
      <vt:variant>
        <vt:lpstr>スライド タイトル</vt:lpstr>
      </vt:variant>
      <vt:variant>
        <vt:i4>44</vt:i4>
      </vt:variant>
    </vt:vector>
  </HeadingPairs>
  <TitlesOfParts>
    <vt:vector size="45" baseType="lpstr">
      <vt:lpstr>ホワイト</vt:lpstr>
      <vt:lpstr>宇宙と人間  〜宇宙開発利用〜</vt:lpstr>
      <vt:lpstr>宇宙とはどこから？</vt:lpstr>
      <vt:lpstr>ロケットとジェット機の違い</vt:lpstr>
      <vt:lpstr>人工衛星と軌道 </vt:lpstr>
      <vt:lpstr>今、人類は宇宙で何をしているのか （ざっくりと投資金額ランキング）</vt:lpstr>
      <vt:lpstr>実用のための人工衛星 （実用に向けた技術実証含む）</vt:lpstr>
      <vt:lpstr>基礎科学・技術開発の人工衛星・探査機（無人）</vt:lpstr>
      <vt:lpstr>国際宇宙ステーション</vt:lpstr>
      <vt:lpstr>日本の実験棟「きぼう」</vt:lpstr>
      <vt:lpstr>宇宙太陽光発電</vt:lpstr>
      <vt:lpstr>PowerPoint プレゼンテーション</vt:lpstr>
      <vt:lpstr>人が宇宙へ</vt:lpstr>
      <vt:lpstr>この風景を見た人は、27人</vt:lpstr>
      <vt:lpstr>月へ行くとは</vt:lpstr>
      <vt:lpstr>人類を月へ...　アポロ計画</vt:lpstr>
      <vt:lpstr>アポロ司令船</vt:lpstr>
      <vt:lpstr>アポロ11号月面着陸</vt:lpstr>
      <vt:lpstr>PowerPoint プレゼンテーション</vt:lpstr>
      <vt:lpstr>アポロ11号クルー</vt:lpstr>
      <vt:lpstr>アポロ12号</vt:lpstr>
      <vt:lpstr>Alan Beanの描いた絵</vt:lpstr>
      <vt:lpstr>アポロ14号クルー</vt:lpstr>
      <vt:lpstr>エドガー・ミッチェル</vt:lpstr>
      <vt:lpstr>アポロ15号クルー</vt:lpstr>
      <vt:lpstr>PowerPoint プレゼンテーション</vt:lpstr>
      <vt:lpstr>アポロ16号クルー</vt:lpstr>
      <vt:lpstr>日本の宇宙政策</vt:lpstr>
      <vt:lpstr>「平和的利用」の意味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4つのインフラ　１：測位衛星</vt:lpstr>
      <vt:lpstr>4つのインフラ　１：測位衛星　ー　日本の政策</vt:lpstr>
      <vt:lpstr>4つのインフラ ２：リモートセンシング衛星</vt:lpstr>
      <vt:lpstr>4つのインフラ ３：通信放送衛星</vt:lpstr>
      <vt:lpstr>4つのインフラ ３：輸送システム</vt:lpstr>
      <vt:lpstr>PowerPoint プレゼンテーション</vt:lpstr>
      <vt:lpstr>PowerPoint プレゼンテーション</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日本の宇宙開発利用 宇宙学に何が求められているか？</dc:title>
  <dc:creator>isobe</dc:creator>
  <cp:lastModifiedBy>isobe</cp:lastModifiedBy>
  <cp:revision>32</cp:revision>
  <dcterms:created xsi:type="dcterms:W3CDTF">2014-04-28T03:55:08Z</dcterms:created>
  <dcterms:modified xsi:type="dcterms:W3CDTF">2016-05-16T10:05:22Z</dcterms:modified>
</cp:coreProperties>
</file>