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51"/>
  </p:notesMasterIdLst>
  <p:sldIdLst>
    <p:sldId id="454" r:id="rId2"/>
    <p:sldId id="456" r:id="rId3"/>
    <p:sldId id="455" r:id="rId4"/>
    <p:sldId id="458" r:id="rId5"/>
    <p:sldId id="415" r:id="rId6"/>
    <p:sldId id="431" r:id="rId7"/>
    <p:sldId id="432" r:id="rId8"/>
    <p:sldId id="433" r:id="rId9"/>
    <p:sldId id="434" r:id="rId10"/>
    <p:sldId id="435" r:id="rId11"/>
    <p:sldId id="437" r:id="rId12"/>
    <p:sldId id="439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9" r:id="rId21"/>
    <p:sldId id="451" r:id="rId22"/>
    <p:sldId id="452" r:id="rId23"/>
    <p:sldId id="457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4" r:id="rId33"/>
    <p:sldId id="425" r:id="rId34"/>
    <p:sldId id="428" r:id="rId35"/>
    <p:sldId id="426" r:id="rId36"/>
    <p:sldId id="429" r:id="rId37"/>
    <p:sldId id="337" r:id="rId38"/>
    <p:sldId id="339" r:id="rId39"/>
    <p:sldId id="338" r:id="rId40"/>
    <p:sldId id="341" r:id="rId41"/>
    <p:sldId id="343" r:id="rId42"/>
    <p:sldId id="344" r:id="rId43"/>
    <p:sldId id="345" r:id="rId44"/>
    <p:sldId id="340" r:id="rId45"/>
    <p:sldId id="342" r:id="rId46"/>
    <p:sldId id="346" r:id="rId47"/>
    <p:sldId id="347" r:id="rId48"/>
    <p:sldId id="348" r:id="rId49"/>
    <p:sldId id="390" r:id="rId5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3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6" d="100"/>
          <a:sy n="66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8E70-1EDD-2347-A3E5-CE7C11214A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AB109-98C0-404C-A331-821C4020B9C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718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816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346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82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314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</a:t>
            </a:r>
            <a:r>
              <a:rPr kumimoji="1" lang="ja-JP" altLang="en-US" dirty="0" smtClean="0"/>
              <a:t>１ちわ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808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704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37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898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ちわた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403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11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516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331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716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560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5313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446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948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718C8-5E09-CA46-B855-4AE7AA35506D}" type="datetimeFigureOut">
              <a:rPr lang="ja-JP" altLang="en-US" smtClean="0"/>
              <a:pPr/>
              <a:t>16/05/15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wmf"/><Relationship Id="rId7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29.png"/><Relationship Id="rId5" Type="http://schemas.openxmlformats.org/officeDocument/2006/relationships/image" Target="../media/image48.png"/><Relationship Id="rId6" Type="http://schemas.openxmlformats.org/officeDocument/2006/relationships/image" Target="../media/image7.jpe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s-2004-27-a-1024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6974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ja-JP" altLang="en-US" sz="3200" dirty="0" smtClean="0">
                <a:solidFill>
                  <a:srgbClr val="FFFFFF"/>
                </a:solidFill>
              </a:rPr>
              <a:t>宇宙と</a:t>
            </a:r>
            <a:r>
              <a:rPr lang="ja-JP" altLang="en-US" sz="3200" dirty="0" smtClean="0">
                <a:solidFill>
                  <a:srgbClr val="FFFFFF"/>
                </a:solidFill>
              </a:rPr>
              <a:t>人間</a:t>
            </a:r>
            <a:r>
              <a:rPr lang="en-US" altLang="ja-JP" sz="3200" dirty="0" smtClean="0">
                <a:solidFill>
                  <a:srgbClr val="FFFFFF"/>
                </a:solidFill>
              </a:rPr>
              <a:t/>
            </a:r>
            <a:br>
              <a:rPr lang="en-US" altLang="ja-JP" sz="3200" dirty="0" smtClean="0">
                <a:solidFill>
                  <a:srgbClr val="FFFFFF"/>
                </a:solidFill>
              </a:rPr>
            </a:br>
            <a:r>
              <a:rPr lang="en-US" altLang="ja-JP" sz="3200" dirty="0" smtClean="0">
                <a:solidFill>
                  <a:srgbClr val="FFFFFF"/>
                </a:solidFill>
              </a:rPr>
              <a:t>〜</a:t>
            </a:r>
            <a:r>
              <a:rPr lang="en-US" altLang="ja-JP" sz="3200" dirty="0" smtClean="0"/>
              <a:t>1.</a:t>
            </a:r>
            <a:r>
              <a:rPr lang="ja-JP" altLang="en-US" sz="3200" dirty="0" smtClean="0"/>
              <a:t>宇宙</a:t>
            </a:r>
            <a:r>
              <a:rPr lang="ja-JP" altLang="en-US" sz="3200" dirty="0"/>
              <a:t>生物学と宇宙人</a:t>
            </a:r>
            <a:r>
              <a:rPr lang="en-US" altLang="ja-JP" sz="3200" dirty="0" smtClean="0">
                <a:solidFill>
                  <a:srgbClr val="FFFFFF"/>
                </a:solidFill>
              </a:rPr>
              <a:t>〜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974" y="4447377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dirty="0">
                <a:solidFill>
                  <a:srgbClr val="FFFFFF"/>
                </a:solidFill>
              </a:rPr>
              <a:t>磯部</a:t>
            </a:r>
            <a:r>
              <a:rPr lang="ja-JP" altLang="en-US" sz="2000" dirty="0" smtClean="0">
                <a:solidFill>
                  <a:srgbClr val="FFFFFF"/>
                </a:solidFill>
              </a:rPr>
              <a:t>洋明（いそべひろあき）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/>
            <a:r>
              <a:rPr kumimoji="1" lang="ja-JP" altLang="en-US" sz="2000" dirty="0" smtClean="0">
                <a:solidFill>
                  <a:srgbClr val="FFFFFF"/>
                </a:solidFill>
              </a:rPr>
              <a:t>京都大学</a:t>
            </a:r>
            <a:r>
              <a:rPr lang="ja-JP" altLang="en-US" sz="2000" dirty="0" smtClean="0">
                <a:solidFill>
                  <a:srgbClr val="FFFFFF"/>
                </a:solidFill>
              </a:rPr>
              <a:t>大学院総合生存学館（思修館）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80033" y="6324296"/>
            <a:ext cx="3134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</a:rPr>
              <a:t>大阪府高齢者</a:t>
            </a:r>
            <a:r>
              <a:rPr lang="ja-JP" altLang="en-US" sz="1400" dirty="0" smtClean="0">
                <a:solidFill>
                  <a:srgbClr val="FFFFFF"/>
                </a:solidFill>
              </a:rPr>
              <a:t>大学</a:t>
            </a:r>
            <a:r>
              <a:rPr lang="ja-JP" altLang="en-US" sz="1400" dirty="0" smtClean="0">
                <a:solidFill>
                  <a:srgbClr val="FFFFFF"/>
                </a:solidFill>
              </a:rPr>
              <a:t>　　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2016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年</a:t>
            </a:r>
            <a:r>
              <a:rPr lang="en-US" altLang="ja-JP" sz="1400" dirty="0">
                <a:solidFill>
                  <a:srgbClr val="FFFFFF"/>
                </a:solidFill>
              </a:rPr>
              <a:t>5</a:t>
            </a:r>
            <a:r>
              <a:rPr lang="ja-JP" altLang="en-US" sz="1400" dirty="0" smtClean="0">
                <a:solidFill>
                  <a:srgbClr val="FFFFFF"/>
                </a:solidFill>
              </a:rPr>
              <a:t>月</a:t>
            </a:r>
            <a:r>
              <a:rPr lang="en-US" altLang="ja-JP" sz="1400" dirty="0" smtClean="0">
                <a:solidFill>
                  <a:srgbClr val="FFFFFF"/>
                </a:solidFill>
              </a:rPr>
              <a:t>16</a:t>
            </a:r>
            <a:r>
              <a:rPr lang="ja-JP" altLang="en-US" sz="1400" dirty="0" smtClean="0">
                <a:solidFill>
                  <a:srgbClr val="FFFFFF"/>
                </a:solidFill>
              </a:rPr>
              <a:t>日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地球生命史重大事件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 smtClean="0"/>
              <a:t>地球の誕生（約</a:t>
            </a:r>
            <a:r>
              <a:rPr lang="en-US" altLang="ja-JP" dirty="0" smtClean="0"/>
              <a:t>45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原始生命の発生</a:t>
            </a:r>
            <a:r>
              <a:rPr lang="en-US" altLang="ja-JP" dirty="0" smtClean="0"/>
              <a:t>(</a:t>
            </a:r>
            <a:r>
              <a:rPr lang="ja-JP" altLang="en-US" dirty="0" smtClean="0"/>
              <a:t>約</a:t>
            </a:r>
            <a:r>
              <a:rPr lang="en-US" altLang="ja-JP" dirty="0" smtClean="0"/>
              <a:t>40</a:t>
            </a:r>
            <a:r>
              <a:rPr lang="ja-JP" altLang="en-US" dirty="0" smtClean="0"/>
              <a:t>億年前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バクテリア（原核細胞）の出現（</a:t>
            </a:r>
            <a:r>
              <a:rPr lang="en-US" altLang="ja-JP" dirty="0" smtClean="0"/>
              <a:t>38-35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光合成の開始（</a:t>
            </a:r>
            <a:r>
              <a:rPr lang="en-US" altLang="ja-JP" dirty="0" smtClean="0"/>
              <a:t>27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真核細胞の出現（</a:t>
            </a:r>
            <a:r>
              <a:rPr lang="en-US" altLang="ja-JP" dirty="0" smtClean="0"/>
              <a:t>21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多細胞生物の出現（</a:t>
            </a:r>
            <a:r>
              <a:rPr lang="en-US" altLang="ja-JP" dirty="0" smtClean="0"/>
              <a:t>10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硬骨格生物の出現</a:t>
            </a:r>
            <a:r>
              <a:rPr lang="en-US" altLang="ja-JP" dirty="0" smtClean="0"/>
              <a:t>(5.5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人間の出現（</a:t>
            </a:r>
            <a:r>
              <a:rPr lang="en-US" altLang="ja-JP" dirty="0" smtClean="0"/>
              <a:t>500</a:t>
            </a:r>
            <a:r>
              <a:rPr lang="ja-JP" altLang="en-US" dirty="0" smtClean="0"/>
              <a:t>万年前）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049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パンスペルミア説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3697" y="1600200"/>
            <a:ext cx="6467870" cy="4525963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800" dirty="0" smtClean="0"/>
              <a:t>最初の生命（の種）が地球で生まれたのではなく、宇宙からやってきたとする説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生命そのものというより、材料となる化学物質（アミノ酸など）が宇宙からやってくる、というのも含む（準パンスペルミア）</a:t>
            </a:r>
            <a:r>
              <a:rPr lang="ja-JP" altLang="ja-JP" sz="2800" dirty="0" smtClean="0"/>
              <a:t>。</a:t>
            </a:r>
            <a:r>
              <a:rPr lang="ja-JP" altLang="en-US" sz="2800" dirty="0" smtClean="0"/>
              <a:t>宇宙空間では多くの有機物、変わった形の分子が見つかっている。あり得ない話ではない。</a:t>
            </a:r>
            <a:endParaRPr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10" y="3429000"/>
            <a:ext cx="2218930" cy="29585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08453" y="5802997"/>
            <a:ext cx="284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多数の星間分子を発見した</a:t>
            </a:r>
            <a:endParaRPr kumimoji="1" lang="en-US" altLang="ja-JP" dirty="0" smtClean="0"/>
          </a:p>
          <a:p>
            <a:r>
              <a:rPr kumimoji="1" lang="ja-JP" altLang="en-US" dirty="0" smtClean="0"/>
              <a:t>野辺山</a:t>
            </a:r>
            <a:r>
              <a:rPr kumimoji="1" lang="en-US" altLang="ja-JP" dirty="0" smtClean="0"/>
              <a:t>45m</a:t>
            </a:r>
            <a:r>
              <a:rPr lang="ja-JP" altLang="en-US" dirty="0" smtClean="0"/>
              <a:t>電波望遠鏡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6887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地球最古の化石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00" y="1152460"/>
            <a:ext cx="3193804" cy="490477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14532" y="6378237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Schopf</a:t>
            </a:r>
            <a:r>
              <a:rPr lang="en-US" altLang="ja-JP" dirty="0" smtClean="0"/>
              <a:t> 1993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191" y="1884114"/>
            <a:ext cx="413380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35</a:t>
            </a:r>
            <a:r>
              <a:rPr lang="ja-JP" altLang="en-US" sz="2400" dirty="0" smtClean="0"/>
              <a:t>億年前のバクテリア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チャートと呼ばれる、海の底に堆積する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岩石から発見。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最古の生物は海の底？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浅い海で生まれたという説もあるが、どうやら最近は深海という説が優力。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114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初期の生物の姿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77687"/>
            <a:ext cx="8229600" cy="5816278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深海で生まれたらしい。高温を好む熱水菌の仲間。</a:t>
            </a:r>
            <a:endParaRPr lang="en-US" altLang="ja-JP" sz="2000" dirty="0" smtClean="0"/>
          </a:p>
          <a:p>
            <a:r>
              <a:rPr lang="ja-JP" altLang="en-US" sz="2000" dirty="0" smtClean="0"/>
              <a:t>＝＞恐らく、深海で火山活動がある熱水活動域で、メタン発酵や硫黄酸化をエネルギーにして活動していた。</a:t>
            </a:r>
            <a:endParaRPr lang="en-US" altLang="ja-JP" sz="2000" dirty="0" smtClean="0"/>
          </a:p>
          <a:p>
            <a:r>
              <a:rPr lang="ja-JP" altLang="en-US" sz="2000" dirty="0" smtClean="0"/>
              <a:t>この頃地球に酸素はほとんどない。当時の生物は嫌気性、つまり酸素はむしろ猛毒。</a:t>
            </a:r>
            <a:endParaRPr lang="en-US" altLang="ja-JP" sz="2000" dirty="0" smtClean="0"/>
          </a:p>
          <a:p>
            <a:r>
              <a:rPr lang="ja-JP" altLang="en-US" sz="2000" dirty="0" smtClean="0"/>
              <a:t>酸素がない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オゾン層もない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大量の紫外線が降り注ぐ</a:t>
            </a:r>
            <a:r>
              <a:rPr lang="en-US" altLang="ja-JP" sz="2000" dirty="0" smtClean="0"/>
              <a:t>=&gt;</a:t>
            </a:r>
            <a:r>
              <a:rPr lang="ja-JP" altLang="en-US" sz="2000" dirty="0" smtClean="0"/>
              <a:t>地上は生命が生まれる環境ではなかった。</a:t>
            </a:r>
            <a:endParaRPr lang="en-US" altLang="ja-JP" sz="2000" dirty="0" smtClean="0"/>
          </a:p>
          <a:p>
            <a:r>
              <a:rPr lang="ja-JP" altLang="en-US" sz="2000" dirty="0" smtClean="0"/>
              <a:t>ここまでが、少なくとも</a:t>
            </a:r>
            <a:r>
              <a:rPr lang="en-US" altLang="ja-JP" sz="2000" dirty="0" smtClean="0"/>
              <a:t>35</a:t>
            </a:r>
            <a:r>
              <a:rPr lang="ja-JP" altLang="en-US" sz="2000" dirty="0" smtClean="0"/>
              <a:t>億年前（地球ができて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億年）くらいまでにでき、</a:t>
            </a:r>
            <a:r>
              <a:rPr lang="en-US" altLang="ja-JP" sz="2000" dirty="0" smtClean="0"/>
              <a:t>27</a:t>
            </a:r>
            <a:r>
              <a:rPr lang="ja-JP" altLang="en-US" sz="2000" dirty="0" smtClean="0"/>
              <a:t>億年前まで続いた。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48450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27</a:t>
            </a:r>
            <a:r>
              <a:rPr lang="ja-JP" altLang="en-US" sz="3200" dirty="0" smtClean="0"/>
              <a:t>億年前の大事件：光合成の開始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600200"/>
            <a:ext cx="4468907" cy="4525963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400" dirty="0" smtClean="0"/>
              <a:t>光合成とは？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材料（水と二酸化炭素）から</a:t>
            </a:r>
            <a:r>
              <a:rPr lang="ja-JP" altLang="en-US" sz="2000" dirty="0" smtClean="0">
                <a:solidFill>
                  <a:srgbClr val="FF0000"/>
                </a:solidFill>
              </a:rPr>
              <a:t>光のエネルギー</a:t>
            </a:r>
            <a:r>
              <a:rPr lang="ja-JP" altLang="en-US" sz="2000" dirty="0" smtClean="0"/>
              <a:t>を使って、酸素と有機物（糖分）を作ること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27</a:t>
            </a:r>
            <a:r>
              <a:rPr lang="ja-JP" altLang="en-US" sz="2400" dirty="0" smtClean="0"/>
              <a:t>億年前、浅海で酸素発生型光合成を行うシアノバクテリアが出現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当時の生物は嫌気性。酸素は迷惑な産業廃棄物。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02" y="1738221"/>
            <a:ext cx="3545516" cy="4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酸素は毒？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sz="2800" dirty="0" smtClean="0"/>
              <a:t>酸素</a:t>
            </a:r>
            <a:r>
              <a:rPr lang="en-US" altLang="ja-JP" sz="2800" dirty="0" smtClean="0"/>
              <a:t>(O2)</a:t>
            </a:r>
            <a:r>
              <a:rPr lang="ja-JP" altLang="en-US" sz="2800" dirty="0" smtClean="0"/>
              <a:t>は他の物質と反応しやすい（酸化、燃焼）</a:t>
            </a:r>
            <a:endParaRPr lang="en-US" altLang="ja-JP" sz="2800" dirty="0" smtClean="0"/>
          </a:p>
          <a:p>
            <a:r>
              <a:rPr lang="ja-JP" altLang="en-US" sz="2800" dirty="0" smtClean="0"/>
              <a:t>エネルギーを得るのに便利</a:t>
            </a:r>
            <a:endParaRPr lang="en-US" altLang="ja-JP" sz="2800" dirty="0" smtClean="0"/>
          </a:p>
          <a:p>
            <a:r>
              <a:rPr lang="ja-JP" altLang="en-US" sz="2800" dirty="0" smtClean="0"/>
              <a:t>同時に、何でも「錆びさせて（酸化させて）」しまう危険な物質（活性酸素）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体内に酸化防御装置（酵素）を準備して、地球中にまき散らされた酸素を呼吸する生物が出現（約</a:t>
            </a:r>
            <a:r>
              <a:rPr lang="en-US" altLang="ja-JP" sz="2800" dirty="0" smtClean="0"/>
              <a:t>20</a:t>
            </a:r>
            <a:r>
              <a:rPr lang="ja-JP" altLang="en-US" sz="2800" dirty="0" smtClean="0"/>
              <a:t>億年前）</a:t>
            </a:r>
            <a:endParaRPr lang="en-US" altLang="ja-JP" sz="2800" dirty="0" smtClean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7592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真核生物の出現</a:t>
            </a:r>
            <a:r>
              <a:rPr lang="en-US" altLang="ja-JP" sz="3600" dirty="0" smtClean="0"/>
              <a:t>(21</a:t>
            </a:r>
            <a:r>
              <a:rPr lang="ja-JP" altLang="en-US" sz="3600" dirty="0" smtClean="0"/>
              <a:t>億年前</a:t>
            </a:r>
            <a:r>
              <a:rPr lang="en-US" altLang="ja-JP" sz="3600" dirty="0" smtClean="0"/>
              <a:t>)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015" y="1600200"/>
            <a:ext cx="5543441" cy="4525963"/>
          </a:xfrm>
        </p:spPr>
        <p:txBody>
          <a:bodyPr>
            <a:noAutofit/>
          </a:bodyPr>
          <a:lstStyle/>
          <a:p>
            <a:r>
              <a:rPr lang="ja-JP" altLang="en-US" sz="1800" dirty="0" smtClean="0"/>
              <a:t>真核生物＝</a:t>
            </a:r>
            <a:r>
              <a:rPr lang="en-US" altLang="ja-JP" sz="1800" dirty="0" smtClean="0"/>
              <a:t>DNA</a:t>
            </a:r>
            <a:r>
              <a:rPr lang="ja-JP" altLang="en-US" sz="1800" dirty="0" smtClean="0"/>
              <a:t>が「核」という入れ物に保護され、ミトコンドリア、</a:t>
            </a:r>
            <a:r>
              <a:rPr lang="ja-JP" altLang="en-US" sz="2400" dirty="0" smtClean="0"/>
              <a:t>葉</a:t>
            </a:r>
            <a:r>
              <a:rPr lang="ja-JP" altLang="en-US" sz="1800" dirty="0" smtClean="0"/>
              <a:t>緑体などの細胞内の様々な小器官を持つ生物。（人間も真核生物）</a:t>
            </a:r>
            <a:endParaRPr lang="en-US" altLang="ja-JP" sz="1800" dirty="0" smtClean="0"/>
          </a:p>
          <a:p>
            <a:r>
              <a:rPr lang="ja-JP" altLang="en-US" sz="1800" dirty="0" smtClean="0">
                <a:solidFill>
                  <a:srgbClr val="FFFF00"/>
                </a:solidFill>
              </a:rPr>
              <a:t>共生説</a:t>
            </a:r>
            <a:r>
              <a:rPr lang="ja-JP" altLang="en-US" sz="1800" dirty="0" smtClean="0"/>
              <a:t>：　恐らく、真核生物の細胞中小器官は、それぞれ独自の能力を持った別の原核生物だった</a:t>
            </a:r>
            <a:endParaRPr lang="en-US" altLang="ja-JP" sz="1800" dirty="0" smtClean="0"/>
          </a:p>
          <a:p>
            <a:pPr lvl="1"/>
            <a:r>
              <a:rPr lang="ja-JP" altLang="en-US" sz="1600" dirty="0" smtClean="0"/>
              <a:t>光合成をするシアノバクテリア＝＞葉緑体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呼吸能力を持つ原核生物＝＞ミトコンドリア</a:t>
            </a:r>
            <a:endParaRPr lang="en-US" altLang="ja-JP" sz="1600" dirty="0" smtClean="0"/>
          </a:p>
          <a:p>
            <a:r>
              <a:rPr lang="ja-JP" altLang="en-US" sz="1800" dirty="0" smtClean="0"/>
              <a:t>真核生物の登場により、細胞が大型化し、</a:t>
            </a:r>
            <a:r>
              <a:rPr lang="en-US" altLang="ja-JP" sz="1800" dirty="0" smtClean="0"/>
              <a:t>DNA</a:t>
            </a:r>
            <a:r>
              <a:rPr lang="ja-JP" altLang="en-US" sz="1800" dirty="0" smtClean="0"/>
              <a:t>が核という容器に守られ、細胞内の分業が進んだ＝＞より複雑な生命への道</a:t>
            </a:r>
            <a:endParaRPr lang="en-US" altLang="ja-JP" sz="18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16" y="2903004"/>
            <a:ext cx="3405836" cy="2069045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rot="16200000" flipH="1">
            <a:off x="7542612" y="2714594"/>
            <a:ext cx="851362" cy="83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703148" y="18793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核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16200000" flipV="1">
            <a:off x="5923816" y="4724367"/>
            <a:ext cx="1144454" cy="97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510656" y="543990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ミトコンドリア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159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235480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多細胞生物の出現</a:t>
            </a:r>
            <a:r>
              <a:rPr lang="en-US" altLang="ja-JP" sz="3200" dirty="0" smtClean="0"/>
              <a:t>(10</a:t>
            </a:r>
            <a:r>
              <a:rPr lang="ja-JP" altLang="en-US" sz="3200" dirty="0" smtClean="0"/>
              <a:t>億年前</a:t>
            </a:r>
            <a:r>
              <a:rPr lang="en-US" altLang="ja-JP" sz="3200" dirty="0" smtClean="0"/>
              <a:t>)</a:t>
            </a:r>
            <a:br>
              <a:rPr lang="en-US" altLang="ja-JP" sz="3200" dirty="0" smtClean="0"/>
            </a:br>
            <a:r>
              <a:rPr lang="ja-JP" altLang="en-US" sz="2800" dirty="0" smtClean="0"/>
              <a:t>＝＞巨大化、複雑化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000" dirty="0" smtClean="0"/>
              <a:t>硬骨格生物の出現（</a:t>
            </a:r>
            <a:r>
              <a:rPr lang="en-US" altLang="ja-JP" sz="2000" dirty="0" smtClean="0"/>
              <a:t>5.5</a:t>
            </a:r>
            <a:r>
              <a:rPr lang="ja-JP" altLang="en-US" sz="2000" dirty="0" smtClean="0"/>
              <a:t>億年前）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＝＞硬殻＝身を守るもの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他の生物の補食が始まった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この辺りより前を先カンブリア時代とよぶ</a:t>
            </a:r>
            <a:endParaRPr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41" y="7425765"/>
            <a:ext cx="10812393" cy="111618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12" y="3429000"/>
            <a:ext cx="3024951" cy="312270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2312" y="29673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三葉虫</a:t>
            </a:r>
            <a:endParaRPr kumimoji="1" lang="ja-JP" altLang="en-US" sz="2400" dirty="0"/>
          </a:p>
        </p:txBody>
      </p:sp>
      <p:pic>
        <p:nvPicPr>
          <p:cNvPr id="7" name="Picture 2" descr="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322" y="2997217"/>
            <a:ext cx="5628869" cy="36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88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カンブリア紀爆発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10200"/>
            <a:ext cx="2919712" cy="1741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27" y="1417638"/>
            <a:ext cx="2238085" cy="31434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241" y="3051431"/>
            <a:ext cx="4533559" cy="34001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88291" y="1515188"/>
            <a:ext cx="50331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カンブリア紀</a:t>
            </a:r>
            <a:r>
              <a:rPr kumimoji="1" lang="en-US" altLang="ja-JP" sz="2400" dirty="0" smtClean="0"/>
              <a:t>(5.45</a:t>
            </a:r>
            <a:r>
              <a:rPr lang="en-US" altLang="ja-JP" sz="2400" dirty="0" smtClean="0"/>
              <a:t>〜</a:t>
            </a:r>
            <a:r>
              <a:rPr kumimoji="1" lang="en-US" altLang="ja-JP" sz="2400" dirty="0" smtClean="0"/>
              <a:t>5</a:t>
            </a:r>
            <a:r>
              <a:rPr kumimoji="1" lang="ja-JP" altLang="en-US" sz="2400" dirty="0" smtClean="0"/>
              <a:t>億年前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におきた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生物の</a:t>
            </a:r>
            <a:r>
              <a:rPr lang="ja-JP" altLang="en-US" sz="2400" dirty="0" smtClean="0"/>
              <a:t>急激な多様化。</a:t>
            </a:r>
            <a:endParaRPr lang="en-US" altLang="ja-JP" sz="2400" dirty="0" smtClean="0"/>
          </a:p>
          <a:p>
            <a:r>
              <a:rPr lang="ja-JP" altLang="en-US" sz="2400" dirty="0" smtClean="0"/>
              <a:t>多くはすぐに絶滅した。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6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陸地への進出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000" dirty="0" smtClean="0"/>
              <a:t>生物の多様化＝＞複雑な生態系、ピラミッド型の食物連鎖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住処を探して新しいフロンティア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陸地へ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ちょうど</a:t>
            </a:r>
            <a:r>
              <a:rPr lang="en-US" altLang="ja-JP" sz="2000" dirty="0" smtClean="0"/>
              <a:t>4〜5</a:t>
            </a:r>
            <a:r>
              <a:rPr lang="ja-JP" altLang="en-US" sz="2000" dirty="0" smtClean="0"/>
              <a:t>億年前に太陽からの紫外線をふせぐオゾン</a:t>
            </a:r>
            <a:r>
              <a:rPr lang="en-US" altLang="ja-JP" sz="2000" dirty="0" smtClean="0"/>
              <a:t>(O3)</a:t>
            </a:r>
            <a:r>
              <a:rPr lang="ja-JP" altLang="en-US" sz="2000" dirty="0" smtClean="0"/>
              <a:t>層が形成され、生命が陸地に住めるようになった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大型化、恐竜の誕生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83619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太陽系外惑星の発見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47064"/>
            <a:ext cx="7078357" cy="53087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94714" y="62865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3236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人類（ホモ・サピエンス）の誕生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416204"/>
            <a:ext cx="8229600" cy="4525963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500</a:t>
            </a:r>
            <a:r>
              <a:rPr lang="ja-JP" altLang="en-US" sz="2000" dirty="0" smtClean="0"/>
              <a:t>万年前：サルから分化（猿人）</a:t>
            </a:r>
            <a:endParaRPr lang="en-US" altLang="ja-JP" sz="2000" dirty="0" smtClean="0"/>
          </a:p>
          <a:p>
            <a:pPr lvl="1"/>
            <a:r>
              <a:rPr lang="ja-JP" altLang="en-US" sz="1800" dirty="0" smtClean="0"/>
              <a:t>アウストラロピテクスのルーシー（アフリカ）</a:t>
            </a:r>
            <a:endParaRPr lang="en-US" altLang="ja-JP" sz="18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200</a:t>
            </a:r>
            <a:r>
              <a:rPr lang="ja-JP" altLang="en-US" sz="2000" dirty="0" smtClean="0"/>
              <a:t>万年前：ホモ・ハビリス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最初のヒト属</a:t>
            </a:r>
            <a:r>
              <a:rPr lang="en-US" altLang="ja-JP" sz="2000" dirty="0" smtClean="0"/>
              <a:t>)...</a:t>
            </a:r>
            <a:r>
              <a:rPr lang="ja-JP" altLang="en-US" sz="2000" dirty="0" smtClean="0"/>
              <a:t>石器を使用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180</a:t>
            </a:r>
            <a:r>
              <a:rPr lang="ja-JP" altLang="en-US" sz="2000" dirty="0" smtClean="0"/>
              <a:t>年前：原人の誕生（北京原人、ジャワ原人）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火を使用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50</a:t>
            </a:r>
            <a:r>
              <a:rPr lang="ja-JP" altLang="en-US" sz="2000" dirty="0" smtClean="0"/>
              <a:t>万年前：旧人</a:t>
            </a:r>
            <a:r>
              <a:rPr lang="ja-JP" altLang="ja-JP" sz="2000" dirty="0" smtClean="0"/>
              <a:t>：</a:t>
            </a:r>
            <a:r>
              <a:rPr lang="ja-JP" altLang="en-US" sz="2000" dirty="0" smtClean="0"/>
              <a:t>ネアンデルタール人など</a:t>
            </a:r>
            <a:r>
              <a:rPr lang="en-US" altLang="ja-JP" sz="2000" dirty="0" smtClean="0"/>
              <a:t>...</a:t>
            </a:r>
            <a:r>
              <a:rPr lang="ja-JP" altLang="en-US" sz="2000" dirty="0" smtClean="0"/>
              <a:t>脳が大きくなり精神的に進化。ネアンデルタール人の葬式後から花の花粉が見つかっている</a:t>
            </a:r>
            <a:endParaRPr lang="en-US" altLang="ja-JP" sz="2000" dirty="0" smtClean="0"/>
          </a:p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20</a:t>
            </a:r>
            <a:r>
              <a:rPr lang="ja-JP" altLang="en-US" sz="2000" dirty="0" smtClean="0"/>
              <a:t>万年前：新人（現生人類）</a:t>
            </a:r>
            <a:endParaRPr lang="en-US" altLang="ja-JP" sz="2000" dirty="0" smtClean="0"/>
          </a:p>
          <a:p>
            <a:endParaRPr lang="en-US" altLang="ja-JP" sz="1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32495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1060" y="274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大量絶滅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06" y="614088"/>
            <a:ext cx="3244094" cy="60937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3037" y="5931647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134" y="3363862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３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6947" y="1417638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１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74158" y="244756"/>
            <a:ext cx="15477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→</a:t>
            </a:r>
            <a:r>
              <a:rPr lang="ja-JP" altLang="en-US" dirty="0" smtClean="0"/>
              <a:t>生物の種類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41342" y="5994688"/>
            <a:ext cx="18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カンブリア紀爆発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10756" y="5469982"/>
            <a:ext cx="201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★:</a:t>
            </a:r>
            <a:r>
              <a:rPr lang="ja-JP" altLang="en-US" sz="2400" dirty="0" smtClean="0">
                <a:solidFill>
                  <a:srgbClr val="FF0000"/>
                </a:solidFill>
              </a:rPr>
              <a:t>　大量絶滅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6008" y="10690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恐竜の絶滅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77859" y="1416673"/>
            <a:ext cx="4043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生命の大量絶滅は何度も起きている。</a:t>
            </a:r>
            <a:endParaRPr kumimoji="1" lang="en-US" altLang="ja-JP" sz="2000" dirty="0" smtClean="0"/>
          </a:p>
          <a:p>
            <a:endParaRPr lang="en-US" altLang="ja-JP" sz="2000" dirty="0" smtClean="0"/>
          </a:p>
          <a:p>
            <a:r>
              <a:rPr kumimoji="1" lang="en-US" altLang="ja-JP" sz="2000" dirty="0" smtClean="0"/>
              <a:t>6500</a:t>
            </a:r>
            <a:r>
              <a:rPr kumimoji="1" lang="ja-JP" altLang="en-US" sz="2000" dirty="0" smtClean="0"/>
              <a:t>万年前の恐竜の絶滅は、恐らく巨大隕石の衝突によるもの。</a:t>
            </a:r>
            <a:endParaRPr kumimoji="1" lang="en-US" altLang="ja-JP" sz="2000" dirty="0" smtClean="0"/>
          </a:p>
          <a:p>
            <a:endParaRPr lang="en-US" altLang="ja-JP" sz="2000" dirty="0" smtClean="0"/>
          </a:p>
          <a:p>
            <a:r>
              <a:rPr kumimoji="1" lang="ja-JP" altLang="en-US" sz="2000" dirty="0" smtClean="0"/>
              <a:t>外的要因：巨大隕石、近傍の</a:t>
            </a:r>
            <a:r>
              <a:rPr lang="ja-JP" altLang="en-US" sz="2000" dirty="0" smtClean="0"/>
              <a:t>星の超新星爆発など</a:t>
            </a:r>
            <a:endParaRPr lang="en-US" altLang="ja-JP" sz="2000" dirty="0" smtClean="0"/>
          </a:p>
          <a:p>
            <a:endParaRPr kumimoji="1" lang="en-US" altLang="ja-JP" sz="2000" dirty="0" smtClean="0"/>
          </a:p>
          <a:p>
            <a:r>
              <a:rPr lang="ja-JP" altLang="en-US" sz="2000" dirty="0" smtClean="0"/>
              <a:t>内的要因：気候変動、火山活動など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8091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現代は６番目の大絶滅時代か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3930" y="1600200"/>
            <a:ext cx="3825949" cy="4525963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800" dirty="0" smtClean="0"/>
              <a:t>年間</a:t>
            </a:r>
            <a:r>
              <a:rPr lang="en-US" altLang="ja-JP" sz="2800" dirty="0" smtClean="0"/>
              <a:t>40000</a:t>
            </a:r>
            <a:r>
              <a:rPr lang="ja-JP" altLang="en-US" sz="2800" dirty="0" smtClean="0"/>
              <a:t>種の絶滅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恐竜の絶滅時代より速い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多くは開発や乱獲、外来種の持ち込みなど人間の活動に由来すると言われている。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79" y="2035285"/>
            <a:ext cx="4720076" cy="27691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43167" y="5342820"/>
            <a:ext cx="167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COP10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HP</a:t>
            </a:r>
            <a:r>
              <a:rPr kumimoji="1" lang="ja-JP" altLang="en-US" dirty="0" smtClean="0"/>
              <a:t>より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90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いつか宇宙人と会えるか？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829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z="3600" dirty="0" smtClean="0"/>
              <a:t>ドレイク方程式</a:t>
            </a:r>
            <a:endParaRPr lang="ja-JP" altLang="en-US" sz="3600" dirty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ja-JP" altLang="en-US" dirty="0" smtClean="0"/>
              <a:t>　</a:t>
            </a:r>
            <a:endParaRPr lang="ja-JP" altLang="en-US" dirty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932445"/>
              </p:ext>
            </p:extLst>
          </p:nvPr>
        </p:nvGraphicFramePr>
        <p:xfrm>
          <a:off x="2286000" y="1828800"/>
          <a:ext cx="45243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数式" r:id="rId3" imgW="1231560" imgH="241200" progId="Equation.3">
                  <p:embed/>
                </p:oleObj>
              </mc:Choice>
              <mc:Fallback>
                <p:oleObj name="数式" r:id="rId3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828800"/>
                        <a:ext cx="4524375" cy="8858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387447"/>
              </p:ext>
            </p:extLst>
          </p:nvPr>
        </p:nvGraphicFramePr>
        <p:xfrm>
          <a:off x="536510" y="2667000"/>
          <a:ext cx="796925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数式" r:id="rId5" imgW="317160" imgH="2070000" progId="Equation.3">
                  <p:embed/>
                </p:oleObj>
              </mc:Choice>
              <mc:Fallback>
                <p:oleObj name="数式" r:id="rId5" imgW="317160" imgH="207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10" y="2667000"/>
                        <a:ext cx="796925" cy="4432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057400" y="2667000"/>
            <a:ext cx="5503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１年間に銀河系の中</a:t>
            </a:r>
            <a:r>
              <a:rPr lang="ja-JP" altLang="en-US" sz="2400" dirty="0" smtClean="0">
                <a:latin typeface="Times New Roman" pitchFamily="-106" charset="0"/>
              </a:rPr>
              <a:t>で生まれる恒星</a:t>
            </a:r>
            <a:r>
              <a:rPr lang="ja-JP" altLang="en-US" sz="2400" dirty="0">
                <a:latin typeface="Times New Roman" pitchFamily="-106" charset="0"/>
              </a:rPr>
              <a:t>の</a:t>
            </a:r>
            <a:r>
              <a:rPr lang="ja-JP" altLang="en-US" sz="2400" dirty="0" smtClean="0">
                <a:latin typeface="Times New Roman" pitchFamily="-106" charset="0"/>
              </a:rPr>
              <a:t>数</a:t>
            </a:r>
            <a:endParaRPr lang="ja-JP" altLang="en-US" sz="2400" dirty="0">
              <a:latin typeface="Times New Roman" pitchFamily="-106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133600" y="3144838"/>
            <a:ext cx="43168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生まれた恒星</a:t>
            </a:r>
            <a:r>
              <a:rPr lang="ja-JP" altLang="en-US" sz="2400" dirty="0">
                <a:latin typeface="Times New Roman" pitchFamily="-106" charset="0"/>
              </a:rPr>
              <a:t>が惑星をもつ確率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905000" y="3657600"/>
            <a:ext cx="72166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　</a:t>
            </a:r>
            <a:r>
              <a:rPr lang="ja-JP" altLang="en-US" sz="2400" dirty="0" smtClean="0">
                <a:latin typeface="Times New Roman" pitchFamily="-106" charset="0"/>
              </a:rPr>
              <a:t>惑星を持つ恒星あたりの生命</a:t>
            </a:r>
            <a:r>
              <a:rPr lang="ja-JP" altLang="en-US" sz="2400" dirty="0">
                <a:latin typeface="Times New Roman" pitchFamily="-106" charset="0"/>
              </a:rPr>
              <a:t>生存に適する惑星の数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133600" y="4211638"/>
            <a:ext cx="5136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そのような</a:t>
            </a:r>
            <a:r>
              <a:rPr lang="ja-JP" altLang="en-US" sz="2400" dirty="0" smtClean="0">
                <a:latin typeface="Times New Roman" pitchFamily="-106" charset="0"/>
              </a:rPr>
              <a:t>惑星に生命が生まれる</a:t>
            </a:r>
            <a:r>
              <a:rPr lang="ja-JP" altLang="en-US" sz="2400" dirty="0">
                <a:latin typeface="Times New Roman" pitchFamily="-106" charset="0"/>
              </a:rPr>
              <a:t>確率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133600" y="4745038"/>
            <a:ext cx="4979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Times New Roman" pitchFamily="-106" charset="0"/>
              </a:rPr>
              <a:t>生まれた生命が知的</a:t>
            </a:r>
            <a:r>
              <a:rPr lang="ja-JP" altLang="en-US" sz="2400" dirty="0" smtClean="0">
                <a:latin typeface="Times New Roman" pitchFamily="-106" charset="0"/>
              </a:rPr>
              <a:t>に進化</a:t>
            </a:r>
            <a:r>
              <a:rPr lang="ja-JP" altLang="en-US" sz="2400" dirty="0">
                <a:latin typeface="Times New Roman" pitchFamily="-106" charset="0"/>
              </a:rPr>
              <a:t>する確率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184400" y="5257800"/>
            <a:ext cx="4410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その生命が交信手段を持つ確率</a:t>
            </a:r>
            <a:endParaRPr lang="ja-JP" altLang="en-US" sz="2400" dirty="0">
              <a:latin typeface="Times New Roman" pitchFamily="-106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193925" y="5735638"/>
            <a:ext cx="3803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 smtClean="0">
                <a:latin typeface="Times New Roman" pitchFamily="-106" charset="0"/>
              </a:rPr>
              <a:t>その生命が交信を望む</a:t>
            </a:r>
            <a:r>
              <a:rPr lang="ja-JP" altLang="en-US" sz="2400" dirty="0">
                <a:latin typeface="Times New Roman" pitchFamily="-106" charset="0"/>
              </a:rPr>
              <a:t>確率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2178050" y="61722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Times New Roman" pitchFamily="-106" charset="0"/>
              </a:rPr>
              <a:t>文明の寿命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038" y="274638"/>
            <a:ext cx="1173469" cy="23263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98579" y="1284051"/>
            <a:ext cx="6662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N: </a:t>
            </a:r>
            <a:r>
              <a:rPr kumimoji="1" lang="ja-JP" altLang="en-US" sz="2800" dirty="0" smtClean="0"/>
              <a:t>銀河系内の交信可能な地球外文明の数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6206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7" grpId="0"/>
      <p:bldP spid="39948" grpId="0"/>
      <p:bldP spid="399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90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R:</a:t>
            </a:r>
            <a:r>
              <a:rPr lang="ja-JP" altLang="en-US" sz="2800" dirty="0">
                <a:latin typeface="Times New Roman" pitchFamily="-106" charset="0"/>
              </a:rPr>
              <a:t>１年間に銀河系の中で誕生する恒星の</a:t>
            </a:r>
            <a:r>
              <a:rPr lang="ja-JP" altLang="en-US" sz="2800" dirty="0" smtClean="0">
                <a:latin typeface="Times New Roman" pitchFamily="-106" charset="0"/>
              </a:rPr>
              <a:t>数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（かなりよく分かっている）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800" dirty="0"/>
          </a:p>
        </p:txBody>
      </p:sp>
      <p:pic>
        <p:nvPicPr>
          <p:cNvPr id="4" name="Picture 4" descr="銀河系gin101_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10510" y="2209627"/>
            <a:ext cx="5294551" cy="3970913"/>
          </a:xfr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395487" y="1470706"/>
            <a:ext cx="223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〜</a:t>
            </a:r>
            <a:r>
              <a:rPr lang="ja-JP" altLang="en-US" sz="2800" dirty="0" smtClean="0"/>
              <a:t>１０個くらい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6371684"/>
            <a:ext cx="855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銀河系の中には約</a:t>
            </a:r>
            <a:r>
              <a:rPr lang="en-US" altLang="ja-JP" dirty="0" smtClean="0"/>
              <a:t>1000</a:t>
            </a:r>
            <a:r>
              <a:rPr lang="ja-JP" altLang="en-US" dirty="0" smtClean="0"/>
              <a:t>億個の星があり、毎年</a:t>
            </a:r>
            <a:r>
              <a:rPr lang="en-US" altLang="ja-JP" dirty="0" smtClean="0"/>
              <a:t>10</a:t>
            </a:r>
            <a:r>
              <a:rPr lang="ja-JP" altLang="en-US" dirty="0" smtClean="0"/>
              <a:t>個くらい生まれて同じくらい死んでいる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4159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 err="1"/>
              <a:t>fp</a:t>
            </a:r>
            <a:r>
              <a:rPr lang="en-US" altLang="ja-JP" sz="2800" dirty="0"/>
              <a:t>:</a:t>
            </a:r>
            <a:r>
              <a:rPr lang="ja-JP" altLang="en-US" sz="2800" dirty="0">
                <a:latin typeface="Times New Roman" pitchFamily="-106" charset="0"/>
              </a:rPr>
              <a:t>生まれた恒星が惑星をもつ確率</a:t>
            </a:r>
            <a:r>
              <a:rPr lang="en-US" altLang="ja-JP" sz="2800" dirty="0">
                <a:latin typeface="Times New Roman" pitchFamily="-106" charset="0"/>
              </a:rPr>
              <a:t/>
            </a:r>
            <a:br>
              <a:rPr lang="en-US" altLang="ja-JP" sz="2800" dirty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（わりと分かっている）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92728" y="1470706"/>
            <a:ext cx="58123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〜</a:t>
            </a:r>
            <a:r>
              <a:rPr lang="ja-JP" altLang="en-US" sz="2800" dirty="0" smtClean="0"/>
              <a:t>ほぼ</a:t>
            </a:r>
            <a:r>
              <a:rPr lang="en-US" altLang="ja-JP" sz="2800" dirty="0" smtClean="0"/>
              <a:t>100%</a:t>
            </a:r>
          </a:p>
          <a:p>
            <a:pPr algn="ctr"/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50%</a:t>
            </a:r>
            <a:r>
              <a:rPr kumimoji="1" lang="ja-JP" altLang="en-US" dirty="0" smtClean="0"/>
              <a:t>くらいかも）しれないが</a:t>
            </a:r>
            <a:r>
              <a:rPr kumimoji="1" lang="en-US" altLang="ja-JP" dirty="0" smtClean="0"/>
              <a:t>50%</a:t>
            </a:r>
            <a:r>
              <a:rPr kumimoji="1" lang="ja-JP" altLang="en-US" dirty="0" smtClean="0"/>
              <a:t>も</a:t>
            </a:r>
            <a:r>
              <a:rPr kumimoji="1" lang="en-US" altLang="ja-JP" dirty="0" smtClean="0"/>
              <a:t>100%</a:t>
            </a:r>
            <a:r>
              <a:rPr kumimoji="1" lang="ja-JP" altLang="en-US" dirty="0" smtClean="0"/>
              <a:t>も対して変わらない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05748" y="6371684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太陽系以外の恒星系でも、ぞくぞくと惑星が見つかりだしている。</a:t>
            </a:r>
            <a:endParaRPr kumimoji="1" lang="ja-JP" altLang="en-US" dirty="0"/>
          </a:p>
        </p:txBody>
      </p:sp>
      <p:pic>
        <p:nvPicPr>
          <p:cNvPr id="7" name="図 6" descr="planets_iau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57" y="2349768"/>
            <a:ext cx="6836798" cy="38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06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ne:</a:t>
            </a:r>
            <a:r>
              <a:rPr lang="ja-JP" altLang="en-US" sz="2800" dirty="0">
                <a:latin typeface="Times New Roman" pitchFamily="-106" charset="0"/>
              </a:rPr>
              <a:t>惑星を持つ恒星あたり</a:t>
            </a:r>
            <a:r>
              <a:rPr lang="ja-JP" altLang="en-US" sz="2800" dirty="0" smtClean="0">
                <a:latin typeface="Times New Roman" pitchFamily="-106" charset="0"/>
              </a:rPr>
              <a:t>の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800" dirty="0" smtClean="0">
                <a:latin typeface="Times New Roman" pitchFamily="-106" charset="0"/>
              </a:rPr>
              <a:t>生命</a:t>
            </a:r>
            <a:r>
              <a:rPr lang="ja-JP" altLang="en-US" sz="2800" dirty="0">
                <a:latin typeface="Times New Roman" pitchFamily="-106" charset="0"/>
              </a:rPr>
              <a:t>生存に適する惑星の</a:t>
            </a:r>
            <a:r>
              <a:rPr lang="ja-JP" altLang="en-US" sz="2800" dirty="0" smtClean="0">
                <a:latin typeface="Times New Roman" pitchFamily="-106" charset="0"/>
              </a:rPr>
              <a:t>数</a:t>
            </a:r>
            <a:r>
              <a:rPr lang="en-US" altLang="ja-JP" sz="2800" dirty="0" smtClean="0">
                <a:latin typeface="Times New Roman" pitchFamily="-106" charset="0"/>
              </a:rPr>
              <a:t/>
            </a:r>
            <a:br>
              <a:rPr lang="en-US" altLang="ja-JP" sz="2800" dirty="0" smtClean="0">
                <a:latin typeface="Times New Roman" pitchFamily="-106" charset="0"/>
              </a:rPr>
            </a:br>
            <a:r>
              <a:rPr lang="ja-JP" altLang="en-US" sz="2000" dirty="0" smtClean="0">
                <a:latin typeface="Times New Roman" pitchFamily="-106" charset="0"/>
              </a:rPr>
              <a:t>（だんだん分かり出している）</a:t>
            </a:r>
            <a:r>
              <a:rPr lang="ja-JP" altLang="en-US" sz="2800" dirty="0">
                <a:latin typeface="Times New Roman" pitchFamily="-106" charset="0"/>
              </a:rPr>
              <a:t/>
            </a:r>
            <a:br>
              <a:rPr lang="ja-JP" altLang="en-US" sz="2800" dirty="0">
                <a:latin typeface="Times New Roman" pitchFamily="-106" charset="0"/>
              </a:rPr>
            </a:b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72860" y="1635057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〜1</a:t>
            </a:r>
            <a:r>
              <a:rPr lang="ja-JP" altLang="en-US" sz="2800" dirty="0" smtClean="0"/>
              <a:t>個くらい</a:t>
            </a:r>
          </a:p>
          <a:p>
            <a:pPr algn="ctr"/>
            <a:r>
              <a:rPr kumimoji="1" lang="ja-JP" altLang="en-US" sz="1600" dirty="0" smtClean="0"/>
              <a:t>（</a:t>
            </a:r>
            <a:r>
              <a:rPr lang="ja-JP" altLang="en-US" sz="1600" dirty="0" smtClean="0"/>
              <a:t>少し甘い見積もりかも？）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229" y="6371684"/>
            <a:ext cx="545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液体の水が存在できそうな惑星も見つかりだしている。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304" y="2629647"/>
            <a:ext cx="3804559" cy="36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9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17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fp</a:t>
            </a:r>
            <a:r>
              <a:rPr lang="en-US" altLang="ja-JP" sz="3200" dirty="0" smtClean="0">
                <a:latin typeface="Times New Roman" pitchFamily="-106" charset="0"/>
              </a:rPr>
              <a:t>: </a:t>
            </a:r>
            <a:r>
              <a:rPr lang="ja-JP" altLang="en-US" sz="3200" dirty="0" smtClean="0">
                <a:latin typeface="Times New Roman" pitchFamily="-106" charset="0"/>
              </a:rPr>
              <a:t>惑星</a:t>
            </a:r>
            <a:r>
              <a:rPr lang="ja-JP" altLang="en-US" sz="3200" dirty="0">
                <a:latin typeface="Times New Roman" pitchFamily="-106" charset="0"/>
              </a:rPr>
              <a:t>に生命が生まれる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499" y="6187018"/>
            <a:ext cx="833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地球上の生命は全て先祖は同じ。だからわたしたちは「たった一つの例」しか知らない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64" y="1732316"/>
            <a:ext cx="2708009" cy="41587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82798" y="2939563"/>
            <a:ext cx="2604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見つかっている地球上で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最古の生命の化石。</a:t>
            </a:r>
            <a:endParaRPr kumimoji="1" lang="en-US" altLang="ja-JP" dirty="0" smtClean="0"/>
          </a:p>
          <a:p>
            <a:r>
              <a:rPr lang="ja-JP" altLang="en-US" dirty="0" smtClean="0"/>
              <a:t>約</a:t>
            </a:r>
            <a:r>
              <a:rPr lang="en-US" altLang="ja-JP" dirty="0" smtClean="0"/>
              <a:t>35</a:t>
            </a:r>
            <a:r>
              <a:rPr lang="ja-JP" altLang="en-US" dirty="0" smtClean="0"/>
              <a:t>億年前の地層から。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404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fi</a:t>
            </a:r>
            <a:r>
              <a:rPr lang="en-US" altLang="ja-JP" sz="3200" dirty="0" smtClean="0">
                <a:latin typeface="Times New Roman" pitchFamily="-106" charset="0"/>
              </a:rPr>
              <a:t>: </a:t>
            </a:r>
            <a:r>
              <a:rPr lang="ja-JP" altLang="en-US" sz="3200" dirty="0" smtClean="0">
                <a:latin typeface="Times New Roman" pitchFamily="-106" charset="0"/>
              </a:rPr>
              <a:t>生まれた</a:t>
            </a:r>
            <a:r>
              <a:rPr lang="ja-JP" altLang="en-US" sz="3200" dirty="0">
                <a:latin typeface="Times New Roman" pitchFamily="-106" charset="0"/>
              </a:rPr>
              <a:t>生命が知的に進化する確率</a:t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4" y="2023774"/>
            <a:ext cx="1267011" cy="19457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18" y="2539782"/>
            <a:ext cx="1831575" cy="111268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342" y="2357175"/>
            <a:ext cx="1493549" cy="154181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582" y="2398680"/>
            <a:ext cx="1570905" cy="149721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759" y="2572854"/>
            <a:ext cx="1710109" cy="113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3932" y="4008201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原始的な生命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85797" y="3935830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複雑な細胞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96834" y="3947128"/>
            <a:ext cx="10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多細胞生物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19264" y="3895533"/>
            <a:ext cx="101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わりと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知的な生物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74087" y="3749514"/>
            <a:ext cx="101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かなり</a:t>
            </a:r>
            <a:endParaRPr kumimoji="1" lang="en-US" altLang="ja-JP" dirty="0" smtClean="0"/>
          </a:p>
          <a:p>
            <a:r>
              <a:rPr kumimoji="1" lang="ja-JP" altLang="en-US" dirty="0" smtClean="0"/>
              <a:t>知的な生物</a:t>
            </a:r>
            <a:endParaRPr kumimoji="1" lang="ja-JP" altLang="en-US" dirty="0"/>
          </a:p>
        </p:txBody>
      </p:sp>
      <p:sp>
        <p:nvSpPr>
          <p:cNvPr id="3" name="右矢印 2"/>
          <p:cNvSpPr/>
          <p:nvPr/>
        </p:nvSpPr>
        <p:spPr>
          <a:xfrm>
            <a:off x="1303413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3486624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5129836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7061487" y="2823882"/>
            <a:ext cx="381328" cy="522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499" y="5126194"/>
            <a:ext cx="8216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人間は、地球で生まれた最初の生命よりずーっと複雑。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知的生命への進化は、生命が生まれたら必ずおきるか？奇跡のようなできごとか？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421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13" y="823460"/>
            <a:ext cx="8042487" cy="60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9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fe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>
                <a:latin typeface="Times New Roman" pitchFamily="-106" charset="0"/>
              </a:rPr>
              <a:t>その生命が交信手段を持つ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4721274"/>
            <a:ext cx="71686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人間は、今から約</a:t>
            </a:r>
            <a:r>
              <a:rPr lang="en-US" altLang="ja-JP" dirty="0" smtClean="0"/>
              <a:t>20</a:t>
            </a:r>
            <a:r>
              <a:rPr lang="ja-JP" altLang="en-US" dirty="0" smtClean="0"/>
              <a:t>万年前に生物として今の形になった。</a:t>
            </a:r>
            <a:endParaRPr lang="en-US" altLang="ja-JP" dirty="0" smtClean="0"/>
          </a:p>
          <a:p>
            <a:r>
              <a:rPr lang="ja-JP" altLang="en-US" dirty="0" smtClean="0"/>
              <a:t>つまり、</a:t>
            </a:r>
            <a:r>
              <a:rPr lang="en-US" altLang="ja-JP" dirty="0" smtClean="0"/>
              <a:t>20</a:t>
            </a:r>
            <a:r>
              <a:rPr lang="ja-JP" altLang="en-US" dirty="0" smtClean="0"/>
              <a:t>万年前の人間は、今と人間と同じ能力を持っている。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しかし、人間は</a:t>
            </a:r>
            <a:r>
              <a:rPr lang="en-US" altLang="ja-JP" dirty="0" smtClean="0"/>
              <a:t>19</a:t>
            </a:r>
            <a:r>
              <a:rPr lang="ja-JP" altLang="en-US" dirty="0" smtClean="0"/>
              <a:t>万年以上、動物を狩ったり木の実を拾って食べたりする</a:t>
            </a:r>
            <a:endParaRPr lang="en-US" altLang="ja-JP" dirty="0" smtClean="0"/>
          </a:p>
          <a:p>
            <a:r>
              <a:rPr lang="ja-JP" altLang="en-US" dirty="0" smtClean="0"/>
              <a:t>狩猟採集中心の生活を送り、科学技術は持っていなかった。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脳の能力が知的であれば、科学技術は必ず発達するかどうか？</a:t>
            </a:r>
            <a:endParaRPr lang="en-US" altLang="ja-JP" dirty="0" smtClean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75" y="1816058"/>
            <a:ext cx="5399265" cy="27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fd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 smtClean="0">
                <a:latin typeface="Times New Roman" pitchFamily="-106" charset="0"/>
              </a:rPr>
              <a:t>その</a:t>
            </a:r>
            <a:r>
              <a:rPr lang="ja-JP" altLang="en-US" sz="3200" dirty="0">
                <a:latin typeface="Times New Roman" pitchFamily="-106" charset="0"/>
              </a:rPr>
              <a:t>生命が交信を望む</a:t>
            </a:r>
            <a:r>
              <a:rPr lang="ja-JP" altLang="en-US" sz="3200" dirty="0" smtClean="0">
                <a:latin typeface="Times New Roman" pitchFamily="-106" charset="0"/>
              </a:rPr>
              <a:t>確率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5109745"/>
            <a:ext cx="7145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相手は宇宙人。交信を望むのかどうかわからない。</a:t>
            </a:r>
          </a:p>
          <a:p>
            <a:endParaRPr lang="en-US" altLang="ja-JP" dirty="0"/>
          </a:p>
          <a:p>
            <a:r>
              <a:rPr lang="ja-JP" altLang="en-US" dirty="0" smtClean="0"/>
              <a:t>そもそもわたしたちと同じような意味での「会話」や「コミュニケーション」を</a:t>
            </a:r>
            <a:endParaRPr lang="en-US" altLang="ja-JP" dirty="0" smtClean="0"/>
          </a:p>
          <a:p>
            <a:r>
              <a:rPr lang="ja-JP" altLang="en-US" dirty="0" smtClean="0"/>
              <a:t>するかどうかも分からない。</a:t>
            </a: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82" y="2191615"/>
            <a:ext cx="5524500" cy="2620191"/>
          </a:xfrm>
          <a:prstGeom prst="rect">
            <a:avLst/>
          </a:prstGeom>
        </p:spPr>
      </p:pic>
      <p:sp>
        <p:nvSpPr>
          <p:cNvPr id="4" name="雲形吹き出し 3"/>
          <p:cNvSpPr/>
          <p:nvPr/>
        </p:nvSpPr>
        <p:spPr>
          <a:xfrm>
            <a:off x="6072054" y="1373449"/>
            <a:ext cx="2256118" cy="136078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%`@#?_¥x%$@&gt;.....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6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8995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L</a:t>
            </a:r>
            <a:r>
              <a:rPr lang="en-US" altLang="ja-JP" sz="3200" dirty="0" smtClean="0">
                <a:latin typeface="Times New Roman" pitchFamily="-106" charset="0"/>
              </a:rPr>
              <a:t>:</a:t>
            </a:r>
            <a:r>
              <a:rPr lang="ja-JP" altLang="en-US" sz="3200" dirty="0" smtClean="0">
                <a:latin typeface="Times New Roman" pitchFamily="-106" charset="0"/>
              </a:rPr>
              <a:t>文明の寿命</a:t>
            </a:r>
            <a:r>
              <a:rPr lang="ja-JP" altLang="en-US" sz="3200" dirty="0">
                <a:latin typeface="Times New Roman" pitchFamily="-106" charset="0"/>
              </a:rPr>
              <a:t/>
            </a:r>
            <a:br>
              <a:rPr lang="ja-JP" altLang="en-US" sz="3200" dirty="0">
                <a:latin typeface="Times New Roman" pitchFamily="-106" charset="0"/>
              </a:rPr>
            </a:b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7952" y="12090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？？？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466" y="4806715"/>
            <a:ext cx="7211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交信できるような宇宙文明が銀河系にできたとしても、地球文明と</a:t>
            </a:r>
            <a:endParaRPr lang="en-US" altLang="ja-JP" dirty="0" smtClean="0"/>
          </a:p>
          <a:p>
            <a:r>
              <a:rPr lang="ja-JP" altLang="en-US" dirty="0" smtClean="0"/>
              <a:t>同じ時代に存在していないと、私たちと交信はできない。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平均的な文明の寿命が長ければ長いほど、私たちと同時期に交信できる</a:t>
            </a:r>
            <a:endParaRPr lang="en-US" altLang="ja-JP" dirty="0" smtClean="0"/>
          </a:p>
          <a:p>
            <a:r>
              <a:rPr lang="ja-JP" altLang="en-US" dirty="0" smtClean="0"/>
              <a:t>文明がある可能性は高くなる。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交信技術を持ってからの人間の文明は、まだ</a:t>
            </a:r>
            <a:r>
              <a:rPr lang="en-US" altLang="ja-JP" dirty="0" smtClean="0"/>
              <a:t>100</a:t>
            </a:r>
            <a:r>
              <a:rPr lang="ja-JP" altLang="en-US" dirty="0" smtClean="0"/>
              <a:t>年ほど</a:t>
            </a:r>
            <a:r>
              <a:rPr lang="en-US" altLang="ja-JP" dirty="0" smtClean="0"/>
              <a:t>...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00" y="1933659"/>
            <a:ext cx="4148942" cy="2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3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/>
              <a:t>ドレイク方程式の答えのやや悲観的な見積もり</a:t>
            </a:r>
            <a:endParaRPr lang="ja-JP" altLang="en-US" sz="36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1883" y="1341438"/>
            <a:ext cx="7715250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生命生まれる確率＝</a:t>
            </a:r>
            <a:r>
              <a:rPr lang="en-US" altLang="ja-JP" sz="2400" dirty="0" smtClean="0"/>
              <a:t>10%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進化する確率＝</a:t>
            </a:r>
            <a:r>
              <a:rPr lang="en-US" altLang="ja-JP" sz="2400" dirty="0" smtClean="0"/>
              <a:t>10%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交信技術を持つ確率</a:t>
            </a:r>
            <a:r>
              <a:rPr lang="en-US" altLang="ja-JP" sz="2400" dirty="0"/>
              <a:t>1</a:t>
            </a:r>
            <a:r>
              <a:rPr lang="en-US" altLang="ja-JP" sz="2400" dirty="0" smtClean="0"/>
              <a:t>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交信を望む確率</a:t>
            </a:r>
            <a:r>
              <a:rPr lang="en-US" altLang="ja-JP" sz="2400" dirty="0" smtClean="0"/>
              <a:t>10%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文明</a:t>
            </a:r>
            <a:r>
              <a:rPr lang="ja-JP" altLang="en-US" sz="2400" dirty="0"/>
              <a:t>の寿命　</a:t>
            </a:r>
            <a:r>
              <a:rPr lang="en-US" altLang="ja-JP" sz="2400" dirty="0"/>
              <a:t>L</a:t>
            </a:r>
            <a:r>
              <a:rPr lang="ja-JP" altLang="en-US" sz="2400" dirty="0" smtClean="0"/>
              <a:t>＝</a:t>
            </a:r>
            <a:r>
              <a:rPr lang="en-US" altLang="ja-JP" sz="2400" dirty="0" smtClean="0"/>
              <a:t>1000</a:t>
            </a:r>
            <a:r>
              <a:rPr lang="ja-JP" altLang="en-US" sz="2400" dirty="0" smtClean="0"/>
              <a:t>年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>
                <a:solidFill>
                  <a:srgbClr val="FFFF00"/>
                </a:solidFill>
              </a:rPr>
              <a:t>銀河</a:t>
            </a:r>
            <a:r>
              <a:rPr lang="ja-JP" altLang="en-US" sz="2400" dirty="0">
                <a:solidFill>
                  <a:srgbClr val="FFFF00"/>
                </a:solidFill>
              </a:rPr>
              <a:t>系の中の文明数</a:t>
            </a:r>
            <a:r>
              <a:rPr lang="ja-JP" altLang="en-US" sz="2400" dirty="0" smtClean="0">
                <a:solidFill>
                  <a:srgbClr val="FFFF00"/>
                </a:solidFill>
              </a:rPr>
              <a:t>＝</a:t>
            </a:r>
            <a:r>
              <a:rPr lang="en-US" altLang="ja-JP" sz="2400" dirty="0" smtClean="0">
                <a:solidFill>
                  <a:srgbClr val="FFFF00"/>
                </a:solidFill>
              </a:rPr>
              <a:t>0.01</a:t>
            </a:r>
            <a:r>
              <a:rPr lang="ja-JP" altLang="en-US" sz="2400" dirty="0" smtClean="0">
                <a:solidFill>
                  <a:srgbClr val="FFFF00"/>
                </a:solidFill>
              </a:rPr>
              <a:t>個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/>
              <a:t>ドレイク方程式の答えの強気な見積もり</a:t>
            </a:r>
            <a:endParaRPr lang="ja-JP" altLang="en-US" sz="36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1883" y="1341438"/>
            <a:ext cx="7715250" cy="452596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生命生まれる確率＝</a:t>
            </a:r>
            <a:r>
              <a:rPr lang="en-US" altLang="ja-JP" sz="2400" dirty="0" smtClean="0"/>
              <a:t>100%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進化する確率＝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交信技術を持つ確率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交信を望む確率</a:t>
            </a:r>
            <a:r>
              <a:rPr lang="en-US" altLang="ja-JP" sz="2400" dirty="0" smtClean="0"/>
              <a:t>100%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/>
              <a:t>文明</a:t>
            </a:r>
            <a:r>
              <a:rPr lang="ja-JP" altLang="en-US" sz="2400" dirty="0"/>
              <a:t>の寿命　</a:t>
            </a:r>
            <a:r>
              <a:rPr lang="en-US" altLang="ja-JP" sz="2400" dirty="0"/>
              <a:t>L</a:t>
            </a:r>
            <a:r>
              <a:rPr lang="ja-JP" altLang="en-US" sz="2400" dirty="0"/>
              <a:t>＝</a:t>
            </a:r>
            <a:r>
              <a:rPr lang="ja-JP" altLang="en-US" sz="2400" dirty="0" smtClean="0"/>
              <a:t>１億年</a:t>
            </a:r>
            <a:endParaRPr lang="ja-JP" altLang="en-US" sz="2400" dirty="0"/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ja-JP" altLang="en-US" sz="2400" dirty="0" smtClean="0">
                <a:solidFill>
                  <a:srgbClr val="FFFF00"/>
                </a:solidFill>
              </a:rPr>
              <a:t>銀河</a:t>
            </a:r>
            <a:r>
              <a:rPr lang="ja-JP" altLang="en-US" sz="2400" dirty="0">
                <a:solidFill>
                  <a:srgbClr val="FFFF00"/>
                </a:solidFill>
              </a:rPr>
              <a:t>系の中の文明数＝</a:t>
            </a:r>
            <a:r>
              <a:rPr lang="ja-JP" altLang="en-US" sz="2400" dirty="0" smtClean="0">
                <a:solidFill>
                  <a:srgbClr val="FFFF00"/>
                </a:solidFill>
              </a:rPr>
              <a:t>１０億個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0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sz="4000"/>
              <a:t>銀河系に知的文明が</a:t>
            </a:r>
            <a:r>
              <a:rPr lang="en-US" altLang="ja-JP" sz="4000"/>
              <a:t>100</a:t>
            </a:r>
            <a:r>
              <a:rPr lang="ja-JP" altLang="en-US" sz="4000"/>
              <a:t>万</a:t>
            </a:r>
            <a:br>
              <a:rPr lang="ja-JP" altLang="en-US" sz="4000"/>
            </a:br>
            <a:r>
              <a:rPr lang="ja-JP" altLang="en-US" sz="4000"/>
              <a:t>あれば、隣の文明までの距離は？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70355"/>
            <a:ext cx="5468843" cy="4086323"/>
          </a:xfrm>
        </p:spPr>
        <p:txBody>
          <a:bodyPr>
            <a:normAutofit/>
          </a:bodyPr>
          <a:lstStyle/>
          <a:p>
            <a:pPr eaLnBrk="1" fontAlgn="t" hangingPunct="1"/>
            <a:endParaRPr lang="en-US" altLang="ja-JP" sz="2000" dirty="0"/>
          </a:p>
          <a:p>
            <a:pPr eaLnBrk="1" fontAlgn="t" hangingPunct="1"/>
            <a:r>
              <a:rPr lang="ja-JP" altLang="en-US" sz="2000" dirty="0"/>
              <a:t>銀河系の大きさ：</a:t>
            </a:r>
            <a:br>
              <a:rPr lang="ja-JP" altLang="en-US" sz="2000" dirty="0"/>
            </a:br>
            <a:r>
              <a:rPr lang="ja-JP" altLang="en-US" sz="2000" dirty="0"/>
              <a:t>　　　２０万光年ｘ２０万光年ｘ</a:t>
            </a:r>
            <a:br>
              <a:rPr lang="ja-JP" altLang="en-US" sz="2000" dirty="0"/>
            </a:br>
            <a:r>
              <a:rPr lang="ja-JP" altLang="en-US" sz="2000" dirty="0"/>
              <a:t>　　　３００光年</a:t>
            </a:r>
            <a:br>
              <a:rPr lang="ja-JP" altLang="en-US" sz="2000" dirty="0"/>
            </a:br>
            <a:r>
              <a:rPr lang="ja-JP" altLang="en-US" sz="2000" dirty="0"/>
              <a:t>　　　　＝ ４ｘ１０</a:t>
            </a:r>
            <a:r>
              <a:rPr lang="ja-JP" altLang="en-US" sz="2000" baseline="30000" dirty="0"/>
              <a:t>１３</a:t>
            </a:r>
            <a:r>
              <a:rPr lang="ja-JP" altLang="en-US" sz="2000" dirty="0"/>
              <a:t>光年</a:t>
            </a:r>
            <a:r>
              <a:rPr lang="ja-JP" altLang="en-US" sz="2000" baseline="30000" dirty="0"/>
              <a:t>３</a:t>
            </a:r>
            <a:endParaRPr lang="ja-JP" altLang="en-US" sz="1600" baseline="30000" dirty="0"/>
          </a:p>
          <a:p>
            <a:pPr eaLnBrk="1" hangingPunct="1"/>
            <a:r>
              <a:rPr lang="ja-JP" altLang="en-US" sz="2000" dirty="0"/>
              <a:t>文明間距離</a:t>
            </a:r>
            <a:br>
              <a:rPr lang="ja-JP" altLang="en-US" sz="2000" dirty="0"/>
            </a:br>
            <a:r>
              <a:rPr lang="ja-JP" altLang="en-US" sz="2000" dirty="0"/>
              <a:t>　　　（４ｘ１０</a:t>
            </a:r>
            <a:r>
              <a:rPr lang="ja-JP" altLang="en-US" sz="2000" baseline="60000" dirty="0"/>
              <a:t>１３</a:t>
            </a:r>
            <a:r>
              <a:rPr lang="ja-JP" altLang="en-US" sz="2000" dirty="0"/>
              <a:t>光年</a:t>
            </a:r>
            <a:r>
              <a:rPr lang="ja-JP" altLang="en-US" sz="2000" baseline="60000" dirty="0"/>
              <a:t>３</a:t>
            </a:r>
            <a:r>
              <a:rPr lang="ja-JP" altLang="en-US" sz="2000" dirty="0"/>
              <a:t>／</a:t>
            </a:r>
            <a:r>
              <a:rPr lang="ja-JP" altLang="en-US" sz="2000" dirty="0" smtClean="0"/>
              <a:t>１０</a:t>
            </a:r>
            <a:r>
              <a:rPr lang="en-US" altLang="ja-JP" sz="2000" baseline="60000" dirty="0" smtClean="0"/>
              <a:t>9</a:t>
            </a:r>
            <a:r>
              <a:rPr lang="ja-JP" altLang="en-US" sz="1600" dirty="0"/>
              <a:t>　）</a:t>
            </a:r>
            <a:r>
              <a:rPr lang="en-US" altLang="ja-JP" sz="2000" baseline="60000" dirty="0"/>
              <a:t>1/3</a:t>
            </a:r>
            <a:r>
              <a:rPr lang="ja-JP" altLang="en-US" sz="2000" baseline="60000" dirty="0"/>
              <a:t>　</a:t>
            </a:r>
            <a:endParaRPr lang="ja-JP" altLang="en-US" sz="1600" baseline="60000" dirty="0"/>
          </a:p>
          <a:p>
            <a:pPr eaLnBrk="1" hangingPunct="1">
              <a:buFontTx/>
              <a:buNone/>
            </a:pPr>
            <a:r>
              <a:rPr lang="ja-JP" altLang="en-US" sz="2000" dirty="0"/>
              <a:t>           　</a:t>
            </a:r>
            <a:r>
              <a:rPr lang="en-US" altLang="ja-JP" sz="2000" dirty="0"/>
              <a:t>= </a:t>
            </a:r>
            <a:r>
              <a:rPr lang="ja-JP" altLang="en-US" sz="2000" dirty="0"/>
              <a:t>　</a:t>
            </a:r>
            <a:r>
              <a:rPr lang="ja-JP" altLang="en-US" sz="2000" dirty="0" smtClean="0">
                <a:solidFill>
                  <a:srgbClr val="FFFF00"/>
                </a:solidFill>
              </a:rPr>
              <a:t>３０光年</a:t>
            </a:r>
            <a:r>
              <a:rPr lang="ja-JP" altLang="en-US" sz="2000" dirty="0">
                <a:solidFill>
                  <a:srgbClr val="FFFF00"/>
                </a:solidFill>
              </a:rPr>
              <a:t>　</a:t>
            </a:r>
            <a:r>
              <a:rPr lang="ja-JP" altLang="en-US" sz="2000" dirty="0"/>
              <a:t>　　</a:t>
            </a:r>
          </a:p>
        </p:txBody>
      </p:sp>
      <p:pic>
        <p:nvPicPr>
          <p:cNvPr id="124932" name="Picture 4" descr="銀河系gin101_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84850" y="2276475"/>
            <a:ext cx="3035300" cy="2276475"/>
          </a:xfr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750876" y="6177251"/>
            <a:ext cx="573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今メッセージを送れば</a:t>
            </a:r>
            <a:r>
              <a:rPr lang="en-US" altLang="ja-JP" sz="2400" dirty="0" smtClean="0"/>
              <a:t>60</a:t>
            </a:r>
            <a:r>
              <a:rPr lang="ja-JP" altLang="en-US" sz="2400" dirty="0" smtClean="0"/>
              <a:t>年後に返事が？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777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9357" y="3136735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宇宙生命を考えることに何の意味があるか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22307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性を決めるものは何か？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546" y="1551737"/>
            <a:ext cx="5384800" cy="4203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047359" y="109007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ヒトの染色体</a:t>
            </a:r>
            <a:endParaRPr kumimoji="1" lang="ja-JP" altLang="en-US" sz="2000" dirty="0"/>
          </a:p>
        </p:txBody>
      </p:sp>
      <p:sp>
        <p:nvSpPr>
          <p:cNvPr id="6" name="円/楕円 5"/>
          <p:cNvSpPr/>
          <p:nvPr/>
        </p:nvSpPr>
        <p:spPr>
          <a:xfrm>
            <a:off x="7941679" y="4734206"/>
            <a:ext cx="956667" cy="1021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78804" y="58049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性染色体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6265071"/>
            <a:ext cx="4234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性染色体が</a:t>
            </a:r>
            <a:r>
              <a:rPr kumimoji="1" lang="en-US" altLang="ja-JP" sz="2000" dirty="0" smtClean="0"/>
              <a:t>XX</a:t>
            </a:r>
            <a:r>
              <a:rPr kumimoji="1" lang="ja-JP" altLang="en-US" sz="2000" dirty="0" smtClean="0"/>
              <a:t>だと女、</a:t>
            </a:r>
            <a:r>
              <a:rPr kumimoji="1" lang="en-US" altLang="ja-JP" sz="2000" dirty="0" smtClean="0"/>
              <a:t>XY</a:t>
            </a:r>
            <a:r>
              <a:rPr kumimoji="1" lang="ja-JP" altLang="en-US" sz="2000" dirty="0" smtClean="0"/>
              <a:t>だと男になる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391" y="4948646"/>
            <a:ext cx="282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染色体</a:t>
            </a:r>
            <a:r>
              <a:rPr lang="ja-JP" altLang="en-US" dirty="0" smtClean="0"/>
              <a:t>には</a:t>
            </a:r>
            <a:r>
              <a:rPr lang="en-US" altLang="ja-JP" dirty="0" smtClean="0"/>
              <a:t>DNA</a:t>
            </a:r>
            <a:r>
              <a:rPr lang="ja-JP" altLang="en-US" dirty="0" smtClean="0"/>
              <a:t>が折り畳まれて入っている</a:t>
            </a:r>
            <a:endParaRPr kumimoji="1" lang="en-US" altLang="ja-JP" dirty="0" smtClean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1560969"/>
            <a:ext cx="3107961" cy="33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性の決まり方には色々ある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8515"/>
            <a:ext cx="3874065" cy="29055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0287" y="1269183"/>
            <a:ext cx="372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ウミガメ</a:t>
            </a:r>
            <a:r>
              <a:rPr lang="ja-JP" altLang="en-US" dirty="0" smtClean="0"/>
              <a:t>：</a:t>
            </a:r>
            <a:r>
              <a:rPr kumimoji="1" lang="ja-JP" altLang="en-US" dirty="0" smtClean="0"/>
              <a:t>生まれた時の温度で決まる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2156302"/>
            <a:ext cx="3175000" cy="2387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511800" y="1531924"/>
            <a:ext cx="280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クマノミ：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最初は雄、後で雌に変わる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639" y="4614781"/>
            <a:ext cx="2968965" cy="22267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73510" y="5709223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カタツムリ：</a:t>
            </a:r>
            <a:r>
              <a:rPr kumimoji="1" lang="ja-JP" altLang="en-US" dirty="0" smtClean="0"/>
              <a:t>雄雌同体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35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なぜ、性があるのか？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66997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sz="2800" dirty="0" smtClean="0"/>
              <a:t>性がなくても子孫は残せる（無性生殖）</a:t>
            </a:r>
            <a:endParaRPr kumimoji="1" lang="en-US" altLang="ja-JP" sz="2800" dirty="0" smtClean="0"/>
          </a:p>
          <a:p>
            <a:pPr lvl="1"/>
            <a:r>
              <a:rPr kumimoji="1" lang="ja-JP" altLang="en-US" sz="2400" dirty="0" smtClean="0"/>
              <a:t>プラナリア、イソギンチャク、アメーバ</a:t>
            </a:r>
            <a:r>
              <a:rPr kumimoji="1" lang="en-US" altLang="ja-JP" sz="2400" dirty="0" smtClean="0"/>
              <a:t>...</a:t>
            </a:r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有性生殖は大変</a:t>
            </a:r>
            <a:endParaRPr kumimoji="1" lang="en-US" altLang="ja-JP" sz="2800" dirty="0" smtClean="0"/>
          </a:p>
          <a:p>
            <a:pPr lvl="1"/>
            <a:r>
              <a:rPr kumimoji="1" lang="ja-JP" altLang="en-US" sz="2400" dirty="0" smtClean="0"/>
              <a:t>相手を見つけるコスト</a:t>
            </a:r>
            <a:endParaRPr kumimoji="1" lang="en-US" altLang="ja-JP" sz="2400" dirty="0" smtClean="0"/>
          </a:p>
          <a:p>
            <a:pPr lvl="1"/>
            <a:r>
              <a:rPr lang="ja-JP" altLang="en-US" sz="2400" dirty="0" smtClean="0"/>
              <a:t>快感を伴わせなければならないくらい</a:t>
            </a:r>
            <a:endParaRPr kumimoji="1" lang="en-US" altLang="ja-JP" sz="2400" dirty="0" smtClean="0"/>
          </a:p>
          <a:p>
            <a:pPr lvl="1"/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4953283"/>
            <a:ext cx="8368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答え：遺伝子を交換するため。</a:t>
            </a:r>
            <a:endParaRPr lang="en-US" altLang="ja-JP" sz="2000" dirty="0" smtClean="0"/>
          </a:p>
          <a:p>
            <a:endParaRPr kumimoji="1" lang="en-US" altLang="ja-JP" sz="2400" dirty="0" smtClean="0"/>
          </a:p>
          <a:p>
            <a:r>
              <a:rPr kumimoji="1" lang="ja-JP" altLang="en-US" sz="2400" dirty="0" smtClean="0"/>
              <a:t>遺伝子を交換することで、遺伝的に多様な個体が生まれ、その中で環境に適応したものが生き残る（進化）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049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9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9154" y="2254097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性は、二つとは限らない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7868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48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6251791"/>
            <a:ext cx="369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イースト菌（パン酵母）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つある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4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3789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5653824"/>
            <a:ext cx="8046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大腸菌</a:t>
            </a:r>
            <a:r>
              <a:rPr lang="en-US" altLang="ja-JP" dirty="0" smtClean="0"/>
              <a:t>...</a:t>
            </a:r>
            <a:r>
              <a:rPr lang="ja-JP" altLang="en-US" dirty="0" smtClean="0"/>
              <a:t>性が</a:t>
            </a:r>
            <a:r>
              <a:rPr lang="en-US" altLang="ja-JP" dirty="0" smtClean="0"/>
              <a:t>10</a:t>
            </a:r>
            <a:r>
              <a:rPr lang="ja-JP" altLang="en-US" dirty="0" smtClean="0"/>
              <a:t>種類くらいある。</a:t>
            </a:r>
            <a:endParaRPr lang="en-US" altLang="ja-JP" dirty="0" smtClean="0"/>
          </a:p>
          <a:p>
            <a:r>
              <a:rPr kumimoji="1" lang="ja-JP" altLang="en-US" dirty="0" smtClean="0"/>
              <a:t>通常は細胞分裂で増える（単性生殖）</a:t>
            </a:r>
            <a:r>
              <a:rPr lang="ja-JP" altLang="en-US" dirty="0" smtClean="0"/>
              <a:t>が、時々他の個体と遺伝子を交換する。</a:t>
            </a:r>
            <a:endParaRPr lang="en-US" altLang="ja-JP" dirty="0" smtClean="0"/>
          </a:p>
          <a:p>
            <a:r>
              <a:rPr kumimoji="1" lang="ja-JP" altLang="en-US" dirty="0" smtClean="0"/>
              <a:t>セックス（遺伝子交換）する前は、フェロモンを出しているらしい。</a:t>
            </a:r>
            <a:r>
              <a:rPr lang="ja-JP" altLang="en-US" dirty="0" smtClean="0"/>
              <a:t>つまり、大腸菌も時々ムラムラしている。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2929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065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48275" y="5807972"/>
            <a:ext cx="368772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スエヒロタケ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28000</a:t>
            </a:r>
            <a:r>
              <a:rPr kumimoji="1" lang="ja-JP" altLang="en-US" dirty="0" smtClean="0"/>
              <a:t>以上ある。</a:t>
            </a:r>
            <a:endParaRPr kumimoji="1" lang="en-US" altLang="ja-JP" dirty="0" smtClean="0"/>
          </a:p>
          <a:p>
            <a:r>
              <a:rPr lang="ja-JP" altLang="en-US" dirty="0" smtClean="0"/>
              <a:t>つまり、事実上だれとでも結ばれる。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74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植物は雄雌同体が多い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2" y="1417638"/>
            <a:ext cx="3932838" cy="345249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35510" y="3431062"/>
            <a:ext cx="101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おしべ</a:t>
            </a:r>
            <a:r>
              <a:rPr kumimoji="1" lang="en-US" altLang="ja-JP" dirty="0" smtClean="0"/>
              <a:t>↑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4915" y="28081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←</a:t>
            </a:r>
            <a:r>
              <a:rPr lang="ja-JP" altLang="en-US" dirty="0" smtClean="0">
                <a:solidFill>
                  <a:schemeClr val="bg1"/>
                </a:solidFill>
              </a:rPr>
              <a:t>め</a:t>
            </a:r>
            <a:r>
              <a:rPr kumimoji="1" lang="ja-JP" altLang="en-US" dirty="0" smtClean="0">
                <a:solidFill>
                  <a:schemeClr val="bg1"/>
                </a:solidFill>
              </a:rPr>
              <a:t>しべ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5805" y="1692124"/>
            <a:ext cx="39916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植物は自分で移動できない。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＝相手を探しに行けない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男でもあり女でもあれば、出会いの確率が倍になる。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花を咲かせるというのは、ある意味で「今が発情期です」というアピール（ただしカップルする相手へ、というよりは受粉する昆虫等へのアピール）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3515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02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実らない恋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87" y="1156703"/>
            <a:ext cx="6928860" cy="52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9625" y="2751736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なぜ、多くの生物で性が</a:t>
            </a:r>
            <a:r>
              <a:rPr kumimoji="1" lang="en-US" altLang="ja-JP" sz="3200" dirty="0" smtClean="0"/>
              <a:t>2</a:t>
            </a:r>
            <a:r>
              <a:rPr kumimoji="1" lang="ja-JP" altLang="en-US" sz="3200" dirty="0" smtClean="0"/>
              <a:t>種類なのか？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552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4908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（恐らく）我々が合成生物だから。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39" y="900101"/>
            <a:ext cx="7123874" cy="39959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7201" y="523918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我々の直接の祖先である真確生物は、酸素を使った呼吸でエネルギーを取り出すのが得意なバクテリア細胞内に「共生」させてエネルギーを得ることにした。もともと別の生物だったミトコンドリアは、やがて細胞内の一つの器官になった。</a:t>
            </a:r>
            <a:r>
              <a:rPr lang="ja-JP" altLang="en-US" dirty="0" smtClean="0"/>
              <a:t>それがなぜ性を二つに分けたかというと</a:t>
            </a:r>
            <a:r>
              <a:rPr lang="en-US" altLang="ja-JP" dirty="0" smtClean="0"/>
              <a:t>....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8272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9811" y="457200"/>
            <a:ext cx="7307457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latin typeface="ヒラギノ丸ゴ Pro W4"/>
                <a:ea typeface="ヒラギノ丸ゴ Pro W4"/>
                <a:cs typeface="ヒラギノ丸ゴ Pro W4"/>
              </a:rPr>
              <a:t>男女の非対称性の起源？</a:t>
            </a:r>
            <a:endParaRPr kumimoji="1" lang="ja-JP" altLang="en-US" sz="3600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482"/>
            <a:ext cx="9144000" cy="27747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31" y="1417638"/>
            <a:ext cx="874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ミトコンドリアを伝える性（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♀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）と伝えない性（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♂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）に分かれた。</a:t>
            </a:r>
            <a:endParaRPr kumimoji="1"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♀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が卵子の中にミトコンドリアをそのまま持って来て、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♂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は自分の</a:t>
            </a:r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DNA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だけを渡す。</a:t>
            </a:r>
            <a:endParaRPr kumimoji="1"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自分自身は遺伝子交換して多様性を確保、進化しつつ、ミトコンドリアは進化させないため。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48904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491" y="168648"/>
            <a:ext cx="842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宇宙の歴史は、複雑さと多様性を増してきた歴史。</a:t>
            </a:r>
            <a:endParaRPr kumimoji="1" lang="ja-JP" altLang="en-US" sz="2800" dirty="0"/>
          </a:p>
        </p:txBody>
      </p:sp>
      <p:pic>
        <p:nvPicPr>
          <p:cNvPr id="8" name="図 7" descr="297168main_apollo_11_1024-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00" y="4487244"/>
            <a:ext cx="2425675" cy="181925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72" y="1188428"/>
            <a:ext cx="2111203" cy="201217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19295">
            <a:off x="1344375" y="1149794"/>
            <a:ext cx="840580" cy="2491448"/>
          </a:xfrm>
          <a:prstGeom prst="rect">
            <a:avLst/>
          </a:prstGeom>
        </p:spPr>
      </p:pic>
      <p:pic>
        <p:nvPicPr>
          <p:cNvPr id="21" name="図 20" descr="Earth_GPN-2000-0011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9" y="2956041"/>
            <a:ext cx="1293133" cy="1293133"/>
          </a:xfrm>
          <a:prstGeom prst="rect">
            <a:avLst/>
          </a:prstGeom>
        </p:spPr>
      </p:pic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-238868" y="6277474"/>
            <a:ext cx="9628876" cy="5715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ja-JP" altLang="en-US" sz="2800" dirty="0" smtClean="0"/>
              <a:t>人間の営みもまた、この宇宙で発生した自然現象のひとつ</a:t>
            </a:r>
            <a:endParaRPr kumimoji="1" lang="ja-JP" altLang="en-US" sz="28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44" y="4361004"/>
            <a:ext cx="2450205" cy="16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440" y="912041"/>
            <a:ext cx="2192381" cy="46239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3" y="1093482"/>
            <a:ext cx="3232949" cy="464397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7508" y="350931"/>
            <a:ext cx="3127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ウェルズ「宇宙戦争」</a:t>
            </a:r>
            <a:endParaRPr lang="en-US" altLang="ja-JP" sz="2400" dirty="0" smtClean="0"/>
          </a:p>
          <a:p>
            <a:r>
              <a:rPr kumimoji="1" lang="ja-JP" altLang="ja-JP" sz="2400" dirty="0" smtClean="0"/>
              <a:t>（</a:t>
            </a:r>
            <a:r>
              <a:rPr kumimoji="1" lang="ja-JP" altLang="en-US" sz="2400" dirty="0" smtClean="0"/>
              <a:t>タコ型火星人の元祖）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61683" y="408663"/>
            <a:ext cx="379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「おなじみの」宇宙人</a:t>
            </a:r>
            <a:r>
              <a:rPr lang="ja-JP" altLang="en-US" sz="2400" dirty="0" smtClean="0"/>
              <a:t>・</a:t>
            </a:r>
            <a:r>
              <a:rPr kumimoji="1" lang="ja-JP" altLang="en-US" sz="2400" dirty="0" smtClean="0"/>
              <a:t>グレイ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6473" y="5737454"/>
            <a:ext cx="8000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今のところ、地球外の知的生命が地球に来た証拠はなく、</a:t>
            </a:r>
            <a:r>
              <a:rPr lang="ja-JP" altLang="en-US" sz="2000" dirty="0" smtClean="0"/>
              <a:t>太陽系の他の天体にも知的生命はいそうにない。（原始的な生命がいる可能性は残されている）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3896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生命とは？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外界と自分を区別する境（細胞膜）を持つ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代謝を行う（外界からエネルギーや物質を取り込み、利用して、排出する）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自己複製を行う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86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生命じゃないもの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38948" y="1474411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建物</a:t>
            </a:r>
            <a:r>
              <a:rPr kumimoji="1" lang="ja-JP" altLang="en-US" sz="2400" dirty="0" smtClean="0"/>
              <a:t>：外界と内部を区別するが、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代謝もしないし自己複製もしない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35048" y="3316422"/>
            <a:ext cx="4072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地球</a:t>
            </a:r>
            <a:r>
              <a:rPr kumimoji="1" lang="ja-JP" altLang="en-US" sz="2400" dirty="0" smtClean="0"/>
              <a:t>：外界と内部を区別はややあいまい</a:t>
            </a:r>
            <a:r>
              <a:rPr lang="ja-JP" altLang="ja-JP" sz="2400" dirty="0" smtClean="0"/>
              <a:t>。</a:t>
            </a:r>
            <a:r>
              <a:rPr lang="ja-JP" altLang="en-US" sz="2400" dirty="0" smtClean="0"/>
              <a:t>代謝みたいなこと（太陽エネルギーを取り入れて海洋や大気が循環）もするが、自己複製はしない</a:t>
            </a:r>
            <a:endParaRPr kumimoji="1" lang="ja-JP" altLang="en-US" sz="2400" dirty="0"/>
          </a:p>
        </p:txBody>
      </p:sp>
      <p:pic>
        <p:nvPicPr>
          <p:cNvPr id="10" name="図 9" descr="Earth_GPN-2000-001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93" y="3141583"/>
            <a:ext cx="2266228" cy="226622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5624746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コンピュータウイルス</a:t>
            </a:r>
            <a:r>
              <a:rPr kumimoji="1" lang="ja-JP" altLang="en-US" sz="2400" dirty="0" smtClean="0"/>
              <a:t>：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自己複製はするが、「外界と内部」という</a:t>
            </a:r>
            <a:r>
              <a:rPr lang="ja-JP" altLang="en-US" sz="2400" dirty="0" smtClean="0"/>
              <a:t>概念はない。代謝もしない。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092" y="1270315"/>
            <a:ext cx="2713567" cy="18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4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ウイルス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4" y="1730638"/>
            <a:ext cx="4352013" cy="28886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4713063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ヒト免疫不全ウイルス</a:t>
            </a:r>
            <a:endParaRPr lang="en-US" altLang="ja-JP" dirty="0" smtClean="0"/>
          </a:p>
          <a:p>
            <a:r>
              <a:rPr lang="en-US" altLang="ja-JP" dirty="0" smtClean="0"/>
              <a:t>Human Immunodeficiency Virus, </a:t>
            </a:r>
            <a:r>
              <a:rPr lang="en-US" altLang="ja-JP" i="1" dirty="0" smtClean="0"/>
              <a:t>HIV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44" y="1730638"/>
            <a:ext cx="3120616" cy="23582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265" y="4362594"/>
            <a:ext cx="2203299" cy="22032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07210" y="6207527"/>
            <a:ext cx="24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インフルエンザウイルス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12745" y="1271618"/>
            <a:ext cx="24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天然痘</a:t>
            </a:r>
            <a:r>
              <a:rPr kumimoji="1" lang="ja-JP" altLang="en-US" dirty="0" smtClean="0"/>
              <a:t>ウイルス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78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ウイルスは生物と無生物の中間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sz="2800" dirty="0" smtClean="0"/>
              <a:t>ウイルスは遺伝情報</a:t>
            </a:r>
            <a:r>
              <a:rPr lang="en-US" altLang="ja-JP" sz="2800" dirty="0" smtClean="0"/>
              <a:t>(DNA/RNA)</a:t>
            </a:r>
            <a:r>
              <a:rPr lang="ja-JP" altLang="en-US" sz="2800" dirty="0" smtClean="0"/>
              <a:t>を持つ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細胞は持たない。自分自身で代謝は行わない。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自分だけでは自己複製できない。他の生物の細胞に寄生して増殖する。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化学物質のように結晶化して保存できる</a:t>
            </a:r>
            <a:r>
              <a:rPr lang="en-US" altLang="ja-JP" sz="2800" dirty="0" smtClean="0"/>
              <a:t>(Stanley 1935)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6253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トワイライト.thmx</Template>
  <TotalTime>7039</TotalTime>
  <Words>2345</Words>
  <Application>Microsoft Macintosh PowerPoint</Application>
  <PresentationFormat>画面に合わせる (4:3)</PresentationFormat>
  <Paragraphs>308</Paragraphs>
  <Slides>49</Slides>
  <Notes>17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1" baseType="lpstr">
      <vt:lpstr>トワイライト</vt:lpstr>
      <vt:lpstr>数式</vt:lpstr>
      <vt:lpstr>宇宙と人間 〜1.宇宙生物学と宇宙人〜</vt:lpstr>
      <vt:lpstr>太陽系外惑星の発見</vt:lpstr>
      <vt:lpstr>PowerPoint プレゼンテーション</vt:lpstr>
      <vt:lpstr>PowerPoint プレゼンテーション</vt:lpstr>
      <vt:lpstr>PowerPoint プレゼンテーション</vt:lpstr>
      <vt:lpstr>生命とは？</vt:lpstr>
      <vt:lpstr>生命じゃないもの</vt:lpstr>
      <vt:lpstr>ウイルス</vt:lpstr>
      <vt:lpstr>ウイルスは生物と無生物の中間</vt:lpstr>
      <vt:lpstr>地球生命史重大事件</vt:lpstr>
      <vt:lpstr>パンスペルミア説</vt:lpstr>
      <vt:lpstr>地球最古の化石</vt:lpstr>
      <vt:lpstr>初期の生物の姿</vt:lpstr>
      <vt:lpstr>27億年前の大事件：光合成の開始</vt:lpstr>
      <vt:lpstr>酸素は毒？</vt:lpstr>
      <vt:lpstr>真核生物の出現(21億年前)</vt:lpstr>
      <vt:lpstr>多細胞生物の出現(10億年前) ＝＞巨大化、複雑化  硬骨格生物の出現（5.5億年前） ＝＞硬殻＝身を守るもの...他の生物の補食が始まった この辺りより前を先カンブリア時代とよぶ</vt:lpstr>
      <vt:lpstr>カンブリア紀爆発</vt:lpstr>
      <vt:lpstr>陸地への進出</vt:lpstr>
      <vt:lpstr>人類（ホモ・サピエンス）の誕生</vt:lpstr>
      <vt:lpstr>大量絶滅</vt:lpstr>
      <vt:lpstr>現代は６番目の大絶滅時代か</vt:lpstr>
      <vt:lpstr>いつか宇宙人と会えるか？</vt:lpstr>
      <vt:lpstr>ドレイク方程式</vt:lpstr>
      <vt:lpstr>R:１年間に銀河系の中で誕生する恒星の数 （かなりよく分かっている） </vt:lpstr>
      <vt:lpstr>fp:生まれた恒星が惑星をもつ確率 （わりと分かっている） </vt:lpstr>
      <vt:lpstr>ne:惑星を持つ恒星あたりの 生命生存に適する惑星の数 （だんだん分かり出している） </vt:lpstr>
      <vt:lpstr>fp: 惑星に生命が生まれる確率 </vt:lpstr>
      <vt:lpstr>fi: 生まれた生命が知的に進化する確率  </vt:lpstr>
      <vt:lpstr>fe:その生命が交信手段を持つ確率  </vt:lpstr>
      <vt:lpstr>fd:その生命が交信を望む確率  </vt:lpstr>
      <vt:lpstr>L:文明の寿命 </vt:lpstr>
      <vt:lpstr>ドレイク方程式の答えのやや悲観的な見積もり</vt:lpstr>
      <vt:lpstr>ドレイク方程式の答えの強気な見積もり</vt:lpstr>
      <vt:lpstr>銀河系に知的文明が100万 あれば、隣の文明までの距離は？</vt:lpstr>
      <vt:lpstr>PowerPoint プレゼンテーション</vt:lpstr>
      <vt:lpstr>性を決めるものは何か？</vt:lpstr>
      <vt:lpstr>性の決まり方には色々ある</vt:lpstr>
      <vt:lpstr>なぜ、性があるのか？</vt:lpstr>
      <vt:lpstr>性は、二つとは限らない</vt:lpstr>
      <vt:lpstr>PowerPoint プレゼンテーション</vt:lpstr>
      <vt:lpstr>PowerPoint プレゼンテーション</vt:lpstr>
      <vt:lpstr>PowerPoint プレゼンテーション</vt:lpstr>
      <vt:lpstr>植物は雄雌同体が多い</vt:lpstr>
      <vt:lpstr>実らない恋</vt:lpstr>
      <vt:lpstr>なぜ、多くの生物で性が2種類なのか？</vt:lpstr>
      <vt:lpstr>（恐らく）我々が合成生物だから。</vt:lpstr>
      <vt:lpstr>男女の非対称性の起源？</vt:lpstr>
      <vt:lpstr>人間の営みもまた、この宇宙で発生した自然現象のひとつ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京都精華大学 基礎講義 自然科学論B　 〜宇宙科学と人文社会科学・芸術表現〜</dc:title>
  <dc:creator>磯部 洋明</dc:creator>
  <cp:lastModifiedBy>isobe</cp:lastModifiedBy>
  <cp:revision>172</cp:revision>
  <cp:lastPrinted>2013-07-11T17:34:51Z</cp:lastPrinted>
  <dcterms:created xsi:type="dcterms:W3CDTF">2010-11-30T03:45:07Z</dcterms:created>
  <dcterms:modified xsi:type="dcterms:W3CDTF">2016-05-15T02:40:39Z</dcterms:modified>
</cp:coreProperties>
</file>