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.jpe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3.jpeg" ContentType="image/jpe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4.jpeg" ContentType="image/jpeg"/>
  <Override PartName="/ppt/media/image5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orbel"/>
        <a:ea typeface="Corbel"/>
        <a:cs typeface="Corbel"/>
        <a:sym typeface="Corbel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orbel"/>
        <a:ea typeface="Corbel"/>
        <a:cs typeface="Corbel"/>
        <a:sym typeface="Corbel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orbel"/>
        <a:ea typeface="Corbel"/>
        <a:cs typeface="Corbel"/>
        <a:sym typeface="Corbel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orbel"/>
        <a:ea typeface="Corbel"/>
        <a:cs typeface="Corbel"/>
        <a:sym typeface="Corbel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orbel"/>
        <a:ea typeface="Corbel"/>
        <a:cs typeface="Corbel"/>
        <a:sym typeface="Corbel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orbel"/>
        <a:ea typeface="Corbel"/>
        <a:cs typeface="Corbel"/>
        <a:sym typeface="Corbel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orbel"/>
        <a:ea typeface="Corbel"/>
        <a:cs typeface="Corbel"/>
        <a:sym typeface="Corbel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orbel"/>
        <a:ea typeface="Corbel"/>
        <a:cs typeface="Corbel"/>
        <a:sym typeface="Corbel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orbel"/>
        <a:ea typeface="Corbel"/>
        <a:cs typeface="Corbel"/>
        <a:sym typeface="Corbe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orbel"/>
          <a:ea typeface="Corbel"/>
          <a:cs typeface="Corbe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6E7CE"/>
          </a:solidFill>
        </a:fill>
      </a:tcStyle>
    </a:wholeTbl>
    <a:band2H>
      <a:tcTxStyle b="def" i="def"/>
      <a:tcStyle>
        <a:tcBdr/>
        <a:fill>
          <a:solidFill>
            <a:srgbClr val="FBF3E8"/>
          </a:solidFill>
        </a:fill>
      </a:tcStyle>
    </a:band2H>
    <a:firstCol>
      <a:tcTxStyle b="on" i="off">
        <a:font>
          <a:latin typeface="Corbel"/>
          <a:ea typeface="Corbel"/>
          <a:cs typeface="Corbe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orbel"/>
          <a:ea typeface="Corbel"/>
          <a:cs typeface="Corbe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orbel"/>
          <a:ea typeface="Corbel"/>
          <a:cs typeface="Corbe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orbel"/>
          <a:ea typeface="Corbel"/>
          <a:cs typeface="Corbe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6DACC"/>
          </a:solidFill>
        </a:fill>
      </a:tcStyle>
    </a:wholeTbl>
    <a:band2H>
      <a:tcTxStyle b="def" i="def"/>
      <a:tcStyle>
        <a:tcBdr/>
        <a:fill>
          <a:solidFill>
            <a:srgbClr val="FAEDE7"/>
          </a:solidFill>
        </a:fill>
      </a:tcStyle>
    </a:band2H>
    <a:firstCol>
      <a:tcTxStyle b="on" i="off">
        <a:font>
          <a:latin typeface="Corbel"/>
          <a:ea typeface="Corbel"/>
          <a:cs typeface="Corbe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orbel"/>
          <a:ea typeface="Corbel"/>
          <a:cs typeface="Corbe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orbel"/>
          <a:ea typeface="Corbel"/>
          <a:cs typeface="Corbe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orbel"/>
          <a:ea typeface="Corbel"/>
          <a:cs typeface="Corbe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CFCC"/>
          </a:solidFill>
        </a:fill>
      </a:tcStyle>
    </a:wholeTbl>
    <a:band2H>
      <a:tcTxStyle b="def" i="def"/>
      <a:tcStyle>
        <a:tcBdr/>
        <a:fill>
          <a:solidFill>
            <a:srgbClr val="F6E9E7"/>
          </a:solidFill>
        </a:fill>
      </a:tcStyle>
    </a:band2H>
    <a:firstCol>
      <a:tcTxStyle b="on" i="off">
        <a:font>
          <a:latin typeface="Corbel"/>
          <a:ea typeface="Corbel"/>
          <a:cs typeface="Corbe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orbel"/>
          <a:ea typeface="Corbel"/>
          <a:cs typeface="Corbe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orbel"/>
          <a:ea typeface="Corbel"/>
          <a:cs typeface="Corbe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orbel"/>
          <a:ea typeface="Corbel"/>
          <a:cs typeface="Corbe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orbel"/>
          <a:ea typeface="Corbel"/>
          <a:cs typeface="Corbe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orbel"/>
          <a:ea typeface="Corbel"/>
          <a:cs typeface="Corbe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orbel"/>
          <a:ea typeface="Corbel"/>
          <a:cs typeface="Corbe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orbel"/>
          <a:ea typeface="Corbel"/>
          <a:cs typeface="Corbe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orbel"/>
          <a:ea typeface="Corbel"/>
          <a:cs typeface="Corbe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orbel"/>
          <a:ea typeface="Corbel"/>
          <a:cs typeface="Corbe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orbel"/>
          <a:ea typeface="Corbel"/>
          <a:cs typeface="Corbe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orbel"/>
          <a:ea typeface="Corbel"/>
          <a:cs typeface="Corbe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orbel"/>
          <a:ea typeface="Corbel"/>
          <a:cs typeface="Corbe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Corbel"/>
          <a:ea typeface="Corbel"/>
          <a:cs typeface="Corbe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orbel"/>
          <a:ea typeface="Corbel"/>
          <a:cs typeface="Corbe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10.xml.rels><?xml version="1.0" encoding="UTF-8" standalone="yes"?>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1.xml.rels><?xml version="1.0" encoding="UTF-8" standalone="yes"?>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2.xml.rels><?xml version="1.0" encoding="UTF-8" standalone="yes"?>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13.xml.rels><?xml version="1.0" encoding="UTF-8" standalone="yes"?>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14.xml.rels><?xml version="1.0" encoding="UTF-8" standalone="yes"?>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15.xml.rels><?xml version="1.0" encoding="UTF-8" standalone="yes"?>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16.xml.rels><?xml version="1.0" encoding="UTF-8" standalone="yes"?>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17.xml.rels><?xml version="1.0" encoding="UTF-8" standalone="yes"?>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4.xml.rels><?xml version="1.0" encoding="UTF-8" standalone="yes"?>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5.xml.rels><?xml version="1.0" encoding="UTF-8" standalone="yes"?>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6.xml.rels><?xml version="1.0" encoding="UTF-8" standalone="yes"?>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7.xml.rels><?xml version="1.0" encoding="UTF-8" standalone="yes"?>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8.xml.rels><?xml version="1.0" encoding="UTF-8" standalone="yes"?>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9.xml.rels><?xml version="1.0" encoding="UTF-8" standalone="yes"?>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" name="Shape 1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a2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ちわ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hape 19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a2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ちわた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hape 2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b3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ちわ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Shape 2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c2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ちわ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4" name="Shape 22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１ちわ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9" name="Shape 2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b2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ちわ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4" name="Shape 2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a1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ちわ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hape 2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a2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ちわ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4" name="Shape 2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a1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ちわた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Shape 1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a2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ちわ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hape 15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a1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ちわ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Shape 16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a2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ちわ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hape 16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b3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ちわ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5" name="Shape 17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a1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ちわ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hape 1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b2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ちわ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hape 18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a2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ちわ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hape 1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a2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ちわ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pPr/>
            <a:r>
              <a:t>マスター タイトルの書式設定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600"/>
              </a:spcBef>
              <a:buSzTx/>
              <a:buFontTx/>
              <a:buNone/>
              <a:defRPr sz="2800">
                <a:solidFill>
                  <a:srgbClr val="E9EAF0"/>
                </a:solidFill>
              </a:defRPr>
            </a:lvl1pPr>
          </a:lstStyle>
          <a:p>
            <a:pPr/>
            <a:r>
              <a:t>マスター サブタイトルの書式設定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マスター タイトルの書式設定</a:t>
            </a:r>
          </a:p>
        </p:txBody>
      </p:sp>
      <p:sp>
        <p:nvSpPr>
          <p:cNvPr id="93" name="Shape 9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r>
              <a:t>マスター テキストの書式設定</a:t>
            </a:r>
          </a:p>
          <a:p>
            <a:pPr lvl="1"/>
            <a:r>
              <a:t>第 2 レベル</a:t>
            </a:r>
          </a:p>
          <a:p>
            <a:pPr lvl="2"/>
            <a:r>
              <a:t>第 3 レベル</a:t>
            </a:r>
          </a:p>
          <a:p>
            <a:pPr lvl="3"/>
            <a:r>
              <a:t>第 4 レベル</a:t>
            </a:r>
          </a:p>
          <a:p>
            <a:pPr lvl="4"/>
            <a:r>
              <a:t>第 5 レベル</a:t>
            </a:r>
          </a:p>
        </p:txBody>
      </p:sp>
      <p:sp>
        <p:nvSpPr>
          <p:cNvPr id="94" name="Shape 9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pPr/>
            <a:r>
              <a:t>マスター タイトルの書式設定</a:t>
            </a:r>
          </a:p>
        </p:txBody>
      </p:sp>
      <p:sp>
        <p:nvSpPr>
          <p:cNvPr id="102" name="Shape 102"/>
          <p:cNvSpPr/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 anchor="t"/>
          <a:lstStyle/>
          <a:p>
            <a:pPr/>
            <a:r>
              <a:t>マスター テキストの書式設定</a:t>
            </a:r>
          </a:p>
          <a:p>
            <a:pPr lvl="1"/>
            <a:r>
              <a:t>第 2 レベル</a:t>
            </a:r>
          </a:p>
          <a:p>
            <a:pPr lvl="2"/>
            <a:r>
              <a:t>第 3 レベル</a:t>
            </a:r>
          </a:p>
          <a:p>
            <a:pPr lvl="3"/>
            <a:r>
              <a:t>第 4 レベル</a:t>
            </a:r>
          </a:p>
          <a:p>
            <a:pPr lvl="4"/>
            <a:r>
              <a:t>第 5 レベル</a:t>
            </a:r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マスター タイトルの書式設定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マスター テキストの書式設定</a:t>
            </a:r>
          </a:p>
          <a:p>
            <a:pPr lvl="1"/>
            <a:r>
              <a:t>第 2 レベル</a:t>
            </a:r>
          </a:p>
          <a:p>
            <a:pPr lvl="2"/>
            <a:r>
              <a:t>第 3 レベル</a:t>
            </a:r>
          </a:p>
          <a:p>
            <a:pPr lvl="3"/>
            <a:r>
              <a:t>第 4 レベル</a:t>
            </a:r>
          </a:p>
          <a:p>
            <a:pPr lvl="4"/>
            <a:r>
              <a:t>第 5 レベル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/>
          <a:lstStyle>
            <a:lvl1pPr algn="l">
              <a:defRPr b="1" cap="all" sz="4000"/>
            </a:lvl1pPr>
          </a:lstStyle>
          <a:p>
            <a:pPr/>
            <a:r>
              <a:t>マスター タイトルの書式設定</a:t>
            </a:r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E9EAF0"/>
                </a:solidFill>
              </a:defRPr>
            </a:lvl1pPr>
          </a:lstStyle>
          <a:p>
            <a:pPr/>
            <a:r>
              <a:t>マスター テキストの書式設定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マスター タイトルの書式設定</a:t>
            </a:r>
          </a:p>
        </p:txBody>
      </p:sp>
      <p:sp>
        <p:nvSpPr>
          <p:cNvPr id="39" name="Shape 39"/>
          <p:cNvSpPr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マスター テキストの書式設定</a:t>
            </a:r>
          </a:p>
          <a:p>
            <a:pPr lvl="1"/>
            <a:r>
              <a:t>第 2 レベル</a:t>
            </a:r>
          </a:p>
          <a:p>
            <a:pPr lvl="2"/>
            <a:r>
              <a:t>第 3 レベル</a:t>
            </a:r>
          </a:p>
          <a:p>
            <a:pPr lvl="3"/>
            <a:r>
              <a:t>第 4 レベル</a:t>
            </a:r>
          </a:p>
          <a:p>
            <a:pPr lvl="4"/>
            <a:r>
              <a:t>第 5 レベル</a:t>
            </a:r>
          </a:p>
        </p:txBody>
      </p:sp>
      <p:sp>
        <p:nvSpPr>
          <p:cNvPr id="40" name="Shape 4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マスター タイトルの書式設定</a:t>
            </a:r>
          </a:p>
        </p:txBody>
      </p:sp>
      <p:sp>
        <p:nvSpPr>
          <p:cNvPr id="48" name="Shape 48"/>
          <p:cNvSpPr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400"/>
              </a:spcBef>
              <a:buSzTx/>
              <a:buFontTx/>
              <a:buNone/>
              <a:defRPr b="1" sz="2000"/>
            </a:lvl1pPr>
          </a:lstStyle>
          <a:p>
            <a:pPr/>
            <a:r>
              <a:t>マスター テキストの書式設定</a:t>
            </a:r>
          </a:p>
        </p:txBody>
      </p:sp>
      <p:sp>
        <p:nvSpPr>
          <p:cNvPr id="49" name="Shape 49"/>
          <p:cNvSpPr/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t"/>
          <a:lstStyle/>
          <a:p>
            <a:pPr marL="0" indent="0">
              <a:spcBef>
                <a:spcPts val="400"/>
              </a:spcBef>
              <a:buSzTx/>
              <a:buFontTx/>
              <a:buNone/>
              <a:defRPr b="1" sz="2000"/>
            </a:pPr>
          </a:p>
        </p:txBody>
      </p:sp>
      <p:sp>
        <p:nvSpPr>
          <p:cNvPr id="50" name="Shape 5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マスター タイトルの書式設定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マスター タイトルの書式設定</a:t>
            </a:r>
          </a:p>
        </p:txBody>
      </p:sp>
      <p:sp>
        <p:nvSpPr>
          <p:cNvPr id="73" name="Shape 73"/>
          <p:cNvSpPr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マスター テキストの書式設定</a:t>
            </a:r>
          </a:p>
          <a:p>
            <a:pPr lvl="1"/>
            <a:r>
              <a:t>第 2 レベル</a:t>
            </a:r>
          </a:p>
          <a:p>
            <a:pPr lvl="2"/>
            <a:r>
              <a:t>第 3 レベル</a:t>
            </a:r>
          </a:p>
          <a:p>
            <a:pPr lvl="3"/>
            <a:r>
              <a:t>第 4 レベル</a:t>
            </a:r>
          </a:p>
          <a:p>
            <a:pPr lvl="4"/>
            <a:r>
              <a:t>第 5 レベル</a:t>
            </a:r>
          </a:p>
        </p:txBody>
      </p:sp>
      <p:sp>
        <p:nvSpPr>
          <p:cNvPr id="74" name="Shape 74"/>
          <p:cNvSpPr/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>
                <a:solidFill>
                  <a:srgbClr val="CDE6E8"/>
                </a:solidFill>
              </a:defRPr>
            </a:pPr>
          </a:p>
        </p:txBody>
      </p:sp>
      <p:sp>
        <p:nvSpPr>
          <p:cNvPr id="75" name="Shape 7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マスター タイトルの書式設定</a:t>
            </a:r>
          </a:p>
        </p:txBody>
      </p:sp>
      <p:sp>
        <p:nvSpPr>
          <p:cNvPr id="83" name="Shape 83"/>
          <p:cNvSpPr/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300"/>
              </a:spcBef>
              <a:buSzTx/>
              <a:buFontTx/>
              <a:buNone/>
              <a:defRPr sz="1400">
                <a:solidFill>
                  <a:srgbClr val="CDE6E8"/>
                </a:solidFill>
              </a:defRPr>
            </a:lvl1pPr>
          </a:lstStyle>
          <a:p>
            <a:pPr/>
            <a:r>
              <a:t>マスター テキストの書式設定</a:t>
            </a:r>
          </a:p>
        </p:txBody>
      </p:sp>
      <p:sp>
        <p:nvSpPr>
          <p:cNvPr id="85" name="Shape 8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1000">
              <a:srgbClr val="000000"/>
            </a:gs>
            <a:gs pos="62000">
              <a:srgbClr val="24213E"/>
            </a:gs>
            <a:gs pos="100000">
              <a:srgbClr val="51566E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マスター タイトルの書式設定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マスター テキストの書式設定</a:t>
            </a:r>
          </a:p>
          <a:p>
            <a:pPr lvl="1"/>
            <a:r>
              <a:t>第 2 レベル</a:t>
            </a:r>
          </a:p>
          <a:p>
            <a:pPr lvl="2"/>
            <a:r>
              <a:t>第 3 レベル</a:t>
            </a:r>
          </a:p>
          <a:p>
            <a:pPr lvl="3"/>
            <a:r>
              <a:t>第 4 レベル</a:t>
            </a:r>
          </a:p>
          <a:p>
            <a:pPr lvl="4"/>
            <a:r>
              <a:t>第 5 レベル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8436064" y="6404292"/>
            <a:ext cx="250736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9pPr>
    </p:titleStyle>
    <p:bodyStyle>
      <a:lvl1pPr marL="342900" marR="0" indent="-342900" algn="l" defTabSz="914400" rtl="0" latinLnBrk="0">
        <a:lnSpc>
          <a:spcPct val="15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1pPr>
      <a:lvl2pPr marL="783771" marR="0" indent="-326571" algn="l" defTabSz="914400" rtl="0" latinLnBrk="0">
        <a:lnSpc>
          <a:spcPct val="15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2pPr>
      <a:lvl3pPr marL="1219200" marR="0" indent="-304800" algn="l" defTabSz="914400" rtl="0" latinLnBrk="0">
        <a:lnSpc>
          <a:spcPct val="15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3pPr>
      <a:lvl4pPr marL="1737360" marR="0" indent="-365760" algn="l" defTabSz="914400" rtl="0" latinLnBrk="0">
        <a:lnSpc>
          <a:spcPct val="15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4pPr>
      <a:lvl5pPr marL="2194560" marR="0" indent="-365760" algn="l" defTabSz="914400" rtl="0" latinLnBrk="0">
        <a:lnSpc>
          <a:spcPct val="15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5pPr>
      <a:lvl6pPr marL="2651760" marR="0" indent="-365760" algn="l" defTabSz="914400" rtl="0" latinLnBrk="0">
        <a:lnSpc>
          <a:spcPct val="15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6pPr>
      <a:lvl7pPr marL="3108960" marR="0" indent="-365760" algn="l" defTabSz="914400" rtl="0" latinLnBrk="0">
        <a:lnSpc>
          <a:spcPct val="15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7pPr>
      <a:lvl8pPr marL="3566159" marR="0" indent="-365759" algn="l" defTabSz="914400" rtl="0" latinLnBrk="0">
        <a:lnSpc>
          <a:spcPct val="15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8pPr>
      <a:lvl9pPr marL="4023359" marR="0" indent="-365759" algn="l" defTabSz="914400" rtl="0" latinLnBrk="0">
        <a:lnSpc>
          <a:spcPct val="15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3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5.png"/><Relationship Id="rId4" Type="http://schemas.openxmlformats.org/officeDocument/2006/relationships/image" Target="../media/image45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Relationship Id="rId4" Type="http://schemas.openxmlformats.org/officeDocument/2006/relationships/image" Target="../media/image7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1.jpg" descr="hs-2004-27-a-1024_wallpap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hape 113"/>
          <p:cNvSpPr/>
          <p:nvPr>
            <p:ph type="ctrTitle"/>
          </p:nvPr>
        </p:nvSpPr>
        <p:spPr>
          <a:xfrm>
            <a:off x="216973" y="0"/>
            <a:ext cx="7772401" cy="1470025"/>
          </a:xfrm>
          <a:prstGeom prst="rect">
            <a:avLst/>
          </a:prstGeom>
        </p:spPr>
        <p:txBody>
          <a:bodyPr/>
          <a:lstStyle/>
          <a:p>
            <a:pPr algn="l">
              <a:defRPr sz="320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宇宙と人間</a:t>
            </a:r>
            <a:br>
              <a:rPr>
                <a:latin typeface="+mn-lt"/>
                <a:ea typeface="+mn-ea"/>
                <a:cs typeface="+mn-cs"/>
                <a:sym typeface="Helvetica"/>
              </a:rPr>
            </a:br>
            <a:r>
              <a:rPr>
                <a:latin typeface="+mn-lt"/>
                <a:ea typeface="+mn-ea"/>
                <a:cs typeface="+mn-cs"/>
                <a:sym typeface="Helvetica"/>
              </a:rPr>
              <a:t>〜</a:t>
            </a:r>
            <a:r>
              <a:t>1.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宇宙生物学と宇宙人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〜</a:t>
            </a:r>
          </a:p>
        </p:txBody>
      </p:sp>
      <p:sp>
        <p:nvSpPr>
          <p:cNvPr id="114" name="Shape 114"/>
          <p:cNvSpPr/>
          <p:nvPr>
            <p:ph type="subTitle" sz="quarter" idx="1"/>
          </p:nvPr>
        </p:nvSpPr>
        <p:spPr>
          <a:xfrm>
            <a:off x="216973" y="4447376"/>
            <a:ext cx="6400801" cy="1752601"/>
          </a:xfrm>
          <a:prstGeom prst="rect">
            <a:avLst/>
          </a:prstGeom>
        </p:spPr>
        <p:txBody>
          <a:bodyPr/>
          <a:lstStyle/>
          <a:p>
            <a:pPr algn="l">
              <a:spcBef>
                <a:spcPts val="400"/>
              </a:spcBef>
              <a:defRPr sz="20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磯部洋明（いそべひろあき）</a:t>
            </a:r>
          </a:p>
          <a:p>
            <a:pPr algn="l">
              <a:spcBef>
                <a:spcPts val="400"/>
              </a:spcBef>
              <a:defRPr sz="20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京都大学大学院総合生存学館（思修館）</a:t>
            </a:r>
          </a:p>
        </p:txBody>
      </p:sp>
      <p:sp>
        <p:nvSpPr>
          <p:cNvPr id="115" name="Shape 115"/>
          <p:cNvSpPr/>
          <p:nvPr/>
        </p:nvSpPr>
        <p:spPr>
          <a:xfrm>
            <a:off x="5480032" y="6324296"/>
            <a:ext cx="3010407" cy="314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大阪府高齢者大学　　</a:t>
            </a:r>
            <a:r>
              <a:t>2017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年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5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月</a:t>
            </a:r>
            <a:r>
              <a:t>15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ウイルスは生物と無生物の中間</a:t>
            </a:r>
          </a:p>
        </p:txBody>
      </p:sp>
      <p:sp>
        <p:nvSpPr>
          <p:cNvPr id="161" name="Shape 161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39470" indent="-339470" defTabSz="905255">
              <a:lnSpc>
                <a:spcPct val="120000"/>
              </a:lnSpc>
              <a:spcBef>
                <a:spcPts val="500"/>
              </a:spcBef>
              <a:defRPr sz="2277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ウイルスは遺伝情報</a:t>
            </a:r>
            <a:r>
              <a:t>(DNA/RNA)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を持つ</a:t>
            </a:r>
            <a:endParaRPr sz="2772"/>
          </a:p>
          <a:p>
            <a:pPr marL="339470" indent="-339470" defTabSz="905255">
              <a:lnSpc>
                <a:spcPct val="120000"/>
              </a:lnSpc>
              <a:spcBef>
                <a:spcPts val="600"/>
              </a:spcBef>
              <a:defRPr sz="2772"/>
            </a:pPr>
          </a:p>
          <a:p>
            <a:pPr marL="339470" indent="-339470" defTabSz="905255">
              <a:lnSpc>
                <a:spcPct val="120000"/>
              </a:lnSpc>
              <a:spcBef>
                <a:spcPts val="500"/>
              </a:spcBef>
              <a:defRPr sz="2277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細胞は持たない。自分自身で代謝は行わない。</a:t>
            </a:r>
            <a:endParaRPr sz="2772"/>
          </a:p>
          <a:p>
            <a:pPr marL="339470" indent="-339470" defTabSz="905255">
              <a:lnSpc>
                <a:spcPct val="120000"/>
              </a:lnSpc>
              <a:spcBef>
                <a:spcPts val="600"/>
              </a:spcBef>
              <a:defRPr sz="2772"/>
            </a:pPr>
          </a:p>
          <a:p>
            <a:pPr marL="339470" indent="-339470" defTabSz="905255">
              <a:lnSpc>
                <a:spcPct val="120000"/>
              </a:lnSpc>
              <a:spcBef>
                <a:spcPts val="500"/>
              </a:spcBef>
              <a:defRPr sz="2277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自分だけでは自己複製できない。他の生物の細胞に寄生して増殖する。</a:t>
            </a:r>
            <a:endParaRPr sz="2772"/>
          </a:p>
          <a:p>
            <a:pPr marL="339470" indent="-339470" defTabSz="905255">
              <a:lnSpc>
                <a:spcPct val="120000"/>
              </a:lnSpc>
              <a:spcBef>
                <a:spcPts val="600"/>
              </a:spcBef>
              <a:defRPr sz="2772"/>
            </a:pPr>
          </a:p>
          <a:p>
            <a:pPr marL="339470" indent="-339470" defTabSz="905255">
              <a:lnSpc>
                <a:spcPct val="120000"/>
              </a:lnSpc>
              <a:spcBef>
                <a:spcPts val="500"/>
              </a:spcBef>
              <a:defRPr sz="2277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化学物質のように結晶化して保存できる</a:t>
            </a:r>
            <a:r>
              <a:t>(Stanley 1935)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地球生命史重大事件</a:t>
            </a:r>
          </a:p>
        </p:txBody>
      </p:sp>
      <p:sp>
        <p:nvSpPr>
          <p:cNvPr id="166" name="Shape 166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18897" indent="-318897" defTabSz="850391">
              <a:lnSpc>
                <a:spcPct val="120000"/>
              </a:lnSpc>
              <a:spcBef>
                <a:spcPts val="400"/>
              </a:spcBef>
              <a:defRPr sz="2046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地球の誕生（約</a:t>
            </a:r>
            <a:r>
              <a:t>45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億年前）</a:t>
            </a:r>
          </a:p>
          <a:p>
            <a:pPr marL="318897" indent="-318897" defTabSz="850391">
              <a:lnSpc>
                <a:spcPct val="120000"/>
              </a:lnSpc>
              <a:spcBef>
                <a:spcPts val="400"/>
              </a:spcBef>
              <a:defRPr sz="2046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原始生命の発生</a:t>
            </a:r>
            <a:r>
              <a:t>(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約</a:t>
            </a:r>
            <a:r>
              <a:t>40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億年前</a:t>
            </a:r>
            <a:r>
              <a:t>)</a:t>
            </a:r>
          </a:p>
          <a:p>
            <a:pPr marL="318897" indent="-318897" defTabSz="850391">
              <a:lnSpc>
                <a:spcPct val="120000"/>
              </a:lnSpc>
              <a:spcBef>
                <a:spcPts val="400"/>
              </a:spcBef>
              <a:defRPr sz="2046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バクテリア（原核細胞）の出現（</a:t>
            </a:r>
            <a:r>
              <a:t>38-35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億年前）</a:t>
            </a:r>
          </a:p>
          <a:p>
            <a:pPr marL="318897" indent="-318897" defTabSz="850391">
              <a:lnSpc>
                <a:spcPct val="120000"/>
              </a:lnSpc>
              <a:spcBef>
                <a:spcPts val="400"/>
              </a:spcBef>
              <a:defRPr sz="2046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光合成の開始（</a:t>
            </a:r>
            <a:r>
              <a:t>27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億年前）</a:t>
            </a:r>
          </a:p>
          <a:p>
            <a:pPr marL="318897" indent="-318897" defTabSz="850391">
              <a:lnSpc>
                <a:spcPct val="120000"/>
              </a:lnSpc>
              <a:spcBef>
                <a:spcPts val="400"/>
              </a:spcBef>
              <a:defRPr sz="2046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真核細胞の出現（</a:t>
            </a:r>
            <a:r>
              <a:t>21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億年前）</a:t>
            </a:r>
          </a:p>
          <a:p>
            <a:pPr marL="318897" indent="-318897" defTabSz="850391">
              <a:lnSpc>
                <a:spcPct val="120000"/>
              </a:lnSpc>
              <a:spcBef>
                <a:spcPts val="400"/>
              </a:spcBef>
              <a:defRPr sz="2046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多細胞生物の出現（</a:t>
            </a:r>
            <a:r>
              <a:t>10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億年前）</a:t>
            </a:r>
          </a:p>
          <a:p>
            <a:pPr marL="318897" indent="-318897" defTabSz="850391">
              <a:lnSpc>
                <a:spcPct val="120000"/>
              </a:lnSpc>
              <a:spcBef>
                <a:spcPts val="400"/>
              </a:spcBef>
              <a:defRPr sz="2046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硬骨格生物の出現</a:t>
            </a:r>
            <a:r>
              <a:t>(5.5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億年前）</a:t>
            </a:r>
          </a:p>
          <a:p>
            <a:pPr marL="318897" indent="-318897" defTabSz="850391">
              <a:lnSpc>
                <a:spcPct val="120000"/>
              </a:lnSpc>
              <a:spcBef>
                <a:spcPts val="400"/>
              </a:spcBef>
              <a:defRPr sz="2046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人間の出現（</a:t>
            </a:r>
            <a:r>
              <a:t>500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万年前）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パンスペルミア説</a:t>
            </a:r>
          </a:p>
        </p:txBody>
      </p:sp>
      <p:sp>
        <p:nvSpPr>
          <p:cNvPr id="171" name="Shape 171"/>
          <p:cNvSpPr/>
          <p:nvPr>
            <p:ph type="body" idx="1"/>
          </p:nvPr>
        </p:nvSpPr>
        <p:spPr>
          <a:xfrm>
            <a:off x="183697" y="1600200"/>
            <a:ext cx="646787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  <a:spcBef>
                <a:spcPts val="500"/>
              </a:spcBef>
              <a:defRPr sz="230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最初の生命（の種）が地球で生まれたのではなく、宇宙からやってきたとする説</a:t>
            </a:r>
            <a:endParaRPr sz="2800"/>
          </a:p>
          <a:p>
            <a:pPr>
              <a:lnSpc>
                <a:spcPct val="120000"/>
              </a:lnSpc>
              <a:spcBef>
                <a:spcPts val="600"/>
              </a:spcBef>
              <a:defRPr sz="2800"/>
            </a:pPr>
          </a:p>
          <a:p>
            <a:pPr>
              <a:lnSpc>
                <a:spcPct val="120000"/>
              </a:lnSpc>
              <a:spcBef>
                <a:spcPts val="500"/>
              </a:spcBef>
              <a:defRPr sz="230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生命そのものというより、材料となる化学物質（アミノ酸など）が宇宙からやってくる、というのも含む（準パンスペルミア）。宇宙空間では多くの有機物、変わった形の分子が見つかっている。あり得ない話ではない。</a:t>
            </a:r>
          </a:p>
        </p:txBody>
      </p:sp>
      <p:pic>
        <p:nvPicPr>
          <p:cNvPr id="172" name="image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57610" y="3429000"/>
            <a:ext cx="2218931" cy="2958574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hape 173"/>
          <p:cNvSpPr/>
          <p:nvPr/>
        </p:nvSpPr>
        <p:spPr>
          <a:xfrm>
            <a:off x="3908453" y="5802996"/>
            <a:ext cx="2893105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多数の星間分子を発見した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野辺山</a:t>
            </a:r>
            <a:r>
              <a:t>45m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電波望遠鏡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地球最古の化石</a:t>
            </a:r>
          </a:p>
        </p:txBody>
      </p:sp>
      <p:pic>
        <p:nvPicPr>
          <p:cNvPr id="178" name="image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51100" y="1152459"/>
            <a:ext cx="3193805" cy="4904773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 179"/>
          <p:cNvSpPr/>
          <p:nvPr/>
        </p:nvSpPr>
        <p:spPr>
          <a:xfrm>
            <a:off x="5414531" y="6378237"/>
            <a:ext cx="125964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Schopf 1993</a:t>
            </a:r>
          </a:p>
        </p:txBody>
      </p:sp>
      <p:sp>
        <p:nvSpPr>
          <p:cNvPr id="180" name="Shape 180"/>
          <p:cNvSpPr/>
          <p:nvPr/>
        </p:nvSpPr>
        <p:spPr>
          <a:xfrm>
            <a:off x="438191" y="1884114"/>
            <a:ext cx="4133809" cy="476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約</a:t>
            </a:r>
            <a:r>
              <a:t>35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億年前のバクテリア</a:t>
            </a:r>
          </a:p>
          <a:p>
            <a:pPr>
              <a:defRPr sz="2400">
                <a:solidFill>
                  <a:srgbClr val="FFFFFF"/>
                </a:solidFill>
              </a:defRPr>
            </a:pPr>
          </a:p>
          <a:p>
            <a:pPr>
              <a:defRPr sz="24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チャートと呼ばれる、海の底に堆積する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岩石から発見。</a:t>
            </a:r>
          </a:p>
          <a:p>
            <a:pPr>
              <a:defRPr sz="2400">
                <a:solidFill>
                  <a:srgbClr val="FFFFFF"/>
                </a:solidFill>
              </a:defRPr>
            </a:pPr>
          </a:p>
          <a:p>
            <a:pPr>
              <a:defRPr sz="24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最古の生物は海の底？</a:t>
            </a:r>
          </a:p>
          <a:p>
            <a:pPr>
              <a:defRPr sz="2400">
                <a:solidFill>
                  <a:srgbClr val="FFFFFF"/>
                </a:solidFill>
              </a:defRPr>
            </a:pPr>
          </a:p>
          <a:p>
            <a:pPr>
              <a:defRPr sz="24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浅い海で生まれたという説もあるが、どうやら最近は深海という説が優力。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初期の生物の姿</a:t>
            </a:r>
          </a:p>
        </p:txBody>
      </p:sp>
      <p:sp>
        <p:nvSpPr>
          <p:cNvPr id="185" name="Shape 185"/>
          <p:cNvSpPr/>
          <p:nvPr>
            <p:ph type="body" idx="1"/>
          </p:nvPr>
        </p:nvSpPr>
        <p:spPr>
          <a:xfrm>
            <a:off x="457200" y="477687"/>
            <a:ext cx="8229600" cy="581627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200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深海で生まれたらしい。高温を好む熱水菌の仲間。</a:t>
            </a:r>
          </a:p>
          <a:p>
            <a:pPr>
              <a:spcBef>
                <a:spcPts val="400"/>
              </a:spcBef>
              <a:defRPr sz="200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＝＞恐らく、深海で火山活動がある熱水活動域で、メタン発酵や硫黄酸化をエネルギーにして活動していた。</a:t>
            </a:r>
          </a:p>
          <a:p>
            <a:pPr>
              <a:spcBef>
                <a:spcPts val="400"/>
              </a:spcBef>
              <a:defRPr sz="200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この頃地球に酸素はほとんどない。当時の生物は嫌気性、つまり酸素はむしろ猛毒。</a:t>
            </a:r>
          </a:p>
          <a:p>
            <a:pPr>
              <a:spcBef>
                <a:spcPts val="400"/>
              </a:spcBef>
              <a:defRPr sz="200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酸素がない</a:t>
            </a:r>
            <a:r>
              <a:t>=&gt;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オゾン層もない</a:t>
            </a:r>
            <a:r>
              <a:t>=&gt;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大量の紫外線が降り注ぐ</a:t>
            </a:r>
            <a:r>
              <a:t>=&gt;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地上は生命が生まれる環境ではなかった。</a:t>
            </a:r>
          </a:p>
          <a:p>
            <a:pPr>
              <a:spcBef>
                <a:spcPts val="400"/>
              </a:spcBef>
              <a:defRPr sz="200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ここまでが、少なくとも</a:t>
            </a:r>
            <a:r>
              <a:t>35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億年前（地球ができて</a:t>
            </a:r>
            <a:r>
              <a:t>10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億年）くらいまでにでき、</a:t>
            </a:r>
            <a:r>
              <a:t>27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億年前まで続いた。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200"/>
            </a:pPr>
            <a:r>
              <a:t>27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億年前の大事件：光合成の開始</a:t>
            </a:r>
          </a:p>
        </p:txBody>
      </p:sp>
      <p:sp>
        <p:nvSpPr>
          <p:cNvPr id="190" name="Shape 190"/>
          <p:cNvSpPr/>
          <p:nvPr>
            <p:ph type="body" sz="half" idx="1"/>
          </p:nvPr>
        </p:nvSpPr>
        <p:spPr>
          <a:xfrm>
            <a:off x="457198" y="1600200"/>
            <a:ext cx="4468909" cy="4525963"/>
          </a:xfrm>
          <a:prstGeom prst="rect">
            <a:avLst/>
          </a:prstGeom>
        </p:spPr>
        <p:txBody>
          <a:bodyPr/>
          <a:lstStyle/>
          <a:p>
            <a:pPr marL="291465" indent="-291465" defTabSz="777240">
              <a:lnSpc>
                <a:spcPct val="120000"/>
              </a:lnSpc>
              <a:spcBef>
                <a:spcPts val="400"/>
              </a:spcBef>
              <a:defRPr sz="170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光合成とは？</a:t>
            </a:r>
            <a:endParaRPr sz="2040"/>
          </a:p>
          <a:p>
            <a:pPr lvl="1" marL="631507" indent="-242887" defTabSz="777240">
              <a:lnSpc>
                <a:spcPct val="120000"/>
              </a:lnSpc>
              <a:spcBef>
                <a:spcPts val="300"/>
              </a:spcBef>
              <a:defRPr sz="1445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材料（水と二酸化炭素）から</a:t>
            </a:r>
            <a:r>
              <a:rPr>
                <a:solidFill>
                  <a:srgbClr val="FFFB00"/>
                </a:solidFill>
                <a:latin typeface="+mn-lt"/>
                <a:ea typeface="+mn-ea"/>
                <a:cs typeface="+mn-cs"/>
                <a:sym typeface="Helvetica"/>
              </a:rPr>
              <a:t>光のエネルギー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を使って、酸素と有機物（糖分）を作ること</a:t>
            </a:r>
            <a:endParaRPr sz="1700"/>
          </a:p>
          <a:p>
            <a:pPr lvl="1" marL="631507" indent="-242887" defTabSz="777240">
              <a:lnSpc>
                <a:spcPct val="120000"/>
              </a:lnSpc>
              <a:spcBef>
                <a:spcPts val="400"/>
              </a:spcBef>
              <a:defRPr sz="1700"/>
            </a:pPr>
          </a:p>
          <a:p>
            <a:pPr marL="291465" indent="-291465" defTabSz="777240">
              <a:lnSpc>
                <a:spcPct val="120000"/>
              </a:lnSpc>
              <a:spcBef>
                <a:spcPts val="400"/>
              </a:spcBef>
              <a:defRPr sz="170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約</a:t>
            </a:r>
            <a:r>
              <a:t>27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億年前、浅海で酸素発生型光合成を行うシアノバクテリアが出現</a:t>
            </a:r>
            <a:endParaRPr sz="2040"/>
          </a:p>
          <a:p>
            <a:pPr marL="291465" indent="-291465" defTabSz="777240">
              <a:lnSpc>
                <a:spcPct val="120000"/>
              </a:lnSpc>
              <a:spcBef>
                <a:spcPts val="500"/>
              </a:spcBef>
              <a:defRPr sz="2040"/>
            </a:pPr>
          </a:p>
          <a:p>
            <a:pPr marL="291465" indent="-291465" defTabSz="777240">
              <a:lnSpc>
                <a:spcPct val="120000"/>
              </a:lnSpc>
              <a:spcBef>
                <a:spcPts val="400"/>
              </a:spcBef>
              <a:defRPr sz="170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当時の生物は嫌気性。酸素は迷惑な産業廃棄物。</a:t>
            </a:r>
            <a:endParaRPr sz="2040"/>
          </a:p>
          <a:p>
            <a:pPr marL="291465" indent="-291465" defTabSz="777240">
              <a:lnSpc>
                <a:spcPct val="120000"/>
              </a:lnSpc>
              <a:spcBef>
                <a:spcPts val="500"/>
              </a:spcBef>
              <a:defRPr sz="2040"/>
            </a:pPr>
          </a:p>
        </p:txBody>
      </p:sp>
      <p:pic>
        <p:nvPicPr>
          <p:cNvPr id="191" name="image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51702" y="1738221"/>
            <a:ext cx="3545517" cy="43879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酸素は毒？</a:t>
            </a:r>
          </a:p>
        </p:txBody>
      </p:sp>
      <p:sp>
        <p:nvSpPr>
          <p:cNvPr id="196" name="Shape 196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12039" indent="-312039" defTabSz="832104">
              <a:lnSpc>
                <a:spcPct val="135000"/>
              </a:lnSpc>
              <a:spcBef>
                <a:spcPts val="500"/>
              </a:spcBef>
              <a:defRPr sz="2093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酸素</a:t>
            </a:r>
            <a:r>
              <a:t>(O2)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は他の物質と反応しやすい（酸化、燃焼）</a:t>
            </a:r>
            <a:endParaRPr sz="2548"/>
          </a:p>
          <a:p>
            <a:pPr marL="312039" indent="-312039" defTabSz="832104">
              <a:lnSpc>
                <a:spcPct val="135000"/>
              </a:lnSpc>
              <a:spcBef>
                <a:spcPts val="500"/>
              </a:spcBef>
              <a:defRPr sz="2093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エネルギーを得るのに便利</a:t>
            </a:r>
            <a:endParaRPr sz="2548"/>
          </a:p>
          <a:p>
            <a:pPr marL="312039" indent="-312039" defTabSz="832104">
              <a:lnSpc>
                <a:spcPct val="135000"/>
              </a:lnSpc>
              <a:spcBef>
                <a:spcPts val="500"/>
              </a:spcBef>
              <a:defRPr sz="2093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同時に、何でも「錆びさせて（酸化させて）」しまう危険な物質（活性酸素）</a:t>
            </a:r>
            <a:endParaRPr sz="2548"/>
          </a:p>
          <a:p>
            <a:pPr marL="312039" indent="-312039" defTabSz="832104">
              <a:lnSpc>
                <a:spcPct val="135000"/>
              </a:lnSpc>
              <a:spcBef>
                <a:spcPts val="500"/>
              </a:spcBef>
              <a:defRPr sz="2548"/>
            </a:pPr>
          </a:p>
          <a:p>
            <a:pPr marL="312039" indent="-312039" defTabSz="832104">
              <a:lnSpc>
                <a:spcPct val="135000"/>
              </a:lnSpc>
              <a:spcBef>
                <a:spcPts val="500"/>
              </a:spcBef>
              <a:defRPr sz="2093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体内に酸化防御装置（酵素）を準備して、地球中にまき散らされた酸素を呼吸する生物が出現（約</a:t>
            </a:r>
            <a:r>
              <a:t>20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億年前）</a:t>
            </a:r>
            <a:endParaRPr sz="2548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60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真核生物の出現</a:t>
            </a:r>
            <a:r>
              <a:t>(21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億年前</a:t>
            </a:r>
            <a:r>
              <a:t>)</a:t>
            </a:r>
          </a:p>
        </p:txBody>
      </p:sp>
      <p:sp>
        <p:nvSpPr>
          <p:cNvPr id="201" name="Shape 201"/>
          <p:cNvSpPr/>
          <p:nvPr>
            <p:ph type="body" idx="1"/>
          </p:nvPr>
        </p:nvSpPr>
        <p:spPr>
          <a:xfrm>
            <a:off x="502014" y="1600200"/>
            <a:ext cx="5543443" cy="4525963"/>
          </a:xfrm>
          <a:prstGeom prst="rect">
            <a:avLst/>
          </a:prstGeom>
        </p:spPr>
        <p:txBody>
          <a:bodyPr/>
          <a:lstStyle/>
          <a:p>
            <a:pPr marL="318897" indent="-318897" defTabSz="850391">
              <a:spcBef>
                <a:spcPts val="500"/>
              </a:spcBef>
              <a:defRPr sz="1674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真核生物＝</a:t>
            </a:r>
            <a:r>
              <a:t>DNA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が「核」という入れ物に保護され、ミトコンドリア、</a:t>
            </a:r>
            <a:r>
              <a:rPr sz="2232">
                <a:latin typeface="+mn-lt"/>
                <a:ea typeface="+mn-ea"/>
                <a:cs typeface="+mn-cs"/>
                <a:sym typeface="Helvetica"/>
              </a:rPr>
              <a:t>葉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緑体などの細胞内の様々な小器官を持つ生物。（人間も真核生物）</a:t>
            </a:r>
          </a:p>
          <a:p>
            <a:pPr marL="318897" indent="-318897" defTabSz="850391">
              <a:spcBef>
                <a:spcPts val="400"/>
              </a:spcBef>
              <a:defRPr sz="1674">
                <a:solidFill>
                  <a:srgbClr val="FFFF00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共生説</a:t>
            </a:r>
            <a:r>
              <a: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：　恐らく、真核生物の細胞中小器官は、それぞれ独自の能力を持った別の原核生物だった</a:t>
            </a:r>
          </a:p>
          <a:p>
            <a:pPr lvl="1" marL="690943" indent="-265747" defTabSz="850391">
              <a:spcBef>
                <a:spcPts val="300"/>
              </a:spcBef>
              <a:defRPr sz="1488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光合成をするシアノバクテリア＝＞葉緑体</a:t>
            </a:r>
          </a:p>
          <a:p>
            <a:pPr lvl="1" marL="690943" indent="-265747" defTabSz="850391">
              <a:spcBef>
                <a:spcPts val="300"/>
              </a:spcBef>
              <a:defRPr sz="1488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呼吸能力を持つ原核生物＝＞ミトコンドリア</a:t>
            </a:r>
          </a:p>
          <a:p>
            <a:pPr marL="318897" indent="-318897" defTabSz="850391">
              <a:spcBef>
                <a:spcPts val="400"/>
              </a:spcBef>
              <a:defRPr sz="1674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真核生物の登場により、細胞が大型化し、</a:t>
            </a:r>
            <a:r>
              <a:t>DNA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が核という容器に守られ、細胞内の分業が進んだ＝＞より複雑な生命への道</a:t>
            </a:r>
          </a:p>
        </p:txBody>
      </p:sp>
      <p:pic>
        <p:nvPicPr>
          <p:cNvPr id="202" name="image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91315" y="2903004"/>
            <a:ext cx="3405837" cy="2069046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Shape 203"/>
          <p:cNvSpPr/>
          <p:nvPr/>
        </p:nvSpPr>
        <p:spPr>
          <a:xfrm>
            <a:off x="7926427" y="2330778"/>
            <a:ext cx="83731" cy="851363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4" name="Shape 204"/>
          <p:cNvSpPr/>
          <p:nvPr/>
        </p:nvSpPr>
        <p:spPr>
          <a:xfrm>
            <a:off x="7703147" y="1879339"/>
            <a:ext cx="332741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核</a:t>
            </a:r>
          </a:p>
        </p:txBody>
      </p:sp>
      <p:sp>
        <p:nvSpPr>
          <p:cNvPr id="205" name="Shape 205"/>
          <p:cNvSpPr/>
          <p:nvPr/>
        </p:nvSpPr>
        <p:spPr>
          <a:xfrm flipH="1" flipV="1">
            <a:off x="6447200" y="4200982"/>
            <a:ext cx="97686" cy="1144455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6" name="Shape 206"/>
          <p:cNvSpPr/>
          <p:nvPr/>
        </p:nvSpPr>
        <p:spPr>
          <a:xfrm>
            <a:off x="6510656" y="5439905"/>
            <a:ext cx="1704341" cy="320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ミトコンドリア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type="title"/>
          </p:nvPr>
        </p:nvSpPr>
        <p:spPr>
          <a:xfrm>
            <a:off x="0" y="274637"/>
            <a:ext cx="8686800" cy="2235482"/>
          </a:xfrm>
          <a:prstGeom prst="rect">
            <a:avLst/>
          </a:prstGeom>
        </p:spPr>
        <p:txBody>
          <a:bodyPr/>
          <a:lstStyle/>
          <a:p>
            <a:pPr defTabSz="685800">
              <a:defRPr sz="240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多細胞生物の出現</a:t>
            </a:r>
            <a:r>
              <a:t>(10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億年前</a:t>
            </a:r>
            <a:r>
              <a:t>)</a:t>
            </a:r>
            <a:br/>
            <a:r>
              <a:rPr sz="2100">
                <a:latin typeface="+mn-lt"/>
                <a:ea typeface="+mn-ea"/>
                <a:cs typeface="+mn-cs"/>
                <a:sym typeface="Helvetica"/>
              </a:rPr>
              <a:t>＝＞巨大化、複雑化</a:t>
            </a:r>
            <a:br>
              <a:rPr sz="2100">
                <a:latin typeface="+mn-lt"/>
                <a:ea typeface="+mn-ea"/>
                <a:cs typeface="+mn-cs"/>
                <a:sym typeface="Helvetica"/>
              </a:rPr>
            </a:br>
            <a:br>
              <a:rPr sz="2100">
                <a:latin typeface="+mn-lt"/>
                <a:ea typeface="+mn-ea"/>
                <a:cs typeface="+mn-cs"/>
                <a:sym typeface="Helvetica"/>
              </a:rPr>
            </a:br>
            <a:r>
              <a:rPr sz="1500">
                <a:latin typeface="+mn-lt"/>
                <a:ea typeface="+mn-ea"/>
                <a:cs typeface="+mn-cs"/>
                <a:sym typeface="Helvetica"/>
              </a:rPr>
              <a:t>硬骨格生物の出現（</a:t>
            </a:r>
            <a:r>
              <a:rPr sz="1500"/>
              <a:t>5.5</a:t>
            </a:r>
            <a:r>
              <a:rPr sz="1500">
                <a:latin typeface="+mn-lt"/>
                <a:ea typeface="+mn-ea"/>
                <a:cs typeface="+mn-cs"/>
                <a:sym typeface="Helvetica"/>
              </a:rPr>
              <a:t>億年前）</a:t>
            </a:r>
            <a:br>
              <a:rPr sz="1500">
                <a:latin typeface="+mn-lt"/>
                <a:ea typeface="+mn-ea"/>
                <a:cs typeface="+mn-cs"/>
                <a:sym typeface="Helvetica"/>
              </a:rPr>
            </a:br>
            <a:r>
              <a:rPr sz="1500">
                <a:latin typeface="+mn-lt"/>
                <a:ea typeface="+mn-ea"/>
                <a:cs typeface="+mn-cs"/>
                <a:sym typeface="Helvetica"/>
              </a:rPr>
              <a:t>＝＞硬殻＝身を守るもの</a:t>
            </a:r>
            <a:r>
              <a:rPr sz="1500"/>
              <a:t>...</a:t>
            </a:r>
            <a:r>
              <a:rPr sz="1500">
                <a:latin typeface="+mn-lt"/>
                <a:ea typeface="+mn-ea"/>
                <a:cs typeface="+mn-cs"/>
                <a:sym typeface="Helvetica"/>
              </a:rPr>
              <a:t>他の生物の補食が始まった</a:t>
            </a:r>
            <a:br>
              <a:rPr sz="1500">
                <a:latin typeface="+mn-lt"/>
                <a:ea typeface="+mn-ea"/>
                <a:cs typeface="+mn-cs"/>
                <a:sym typeface="Helvetica"/>
              </a:rPr>
            </a:br>
            <a:r>
              <a:rPr sz="1500">
                <a:latin typeface="+mn-lt"/>
                <a:ea typeface="+mn-ea"/>
                <a:cs typeface="+mn-cs"/>
                <a:sym typeface="Helvetica"/>
              </a:rPr>
              <a:t>この辺りより前を先カンブリア時代とよぶ</a:t>
            </a:r>
          </a:p>
        </p:txBody>
      </p:sp>
      <p:pic>
        <p:nvPicPr>
          <p:cNvPr id="211" name="image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86841" y="7425765"/>
            <a:ext cx="10812393" cy="11161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2312" y="3429000"/>
            <a:ext cx="3024952" cy="3122706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/>
        </p:nvSpPr>
        <p:spPr>
          <a:xfrm>
            <a:off x="422311" y="2967334"/>
            <a:ext cx="101854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三葉虫</a:t>
            </a:r>
          </a:p>
        </p:txBody>
      </p:sp>
      <p:pic>
        <p:nvPicPr>
          <p:cNvPr id="214" name="image17.jpg" descr="3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32321" y="2997217"/>
            <a:ext cx="5628870" cy="36737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カンブリア紀爆発</a:t>
            </a:r>
          </a:p>
        </p:txBody>
      </p:sp>
      <p:pic>
        <p:nvPicPr>
          <p:cNvPr id="219" name="image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" y="4710200"/>
            <a:ext cx="2919713" cy="1741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1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8826" y="1417637"/>
            <a:ext cx="2238087" cy="3143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age2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53241" y="3051430"/>
            <a:ext cx="4533559" cy="3400170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hape 222"/>
          <p:cNvSpPr/>
          <p:nvPr/>
        </p:nvSpPr>
        <p:spPr>
          <a:xfrm>
            <a:off x="3788290" y="1515188"/>
            <a:ext cx="5291992" cy="137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カンブリア紀</a:t>
            </a:r>
            <a:r>
              <a:t>(5.45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〜</a:t>
            </a:r>
            <a:r>
              <a:t>5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億年前</a:t>
            </a:r>
            <a:r>
              <a:t>)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におきた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生物の急激な多様化。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多くはすぐに絶滅した。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太陽系外惑星の発見</a:t>
            </a:r>
          </a:p>
        </p:txBody>
      </p:sp>
      <p:pic>
        <p:nvPicPr>
          <p:cNvPr id="118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" y="1347063"/>
            <a:ext cx="7078358" cy="5308769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hape 119"/>
          <p:cNvSpPr/>
          <p:nvPr/>
        </p:nvSpPr>
        <p:spPr>
          <a:xfrm>
            <a:off x="7994714" y="6286499"/>
            <a:ext cx="67988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NASA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陸地への進出</a:t>
            </a:r>
          </a:p>
        </p:txBody>
      </p:sp>
      <p:sp>
        <p:nvSpPr>
          <p:cNvPr id="227" name="Shape 227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200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生物の多様化＝＞複雑な生態系、ピラミッド型の食物連鎖</a:t>
            </a:r>
          </a:p>
          <a:p>
            <a:pPr>
              <a:defRPr sz="2000"/>
            </a:pPr>
          </a:p>
          <a:p>
            <a:pPr>
              <a:spcBef>
                <a:spcPts val="400"/>
              </a:spcBef>
              <a:defRPr sz="200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住処を探して新しいフロンティア</a:t>
            </a:r>
            <a:r>
              <a:t>...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陸地へ</a:t>
            </a:r>
          </a:p>
          <a:p>
            <a:pPr>
              <a:defRPr sz="2000"/>
            </a:pPr>
          </a:p>
          <a:p>
            <a:pPr>
              <a:spcBef>
                <a:spcPts val="400"/>
              </a:spcBef>
              <a:defRPr sz="200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ちょうど</a:t>
            </a:r>
            <a:r>
              <a:t>4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〜</a:t>
            </a:r>
            <a:r>
              <a:t>5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億年前に太陽からの紫外線をふせぐオゾン</a:t>
            </a:r>
            <a:r>
              <a:t>(O3)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層が形成され、生命が陸地に住めるようになった</a:t>
            </a:r>
          </a:p>
          <a:p>
            <a:pPr>
              <a:defRPr sz="2000"/>
            </a:pPr>
          </a:p>
          <a:p>
            <a:pPr>
              <a:spcBef>
                <a:spcPts val="400"/>
              </a:spcBef>
              <a:defRPr sz="200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大型化、恐竜の誕生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人類（ホモ・サピエンス）の誕生</a:t>
            </a:r>
          </a:p>
        </p:txBody>
      </p:sp>
      <p:sp>
        <p:nvSpPr>
          <p:cNvPr id="232" name="Shape 232"/>
          <p:cNvSpPr/>
          <p:nvPr>
            <p:ph type="body" idx="1"/>
          </p:nvPr>
        </p:nvSpPr>
        <p:spPr>
          <a:xfrm>
            <a:off x="457200" y="2416204"/>
            <a:ext cx="8229600" cy="4525964"/>
          </a:xfrm>
          <a:prstGeom prst="rect">
            <a:avLst/>
          </a:prstGeom>
        </p:spPr>
        <p:txBody>
          <a:bodyPr/>
          <a:lstStyle/>
          <a:p>
            <a:pPr marL="250317" indent="-250317" defTabSz="667512">
              <a:spcBef>
                <a:spcPts val="300"/>
              </a:spcBef>
              <a:defRPr sz="146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約</a:t>
            </a:r>
            <a:r>
              <a:t>500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万年前：サルから分化（猿人）</a:t>
            </a:r>
          </a:p>
          <a:p>
            <a:pPr lvl="1" marL="542353" indent="-208597" defTabSz="667512">
              <a:spcBef>
                <a:spcPts val="300"/>
              </a:spcBef>
              <a:defRPr sz="1314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アウストラロピテクスのルーシー（アフリカ）</a:t>
            </a:r>
          </a:p>
          <a:p>
            <a:pPr marL="250317" indent="-250317" defTabSz="667512">
              <a:spcBef>
                <a:spcPts val="300"/>
              </a:spcBef>
              <a:defRPr sz="146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約</a:t>
            </a:r>
            <a:r>
              <a:t>200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万年前：ホモ・ハビリス</a:t>
            </a:r>
            <a:r>
              <a:t>(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最初のヒト属</a:t>
            </a:r>
            <a:r>
              <a:t>)...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石器を使用</a:t>
            </a:r>
          </a:p>
          <a:p>
            <a:pPr marL="250317" indent="-250317" defTabSz="667512">
              <a:spcBef>
                <a:spcPts val="300"/>
              </a:spcBef>
              <a:defRPr sz="146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約</a:t>
            </a:r>
            <a:r>
              <a:t>180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年前：原人の誕生（北京原人、ジャワ原人）</a:t>
            </a:r>
            <a:r>
              <a:t>...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火を使用</a:t>
            </a:r>
          </a:p>
          <a:p>
            <a:pPr marL="250317" indent="-250317" defTabSz="667512">
              <a:spcBef>
                <a:spcPts val="300"/>
              </a:spcBef>
              <a:defRPr sz="146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約</a:t>
            </a:r>
            <a:r>
              <a:t>50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万年前：旧人：ネアンデルタール人など</a:t>
            </a:r>
            <a:r>
              <a:t>...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脳が大きくなり精神的に進化。ネアンデルタール人の葬式後から花の花粉が見つかっている</a:t>
            </a:r>
          </a:p>
          <a:p>
            <a:pPr marL="250317" indent="-250317" defTabSz="667512">
              <a:spcBef>
                <a:spcPts val="300"/>
              </a:spcBef>
              <a:defRPr sz="146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約</a:t>
            </a:r>
            <a:r>
              <a:t>20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万年前：新人（現生人類）</a:t>
            </a:r>
          </a:p>
          <a:p>
            <a:pPr marL="250317" indent="-250317" defTabSz="667512">
              <a:spcBef>
                <a:spcPts val="500"/>
              </a:spcBef>
              <a:defRPr sz="1314"/>
            </a:pPr>
          </a:p>
          <a:p>
            <a:pPr marL="250317" indent="-250317" defTabSz="667512">
              <a:spcBef>
                <a:spcPts val="500"/>
              </a:spcBef>
              <a:defRPr sz="2044"/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type="title"/>
          </p:nvPr>
        </p:nvSpPr>
        <p:spPr>
          <a:xfrm>
            <a:off x="2271060" y="274638"/>
            <a:ext cx="8229601" cy="1143001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大量絶滅</a:t>
            </a:r>
          </a:p>
        </p:txBody>
      </p:sp>
      <p:pic>
        <p:nvPicPr>
          <p:cNvPr id="237" name="image2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7905" y="614088"/>
            <a:ext cx="3244095" cy="6093729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hape 238"/>
          <p:cNvSpPr/>
          <p:nvPr/>
        </p:nvSpPr>
        <p:spPr>
          <a:xfrm>
            <a:off x="153037" y="5931646"/>
            <a:ext cx="89966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5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億年前</a:t>
            </a:r>
          </a:p>
        </p:txBody>
      </p:sp>
      <p:sp>
        <p:nvSpPr>
          <p:cNvPr id="239" name="Shape 239"/>
          <p:cNvSpPr/>
          <p:nvPr/>
        </p:nvSpPr>
        <p:spPr>
          <a:xfrm>
            <a:off x="119133" y="3363862"/>
            <a:ext cx="1018541" cy="320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３億年前</a:t>
            </a:r>
          </a:p>
        </p:txBody>
      </p:sp>
      <p:sp>
        <p:nvSpPr>
          <p:cNvPr id="240" name="Shape 240"/>
          <p:cNvSpPr/>
          <p:nvPr/>
        </p:nvSpPr>
        <p:spPr>
          <a:xfrm>
            <a:off x="166946" y="1417637"/>
            <a:ext cx="1018541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１億年前</a:t>
            </a:r>
          </a:p>
        </p:txBody>
      </p:sp>
      <p:sp>
        <p:nvSpPr>
          <p:cNvPr id="241" name="Shape 241"/>
          <p:cNvSpPr/>
          <p:nvPr/>
        </p:nvSpPr>
        <p:spPr>
          <a:xfrm>
            <a:off x="2674158" y="244755"/>
            <a:ext cx="1475741" cy="3581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→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生物の種類</a:t>
            </a:r>
          </a:p>
        </p:txBody>
      </p:sp>
      <p:sp>
        <p:nvSpPr>
          <p:cNvPr id="242" name="Shape 242"/>
          <p:cNvSpPr/>
          <p:nvPr/>
        </p:nvSpPr>
        <p:spPr>
          <a:xfrm>
            <a:off x="2041342" y="5994687"/>
            <a:ext cx="1932941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カンブリア紀爆発</a:t>
            </a:r>
          </a:p>
        </p:txBody>
      </p:sp>
      <p:sp>
        <p:nvSpPr>
          <p:cNvPr id="243" name="Shape 243"/>
          <p:cNvSpPr/>
          <p:nvPr/>
        </p:nvSpPr>
        <p:spPr>
          <a:xfrm>
            <a:off x="2710756" y="5469982"/>
            <a:ext cx="2013457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>
                <a:solidFill>
                  <a:srgbClr val="FF0000"/>
                </a:solidFill>
              </a:defRPr>
            </a:pPr>
            <a:r>
              <a:t>★: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　大量絶滅</a:t>
            </a:r>
          </a:p>
        </p:txBody>
      </p:sp>
      <p:sp>
        <p:nvSpPr>
          <p:cNvPr id="244" name="Shape 244"/>
          <p:cNvSpPr/>
          <p:nvPr/>
        </p:nvSpPr>
        <p:spPr>
          <a:xfrm>
            <a:off x="2126007" y="1069057"/>
            <a:ext cx="1247141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恐竜の絶滅</a:t>
            </a:r>
          </a:p>
        </p:txBody>
      </p:sp>
      <p:sp>
        <p:nvSpPr>
          <p:cNvPr id="245" name="Shape 245"/>
          <p:cNvSpPr/>
          <p:nvPr/>
        </p:nvSpPr>
        <p:spPr>
          <a:xfrm>
            <a:off x="4977858" y="1416673"/>
            <a:ext cx="4043881" cy="397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生命の大量絶滅は何度も起きている。</a:t>
            </a:r>
          </a:p>
          <a:p>
            <a:pPr>
              <a:defRPr sz="2000">
                <a:solidFill>
                  <a:srgbClr val="FFFFFF"/>
                </a:solidFill>
              </a:defRPr>
            </a:pPr>
          </a:p>
          <a:p>
            <a:pPr>
              <a:defRPr sz="2000">
                <a:solidFill>
                  <a:srgbClr val="FFFFFF"/>
                </a:solidFill>
              </a:defRPr>
            </a:pPr>
            <a:r>
              <a:t>6500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万年前の恐竜の絶滅は、恐らく巨大隕石の衝突によるもの。</a:t>
            </a:r>
          </a:p>
          <a:p>
            <a:pPr>
              <a:defRPr sz="2000">
                <a:solidFill>
                  <a:srgbClr val="FFFFFF"/>
                </a:solidFill>
              </a:defRPr>
            </a:pPr>
          </a:p>
          <a:p>
            <a:pPr>
              <a:defRPr sz="20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外的要因：巨大隕石、近傍の星の超新星爆発など</a:t>
            </a:r>
          </a:p>
          <a:p>
            <a:pPr>
              <a:defRPr sz="2000">
                <a:solidFill>
                  <a:srgbClr val="FFFFFF"/>
                </a:solidFill>
              </a:defRPr>
            </a:pPr>
          </a:p>
          <a:p>
            <a:pPr>
              <a:defRPr sz="20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内的要因：気候変動、火山活動など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現代は６番目の大絶滅時代か</a:t>
            </a:r>
          </a:p>
        </p:txBody>
      </p:sp>
      <p:sp>
        <p:nvSpPr>
          <p:cNvPr id="250" name="Shape 250"/>
          <p:cNvSpPr/>
          <p:nvPr>
            <p:ph type="body" sz="half" idx="1"/>
          </p:nvPr>
        </p:nvSpPr>
        <p:spPr>
          <a:xfrm>
            <a:off x="263929" y="1600200"/>
            <a:ext cx="3825951" cy="4525963"/>
          </a:xfrm>
          <a:prstGeom prst="rect">
            <a:avLst/>
          </a:prstGeom>
        </p:spPr>
        <p:txBody>
          <a:bodyPr/>
          <a:lstStyle/>
          <a:p>
            <a:pPr marL="294894" indent="-294894" defTabSz="786384">
              <a:lnSpc>
                <a:spcPct val="120000"/>
              </a:lnSpc>
              <a:spcBef>
                <a:spcPts val="500"/>
              </a:spcBef>
              <a:defRPr sz="215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年間</a:t>
            </a:r>
            <a:r>
              <a:t>40000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種の絶滅</a:t>
            </a:r>
            <a:r>
              <a:t>...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恐竜の絶滅時代より速い</a:t>
            </a:r>
            <a:endParaRPr sz="2408"/>
          </a:p>
          <a:p>
            <a:pPr marL="294894" indent="-294894" defTabSz="786384">
              <a:lnSpc>
                <a:spcPct val="120000"/>
              </a:lnSpc>
              <a:spcBef>
                <a:spcPts val="500"/>
              </a:spcBef>
              <a:defRPr sz="2408"/>
            </a:pPr>
          </a:p>
          <a:p>
            <a:pPr marL="294894" indent="-294894" defTabSz="786384">
              <a:lnSpc>
                <a:spcPct val="120000"/>
              </a:lnSpc>
              <a:spcBef>
                <a:spcPts val="500"/>
              </a:spcBef>
              <a:defRPr sz="215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多くは開発や乱獲、外来種の持ち込みなど人間の活動に由来すると言われている。</a:t>
            </a:r>
            <a:endParaRPr sz="2408"/>
          </a:p>
          <a:p>
            <a:pPr marL="294894" indent="-294894" defTabSz="786384">
              <a:lnSpc>
                <a:spcPct val="120000"/>
              </a:lnSpc>
              <a:spcBef>
                <a:spcPts val="500"/>
              </a:spcBef>
              <a:defRPr sz="2408"/>
            </a:pPr>
          </a:p>
        </p:txBody>
      </p:sp>
      <p:pic>
        <p:nvPicPr>
          <p:cNvPr id="251" name="image2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89879" y="2035285"/>
            <a:ext cx="4720076" cy="2769112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hape 252"/>
          <p:cNvSpPr/>
          <p:nvPr/>
        </p:nvSpPr>
        <p:spPr>
          <a:xfrm>
            <a:off x="6143166" y="5342819"/>
            <a:ext cx="172488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COP10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の</a:t>
            </a:r>
            <a:r>
              <a:t>HP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より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いつか宇宙人と会えるか？</a:t>
            </a:r>
          </a:p>
        </p:txBody>
      </p:sp>
      <p:sp>
        <p:nvSpPr>
          <p:cNvPr id="257" name="Shape 257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ドレイク方程式</a:t>
            </a:r>
          </a:p>
        </p:txBody>
      </p:sp>
      <p:sp>
        <p:nvSpPr>
          <p:cNvPr id="260" name="Shape 260"/>
          <p:cNvSpPr/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buSzTx/>
              <a:buNone/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　</a:t>
            </a:r>
          </a:p>
        </p:txBody>
      </p:sp>
      <p:grpSp>
        <p:nvGrpSpPr>
          <p:cNvPr id="263" name="Group 263"/>
          <p:cNvGrpSpPr/>
          <p:nvPr/>
        </p:nvGrpSpPr>
        <p:grpSpPr>
          <a:xfrm>
            <a:off x="2286000" y="1828800"/>
            <a:ext cx="4524375" cy="885825"/>
            <a:chOff x="0" y="0"/>
            <a:chExt cx="4524375" cy="885825"/>
          </a:xfrm>
        </p:grpSpPr>
        <p:sp>
          <p:nvSpPr>
            <p:cNvPr id="261" name="Shape 261"/>
            <p:cNvSpPr/>
            <p:nvPr/>
          </p:nvSpPr>
          <p:spPr>
            <a:xfrm>
              <a:off x="0" y="0"/>
              <a:ext cx="4524375" cy="8858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62" name="image23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524375" cy="8858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6" name="Group 266"/>
          <p:cNvGrpSpPr/>
          <p:nvPr/>
        </p:nvGrpSpPr>
        <p:grpSpPr>
          <a:xfrm>
            <a:off x="536509" y="2667000"/>
            <a:ext cx="796926" cy="4432300"/>
            <a:chOff x="0" y="0"/>
            <a:chExt cx="796925" cy="4432300"/>
          </a:xfrm>
        </p:grpSpPr>
        <p:sp>
          <p:nvSpPr>
            <p:cNvPr id="264" name="Shape 264"/>
            <p:cNvSpPr/>
            <p:nvPr/>
          </p:nvSpPr>
          <p:spPr>
            <a:xfrm>
              <a:off x="0" y="0"/>
              <a:ext cx="796925" cy="44323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65" name="image24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96925" cy="4432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7" name="Shape 267"/>
          <p:cNvSpPr/>
          <p:nvPr/>
        </p:nvSpPr>
        <p:spPr>
          <a:xfrm>
            <a:off x="2057400" y="2667000"/>
            <a:ext cx="5590541" cy="396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１年間に銀河系の中で生まれる恒星の数</a:t>
            </a:r>
          </a:p>
        </p:txBody>
      </p:sp>
      <p:sp>
        <p:nvSpPr>
          <p:cNvPr id="268" name="Shape 268"/>
          <p:cNvSpPr/>
          <p:nvPr/>
        </p:nvSpPr>
        <p:spPr>
          <a:xfrm>
            <a:off x="2133599" y="3144838"/>
            <a:ext cx="4371341" cy="396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生まれた恒星が惑星をもつ確率</a:t>
            </a:r>
          </a:p>
        </p:txBody>
      </p:sp>
      <p:sp>
        <p:nvSpPr>
          <p:cNvPr id="269" name="Shape 269"/>
          <p:cNvSpPr/>
          <p:nvPr/>
        </p:nvSpPr>
        <p:spPr>
          <a:xfrm>
            <a:off x="1904999" y="3657600"/>
            <a:ext cx="7419341" cy="396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　惑星を持つ恒星あたりの生命生存に適する惑星の数</a:t>
            </a:r>
          </a:p>
        </p:txBody>
      </p:sp>
      <p:sp>
        <p:nvSpPr>
          <p:cNvPr id="270" name="Shape 270"/>
          <p:cNvSpPr/>
          <p:nvPr/>
        </p:nvSpPr>
        <p:spPr>
          <a:xfrm>
            <a:off x="2133599" y="4211637"/>
            <a:ext cx="528574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そのような惑星に生命が生まれる確率</a:t>
            </a:r>
          </a:p>
        </p:txBody>
      </p:sp>
      <p:sp>
        <p:nvSpPr>
          <p:cNvPr id="271" name="Shape 271"/>
          <p:cNvSpPr/>
          <p:nvPr/>
        </p:nvSpPr>
        <p:spPr>
          <a:xfrm>
            <a:off x="2133599" y="4745037"/>
            <a:ext cx="498094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生まれた生命が知的に進化する確率</a:t>
            </a:r>
          </a:p>
        </p:txBody>
      </p:sp>
      <p:sp>
        <p:nvSpPr>
          <p:cNvPr id="272" name="Shape 272"/>
          <p:cNvSpPr/>
          <p:nvPr/>
        </p:nvSpPr>
        <p:spPr>
          <a:xfrm>
            <a:off x="2184399" y="5257800"/>
            <a:ext cx="4371341" cy="396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その生命が交信手段を持つ確率</a:t>
            </a:r>
          </a:p>
        </p:txBody>
      </p:sp>
      <p:sp>
        <p:nvSpPr>
          <p:cNvPr id="273" name="Shape 273"/>
          <p:cNvSpPr/>
          <p:nvPr/>
        </p:nvSpPr>
        <p:spPr>
          <a:xfrm>
            <a:off x="2193925" y="5735637"/>
            <a:ext cx="376174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その生命が交信を望む確率</a:t>
            </a:r>
          </a:p>
        </p:txBody>
      </p:sp>
      <p:sp>
        <p:nvSpPr>
          <p:cNvPr id="274" name="Shape 274"/>
          <p:cNvSpPr/>
          <p:nvPr/>
        </p:nvSpPr>
        <p:spPr>
          <a:xfrm>
            <a:off x="2178050" y="6172200"/>
            <a:ext cx="1628140" cy="396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文明の寿命</a:t>
            </a:r>
          </a:p>
        </p:txBody>
      </p:sp>
      <p:pic>
        <p:nvPicPr>
          <p:cNvPr id="275" name="image2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85038" y="274638"/>
            <a:ext cx="1173470" cy="2326353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Shape 276"/>
          <p:cNvSpPr/>
          <p:nvPr/>
        </p:nvSpPr>
        <p:spPr>
          <a:xfrm>
            <a:off x="398578" y="1284050"/>
            <a:ext cx="6562067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800">
                <a:solidFill>
                  <a:srgbClr val="FFFFFF"/>
                </a:solidFill>
              </a:defRPr>
            </a:pPr>
            <a:r>
              <a:t>N: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銀河系内の交信可能な地球外文明の数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3" grpId="7"/>
      <p:bldP build="whole" bldLvl="1" animBg="1" rev="0" advAuto="0" spid="268" grpId="2"/>
      <p:bldP build="whole" bldLvl="1" animBg="1" rev="0" advAuto="0" spid="269" grpId="3"/>
      <p:bldP build="whole" bldLvl="1" animBg="1" rev="0" advAuto="0" spid="270" grpId="4"/>
      <p:bldP build="whole" bldLvl="1" animBg="1" rev="0" advAuto="0" spid="267" grpId="1"/>
      <p:bldP build="whole" bldLvl="1" animBg="1" rev="0" advAuto="0" spid="274" grpId="8"/>
      <p:bldP build="whole" bldLvl="1" animBg="1" rev="0" advAuto="0" spid="272" grpId="6"/>
      <p:bldP build="whole" bldLvl="1" animBg="1" rev="0" advAuto="0" spid="271" grpId="5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type="title"/>
          </p:nvPr>
        </p:nvSpPr>
        <p:spPr>
          <a:xfrm>
            <a:off x="457200" y="429058"/>
            <a:ext cx="8229600" cy="1143001"/>
          </a:xfrm>
          <a:prstGeom prst="rect">
            <a:avLst/>
          </a:prstGeom>
        </p:spPr>
        <p:txBody>
          <a:bodyPr/>
          <a:lstStyle/>
          <a:p>
            <a:pPr defTabSz="694944">
              <a:defRPr sz="2128"/>
            </a:pPr>
            <a:r>
              <a:t>R: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１年間に銀河系の中で誕生する恒星の数</a:t>
            </a:r>
            <a:br>
              <a:rPr>
                <a:latin typeface="+mn-lt"/>
                <a:ea typeface="+mn-ea"/>
                <a:cs typeface="+mn-cs"/>
                <a:sym typeface="Helvetica"/>
              </a:rPr>
            </a:br>
            <a:r>
              <a:rPr sz="1520">
                <a:latin typeface="+mn-lt"/>
                <a:ea typeface="+mn-ea"/>
                <a:cs typeface="+mn-cs"/>
                <a:sym typeface="Helvetica"/>
              </a:rPr>
              <a:t>（かなりよく分かっている）</a:t>
            </a:r>
            <a:br>
              <a:rPr sz="1520">
                <a:latin typeface="+mn-lt"/>
                <a:ea typeface="+mn-ea"/>
                <a:cs typeface="+mn-cs"/>
                <a:sym typeface="Helvetica"/>
              </a:rPr>
            </a:br>
          </a:p>
        </p:txBody>
      </p:sp>
      <p:pic>
        <p:nvPicPr>
          <p:cNvPr id="279" name="image26.jpg" descr="銀河系gin101_0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0509" y="2209626"/>
            <a:ext cx="5294552" cy="3970914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Shape 280"/>
          <p:cNvSpPr/>
          <p:nvPr/>
        </p:nvSpPr>
        <p:spPr>
          <a:xfrm>
            <a:off x="3395487" y="1470705"/>
            <a:ext cx="259334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8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〜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１０個くらい</a:t>
            </a:r>
          </a:p>
        </p:txBody>
      </p:sp>
      <p:sp>
        <p:nvSpPr>
          <p:cNvPr id="281" name="Shape 281"/>
          <p:cNvSpPr/>
          <p:nvPr/>
        </p:nvSpPr>
        <p:spPr>
          <a:xfrm>
            <a:off x="457200" y="6371683"/>
            <a:ext cx="898094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銀河系の中には約</a:t>
            </a:r>
            <a:r>
              <a:t>1000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億個の星があり、毎年</a:t>
            </a:r>
            <a:r>
              <a:t>10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個くらい生まれて同じくらい死んでいる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>
            <p:ph type="title"/>
          </p:nvPr>
        </p:nvSpPr>
        <p:spPr>
          <a:xfrm>
            <a:off x="457200" y="441758"/>
            <a:ext cx="8229600" cy="1143001"/>
          </a:xfrm>
          <a:prstGeom prst="rect">
            <a:avLst/>
          </a:prstGeom>
        </p:spPr>
        <p:txBody>
          <a:bodyPr/>
          <a:lstStyle/>
          <a:p>
            <a:pPr defTabSz="694944">
              <a:defRPr sz="2128"/>
            </a:pPr>
            <a:r>
              <a:t>fp: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生まれた恒星が惑星をもつ確率</a:t>
            </a:r>
            <a:br>
              <a:rPr>
                <a:latin typeface="+mn-lt"/>
                <a:ea typeface="+mn-ea"/>
                <a:cs typeface="+mn-cs"/>
                <a:sym typeface="Helvetica"/>
              </a:rPr>
            </a:br>
            <a:r>
              <a:rPr sz="1520">
                <a:latin typeface="+mn-lt"/>
                <a:ea typeface="+mn-ea"/>
                <a:cs typeface="+mn-cs"/>
                <a:sym typeface="Helvetica"/>
              </a:rPr>
              <a:t>（わりと分かっている）</a:t>
            </a:r>
            <a:br>
              <a:rPr sz="1520">
                <a:latin typeface="+mn-lt"/>
                <a:ea typeface="+mn-ea"/>
                <a:cs typeface="+mn-cs"/>
                <a:sym typeface="Helvetica"/>
              </a:rPr>
            </a:br>
          </a:p>
        </p:txBody>
      </p:sp>
      <p:sp>
        <p:nvSpPr>
          <p:cNvPr id="284" name="Shape 284"/>
          <p:cNvSpPr/>
          <p:nvPr/>
        </p:nvSpPr>
        <p:spPr>
          <a:xfrm>
            <a:off x="1271811" y="1470705"/>
            <a:ext cx="6454167" cy="993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8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〜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ほぼ</a:t>
            </a:r>
            <a:r>
              <a:t>100%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（</a:t>
            </a:r>
            <a:r>
              <a:t>50%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くらいかも）しれないが</a:t>
            </a:r>
            <a:r>
              <a:t>50%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も</a:t>
            </a:r>
            <a:r>
              <a:t>100%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も対して変わらない</a:t>
            </a:r>
          </a:p>
        </p:txBody>
      </p:sp>
      <p:sp>
        <p:nvSpPr>
          <p:cNvPr id="285" name="Shape 285"/>
          <p:cNvSpPr/>
          <p:nvPr/>
        </p:nvSpPr>
        <p:spPr>
          <a:xfrm>
            <a:off x="1505747" y="6371683"/>
            <a:ext cx="6932423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太陽系以外の恒星系でも、ぞくぞくと惑星が見つかりだしている。</a:t>
            </a:r>
          </a:p>
        </p:txBody>
      </p:sp>
      <p:pic>
        <p:nvPicPr>
          <p:cNvPr id="286" name="image27-small.jpg" descr="planets_iau_bi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2956" y="2349768"/>
            <a:ext cx="6836800" cy="3847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type="title"/>
          </p:nvPr>
        </p:nvSpPr>
        <p:spPr>
          <a:xfrm>
            <a:off x="457200" y="441758"/>
            <a:ext cx="8229600" cy="1143001"/>
          </a:xfrm>
          <a:prstGeom prst="rect">
            <a:avLst/>
          </a:prstGeom>
        </p:spPr>
        <p:txBody>
          <a:bodyPr/>
          <a:lstStyle/>
          <a:p>
            <a:pPr defTabSz="493776">
              <a:defRPr sz="1512"/>
            </a:pPr>
            <a:r>
              <a:t>ne: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惑星を持つ恒星あたりの</a:t>
            </a:r>
            <a:br>
              <a:rPr>
                <a:latin typeface="+mn-lt"/>
                <a:ea typeface="+mn-ea"/>
                <a:cs typeface="+mn-cs"/>
                <a:sym typeface="Helvetica"/>
              </a:rPr>
            </a:br>
            <a:r>
              <a:rPr>
                <a:latin typeface="+mn-lt"/>
                <a:ea typeface="+mn-ea"/>
                <a:cs typeface="+mn-cs"/>
                <a:sym typeface="Helvetica"/>
              </a:rPr>
              <a:t>生命生存に適する惑星の数</a:t>
            </a:r>
            <a:br>
              <a:rPr>
                <a:latin typeface="+mn-lt"/>
                <a:ea typeface="+mn-ea"/>
                <a:cs typeface="+mn-cs"/>
                <a:sym typeface="Helvetica"/>
              </a:rPr>
            </a:br>
            <a:r>
              <a:rPr sz="1080">
                <a:latin typeface="+mn-lt"/>
                <a:ea typeface="+mn-ea"/>
                <a:cs typeface="+mn-cs"/>
                <a:sym typeface="Helvetica"/>
              </a:rPr>
              <a:t>（だんだん分かり出している）</a:t>
            </a:r>
            <a:br>
              <a:rPr sz="1080">
                <a:latin typeface="+mn-lt"/>
                <a:ea typeface="+mn-ea"/>
                <a:cs typeface="+mn-cs"/>
                <a:sym typeface="Helvetica"/>
              </a:rPr>
            </a:br>
          </a:p>
        </p:txBody>
      </p:sp>
      <p:sp>
        <p:nvSpPr>
          <p:cNvPr id="289" name="Shape 289"/>
          <p:cNvSpPr/>
          <p:nvPr/>
        </p:nvSpPr>
        <p:spPr>
          <a:xfrm>
            <a:off x="3126021" y="1635056"/>
            <a:ext cx="2745741" cy="916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8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〜</a:t>
            </a:r>
            <a:r>
              <a:t>1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個くらい</a:t>
            </a:r>
          </a:p>
          <a:p>
            <a:pPr algn="ctr">
              <a:defRPr sz="16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（少し甘い見積もりかも？）</a:t>
            </a:r>
          </a:p>
        </p:txBody>
      </p:sp>
      <p:sp>
        <p:nvSpPr>
          <p:cNvPr id="290" name="Shape 290"/>
          <p:cNvSpPr/>
          <p:nvPr/>
        </p:nvSpPr>
        <p:spPr>
          <a:xfrm>
            <a:off x="2127229" y="6371683"/>
            <a:ext cx="5805425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液体の水が存在できそうな惑星も見つかりだしている。</a:t>
            </a:r>
          </a:p>
        </p:txBody>
      </p:sp>
      <p:pic>
        <p:nvPicPr>
          <p:cNvPr id="291" name="image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74303" y="2629647"/>
            <a:ext cx="3804560" cy="36029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>
            <p:ph type="title"/>
          </p:nvPr>
        </p:nvSpPr>
        <p:spPr>
          <a:xfrm>
            <a:off x="457200" y="441758"/>
            <a:ext cx="8229600" cy="1143001"/>
          </a:xfrm>
          <a:prstGeom prst="rect">
            <a:avLst/>
          </a:prstGeom>
        </p:spPr>
        <p:txBody>
          <a:bodyPr/>
          <a:lstStyle/>
          <a:p>
            <a:pPr defTabSz="804672">
              <a:defRPr sz="2816"/>
            </a:pPr>
            <a:r>
              <a:t>fp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惑星に生命が生まれる確率</a:t>
            </a:r>
            <a:br>
              <a:rPr>
                <a:latin typeface="+mn-lt"/>
                <a:ea typeface="+mn-ea"/>
                <a:cs typeface="+mn-cs"/>
                <a:sym typeface="Helvetica"/>
              </a:rPr>
            </a:br>
          </a:p>
        </p:txBody>
      </p:sp>
      <p:sp>
        <p:nvSpPr>
          <p:cNvPr id="294" name="Shape 294"/>
          <p:cNvSpPr/>
          <p:nvPr/>
        </p:nvSpPr>
        <p:spPr>
          <a:xfrm>
            <a:off x="3913423" y="1209095"/>
            <a:ext cx="117094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？？？</a:t>
            </a:r>
          </a:p>
        </p:txBody>
      </p:sp>
      <p:sp>
        <p:nvSpPr>
          <p:cNvPr id="295" name="Shape 295"/>
          <p:cNvSpPr/>
          <p:nvPr/>
        </p:nvSpPr>
        <p:spPr>
          <a:xfrm>
            <a:off x="514499" y="6187018"/>
            <a:ext cx="9019541" cy="320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地球上の生命は全て先祖は同じ。だからわたしたちは「たった一つの例」しか知らない</a:t>
            </a:r>
          </a:p>
        </p:txBody>
      </p:sp>
      <p:pic>
        <p:nvPicPr>
          <p:cNvPr id="296" name="image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3964" y="1732315"/>
            <a:ext cx="2708009" cy="4158731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hape 297"/>
          <p:cNvSpPr/>
          <p:nvPr/>
        </p:nvSpPr>
        <p:spPr>
          <a:xfrm>
            <a:off x="6282797" y="2939563"/>
            <a:ext cx="2657648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見つかっている地球上で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最古の生命の化石。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約</a:t>
            </a:r>
            <a:r>
              <a:t>35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億年前の地層から。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2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4312" y="823460"/>
            <a:ext cx="8042488" cy="60123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type="title"/>
          </p:nvPr>
        </p:nvSpPr>
        <p:spPr>
          <a:xfrm>
            <a:off x="457200" y="589952"/>
            <a:ext cx="8229600" cy="1143001"/>
          </a:xfrm>
          <a:prstGeom prst="rect">
            <a:avLst/>
          </a:prstGeom>
        </p:spPr>
        <p:txBody>
          <a:bodyPr/>
          <a:lstStyle/>
          <a:p>
            <a:pPr defTabSz="566927">
              <a:defRPr sz="1984"/>
            </a:pPr>
            <a:r>
              <a:t>fi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生まれた生命が知的に進化する確率</a:t>
            </a:r>
            <a:br>
              <a:rPr>
                <a:latin typeface="+mn-lt"/>
                <a:ea typeface="+mn-ea"/>
                <a:cs typeface="+mn-cs"/>
                <a:sym typeface="Helvetica"/>
              </a:rPr>
            </a:br>
            <a:br>
              <a:rPr>
                <a:latin typeface="+mn-lt"/>
                <a:ea typeface="+mn-ea"/>
                <a:cs typeface="+mn-cs"/>
                <a:sym typeface="Helvetica"/>
              </a:rPr>
            </a:br>
          </a:p>
        </p:txBody>
      </p:sp>
      <p:sp>
        <p:nvSpPr>
          <p:cNvPr id="300" name="Shape 300"/>
          <p:cNvSpPr/>
          <p:nvPr/>
        </p:nvSpPr>
        <p:spPr>
          <a:xfrm>
            <a:off x="3913423" y="1209095"/>
            <a:ext cx="117094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？？？</a:t>
            </a:r>
          </a:p>
        </p:txBody>
      </p:sp>
      <p:pic>
        <p:nvPicPr>
          <p:cNvPr id="301" name="image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644" y="2023773"/>
            <a:ext cx="1267012" cy="1945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image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9917" y="2539781"/>
            <a:ext cx="1831576" cy="1112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age1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50342" y="2357174"/>
            <a:ext cx="1493549" cy="1541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image2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90581" y="2398679"/>
            <a:ext cx="1570906" cy="1497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age3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92758" y="2572854"/>
            <a:ext cx="1710110" cy="113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306"/>
          <p:cNvSpPr/>
          <p:nvPr/>
        </p:nvSpPr>
        <p:spPr>
          <a:xfrm>
            <a:off x="233931" y="4008201"/>
            <a:ext cx="1012714" cy="662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原始的な生命</a:t>
            </a:r>
          </a:p>
        </p:txBody>
      </p:sp>
      <p:sp>
        <p:nvSpPr>
          <p:cNvPr id="307" name="Shape 307"/>
          <p:cNvSpPr/>
          <p:nvPr/>
        </p:nvSpPr>
        <p:spPr>
          <a:xfrm>
            <a:off x="1985797" y="3935829"/>
            <a:ext cx="1012714" cy="66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複雑な細胞</a:t>
            </a:r>
          </a:p>
        </p:txBody>
      </p:sp>
      <p:sp>
        <p:nvSpPr>
          <p:cNvPr id="308" name="Shape 308"/>
          <p:cNvSpPr/>
          <p:nvPr/>
        </p:nvSpPr>
        <p:spPr>
          <a:xfrm>
            <a:off x="3996833" y="3947128"/>
            <a:ext cx="1012714" cy="662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多細胞生物</a:t>
            </a:r>
          </a:p>
        </p:txBody>
      </p:sp>
      <p:sp>
        <p:nvSpPr>
          <p:cNvPr id="309" name="Shape 309"/>
          <p:cNvSpPr/>
          <p:nvPr/>
        </p:nvSpPr>
        <p:spPr>
          <a:xfrm>
            <a:off x="5819264" y="3895533"/>
            <a:ext cx="1012714" cy="100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わりと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知的な生物</a:t>
            </a:r>
          </a:p>
        </p:txBody>
      </p:sp>
      <p:sp>
        <p:nvSpPr>
          <p:cNvPr id="310" name="Shape 310"/>
          <p:cNvSpPr/>
          <p:nvPr/>
        </p:nvSpPr>
        <p:spPr>
          <a:xfrm>
            <a:off x="7674086" y="3749514"/>
            <a:ext cx="1012714" cy="100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かなり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知的な生物</a:t>
            </a:r>
          </a:p>
        </p:txBody>
      </p:sp>
      <p:sp>
        <p:nvSpPr>
          <p:cNvPr id="311" name="Shape 311"/>
          <p:cNvSpPr/>
          <p:nvPr/>
        </p:nvSpPr>
        <p:spPr>
          <a:xfrm>
            <a:off x="1303412" y="2823882"/>
            <a:ext cx="381329" cy="522943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BC9225"/>
              </a:gs>
              <a:gs pos="80000">
                <a:srgbClr val="F7C031"/>
              </a:gs>
              <a:gs pos="100000">
                <a:srgbClr val="FCC32D"/>
              </a:gs>
            </a:gsLst>
            <a:lin ang="16200000"/>
          </a:gradFill>
          <a:ln>
            <a:solidFill>
              <a:srgbClr val="E7B94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2" name="Shape 312"/>
          <p:cNvSpPr/>
          <p:nvPr/>
        </p:nvSpPr>
        <p:spPr>
          <a:xfrm>
            <a:off x="3486624" y="2823882"/>
            <a:ext cx="381329" cy="522943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BC9225"/>
              </a:gs>
              <a:gs pos="80000">
                <a:srgbClr val="F7C031"/>
              </a:gs>
              <a:gs pos="100000">
                <a:srgbClr val="FCC32D"/>
              </a:gs>
            </a:gsLst>
            <a:lin ang="16200000"/>
          </a:gradFill>
          <a:ln>
            <a:solidFill>
              <a:srgbClr val="E7B94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3" name="Shape 313"/>
          <p:cNvSpPr/>
          <p:nvPr/>
        </p:nvSpPr>
        <p:spPr>
          <a:xfrm>
            <a:off x="5129836" y="2823882"/>
            <a:ext cx="381329" cy="522943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BC9225"/>
              </a:gs>
              <a:gs pos="80000">
                <a:srgbClr val="F7C031"/>
              </a:gs>
              <a:gs pos="100000">
                <a:srgbClr val="FCC32D"/>
              </a:gs>
            </a:gsLst>
            <a:lin ang="16200000"/>
          </a:gradFill>
          <a:ln>
            <a:solidFill>
              <a:srgbClr val="E7B94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4" name="Shape 314"/>
          <p:cNvSpPr/>
          <p:nvPr/>
        </p:nvSpPr>
        <p:spPr>
          <a:xfrm>
            <a:off x="7061486" y="2823882"/>
            <a:ext cx="381329" cy="522943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BC9225"/>
              </a:gs>
              <a:gs pos="80000">
                <a:srgbClr val="F7C031"/>
              </a:gs>
              <a:gs pos="100000">
                <a:srgbClr val="FCC32D"/>
              </a:gs>
            </a:gsLst>
            <a:lin ang="16200000"/>
          </a:gradFill>
          <a:ln>
            <a:solidFill>
              <a:srgbClr val="E7B944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5" name="Shape 315"/>
          <p:cNvSpPr/>
          <p:nvPr/>
        </p:nvSpPr>
        <p:spPr>
          <a:xfrm>
            <a:off x="514499" y="5126194"/>
            <a:ext cx="8548625" cy="942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人間は、地球で生まれた最初の生命よりずーっと複雑。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知的生命への進化は、生命が生まれたら必ずおきるか？奇跡のようなできごとか？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>
            <p:ph type="title"/>
          </p:nvPr>
        </p:nvSpPr>
        <p:spPr>
          <a:xfrm>
            <a:off x="457200" y="589952"/>
            <a:ext cx="8229600" cy="1143001"/>
          </a:xfrm>
          <a:prstGeom prst="rect">
            <a:avLst/>
          </a:prstGeom>
        </p:spPr>
        <p:txBody>
          <a:bodyPr/>
          <a:lstStyle/>
          <a:p>
            <a:pPr defTabSz="566927">
              <a:defRPr sz="1984"/>
            </a:pPr>
            <a:r>
              <a:t>fe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その生命が交信手段を持つ確率</a:t>
            </a:r>
            <a:br>
              <a:rPr>
                <a:latin typeface="+mn-lt"/>
                <a:ea typeface="+mn-ea"/>
                <a:cs typeface="+mn-cs"/>
                <a:sym typeface="Helvetica"/>
              </a:rPr>
            </a:br>
            <a:br>
              <a:rPr>
                <a:latin typeface="+mn-lt"/>
                <a:ea typeface="+mn-ea"/>
                <a:cs typeface="+mn-cs"/>
                <a:sym typeface="Helvetica"/>
              </a:rPr>
            </a:br>
          </a:p>
        </p:txBody>
      </p:sp>
      <p:sp>
        <p:nvSpPr>
          <p:cNvPr id="318" name="Shape 318"/>
          <p:cNvSpPr/>
          <p:nvPr/>
        </p:nvSpPr>
        <p:spPr>
          <a:xfrm>
            <a:off x="3913423" y="1209095"/>
            <a:ext cx="117094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？？？</a:t>
            </a:r>
          </a:p>
        </p:txBody>
      </p:sp>
      <p:sp>
        <p:nvSpPr>
          <p:cNvPr id="319" name="Shape 319"/>
          <p:cNvSpPr/>
          <p:nvPr/>
        </p:nvSpPr>
        <p:spPr>
          <a:xfrm>
            <a:off x="1182466" y="4721273"/>
            <a:ext cx="7680596" cy="2402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人間は、今から約</a:t>
            </a:r>
            <a:r>
              <a:t>20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万年前に生物として今の形になった。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つまり、</a:t>
            </a:r>
            <a:r>
              <a:t>20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万年前の人間は、今と人間と同じ能力を持っている。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しかし、人間は</a:t>
            </a:r>
            <a:r>
              <a:t>19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万年以上、動物を狩ったり木の実を拾って食べたりする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狩猟採集中心の生活を送り、科学技術は持っていなかった。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脳の能力が知的であれば、科学技術は必ず発達するかどうか？</a:t>
            </a:r>
          </a:p>
        </p:txBody>
      </p:sp>
      <p:pic>
        <p:nvPicPr>
          <p:cNvPr id="320" name="image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0475" y="1816057"/>
            <a:ext cx="5399266" cy="27708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>
            <p:ph type="title"/>
          </p:nvPr>
        </p:nvSpPr>
        <p:spPr>
          <a:xfrm>
            <a:off x="457200" y="589952"/>
            <a:ext cx="8229600" cy="1143001"/>
          </a:xfrm>
          <a:prstGeom prst="rect">
            <a:avLst/>
          </a:prstGeom>
        </p:spPr>
        <p:txBody>
          <a:bodyPr/>
          <a:lstStyle/>
          <a:p>
            <a:pPr defTabSz="566927">
              <a:defRPr sz="1984"/>
            </a:pPr>
            <a:r>
              <a:t>fd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その生命が交信を望む確率</a:t>
            </a:r>
            <a:br>
              <a:rPr>
                <a:latin typeface="+mn-lt"/>
                <a:ea typeface="+mn-ea"/>
                <a:cs typeface="+mn-cs"/>
                <a:sym typeface="Helvetica"/>
              </a:rPr>
            </a:br>
            <a:br>
              <a:rPr>
                <a:latin typeface="+mn-lt"/>
                <a:ea typeface="+mn-ea"/>
                <a:cs typeface="+mn-cs"/>
                <a:sym typeface="Helvetica"/>
              </a:rPr>
            </a:br>
          </a:p>
        </p:txBody>
      </p:sp>
      <p:sp>
        <p:nvSpPr>
          <p:cNvPr id="323" name="Shape 323"/>
          <p:cNvSpPr/>
          <p:nvPr/>
        </p:nvSpPr>
        <p:spPr>
          <a:xfrm>
            <a:off x="3913423" y="1209095"/>
            <a:ext cx="117094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？？？</a:t>
            </a:r>
          </a:p>
        </p:txBody>
      </p:sp>
      <p:sp>
        <p:nvSpPr>
          <p:cNvPr id="324" name="Shape 324"/>
          <p:cNvSpPr/>
          <p:nvPr/>
        </p:nvSpPr>
        <p:spPr>
          <a:xfrm>
            <a:off x="1182466" y="5109745"/>
            <a:ext cx="8363503" cy="1285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相手は宇宙人。交信を望むのかどうかわからない。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そもそもわたしたちと同じような意味での「会話」や「コミュニケーション」を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するかどうかも分からない。</a:t>
            </a:r>
          </a:p>
        </p:txBody>
      </p:sp>
      <p:pic>
        <p:nvPicPr>
          <p:cNvPr id="325" name="image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1382" y="2191615"/>
            <a:ext cx="5524501" cy="26201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2" name="Group 332"/>
          <p:cNvGrpSpPr/>
          <p:nvPr/>
        </p:nvGrpSpPr>
        <p:grpSpPr>
          <a:xfrm>
            <a:off x="6070141" y="1377843"/>
            <a:ext cx="2259111" cy="1564291"/>
            <a:chOff x="0" y="0"/>
            <a:chExt cx="2259109" cy="1564289"/>
          </a:xfrm>
        </p:grpSpPr>
        <p:sp>
          <p:nvSpPr>
            <p:cNvPr id="326" name="Shape 326"/>
            <p:cNvSpPr/>
            <p:nvPr/>
          </p:nvSpPr>
          <p:spPr>
            <a:xfrm>
              <a:off x="0" y="0"/>
              <a:ext cx="2259110" cy="136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0684" fill="norm" stroke="1" extrusionOk="0">
                  <a:moveTo>
                    <a:pt x="1901" y="6800"/>
                  </a:moveTo>
                  <a:cubicBezTo>
                    <a:pt x="1658" y="4397"/>
                    <a:pt x="2907" y="2184"/>
                    <a:pt x="4691" y="1857"/>
                  </a:cubicBezTo>
                  <a:cubicBezTo>
                    <a:pt x="5414" y="1724"/>
                    <a:pt x="6149" y="1922"/>
                    <a:pt x="6778" y="2419"/>
                  </a:cubicBezTo>
                  <a:cubicBezTo>
                    <a:pt x="7445" y="725"/>
                    <a:pt x="9003" y="82"/>
                    <a:pt x="10259" y="981"/>
                  </a:cubicBezTo>
                  <a:cubicBezTo>
                    <a:pt x="10478" y="1139"/>
                    <a:pt x="10680" y="1338"/>
                    <a:pt x="10857" y="1573"/>
                  </a:cubicBezTo>
                  <a:lnTo>
                    <a:pt x="10857" y="1573"/>
                  </a:lnTo>
                  <a:cubicBezTo>
                    <a:pt x="11377" y="169"/>
                    <a:pt x="12642" y="-401"/>
                    <a:pt x="13683" y="299"/>
                  </a:cubicBezTo>
                  <a:cubicBezTo>
                    <a:pt x="13971" y="493"/>
                    <a:pt x="14223" y="774"/>
                    <a:pt x="14418" y="1119"/>
                  </a:cubicBezTo>
                  <a:cubicBezTo>
                    <a:pt x="15255" y="-209"/>
                    <a:pt x="16734" y="-373"/>
                    <a:pt x="17722" y="753"/>
                  </a:cubicBezTo>
                  <a:cubicBezTo>
                    <a:pt x="18137" y="1226"/>
                    <a:pt x="18417" y="1878"/>
                    <a:pt x="18513" y="2598"/>
                  </a:cubicBezTo>
                  <a:lnTo>
                    <a:pt x="18513" y="2598"/>
                  </a:lnTo>
                  <a:cubicBezTo>
                    <a:pt x="19885" y="3102"/>
                    <a:pt x="20694" y="5013"/>
                    <a:pt x="20321" y="6865"/>
                  </a:cubicBezTo>
                  <a:cubicBezTo>
                    <a:pt x="20289" y="7020"/>
                    <a:pt x="20250" y="7173"/>
                    <a:pt x="20203" y="7321"/>
                  </a:cubicBezTo>
                  <a:cubicBezTo>
                    <a:pt x="21303" y="9251"/>
                    <a:pt x="21034" y="12017"/>
                    <a:pt x="19601" y="13499"/>
                  </a:cubicBezTo>
                  <a:cubicBezTo>
                    <a:pt x="19156" y="13961"/>
                    <a:pt x="18629" y="14259"/>
                    <a:pt x="18072" y="14367"/>
                  </a:cubicBezTo>
                  <a:cubicBezTo>
                    <a:pt x="18072" y="16443"/>
                    <a:pt x="16822" y="18126"/>
                    <a:pt x="15280" y="18126"/>
                  </a:cubicBezTo>
                  <a:cubicBezTo>
                    <a:pt x="14757" y="18126"/>
                    <a:pt x="14245" y="17928"/>
                    <a:pt x="13801" y="17556"/>
                  </a:cubicBezTo>
                  <a:cubicBezTo>
                    <a:pt x="13280" y="19883"/>
                    <a:pt x="11460" y="21199"/>
                    <a:pt x="9738" y="20494"/>
                  </a:cubicBezTo>
                  <a:cubicBezTo>
                    <a:pt x="9016" y="20199"/>
                    <a:pt x="8392" y="19574"/>
                    <a:pt x="7973" y="18727"/>
                  </a:cubicBezTo>
                  <a:cubicBezTo>
                    <a:pt x="6209" y="20160"/>
                    <a:pt x="3920" y="19389"/>
                    <a:pt x="2859" y="17004"/>
                  </a:cubicBezTo>
                  <a:cubicBezTo>
                    <a:pt x="2846" y="16974"/>
                    <a:pt x="2833" y="16944"/>
                    <a:pt x="2820" y="16914"/>
                  </a:cubicBezTo>
                  <a:lnTo>
                    <a:pt x="2820" y="16914"/>
                  </a:lnTo>
                  <a:cubicBezTo>
                    <a:pt x="1666" y="17096"/>
                    <a:pt x="620" y="15986"/>
                    <a:pt x="485" y="14435"/>
                  </a:cubicBezTo>
                  <a:cubicBezTo>
                    <a:pt x="412" y="13608"/>
                    <a:pt x="615" y="12780"/>
                    <a:pt x="1038" y="12172"/>
                  </a:cubicBezTo>
                  <a:lnTo>
                    <a:pt x="1038" y="12172"/>
                  </a:lnTo>
                  <a:cubicBezTo>
                    <a:pt x="39" y="11379"/>
                    <a:pt x="-297" y="9639"/>
                    <a:pt x="288" y="8285"/>
                  </a:cubicBezTo>
                  <a:cubicBezTo>
                    <a:pt x="626" y="7504"/>
                    <a:pt x="1218" y="6988"/>
                    <a:pt x="1883" y="689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C9225"/>
                </a:gs>
                <a:gs pos="80000">
                  <a:srgbClr val="F7C031"/>
                </a:gs>
                <a:gs pos="100000">
                  <a:srgbClr val="FCC32D"/>
                </a:gs>
              </a:gsLst>
              <a:lin ang="16200000" scaled="0"/>
            </a:gradFill>
            <a:ln w="9525" cap="flat">
              <a:solidFill>
                <a:srgbClr val="E7B944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27" name="Shape 327"/>
            <p:cNvSpPr/>
            <p:nvPr/>
          </p:nvSpPr>
          <p:spPr>
            <a:xfrm>
              <a:off x="634276" y="1254359"/>
              <a:ext cx="226799" cy="226799"/>
            </a:xfrm>
            <a:prstGeom prst="ellipse">
              <a:avLst/>
            </a:prstGeom>
            <a:gradFill flip="none" rotWithShape="1">
              <a:gsLst>
                <a:gs pos="0">
                  <a:srgbClr val="BC9225"/>
                </a:gs>
                <a:gs pos="80000">
                  <a:srgbClr val="F7C031"/>
                </a:gs>
                <a:gs pos="100000">
                  <a:srgbClr val="FCC32D"/>
                </a:gs>
              </a:gsLst>
              <a:lin ang="16200000" scaled="0"/>
            </a:gradFill>
            <a:ln w="9525" cap="flat">
              <a:solidFill>
                <a:srgbClr val="E7B944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28" name="Shape 328"/>
            <p:cNvSpPr/>
            <p:nvPr/>
          </p:nvSpPr>
          <p:spPr>
            <a:xfrm>
              <a:off x="609932" y="1404608"/>
              <a:ext cx="151199" cy="151199"/>
            </a:xfrm>
            <a:prstGeom prst="ellipse">
              <a:avLst/>
            </a:prstGeom>
            <a:gradFill flip="none" rotWithShape="1">
              <a:gsLst>
                <a:gs pos="0">
                  <a:srgbClr val="BC9225"/>
                </a:gs>
                <a:gs pos="80000">
                  <a:srgbClr val="F7C031"/>
                </a:gs>
                <a:gs pos="100000">
                  <a:srgbClr val="FCC32D"/>
                </a:gs>
              </a:gsLst>
              <a:lin ang="16200000" scaled="0"/>
            </a:gradFill>
            <a:ln w="9525" cap="flat">
              <a:solidFill>
                <a:srgbClr val="E7B944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29" name="Shape 329"/>
            <p:cNvSpPr/>
            <p:nvPr/>
          </p:nvSpPr>
          <p:spPr>
            <a:xfrm>
              <a:off x="622154" y="1488689"/>
              <a:ext cx="75601" cy="75601"/>
            </a:xfrm>
            <a:prstGeom prst="ellipse">
              <a:avLst/>
            </a:prstGeom>
            <a:gradFill flip="none" rotWithShape="1">
              <a:gsLst>
                <a:gs pos="0">
                  <a:srgbClr val="BC9225"/>
                </a:gs>
                <a:gs pos="80000">
                  <a:srgbClr val="F7C031"/>
                </a:gs>
                <a:gs pos="100000">
                  <a:srgbClr val="FCC32D"/>
                </a:gs>
              </a:gsLst>
              <a:lin ang="16200000" scaled="0"/>
            </a:gradFill>
            <a:ln w="9525" cap="flat">
              <a:solidFill>
                <a:srgbClr val="E7B944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30" name="Shape 330"/>
            <p:cNvSpPr/>
            <p:nvPr/>
          </p:nvSpPr>
          <p:spPr>
            <a:xfrm>
              <a:off x="114712" y="69329"/>
              <a:ext cx="2070100" cy="1157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0" y="14010"/>
                  </a:moveTo>
                  <a:cubicBezTo>
                    <a:pt x="899" y="14066"/>
                    <a:pt x="417" y="13902"/>
                    <a:pt x="0" y="13542"/>
                  </a:cubicBezTo>
                  <a:moveTo>
                    <a:pt x="2598" y="19137"/>
                  </a:moveTo>
                  <a:cubicBezTo>
                    <a:pt x="2405" y="19250"/>
                    <a:pt x="2202" y="19325"/>
                    <a:pt x="1994" y="19361"/>
                  </a:cubicBezTo>
                  <a:moveTo>
                    <a:pt x="7802" y="21600"/>
                  </a:moveTo>
                  <a:lnTo>
                    <a:pt x="7802" y="21600"/>
                  </a:lnTo>
                  <a:cubicBezTo>
                    <a:pt x="7657" y="21279"/>
                    <a:pt x="7535" y="20936"/>
                    <a:pt x="7438" y="20577"/>
                  </a:cubicBezTo>
                  <a:moveTo>
                    <a:pt x="14532" y="19050"/>
                  </a:moveTo>
                  <a:cubicBezTo>
                    <a:pt x="14510" y="19430"/>
                    <a:pt x="14462" y="19806"/>
                    <a:pt x="14386" y="20172"/>
                  </a:cubicBezTo>
                  <a:moveTo>
                    <a:pt x="17421" y="12116"/>
                  </a:moveTo>
                  <a:cubicBezTo>
                    <a:pt x="18505" y="12890"/>
                    <a:pt x="19193" y="14504"/>
                    <a:pt x="19193" y="16273"/>
                  </a:cubicBezTo>
                  <a:moveTo>
                    <a:pt x="21600" y="7649"/>
                  </a:moveTo>
                  <a:cubicBezTo>
                    <a:pt x="21423" y="8256"/>
                    <a:pt x="21153" y="8794"/>
                    <a:pt x="20811" y="9222"/>
                  </a:cubicBezTo>
                  <a:moveTo>
                    <a:pt x="19707" y="1814"/>
                  </a:moveTo>
                  <a:cubicBezTo>
                    <a:pt x="19737" y="2059"/>
                    <a:pt x="19751" y="2307"/>
                    <a:pt x="19749" y="2556"/>
                  </a:cubicBezTo>
                  <a:moveTo>
                    <a:pt x="14668" y="947"/>
                  </a:moveTo>
                  <a:cubicBezTo>
                    <a:pt x="14771" y="605"/>
                    <a:pt x="14907" y="286"/>
                    <a:pt x="15073" y="0"/>
                  </a:cubicBezTo>
                  <a:moveTo>
                    <a:pt x="10888" y="1399"/>
                  </a:moveTo>
                  <a:cubicBezTo>
                    <a:pt x="10930" y="1115"/>
                    <a:pt x="10996" y="841"/>
                    <a:pt x="11084" y="582"/>
                  </a:cubicBezTo>
                  <a:moveTo>
                    <a:pt x="6452" y="1676"/>
                  </a:moveTo>
                  <a:cubicBezTo>
                    <a:pt x="6709" y="1897"/>
                    <a:pt x="6947" y="2163"/>
                    <a:pt x="7160" y="2469"/>
                  </a:cubicBezTo>
                  <a:moveTo>
                    <a:pt x="1072" y="7905"/>
                  </a:moveTo>
                  <a:lnTo>
                    <a:pt x="1072" y="7905"/>
                  </a:lnTo>
                  <a:cubicBezTo>
                    <a:pt x="1016" y="7632"/>
                    <a:pt x="974" y="7353"/>
                    <a:pt x="948" y="7071"/>
                  </a:cubicBezTo>
                </a:path>
              </a:pathLst>
            </a:custGeom>
            <a:noFill/>
            <a:ln w="9525" cap="flat">
              <a:solidFill>
                <a:srgbClr val="E7B94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31" name="Shape 331"/>
            <p:cNvSpPr/>
            <p:nvPr/>
          </p:nvSpPr>
          <p:spPr>
            <a:xfrm>
              <a:off x="312859" y="319347"/>
              <a:ext cx="1473790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%`@#?_¥x%$@&gt;.....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/>
          <p:nvPr>
            <p:ph type="title"/>
          </p:nvPr>
        </p:nvSpPr>
        <p:spPr>
          <a:xfrm>
            <a:off x="457200" y="589952"/>
            <a:ext cx="8229600" cy="1143001"/>
          </a:xfrm>
          <a:prstGeom prst="rect">
            <a:avLst/>
          </a:prstGeom>
        </p:spPr>
        <p:txBody>
          <a:bodyPr/>
          <a:lstStyle/>
          <a:p>
            <a:pPr defTabSz="804672">
              <a:defRPr sz="2816"/>
            </a:pPr>
            <a:r>
              <a:t>L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文明の寿命</a:t>
            </a:r>
            <a:br>
              <a:rPr>
                <a:latin typeface="+mn-lt"/>
                <a:ea typeface="+mn-ea"/>
                <a:cs typeface="+mn-cs"/>
                <a:sym typeface="Helvetica"/>
              </a:rPr>
            </a:br>
          </a:p>
        </p:txBody>
      </p:sp>
      <p:sp>
        <p:nvSpPr>
          <p:cNvPr id="335" name="Shape 335"/>
          <p:cNvSpPr/>
          <p:nvPr/>
        </p:nvSpPr>
        <p:spPr>
          <a:xfrm>
            <a:off x="3913423" y="1209095"/>
            <a:ext cx="117094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？？？</a:t>
            </a:r>
          </a:p>
        </p:txBody>
      </p:sp>
      <p:sp>
        <p:nvSpPr>
          <p:cNvPr id="336" name="Shape 336"/>
          <p:cNvSpPr/>
          <p:nvPr/>
        </p:nvSpPr>
        <p:spPr>
          <a:xfrm>
            <a:off x="1182466" y="4806715"/>
            <a:ext cx="7465105" cy="2301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交信できるような宇宙文明が銀河系にできたとしても、地球文明と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同じ時代に存在していないと、私たちと交信はできない。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平均的な文明の寿命が長ければ長いほど、私たちと同時期に交信できる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文明がある可能性は高くなる。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交信技術を持ってからの人間の文明は、まだ</a:t>
            </a:r>
            <a:r>
              <a:t>100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年ほど</a:t>
            </a:r>
            <a:r>
              <a:t>...</a:t>
            </a:r>
          </a:p>
        </p:txBody>
      </p:sp>
      <p:pic>
        <p:nvPicPr>
          <p:cNvPr id="337" name="image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3799" y="1933658"/>
            <a:ext cx="4148944" cy="2765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/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>
              <a:defRPr sz="3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ドレイク方程式の答えのやや悲観的な見積もり</a:t>
            </a:r>
          </a:p>
        </p:txBody>
      </p:sp>
      <p:sp>
        <p:nvSpPr>
          <p:cNvPr id="340" name="Shape 340"/>
          <p:cNvSpPr/>
          <p:nvPr>
            <p:ph type="body" idx="4294967295"/>
          </p:nvPr>
        </p:nvSpPr>
        <p:spPr>
          <a:xfrm>
            <a:off x="591883" y="1341438"/>
            <a:ext cx="7715251" cy="4525963"/>
          </a:xfrm>
          <a:prstGeom prst="rect">
            <a:avLst/>
          </a:prstGeom>
        </p:spPr>
        <p:txBody>
          <a:bodyPr/>
          <a:lstStyle/>
          <a:p>
            <a:pPr marL="0" indent="0" defTabSz="694944">
              <a:lnSpc>
                <a:spcPct val="90000"/>
              </a:lnSpc>
              <a:spcBef>
                <a:spcPts val="500"/>
              </a:spcBef>
              <a:buSzTx/>
              <a:buNone/>
              <a:defRPr sz="2128"/>
            </a:pPr>
          </a:p>
          <a:p>
            <a:pPr lvl="1" marL="564641" indent="-217170" defTabSz="694944">
              <a:lnSpc>
                <a:spcPct val="90000"/>
              </a:lnSpc>
              <a:spcBef>
                <a:spcPts val="400"/>
              </a:spcBef>
              <a:defRPr sz="1824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生命生まれる確率＝</a:t>
            </a:r>
            <a:r>
              <a:t>10%</a:t>
            </a:r>
          </a:p>
          <a:p>
            <a:pPr lvl="1" marL="564641" indent="-217170" defTabSz="694944">
              <a:lnSpc>
                <a:spcPct val="90000"/>
              </a:lnSpc>
              <a:spcBef>
                <a:spcPts val="500"/>
              </a:spcBef>
              <a:defRPr sz="1824"/>
            </a:pPr>
          </a:p>
          <a:p>
            <a:pPr lvl="1" marL="564641" indent="-217170" defTabSz="694944">
              <a:lnSpc>
                <a:spcPct val="90000"/>
              </a:lnSpc>
              <a:spcBef>
                <a:spcPts val="400"/>
              </a:spcBef>
              <a:defRPr sz="1824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進化する確率＝</a:t>
            </a:r>
            <a:r>
              <a:t>10%</a:t>
            </a:r>
            <a:endParaRPr sz="2128"/>
          </a:p>
          <a:p>
            <a:pPr lvl="1" marL="564641" indent="-217170" defTabSz="694944">
              <a:lnSpc>
                <a:spcPct val="90000"/>
              </a:lnSpc>
              <a:spcBef>
                <a:spcPts val="500"/>
              </a:spcBef>
              <a:defRPr sz="1824"/>
            </a:pPr>
          </a:p>
          <a:p>
            <a:pPr lvl="1" marL="564641" indent="-217170" defTabSz="694944">
              <a:lnSpc>
                <a:spcPct val="90000"/>
              </a:lnSpc>
              <a:spcBef>
                <a:spcPts val="400"/>
              </a:spcBef>
              <a:defRPr sz="1824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交信技術を持つ確率</a:t>
            </a:r>
            <a:r>
              <a:t>10%</a:t>
            </a:r>
            <a:endParaRPr sz="2128"/>
          </a:p>
          <a:p>
            <a:pPr lvl="1" marL="564641" indent="-217170" defTabSz="694944">
              <a:lnSpc>
                <a:spcPct val="90000"/>
              </a:lnSpc>
              <a:spcBef>
                <a:spcPts val="500"/>
              </a:spcBef>
              <a:defRPr sz="1824"/>
            </a:pPr>
          </a:p>
          <a:p>
            <a:pPr lvl="1" marL="564641" indent="-217170" defTabSz="694944">
              <a:lnSpc>
                <a:spcPct val="90000"/>
              </a:lnSpc>
              <a:spcBef>
                <a:spcPts val="400"/>
              </a:spcBef>
              <a:defRPr sz="1824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交信を望む確率</a:t>
            </a:r>
            <a:r>
              <a:t>10%</a:t>
            </a:r>
            <a:endParaRPr sz="2128"/>
          </a:p>
          <a:p>
            <a:pPr lvl="1" marL="564641" indent="-217170" defTabSz="694944">
              <a:lnSpc>
                <a:spcPct val="90000"/>
              </a:lnSpc>
              <a:spcBef>
                <a:spcPts val="500"/>
              </a:spcBef>
              <a:defRPr sz="1824"/>
            </a:pPr>
          </a:p>
          <a:p>
            <a:pPr lvl="1" marL="564641" indent="-217170" defTabSz="694944">
              <a:lnSpc>
                <a:spcPct val="90000"/>
              </a:lnSpc>
              <a:spcBef>
                <a:spcPts val="400"/>
              </a:spcBef>
              <a:defRPr sz="1824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文明の寿命　</a:t>
            </a:r>
            <a:r>
              <a:t>L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＝</a:t>
            </a:r>
            <a:r>
              <a:t>1000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年</a:t>
            </a:r>
          </a:p>
          <a:p>
            <a:pPr lvl="1" marL="564641" indent="-217170" defTabSz="694944">
              <a:lnSpc>
                <a:spcPct val="90000"/>
              </a:lnSpc>
              <a:spcBef>
                <a:spcPts val="500"/>
              </a:spcBef>
              <a:defRPr sz="1824"/>
            </a:pPr>
          </a:p>
          <a:p>
            <a:pPr lvl="1" marL="564641" indent="-217170" defTabSz="694944">
              <a:lnSpc>
                <a:spcPct val="90000"/>
              </a:lnSpc>
              <a:spcBef>
                <a:spcPts val="400"/>
              </a:spcBef>
              <a:defRPr sz="1824">
                <a:solidFill>
                  <a:srgbClr val="FFFF00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銀河系の中の文明数＝</a:t>
            </a:r>
            <a:r>
              <a:t>0.01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個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4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340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>
              <a:defRPr sz="3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ドレイク方程式の答えの強気な見積もり</a:t>
            </a:r>
          </a:p>
        </p:txBody>
      </p:sp>
      <p:sp>
        <p:nvSpPr>
          <p:cNvPr id="343" name="Shape 343"/>
          <p:cNvSpPr/>
          <p:nvPr>
            <p:ph type="body" idx="4294967295"/>
          </p:nvPr>
        </p:nvSpPr>
        <p:spPr>
          <a:xfrm>
            <a:off x="591883" y="1341438"/>
            <a:ext cx="7715251" cy="4525963"/>
          </a:xfrm>
          <a:prstGeom prst="rect">
            <a:avLst/>
          </a:prstGeom>
        </p:spPr>
        <p:txBody>
          <a:bodyPr/>
          <a:lstStyle/>
          <a:p>
            <a:pPr marL="0" indent="0" defTabSz="713231">
              <a:lnSpc>
                <a:spcPct val="90000"/>
              </a:lnSpc>
              <a:spcBef>
                <a:spcPts val="500"/>
              </a:spcBef>
              <a:buSzTx/>
              <a:buNone/>
              <a:defRPr sz="2184"/>
            </a:pPr>
          </a:p>
          <a:p>
            <a:pPr lvl="1" marL="579500" indent="-222884" defTabSz="713231">
              <a:lnSpc>
                <a:spcPct val="90000"/>
              </a:lnSpc>
              <a:spcBef>
                <a:spcPts val="400"/>
              </a:spcBef>
              <a:defRPr sz="1871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生命生まれる確率＝</a:t>
            </a:r>
            <a:r>
              <a:t>100%</a:t>
            </a:r>
          </a:p>
          <a:p>
            <a:pPr lvl="1" marL="579500" indent="-222884" defTabSz="713231">
              <a:lnSpc>
                <a:spcPct val="90000"/>
              </a:lnSpc>
              <a:spcBef>
                <a:spcPts val="500"/>
              </a:spcBef>
              <a:defRPr sz="1871"/>
            </a:pPr>
          </a:p>
          <a:p>
            <a:pPr lvl="1" marL="579500" indent="-222884" defTabSz="713231">
              <a:lnSpc>
                <a:spcPct val="90000"/>
              </a:lnSpc>
              <a:spcBef>
                <a:spcPts val="400"/>
              </a:spcBef>
              <a:defRPr sz="1871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進化する確率＝</a:t>
            </a:r>
            <a:r>
              <a:t>100%</a:t>
            </a:r>
            <a:endParaRPr sz="2184"/>
          </a:p>
          <a:p>
            <a:pPr lvl="1" marL="579500" indent="-222884" defTabSz="713231">
              <a:lnSpc>
                <a:spcPct val="90000"/>
              </a:lnSpc>
              <a:spcBef>
                <a:spcPts val="500"/>
              </a:spcBef>
              <a:defRPr sz="1871"/>
            </a:pPr>
          </a:p>
          <a:p>
            <a:pPr lvl="1" marL="579500" indent="-222884" defTabSz="713231">
              <a:lnSpc>
                <a:spcPct val="90000"/>
              </a:lnSpc>
              <a:spcBef>
                <a:spcPts val="400"/>
              </a:spcBef>
              <a:defRPr sz="1871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交信技術を持つ確率</a:t>
            </a:r>
            <a:r>
              <a:t>100%</a:t>
            </a:r>
            <a:endParaRPr sz="2184"/>
          </a:p>
          <a:p>
            <a:pPr lvl="1" marL="579500" indent="-222884" defTabSz="713231">
              <a:lnSpc>
                <a:spcPct val="90000"/>
              </a:lnSpc>
              <a:spcBef>
                <a:spcPts val="500"/>
              </a:spcBef>
              <a:defRPr sz="1871"/>
            </a:pPr>
          </a:p>
          <a:p>
            <a:pPr lvl="1" marL="579500" indent="-222884" defTabSz="713231">
              <a:lnSpc>
                <a:spcPct val="90000"/>
              </a:lnSpc>
              <a:spcBef>
                <a:spcPts val="400"/>
              </a:spcBef>
              <a:defRPr sz="1871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交信を望む確率</a:t>
            </a:r>
            <a:r>
              <a:t>100%</a:t>
            </a:r>
            <a:endParaRPr sz="2184"/>
          </a:p>
          <a:p>
            <a:pPr lvl="1" marL="579500" indent="-222884" defTabSz="713231">
              <a:lnSpc>
                <a:spcPct val="90000"/>
              </a:lnSpc>
              <a:spcBef>
                <a:spcPts val="500"/>
              </a:spcBef>
              <a:defRPr sz="1871"/>
            </a:pPr>
          </a:p>
          <a:p>
            <a:pPr lvl="1" marL="579500" indent="-222884" defTabSz="713231">
              <a:lnSpc>
                <a:spcPct val="90000"/>
              </a:lnSpc>
              <a:spcBef>
                <a:spcPts val="400"/>
              </a:spcBef>
              <a:defRPr sz="1871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文明の寿命　</a:t>
            </a:r>
            <a:r>
              <a:t>L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＝１億年</a:t>
            </a:r>
          </a:p>
          <a:p>
            <a:pPr lvl="1" marL="579500" indent="-222884" defTabSz="713231">
              <a:lnSpc>
                <a:spcPct val="90000"/>
              </a:lnSpc>
              <a:spcBef>
                <a:spcPts val="500"/>
              </a:spcBef>
              <a:defRPr sz="1871"/>
            </a:pPr>
          </a:p>
          <a:p>
            <a:pPr lvl="1" marL="579500" indent="-222884" defTabSz="713231">
              <a:lnSpc>
                <a:spcPct val="90000"/>
              </a:lnSpc>
              <a:spcBef>
                <a:spcPts val="400"/>
              </a:spcBef>
              <a:defRPr sz="1871">
                <a:solidFill>
                  <a:srgbClr val="FFFF00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銀河系の中の文明数＝１０億個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343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pPr defTabSz="768095">
              <a:defRPr sz="3024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銀河系に知的文明が</a:t>
            </a:r>
            <a:r>
              <a:t>100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万</a:t>
            </a:r>
            <a:br>
              <a:rPr>
                <a:latin typeface="+mn-lt"/>
                <a:ea typeface="+mn-ea"/>
                <a:cs typeface="+mn-cs"/>
                <a:sym typeface="Helvetica"/>
              </a:rPr>
            </a:br>
            <a:r>
              <a:rPr>
                <a:latin typeface="+mn-lt"/>
                <a:ea typeface="+mn-ea"/>
                <a:cs typeface="+mn-cs"/>
                <a:sym typeface="Helvetica"/>
              </a:rPr>
              <a:t>あれば、隣の文明までの距離は？</a:t>
            </a:r>
          </a:p>
        </p:txBody>
      </p:sp>
      <p:sp>
        <p:nvSpPr>
          <p:cNvPr id="346" name="Shape 346"/>
          <p:cNvSpPr/>
          <p:nvPr>
            <p:ph type="body" sz="half" idx="4294967295"/>
          </p:nvPr>
        </p:nvSpPr>
        <p:spPr>
          <a:xfrm>
            <a:off x="457200" y="1570354"/>
            <a:ext cx="5468843" cy="4086325"/>
          </a:xfrm>
          <a:prstGeom prst="rect">
            <a:avLst/>
          </a:prstGeom>
        </p:spPr>
        <p:txBody>
          <a:bodyPr/>
          <a:lstStyle/>
          <a:p>
            <a:pPr marL="298322" indent="-298322" defTabSz="795527">
              <a:spcBef>
                <a:spcPts val="600"/>
              </a:spcBef>
              <a:defRPr sz="1740"/>
            </a:pPr>
          </a:p>
          <a:p>
            <a:pPr marL="298322" indent="-298322" defTabSz="795527">
              <a:spcBef>
                <a:spcPts val="400"/>
              </a:spcBef>
              <a:defRPr sz="174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銀河系の大きさ：</a:t>
            </a:r>
            <a:br>
              <a:rPr>
                <a:latin typeface="+mn-lt"/>
                <a:ea typeface="+mn-ea"/>
                <a:cs typeface="+mn-cs"/>
                <a:sym typeface="Helvetica"/>
              </a:rPr>
            </a:br>
            <a:r>
              <a:rPr>
                <a:latin typeface="+mn-lt"/>
                <a:ea typeface="+mn-ea"/>
                <a:cs typeface="+mn-cs"/>
                <a:sym typeface="Helvetica"/>
              </a:rPr>
              <a:t>　　　２０万光年ｘ２０万光年ｘ</a:t>
            </a:r>
            <a:br>
              <a:rPr>
                <a:latin typeface="+mn-lt"/>
                <a:ea typeface="+mn-ea"/>
                <a:cs typeface="+mn-cs"/>
                <a:sym typeface="Helvetica"/>
              </a:rPr>
            </a:br>
            <a:r>
              <a:rPr>
                <a:latin typeface="+mn-lt"/>
                <a:ea typeface="+mn-ea"/>
                <a:cs typeface="+mn-cs"/>
                <a:sym typeface="Helvetica"/>
              </a:rPr>
              <a:t>　　　</a:t>
            </a:r>
            <a:r>
              <a:t>１０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００光年</a:t>
            </a:r>
            <a:br>
              <a:rPr>
                <a:latin typeface="+mn-lt"/>
                <a:ea typeface="+mn-ea"/>
                <a:cs typeface="+mn-cs"/>
                <a:sym typeface="Helvetica"/>
              </a:rPr>
            </a:br>
            <a:r>
              <a:rPr>
                <a:latin typeface="+mn-lt"/>
                <a:ea typeface="+mn-ea"/>
                <a:cs typeface="+mn-cs"/>
                <a:sym typeface="Helvetica"/>
              </a:rPr>
              <a:t>　　　　＝ ４ｘ１０</a:t>
            </a:r>
            <a:r>
              <a:rPr baseline="29701">
                <a:latin typeface="+mn-lt"/>
                <a:ea typeface="+mn-ea"/>
                <a:cs typeface="+mn-cs"/>
                <a:sym typeface="Helvetica"/>
              </a:rPr>
              <a:t>１３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光年</a:t>
            </a:r>
            <a:r>
              <a:rPr baseline="29701">
                <a:latin typeface="+mn-lt"/>
                <a:ea typeface="+mn-ea"/>
                <a:cs typeface="+mn-cs"/>
                <a:sym typeface="Helvetica"/>
              </a:rPr>
              <a:t>３</a:t>
            </a:r>
            <a:endParaRPr baseline="29701" sz="1392"/>
          </a:p>
          <a:p>
            <a:pPr marL="298322" indent="-298322" defTabSz="795527">
              <a:spcBef>
                <a:spcPts val="400"/>
              </a:spcBef>
              <a:defRPr sz="174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文明間距離</a:t>
            </a:r>
            <a:br>
              <a:rPr>
                <a:latin typeface="+mn-lt"/>
                <a:ea typeface="+mn-ea"/>
                <a:cs typeface="+mn-cs"/>
                <a:sym typeface="Helvetica"/>
              </a:rPr>
            </a:br>
            <a:r>
              <a:rPr>
                <a:latin typeface="+mn-lt"/>
                <a:ea typeface="+mn-ea"/>
                <a:cs typeface="+mn-cs"/>
                <a:sym typeface="Helvetica"/>
              </a:rPr>
              <a:t>　　　（４ｘ１０</a:t>
            </a:r>
            <a:r>
              <a:rPr baseline="64183">
                <a:latin typeface="+mn-lt"/>
                <a:ea typeface="+mn-ea"/>
                <a:cs typeface="+mn-cs"/>
                <a:sym typeface="Helvetica"/>
              </a:rPr>
              <a:t>１３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光年</a:t>
            </a:r>
            <a:r>
              <a:rPr baseline="64183">
                <a:latin typeface="+mn-lt"/>
                <a:ea typeface="+mn-ea"/>
                <a:cs typeface="+mn-cs"/>
                <a:sym typeface="Helvetica"/>
              </a:rPr>
              <a:t>３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／１０</a:t>
            </a:r>
            <a:r>
              <a:rPr baseline="64183"/>
              <a:t>9</a:t>
            </a:r>
            <a:r>
              <a:rPr sz="1392">
                <a:latin typeface="+mn-lt"/>
                <a:ea typeface="+mn-ea"/>
                <a:cs typeface="+mn-cs"/>
                <a:sym typeface="Helvetica"/>
              </a:rPr>
              <a:t>　）</a:t>
            </a:r>
            <a:r>
              <a:rPr baseline="64183"/>
              <a:t>1/3</a:t>
            </a:r>
            <a:r>
              <a:rPr baseline="64183">
                <a:latin typeface="+mn-lt"/>
                <a:ea typeface="+mn-ea"/>
                <a:cs typeface="+mn-cs"/>
                <a:sym typeface="Helvetica"/>
              </a:rPr>
              <a:t>　</a:t>
            </a:r>
            <a:endParaRPr baseline="64183" sz="1392"/>
          </a:p>
          <a:p>
            <a:pPr marL="298322" indent="-298322" defTabSz="795527">
              <a:spcBef>
                <a:spcPts val="400"/>
              </a:spcBef>
              <a:buSzTx/>
              <a:buNone/>
              <a:defRPr sz="174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           　</a:t>
            </a:r>
            <a:r>
              <a:t>=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　</a:t>
            </a:r>
            <a:r>
              <a:rPr>
                <a:solidFill>
                  <a:srgbClr val="FFFF00"/>
                </a:solidFill>
                <a:latin typeface="+mn-lt"/>
                <a:ea typeface="+mn-ea"/>
                <a:cs typeface="+mn-cs"/>
                <a:sym typeface="Helvetica"/>
              </a:rPr>
              <a:t>３０光年　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　　</a:t>
            </a:r>
          </a:p>
        </p:txBody>
      </p:sp>
      <p:pic>
        <p:nvPicPr>
          <p:cNvPr id="347" name="image26.jpg" descr="銀河系gin101_0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84850" y="2276475"/>
            <a:ext cx="3035300" cy="2276475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Shape 348"/>
          <p:cNvSpPr/>
          <p:nvPr/>
        </p:nvSpPr>
        <p:spPr>
          <a:xfrm>
            <a:off x="1750876" y="6177250"/>
            <a:ext cx="5602149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今メッセージを送れば</a:t>
            </a:r>
            <a:r>
              <a:t>60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年後に返事が？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/>
        </p:nvSpPr>
        <p:spPr>
          <a:xfrm>
            <a:off x="1789357" y="3136735"/>
            <a:ext cx="5886197" cy="396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宇宙生命を考えることに何の意味があるか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性を決めるものは何か？</a:t>
            </a:r>
          </a:p>
        </p:txBody>
      </p:sp>
      <p:pic>
        <p:nvPicPr>
          <p:cNvPr id="353" name="image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9546" y="1551736"/>
            <a:ext cx="5384801" cy="4203701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Shape 354"/>
          <p:cNvSpPr/>
          <p:nvPr/>
        </p:nvSpPr>
        <p:spPr>
          <a:xfrm>
            <a:off x="7047358" y="1090072"/>
            <a:ext cx="1628141" cy="34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ヒトの染色体</a:t>
            </a:r>
          </a:p>
        </p:txBody>
      </p:sp>
      <p:sp>
        <p:nvSpPr>
          <p:cNvPr id="355" name="Shape 355"/>
          <p:cNvSpPr/>
          <p:nvPr/>
        </p:nvSpPr>
        <p:spPr>
          <a:xfrm>
            <a:off x="7941678" y="4734205"/>
            <a:ext cx="956669" cy="1021234"/>
          </a:xfrm>
          <a:prstGeom prst="ellipse">
            <a:avLst/>
          </a:prstGeom>
          <a:ln>
            <a:solidFill>
              <a:srgbClr val="FF00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56" name="Shape 356"/>
          <p:cNvSpPr/>
          <p:nvPr/>
        </p:nvSpPr>
        <p:spPr>
          <a:xfrm>
            <a:off x="7578804" y="5804923"/>
            <a:ext cx="1018541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性染色体</a:t>
            </a:r>
          </a:p>
        </p:txBody>
      </p:sp>
      <p:sp>
        <p:nvSpPr>
          <p:cNvPr id="357" name="Shape 357"/>
          <p:cNvSpPr/>
          <p:nvPr/>
        </p:nvSpPr>
        <p:spPr>
          <a:xfrm>
            <a:off x="457200" y="6265071"/>
            <a:ext cx="451007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性染色体が</a:t>
            </a:r>
            <a:r>
              <a:t>XX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だと女、</a:t>
            </a:r>
            <a:r>
              <a:t>XY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だと男になる</a:t>
            </a:r>
          </a:p>
        </p:txBody>
      </p:sp>
      <p:sp>
        <p:nvSpPr>
          <p:cNvPr id="358" name="Shape 358"/>
          <p:cNvSpPr/>
          <p:nvPr/>
        </p:nvSpPr>
        <p:spPr>
          <a:xfrm>
            <a:off x="313391" y="4948646"/>
            <a:ext cx="2820517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染色体には</a:t>
            </a:r>
            <a:r>
              <a:t>DNA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が折り畳まれて入っている</a:t>
            </a:r>
          </a:p>
        </p:txBody>
      </p:sp>
      <p:pic>
        <p:nvPicPr>
          <p:cNvPr id="359" name="image3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3390" y="1560968"/>
            <a:ext cx="3107963" cy="3387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性の決まり方には色々ある</a:t>
            </a:r>
          </a:p>
        </p:txBody>
      </p:sp>
      <p:pic>
        <p:nvPicPr>
          <p:cNvPr id="362" name="image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1638514"/>
            <a:ext cx="3874066" cy="2905550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Shape 363"/>
          <p:cNvSpPr/>
          <p:nvPr/>
        </p:nvSpPr>
        <p:spPr>
          <a:xfrm>
            <a:off x="610287" y="1269182"/>
            <a:ext cx="3981197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ウミガメ：生まれた時の温度で決まる</a:t>
            </a:r>
          </a:p>
        </p:txBody>
      </p:sp>
      <p:pic>
        <p:nvPicPr>
          <p:cNvPr id="364" name="image3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11800" y="2156301"/>
            <a:ext cx="3175000" cy="2387601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Shape 365"/>
          <p:cNvSpPr/>
          <p:nvPr/>
        </p:nvSpPr>
        <p:spPr>
          <a:xfrm>
            <a:off x="5511800" y="1531924"/>
            <a:ext cx="2847341" cy="662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クマノミ：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最初は雄、後で雌に変わる</a:t>
            </a:r>
          </a:p>
        </p:txBody>
      </p:sp>
      <p:pic>
        <p:nvPicPr>
          <p:cNvPr id="366" name="image3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68639" y="4614781"/>
            <a:ext cx="2968966" cy="2226725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Shape 367"/>
          <p:cNvSpPr/>
          <p:nvPr/>
        </p:nvSpPr>
        <p:spPr>
          <a:xfrm>
            <a:off x="4773510" y="5709222"/>
            <a:ext cx="2374139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カタツムリ：雄雌同体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" name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8100"/>
            <a:ext cx="9144000" cy="6777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なぜ、性があるのか？</a:t>
            </a:r>
          </a:p>
        </p:txBody>
      </p:sp>
      <p:sp>
        <p:nvSpPr>
          <p:cNvPr id="370" name="Shape 370"/>
          <p:cNvSpPr/>
          <p:nvPr>
            <p:ph type="body" idx="1"/>
          </p:nvPr>
        </p:nvSpPr>
        <p:spPr>
          <a:xfrm>
            <a:off x="457200" y="1600199"/>
            <a:ext cx="8229600" cy="3166999"/>
          </a:xfrm>
          <a:prstGeom prst="rect">
            <a:avLst/>
          </a:prstGeom>
        </p:spPr>
        <p:txBody>
          <a:bodyPr/>
          <a:lstStyle/>
          <a:p>
            <a:pPr marL="288035" indent="-288035" defTabSz="768095">
              <a:lnSpc>
                <a:spcPct val="120000"/>
              </a:lnSpc>
              <a:spcBef>
                <a:spcPts val="400"/>
              </a:spcBef>
              <a:defRPr sz="1932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性がなくても子孫は残せる（無性生殖）</a:t>
            </a:r>
            <a:endParaRPr sz="2351"/>
          </a:p>
          <a:p>
            <a:pPr lvl="1" marL="624077" indent="-240029" defTabSz="768095">
              <a:lnSpc>
                <a:spcPct val="120000"/>
              </a:lnSpc>
              <a:spcBef>
                <a:spcPts val="400"/>
              </a:spcBef>
              <a:defRPr sz="1679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プラナリア、イソギンチャク、アメーバ</a:t>
            </a:r>
            <a:r>
              <a:t>...</a:t>
            </a:r>
            <a:endParaRPr sz="1932"/>
          </a:p>
          <a:p>
            <a:pPr marL="288035" indent="-288035" defTabSz="768095">
              <a:lnSpc>
                <a:spcPct val="120000"/>
              </a:lnSpc>
              <a:spcBef>
                <a:spcPts val="500"/>
              </a:spcBef>
              <a:defRPr sz="2351"/>
            </a:pPr>
          </a:p>
          <a:p>
            <a:pPr marL="288035" indent="-288035" defTabSz="768095">
              <a:lnSpc>
                <a:spcPct val="120000"/>
              </a:lnSpc>
              <a:spcBef>
                <a:spcPts val="400"/>
              </a:spcBef>
              <a:defRPr sz="1932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有性生殖は大変</a:t>
            </a:r>
            <a:endParaRPr sz="2351"/>
          </a:p>
          <a:p>
            <a:pPr lvl="1" marL="624077" indent="-240029" defTabSz="768095">
              <a:lnSpc>
                <a:spcPct val="120000"/>
              </a:lnSpc>
              <a:spcBef>
                <a:spcPts val="400"/>
              </a:spcBef>
              <a:defRPr sz="1679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相手を見つけるコスト</a:t>
            </a:r>
            <a:endParaRPr sz="2016"/>
          </a:p>
          <a:p>
            <a:pPr lvl="1" marL="624077" indent="-240029" defTabSz="768095">
              <a:lnSpc>
                <a:spcPct val="120000"/>
              </a:lnSpc>
              <a:spcBef>
                <a:spcPts val="400"/>
              </a:spcBef>
              <a:defRPr sz="1679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快感を伴わせなければならないくらい</a:t>
            </a:r>
            <a:endParaRPr sz="2016"/>
          </a:p>
        </p:txBody>
      </p:sp>
      <p:sp>
        <p:nvSpPr>
          <p:cNvPr id="371" name="Shape 371"/>
          <p:cNvSpPr/>
          <p:nvPr/>
        </p:nvSpPr>
        <p:spPr>
          <a:xfrm>
            <a:off x="457200" y="4953282"/>
            <a:ext cx="8368770" cy="175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答え：遺伝子を交換するため。</a:t>
            </a:r>
            <a:endParaRPr sz="2000"/>
          </a:p>
          <a:p>
            <a:pPr>
              <a:defRPr sz="2400">
                <a:solidFill>
                  <a:srgbClr val="FFFFFF"/>
                </a:solidFill>
              </a:defRPr>
            </a:pPr>
          </a:p>
          <a:p>
            <a:pPr>
              <a:defRPr sz="24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遺伝子を交換することで、遺伝的に多様な個体が生まれ、その中で環境に適応したものが生き残る（進化）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/>
          <p:nvPr>
            <p:ph type="title"/>
          </p:nvPr>
        </p:nvSpPr>
        <p:spPr>
          <a:xfrm>
            <a:off x="589154" y="2254096"/>
            <a:ext cx="8229601" cy="1143001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性は、二つとは限らない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6" name="image3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0649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Shape 377"/>
          <p:cNvSpPr/>
          <p:nvPr/>
        </p:nvSpPr>
        <p:spPr>
          <a:xfrm>
            <a:off x="457200" y="6251790"/>
            <a:ext cx="400305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イースト菌（パン酵母）</a:t>
            </a:r>
            <a:r>
              <a:t>...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性が</a:t>
            </a:r>
            <a:r>
              <a:t>3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つある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0" name="image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0"/>
            <a:ext cx="9113789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Shape 381"/>
          <p:cNvSpPr/>
          <p:nvPr/>
        </p:nvSpPr>
        <p:spPr>
          <a:xfrm>
            <a:off x="457200" y="5653823"/>
            <a:ext cx="8046209" cy="167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大腸菌</a:t>
            </a:r>
            <a:r>
              <a:t>...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性が</a:t>
            </a:r>
            <a:r>
              <a:t>10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種類くらいある。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通常は細胞分裂で増える（単性生殖）が、時々他の個体と遺伝子を交換する。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セックス（遺伝子交換）する前は、フェロモンを出しているらしい。つまり、大腸菌も時々ムラムラしている。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image4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4300"/>
            <a:ext cx="9144000" cy="6606541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Shape 38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5" name="Shape 385"/>
          <p:cNvSpPr/>
          <p:nvPr/>
        </p:nvSpPr>
        <p:spPr>
          <a:xfrm>
            <a:off x="4948275" y="5807971"/>
            <a:ext cx="3990341" cy="7137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rPr>
                <a:latin typeface="+mn-lt"/>
                <a:ea typeface="+mn-ea"/>
                <a:cs typeface="+mn-cs"/>
                <a:sym typeface="Helvetica"/>
              </a:rPr>
              <a:t>スエヒロタケ</a:t>
            </a:r>
            <a:r>
              <a:t>...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性が</a:t>
            </a:r>
            <a:r>
              <a:t>28000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以上ある。</a:t>
            </a:r>
          </a:p>
          <a:p>
            <a:pPr/>
            <a:r>
              <a:rPr>
                <a:latin typeface="+mn-lt"/>
                <a:ea typeface="+mn-ea"/>
                <a:cs typeface="+mn-cs"/>
                <a:sym typeface="Helvetica"/>
              </a:rPr>
              <a:t>つまり、事実上だれとでも結</a:t>
            </a:r>
            <a:r>
              <a: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ばれる。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植物は雄雌同体が多い</a:t>
            </a:r>
          </a:p>
        </p:txBody>
      </p:sp>
      <p:pic>
        <p:nvPicPr>
          <p:cNvPr id="388" name="image4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2111" y="1417637"/>
            <a:ext cx="3932839" cy="3452492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Shape 389"/>
          <p:cNvSpPr/>
          <p:nvPr/>
        </p:nvSpPr>
        <p:spPr>
          <a:xfrm>
            <a:off x="1735509" y="3431061"/>
            <a:ext cx="937393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おしべ</a:t>
            </a:r>
            <a:r>
              <a:t>↑</a:t>
            </a:r>
          </a:p>
        </p:txBody>
      </p:sp>
      <p:sp>
        <p:nvSpPr>
          <p:cNvPr id="390" name="Shape 390"/>
          <p:cNvSpPr/>
          <p:nvPr/>
        </p:nvSpPr>
        <p:spPr>
          <a:xfrm>
            <a:off x="2754914" y="2808173"/>
            <a:ext cx="1018541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←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めしべ</a:t>
            </a:r>
          </a:p>
        </p:txBody>
      </p:sp>
      <p:sp>
        <p:nvSpPr>
          <p:cNvPr id="391" name="Shape 391"/>
          <p:cNvSpPr/>
          <p:nvPr/>
        </p:nvSpPr>
        <p:spPr>
          <a:xfrm>
            <a:off x="4865804" y="1692124"/>
            <a:ext cx="3991609" cy="473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植物は自分で移動できない。</a:t>
            </a:r>
          </a:p>
          <a:p>
            <a:pPr>
              <a:defRPr sz="20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＝相手を探しに行けない</a:t>
            </a:r>
          </a:p>
          <a:p>
            <a:pPr>
              <a:defRPr sz="2000">
                <a:solidFill>
                  <a:srgbClr val="FFFFFF"/>
                </a:solidFill>
              </a:defRPr>
            </a:pPr>
          </a:p>
          <a:p>
            <a:pPr>
              <a:defRPr sz="20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男でもあり女でもあれば、出会いの確率が倍になる。</a:t>
            </a:r>
          </a:p>
          <a:p>
            <a:pPr>
              <a:defRPr sz="2000">
                <a:solidFill>
                  <a:srgbClr val="FFFFFF"/>
                </a:solidFill>
              </a:defRPr>
            </a:pPr>
          </a:p>
          <a:p>
            <a:pPr>
              <a:defRPr sz="20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花を咲かせるというのは、ある意味で「今が発情期です」というアピール（ただしカップルする相手へ、というよりは受粉する昆虫等へのアピール）</a:t>
            </a:r>
          </a:p>
          <a:p>
            <a:pPr>
              <a:defRPr sz="20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>
            <p:ph type="title"/>
          </p:nvPr>
        </p:nvSpPr>
        <p:spPr>
          <a:xfrm>
            <a:off x="457200" y="274637"/>
            <a:ext cx="8229600" cy="723304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実らない恋</a:t>
            </a:r>
          </a:p>
        </p:txBody>
      </p:sp>
      <p:pic>
        <p:nvPicPr>
          <p:cNvPr id="394" name="image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7386" y="1156703"/>
            <a:ext cx="6928861" cy="52105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/>
          <p:nvPr>
            <p:ph type="title"/>
          </p:nvPr>
        </p:nvSpPr>
        <p:spPr>
          <a:xfrm>
            <a:off x="559624" y="2751735"/>
            <a:ext cx="8229601" cy="1143001"/>
          </a:xfrm>
          <a:prstGeom prst="rect">
            <a:avLst/>
          </a:prstGeom>
        </p:spPr>
        <p:txBody>
          <a:bodyPr/>
          <a:lstStyle/>
          <a:p>
            <a:pPr>
              <a:defRPr sz="320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なぜ、多くの生物で性が</a:t>
            </a:r>
            <a:r>
              <a:t>2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種類なのか？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/>
          <p:nvPr>
            <p:ph type="title"/>
          </p:nvPr>
        </p:nvSpPr>
        <p:spPr>
          <a:xfrm>
            <a:off x="457200" y="104907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（恐らく）我々が合成生物だから。</a:t>
            </a:r>
          </a:p>
        </p:txBody>
      </p:sp>
      <p:pic>
        <p:nvPicPr>
          <p:cNvPr id="399" name="image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9138" y="900100"/>
            <a:ext cx="7123875" cy="3995939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Shape 400"/>
          <p:cNvSpPr/>
          <p:nvPr/>
        </p:nvSpPr>
        <p:spPr>
          <a:xfrm>
            <a:off x="457201" y="5239182"/>
            <a:ext cx="8229601" cy="1399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我々の直接の祖先である真確生物は、酸素を使った呼吸でエネルギーを取り出すのが得意なバクテリア細胞内に「共生」させてエネルギーを得ることにした。もともと別の生物だったミトコンドリアは、やがて細胞内の一つの器官になった。それがなぜ性を二つに分けたかというと</a:t>
            </a:r>
            <a:r>
              <a:t>....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/>
          <p:nvPr>
            <p:ph type="title"/>
          </p:nvPr>
        </p:nvSpPr>
        <p:spPr>
          <a:xfrm>
            <a:off x="989810" y="457200"/>
            <a:ext cx="7307459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ヒラギノ丸ゴ Pro"/>
                <a:ea typeface="ヒラギノ丸ゴ Pro"/>
                <a:cs typeface="ヒラギノ丸ゴ Pro"/>
                <a:sym typeface="ヒラギノ丸ゴ Pro"/>
              </a:defRPr>
            </a:lvl1pPr>
          </a:lstStyle>
          <a:p>
            <a:pPr/>
            <a:r>
              <a:t>男女の非対称性の起源？</a:t>
            </a:r>
          </a:p>
        </p:txBody>
      </p:sp>
      <p:pic>
        <p:nvPicPr>
          <p:cNvPr id="403" name="image4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881482"/>
            <a:ext cx="9144000" cy="2774732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Shape 404"/>
          <p:cNvSpPr/>
          <p:nvPr/>
        </p:nvSpPr>
        <p:spPr>
          <a:xfrm>
            <a:off x="169131" y="1417638"/>
            <a:ext cx="8741852" cy="1691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  <a:latin typeface="ヒラギノ丸ゴ Pro"/>
                <a:ea typeface="ヒラギノ丸ゴ Pro"/>
                <a:cs typeface="ヒラギノ丸ゴ Pro"/>
                <a:sym typeface="ヒラギノ丸ゴ Pro"/>
              </a:defRPr>
            </a:pPr>
            <a:r>
              <a:t>ミトコンドリアを伝える性（</a:t>
            </a:r>
            <a:r>
              <a:t>♀</a:t>
            </a:r>
            <a:r>
              <a:t>）と伝えない性（</a:t>
            </a:r>
            <a:r>
              <a:t>♂</a:t>
            </a:r>
            <a:r>
              <a:t>）に分かれた。</a:t>
            </a:r>
          </a:p>
          <a:p>
            <a:pPr>
              <a:defRPr>
                <a:solidFill>
                  <a:srgbClr val="FFFFFF"/>
                </a:solidFill>
                <a:latin typeface="ヒラギノ丸ゴ Pro"/>
                <a:ea typeface="ヒラギノ丸ゴ Pro"/>
                <a:cs typeface="ヒラギノ丸ゴ Pro"/>
                <a:sym typeface="ヒラギノ丸ゴ Pro"/>
              </a:defRPr>
            </a:pPr>
            <a:r>
              <a:t>♀</a:t>
            </a:r>
            <a:r>
              <a:t>が卵子の中にミトコンドリアをそのまま持って来て、</a:t>
            </a:r>
            <a:r>
              <a:t>♂</a:t>
            </a:r>
            <a:r>
              <a:t>は自分の</a:t>
            </a:r>
            <a:r>
              <a:t>DNA</a:t>
            </a:r>
            <a:r>
              <a:t>だけを渡す。</a:t>
            </a:r>
          </a:p>
          <a:p>
            <a:pPr>
              <a:defRPr>
                <a:solidFill>
                  <a:srgbClr val="FFFFFF"/>
                </a:solidFill>
                <a:latin typeface="ヒラギノ丸ゴ Pro"/>
                <a:ea typeface="ヒラギノ丸ゴ Pro"/>
                <a:cs typeface="ヒラギノ丸ゴ Pro"/>
                <a:sym typeface="ヒラギノ丸ゴ Pro"/>
              </a:defRPr>
            </a:pPr>
            <a:r>
              <a:t>自分自身は遺伝子交換して多様性を確保、進化しつつ、ミトコンドリアは進化させないため。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328723" cy="6705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/>
          <p:nvPr/>
        </p:nvSpPr>
        <p:spPr>
          <a:xfrm>
            <a:off x="716788" y="335280"/>
            <a:ext cx="6651789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2016年8月、太陽系に一番近い恒星系、プロキシマケンタウリに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居住可能な惑星発見！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7" name="image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5987" y="274638"/>
            <a:ext cx="5508928" cy="6103998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Shape 408"/>
          <p:cNvSpPr/>
          <p:nvPr/>
        </p:nvSpPr>
        <p:spPr>
          <a:xfrm>
            <a:off x="644267" y="6488667"/>
            <a:ext cx="7552505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http://www.huffingtonpost.jp/2015/11/28/ebhinashigi-sabetsu_n_8674040.html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1" name="image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711187"/>
            <a:ext cx="9144000" cy="3146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image4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3465330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Shape 413"/>
          <p:cNvSpPr/>
          <p:nvPr/>
        </p:nvSpPr>
        <p:spPr>
          <a:xfrm>
            <a:off x="236307" y="2855808"/>
            <a:ext cx="4893311" cy="662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  <a:r>
              <a:t>同性愛はゴリラにもある</a:t>
            </a:r>
            <a:r>
              <a:t>(Yamagiwa 1987)</a:t>
            </a:r>
          </a:p>
          <a:p>
            <a:pPr>
              <a:defRPr>
                <a:solidFill>
                  <a:srgbClr val="FFFFFF"/>
                </a:solidFill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  <a:r>
              <a:t>他の動物でもかなり普遍的に観察されている。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/>
          <p:nvPr>
            <p:ph type="title"/>
          </p:nvPr>
        </p:nvSpPr>
        <p:spPr>
          <a:xfrm>
            <a:off x="457200" y="274637"/>
            <a:ext cx="8229600" cy="756019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多様な性：何が「自然」か？</a:t>
            </a:r>
          </a:p>
        </p:txBody>
      </p:sp>
      <p:pic>
        <p:nvPicPr>
          <p:cNvPr id="416" name="image3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2714" y="1485453"/>
            <a:ext cx="3175001" cy="2387601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Shape 417"/>
          <p:cNvSpPr/>
          <p:nvPr/>
        </p:nvSpPr>
        <p:spPr>
          <a:xfrm>
            <a:off x="890346" y="1097373"/>
            <a:ext cx="2374139" cy="320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クマノミ：性転換する</a:t>
            </a:r>
          </a:p>
        </p:txBody>
      </p:sp>
      <p:pic>
        <p:nvPicPr>
          <p:cNvPr id="418" name="image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3059" y="4507691"/>
            <a:ext cx="2921628" cy="2192025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Shape 419"/>
          <p:cNvSpPr/>
          <p:nvPr/>
        </p:nvSpPr>
        <p:spPr>
          <a:xfrm>
            <a:off x="833058" y="4138359"/>
            <a:ext cx="2803907" cy="320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イースト菌：性が３種類！</a:t>
            </a:r>
          </a:p>
        </p:txBody>
      </p:sp>
      <p:sp>
        <p:nvSpPr>
          <p:cNvPr id="420" name="Shape 420"/>
          <p:cNvSpPr/>
          <p:nvPr/>
        </p:nvSpPr>
        <p:spPr>
          <a:xfrm>
            <a:off x="4570550" y="1087668"/>
            <a:ext cx="4383931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人間でも、遺伝子的、解剖学的、生理学的性の不一致ないし混在がある。</a:t>
            </a:r>
          </a:p>
        </p:txBody>
      </p:sp>
      <p:pic>
        <p:nvPicPr>
          <p:cNvPr id="421" name="image4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91100" y="1645660"/>
            <a:ext cx="3799370" cy="51183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55439" y="912041"/>
            <a:ext cx="2192382" cy="4623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6473" y="1093481"/>
            <a:ext cx="3232949" cy="4643973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hape 132"/>
          <p:cNvSpPr/>
          <p:nvPr/>
        </p:nvSpPr>
        <p:spPr>
          <a:xfrm>
            <a:off x="597507" y="350930"/>
            <a:ext cx="3456941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ウェルズ「宇宙戦争」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（タコ型火星人の元祖）</a:t>
            </a:r>
          </a:p>
        </p:txBody>
      </p:sp>
      <p:sp>
        <p:nvSpPr>
          <p:cNvPr id="133" name="Shape 133"/>
          <p:cNvSpPr/>
          <p:nvPr/>
        </p:nvSpPr>
        <p:spPr>
          <a:xfrm>
            <a:off x="4661682" y="408662"/>
            <a:ext cx="437134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「おなじみの」宇宙人・グレイ</a:t>
            </a:r>
          </a:p>
        </p:txBody>
      </p:sp>
      <p:sp>
        <p:nvSpPr>
          <p:cNvPr id="134" name="Shape 134"/>
          <p:cNvSpPr/>
          <p:nvPr/>
        </p:nvSpPr>
        <p:spPr>
          <a:xfrm>
            <a:off x="456473" y="5737454"/>
            <a:ext cx="8000239" cy="1107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今のところ、地球外の知的生命が地球に来た証拠はなく、太陽系の他の天体にも知的生命はいそうにない。（原始的な生命がいる可能性は残されている）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生命とは？</a:t>
            </a:r>
          </a:p>
        </p:txBody>
      </p:sp>
      <p:sp>
        <p:nvSpPr>
          <p:cNvPr id="137" name="Shape 137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35000"/>
              </a:lnSpc>
              <a:spcBef>
                <a:spcPts val="600"/>
              </a:spcBef>
              <a:defRPr sz="290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外界と自分を区別する境（細胞膜）を持つ</a:t>
            </a:r>
          </a:p>
          <a:p>
            <a:pPr>
              <a:lnSpc>
                <a:spcPct val="135000"/>
              </a:lnSpc>
              <a:spcBef>
                <a:spcPts val="600"/>
              </a:spcBef>
              <a:defRPr sz="2900"/>
            </a:pPr>
          </a:p>
          <a:p>
            <a:pPr>
              <a:lnSpc>
                <a:spcPct val="135000"/>
              </a:lnSpc>
              <a:spcBef>
                <a:spcPts val="600"/>
              </a:spcBef>
              <a:defRPr sz="290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代謝を行う（外界からエネルギーや物質を取り込み、利用して、排出する）</a:t>
            </a:r>
          </a:p>
          <a:p>
            <a:pPr>
              <a:lnSpc>
                <a:spcPct val="135000"/>
              </a:lnSpc>
              <a:spcBef>
                <a:spcPts val="600"/>
              </a:spcBef>
              <a:defRPr sz="2900"/>
            </a:pPr>
          </a:p>
          <a:p>
            <a:pPr>
              <a:lnSpc>
                <a:spcPct val="135000"/>
              </a:lnSpc>
              <a:spcBef>
                <a:spcPts val="600"/>
              </a:spcBef>
              <a:defRPr sz="2900"/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自己複製を行う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生命じゃないもの</a:t>
            </a:r>
          </a:p>
        </p:txBody>
      </p:sp>
      <p:sp>
        <p:nvSpPr>
          <p:cNvPr id="142" name="Shape 142"/>
          <p:cNvSpPr/>
          <p:nvPr/>
        </p:nvSpPr>
        <p:spPr>
          <a:xfrm>
            <a:off x="4438948" y="1474410"/>
            <a:ext cx="4737160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>
                <a:solidFill>
                  <a:srgbClr val="FFFF00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建物</a:t>
            </a:r>
            <a:r>
              <a: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：外界と内部を区別するが、</a:t>
            </a:r>
            <a:endParaRPr>
              <a:solidFill>
                <a:srgbClr val="FFFFFF"/>
              </a:solidFill>
            </a:endParaRPr>
          </a:p>
          <a:p>
            <a:pPr>
              <a:defRPr sz="24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代謝もしないし自己複製もしない</a:t>
            </a:r>
          </a:p>
        </p:txBody>
      </p:sp>
      <p:sp>
        <p:nvSpPr>
          <p:cNvPr id="143" name="Shape 143"/>
          <p:cNvSpPr/>
          <p:nvPr/>
        </p:nvSpPr>
        <p:spPr>
          <a:xfrm>
            <a:off x="1535047" y="3316421"/>
            <a:ext cx="4072271" cy="222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FFFF00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地球</a:t>
            </a:r>
            <a:r>
              <a: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：外界と内部を区別はややあいまい。代謝みたいなこと（太陽エネルギーを取り入れて海洋や大気が循環）もするが、自己複製はしない</a:t>
            </a:r>
          </a:p>
        </p:txBody>
      </p:sp>
      <p:pic>
        <p:nvPicPr>
          <p:cNvPr id="144" name="image7.jpeg" descr="Earth_GPN-2000-00113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52493" y="3141583"/>
            <a:ext cx="2266229" cy="2266228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0" y="5624745"/>
            <a:ext cx="9144000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FFFF00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コンピュータウイルス</a:t>
            </a:r>
            <a:r>
              <a: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rPr>
              <a:t>：</a:t>
            </a:r>
            <a:endParaRPr>
              <a:solidFill>
                <a:srgbClr val="FFFFFF"/>
              </a:solidFill>
            </a:endParaRPr>
          </a:p>
          <a:p>
            <a:pPr>
              <a:defRPr sz="2400"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自己複製はするが、「外界と内部」という概念はない。代謝もしない。</a:t>
            </a:r>
          </a:p>
        </p:txBody>
      </p:sp>
      <p:pic>
        <p:nvPicPr>
          <p:cNvPr id="146" name="image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1091" y="1270315"/>
            <a:ext cx="2713568" cy="18090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ウイルス</a:t>
            </a:r>
          </a:p>
        </p:txBody>
      </p:sp>
      <p:pic>
        <p:nvPicPr>
          <p:cNvPr id="151" name="image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7233" y="1730637"/>
            <a:ext cx="4352015" cy="2888651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457199" y="4713063"/>
            <a:ext cx="3550443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ヒト免疫不全ウイルス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Human Immunodeficiency Virus, </a:t>
            </a:r>
            <a:r>
              <a:rPr i="1"/>
              <a:t>HIV</a:t>
            </a:r>
          </a:p>
        </p:txBody>
      </p:sp>
      <p:pic>
        <p:nvPicPr>
          <p:cNvPr id="153" name="image1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57043" y="1730637"/>
            <a:ext cx="3120617" cy="2358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1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81264" y="4362594"/>
            <a:ext cx="2203300" cy="220330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/>
        </p:nvSpPr>
        <p:spPr>
          <a:xfrm>
            <a:off x="3207210" y="6207526"/>
            <a:ext cx="2584451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インフルエンザウイルス</a:t>
            </a:r>
          </a:p>
        </p:txBody>
      </p:sp>
      <p:sp>
        <p:nvSpPr>
          <p:cNvPr id="156" name="Shape 156"/>
          <p:cNvSpPr/>
          <p:nvPr/>
        </p:nvSpPr>
        <p:spPr>
          <a:xfrm>
            <a:off x="6212744" y="1271618"/>
            <a:ext cx="2474056" cy="320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latin typeface="Corbel"/>
                <a:ea typeface="Corbel"/>
                <a:cs typeface="Corbel"/>
                <a:sym typeface="Corbel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天然痘ウイルス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トワイライト">
  <a:themeElements>
    <a:clrScheme name="トワイライト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0000FF"/>
      </a:hlink>
      <a:folHlink>
        <a:srgbClr val="FF00FF"/>
      </a:folHlink>
    </a:clrScheme>
    <a:fontScheme name="トワイライト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トワイライ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orbel"/>
            <a:ea typeface="Corbel"/>
            <a:cs typeface="Corbel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orbel"/>
            <a:ea typeface="Corbel"/>
            <a:cs typeface="Corbel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トワイライト">
  <a:themeElements>
    <a:clrScheme name="トワイライト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0000FF"/>
      </a:hlink>
      <a:folHlink>
        <a:srgbClr val="FF00FF"/>
      </a:folHlink>
    </a:clrScheme>
    <a:fontScheme name="トワイライト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トワイライ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orbel"/>
            <a:ea typeface="Corbel"/>
            <a:cs typeface="Corbel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orbel"/>
            <a:ea typeface="Corbel"/>
            <a:cs typeface="Corbel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