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0"/>
  </p:notesMasterIdLst>
  <p:sldIdLst>
    <p:sldId id="555" r:id="rId2"/>
    <p:sldId id="556" r:id="rId3"/>
    <p:sldId id="558" r:id="rId4"/>
    <p:sldId id="559" r:id="rId5"/>
    <p:sldId id="560" r:id="rId6"/>
    <p:sldId id="564" r:id="rId7"/>
    <p:sldId id="561" r:id="rId8"/>
    <p:sldId id="562" r:id="rId9"/>
    <p:sldId id="566" r:id="rId10"/>
    <p:sldId id="567" r:id="rId11"/>
    <p:sldId id="572" r:id="rId12"/>
    <p:sldId id="570" r:id="rId13"/>
    <p:sldId id="571" r:id="rId14"/>
    <p:sldId id="573" r:id="rId15"/>
    <p:sldId id="569" r:id="rId16"/>
    <p:sldId id="521" r:id="rId17"/>
    <p:sldId id="575" r:id="rId18"/>
    <p:sldId id="576" r:id="rId19"/>
    <p:sldId id="574" r:id="rId20"/>
    <p:sldId id="538" r:id="rId21"/>
    <p:sldId id="545" r:id="rId22"/>
    <p:sldId id="537" r:id="rId23"/>
    <p:sldId id="551" r:id="rId24"/>
    <p:sldId id="577" r:id="rId25"/>
    <p:sldId id="578" r:id="rId26"/>
    <p:sldId id="579" r:id="rId27"/>
    <p:sldId id="580" r:id="rId28"/>
    <p:sldId id="581" r:id="rId2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118" autoAdjust="0"/>
  </p:normalViewPr>
  <p:slideViewPr>
    <p:cSldViewPr snapToGrid="0" snapToObjects="1">
      <p:cViewPr varScale="1">
        <p:scale>
          <a:sx n="69" d="100"/>
          <a:sy n="69" d="100"/>
        </p:scale>
        <p:origin x="-9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15/12/17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5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43137" indent="-285822">
              <a:defRPr kumimoji="1">
                <a:solidFill>
                  <a:schemeClr val="tx1"/>
                </a:solidFill>
                <a:latin typeface="Calibri" pitchFamily="34" charset="0"/>
                <a:ea typeface="ＭＳ Ｐゴシック" pitchFamily="50" charset="-128"/>
              </a:defRPr>
            </a:lvl2pPr>
            <a:lvl3pPr marL="1143289" indent="-228659">
              <a:defRPr kumimoji="1">
                <a:solidFill>
                  <a:schemeClr val="tx1"/>
                </a:solidFill>
                <a:latin typeface="Calibri" pitchFamily="34" charset="0"/>
                <a:ea typeface="ＭＳ Ｐゴシック" pitchFamily="50" charset="-128"/>
              </a:defRPr>
            </a:lvl3pPr>
            <a:lvl4pPr marL="1600606" indent="-228659">
              <a:defRPr kumimoji="1">
                <a:solidFill>
                  <a:schemeClr val="tx1"/>
                </a:solidFill>
                <a:latin typeface="Calibri" pitchFamily="34" charset="0"/>
                <a:ea typeface="ＭＳ Ｐゴシック" pitchFamily="50" charset="-128"/>
              </a:defRPr>
            </a:lvl4pPr>
            <a:lvl5pPr marL="2057921" indent="-228659">
              <a:defRPr kumimoji="1">
                <a:solidFill>
                  <a:schemeClr val="tx1"/>
                </a:solidFill>
                <a:latin typeface="Calibri" pitchFamily="34" charset="0"/>
                <a:ea typeface="ＭＳ Ｐゴシック" pitchFamily="50" charset="-128"/>
              </a:defRPr>
            </a:lvl5pPr>
            <a:lvl6pPr marL="2515238" indent="-228659" fontAlgn="base">
              <a:spcBef>
                <a:spcPct val="0"/>
              </a:spcBef>
              <a:spcAft>
                <a:spcPct val="0"/>
              </a:spcAft>
              <a:defRPr kumimoji="1">
                <a:solidFill>
                  <a:schemeClr val="tx1"/>
                </a:solidFill>
                <a:latin typeface="Calibri" pitchFamily="34" charset="0"/>
                <a:ea typeface="ＭＳ Ｐゴシック" pitchFamily="50" charset="-128"/>
              </a:defRPr>
            </a:lvl6pPr>
            <a:lvl7pPr marL="2972553" indent="-228659" fontAlgn="base">
              <a:spcBef>
                <a:spcPct val="0"/>
              </a:spcBef>
              <a:spcAft>
                <a:spcPct val="0"/>
              </a:spcAft>
              <a:defRPr kumimoji="1">
                <a:solidFill>
                  <a:schemeClr val="tx1"/>
                </a:solidFill>
                <a:latin typeface="Calibri" pitchFamily="34" charset="0"/>
                <a:ea typeface="ＭＳ Ｐゴシック" pitchFamily="50" charset="-128"/>
              </a:defRPr>
            </a:lvl7pPr>
            <a:lvl8pPr marL="3429867" indent="-228659" fontAlgn="base">
              <a:spcBef>
                <a:spcPct val="0"/>
              </a:spcBef>
              <a:spcAft>
                <a:spcPct val="0"/>
              </a:spcAft>
              <a:defRPr kumimoji="1">
                <a:solidFill>
                  <a:schemeClr val="tx1"/>
                </a:solidFill>
                <a:latin typeface="Calibri" pitchFamily="34" charset="0"/>
                <a:ea typeface="ＭＳ Ｐゴシック" pitchFamily="50" charset="-128"/>
              </a:defRPr>
            </a:lvl8pPr>
            <a:lvl9pPr marL="3887185" indent="-228659"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fld id="{5E8DBEDF-BDF2-4DF4-A3DF-615FDD462243}" type="slidenum">
              <a:rPr lang="ja-JP" altLang="en-US"/>
              <a:pPr fontAlgn="base">
                <a:spcBef>
                  <a:spcPct val="0"/>
                </a:spcBef>
                <a:spcAft>
                  <a:spcPct val="0"/>
                </a:spcAft>
              </a:pPr>
              <a:t>3</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a:t>
            </a:r>
            <a:endParaRPr kumimoji="1" lang="ja-JP" altLang="en-US" dirty="0"/>
          </a:p>
        </p:txBody>
      </p:sp>
      <p:sp>
        <p:nvSpPr>
          <p:cNvPr id="4" name="スライド番号プレースホルダー 3"/>
          <p:cNvSpPr>
            <a:spLocks noGrp="1"/>
          </p:cNvSpPr>
          <p:nvPr>
            <p:ph type="sldNum" sz="quarter" idx="10"/>
          </p:nvPr>
        </p:nvSpPr>
        <p:spPr/>
        <p:txBody>
          <a:bodyPr/>
          <a:lstStyle/>
          <a:p>
            <a:fld id="{9C80928F-C84C-0C44-967F-05CB1A826597}" type="slidenum">
              <a:rPr kumimoji="1" lang="ja-JP" altLang="en-US" smtClean="0"/>
              <a:t>22</a:t>
            </a:fld>
            <a:endParaRPr kumimoji="1" lang="ja-JP" altLang="en-US"/>
          </a:p>
        </p:txBody>
      </p:sp>
    </p:spTree>
    <p:extLst>
      <p:ext uri="{BB962C8B-B14F-4D97-AF65-F5344CB8AC3E}">
        <p14:creationId xmlns:p14="http://schemas.microsoft.com/office/powerpoint/2010/main" val="247899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756DB6-8320-A64C-A80D-D3890E55331B}" type="slidenum">
              <a:rPr kumimoji="1" lang="ja-JP" altLang="en-US" smtClean="0"/>
              <a:t>23</a:t>
            </a:fld>
            <a:endParaRPr kumimoji="1" lang="ja-JP" altLang="en-US"/>
          </a:p>
        </p:txBody>
      </p:sp>
    </p:spTree>
    <p:extLst>
      <p:ext uri="{BB962C8B-B14F-4D97-AF65-F5344CB8AC3E}">
        <p14:creationId xmlns:p14="http://schemas.microsoft.com/office/powerpoint/2010/main" val="99452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14727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41868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15/12/17</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406615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373752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15/12/17</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6879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165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3766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9034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8604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15/12/17</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0396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15/12/17</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28662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15/12/17</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629649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spcBef>
          <a:spcPct val="20000"/>
        </a:spcBef>
        <a:buFont typeface="Arial"/>
        <a:buChar char="•"/>
        <a:defRPr kumimoji="1" sz="3200" b="0" i="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b="0" i="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b="0" i="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2259" y="2103963"/>
            <a:ext cx="8482851" cy="1470025"/>
          </a:xfrm>
        </p:spPr>
        <p:txBody>
          <a:bodyPr>
            <a:normAutofit fontScale="90000"/>
          </a:bodyPr>
          <a:lstStyle/>
          <a:p>
            <a:r>
              <a:rPr kumimoji="1" lang="ja-JP" altLang="en-US" sz="3600" dirty="0" smtClean="0"/>
              <a:t>宇宙（総合）学から見た総合生存学</a:t>
            </a:r>
            <a:r>
              <a:rPr kumimoji="1" lang="en-US" altLang="ja-JP" sz="3600" dirty="0" smtClean="0"/>
              <a:t/>
            </a:r>
            <a:br>
              <a:rPr kumimoji="1" lang="en-US" altLang="ja-JP" sz="3600" dirty="0" smtClean="0"/>
            </a:br>
            <a:r>
              <a:rPr lang="en-US" altLang="ja-JP" sz="3600" dirty="0" smtClean="0"/>
              <a:t>GSAIS, the Unit of Synergetic Studies for Space, and some thoughts</a:t>
            </a:r>
            <a:endParaRPr kumimoji="1" lang="ja-JP" altLang="en-US" sz="3600" dirty="0"/>
          </a:p>
        </p:txBody>
      </p:sp>
      <p:sp>
        <p:nvSpPr>
          <p:cNvPr id="3" name="サブタイトル 2"/>
          <p:cNvSpPr>
            <a:spLocks noGrp="1"/>
          </p:cNvSpPr>
          <p:nvPr>
            <p:ph type="subTitle" idx="1"/>
          </p:nvPr>
        </p:nvSpPr>
        <p:spPr>
          <a:xfrm>
            <a:off x="1473025" y="4194560"/>
            <a:ext cx="6400800" cy="1752600"/>
          </a:xfrm>
        </p:spPr>
        <p:txBody>
          <a:bodyPr>
            <a:normAutofit/>
          </a:bodyPr>
          <a:lstStyle/>
          <a:p>
            <a:r>
              <a:rPr lang="ja-JP" altLang="en-US" sz="2800" dirty="0">
                <a:solidFill>
                  <a:srgbClr val="000000"/>
                </a:solidFill>
              </a:rPr>
              <a:t>磯部</a:t>
            </a:r>
            <a:r>
              <a:rPr lang="ja-JP" altLang="en-US" sz="2800" dirty="0" smtClean="0">
                <a:solidFill>
                  <a:srgbClr val="000000"/>
                </a:solidFill>
              </a:rPr>
              <a:t>洋明</a:t>
            </a:r>
            <a:endParaRPr lang="en-US" altLang="ja-JP" sz="2800" dirty="0" smtClean="0">
              <a:solidFill>
                <a:srgbClr val="000000"/>
              </a:solidFill>
            </a:endParaRPr>
          </a:p>
          <a:p>
            <a:r>
              <a:rPr lang="en-US" altLang="ja-JP" sz="2800" dirty="0" smtClean="0">
                <a:solidFill>
                  <a:srgbClr val="000000"/>
                </a:solidFill>
              </a:rPr>
              <a:t>ISOBE, Hiroaki</a:t>
            </a:r>
          </a:p>
        </p:txBody>
      </p:sp>
      <p:sp>
        <p:nvSpPr>
          <p:cNvPr id="5" name="テキスト ボックス 4"/>
          <p:cNvSpPr txBox="1"/>
          <p:nvPr/>
        </p:nvSpPr>
        <p:spPr>
          <a:xfrm>
            <a:off x="6375332" y="6382173"/>
            <a:ext cx="2612965" cy="307777"/>
          </a:xfrm>
          <a:prstGeom prst="rect">
            <a:avLst/>
          </a:prstGeom>
          <a:noFill/>
        </p:spPr>
        <p:txBody>
          <a:bodyPr wrap="none" rtlCol="0">
            <a:spAutoFit/>
          </a:bodyPr>
          <a:lstStyle/>
          <a:p>
            <a:r>
              <a:rPr lang="en-US" altLang="ja-JP" sz="1400" dirty="0" smtClean="0"/>
              <a:t>2015</a:t>
            </a:r>
            <a:r>
              <a:rPr lang="en-US" altLang="ja-JP" sz="1400" dirty="0"/>
              <a:t> </a:t>
            </a:r>
            <a:r>
              <a:rPr lang="en-US" altLang="ja-JP" sz="1400" dirty="0" smtClean="0"/>
              <a:t>Dec 17</a:t>
            </a:r>
            <a:r>
              <a:rPr lang="en-US" altLang="ja-JP" sz="1400" dirty="0"/>
              <a:t> </a:t>
            </a:r>
            <a:r>
              <a:rPr lang="en-US" altLang="ja-JP" sz="1400" dirty="0" err="1" smtClean="0"/>
              <a:t>Shishukan</a:t>
            </a:r>
            <a:r>
              <a:rPr lang="en-US" altLang="ja-JP" sz="1400" dirty="0" smtClean="0"/>
              <a:t> </a:t>
            </a:r>
            <a:r>
              <a:rPr lang="en-US" altLang="ja-JP" sz="1400" dirty="0" err="1" smtClean="0"/>
              <a:t>Konwakai</a:t>
            </a:r>
            <a:endParaRPr lang="en-US" altLang="ja-JP" sz="1400" dirty="0"/>
          </a:p>
        </p:txBody>
      </p:sp>
    </p:spTree>
    <p:extLst>
      <p:ext uri="{BB962C8B-B14F-4D97-AF65-F5344CB8AC3E}">
        <p14:creationId xmlns:p14="http://schemas.microsoft.com/office/powerpoint/2010/main" val="35449834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en-US" altLang="ja-JP" sz="2800" dirty="0" smtClean="0"/>
              <a:t>Space anthropology</a:t>
            </a:r>
            <a:endParaRPr kumimoji="1" lang="ja-JP" altLang="en-US" sz="2800" dirty="0"/>
          </a:p>
        </p:txBody>
      </p:sp>
      <p:sp>
        <p:nvSpPr>
          <p:cNvPr id="3" name="コンテンツ プレースホルダー 2"/>
          <p:cNvSpPr>
            <a:spLocks noGrp="1"/>
          </p:cNvSpPr>
          <p:nvPr>
            <p:ph idx="1"/>
          </p:nvPr>
        </p:nvSpPr>
        <p:spPr>
          <a:xfrm>
            <a:off x="4878028" y="308239"/>
            <a:ext cx="3808772" cy="5257800"/>
          </a:xfrm>
        </p:spPr>
        <p:txBody>
          <a:bodyPr>
            <a:noAutofit/>
          </a:bodyPr>
          <a:lstStyle/>
          <a:p>
            <a:r>
              <a:rPr lang="en-US" altLang="ja-JP" sz="1600" dirty="0" smtClean="0"/>
              <a:t>The two faces of tomorrow: Human Bio-sociocultural Diversity Expanded thorough Space Development (K. </a:t>
            </a:r>
            <a:r>
              <a:rPr lang="en-US" altLang="ja-JP" sz="1600" dirty="0" err="1" smtClean="0"/>
              <a:t>Omura</a:t>
            </a:r>
            <a:r>
              <a:rPr lang="en-US" altLang="ja-JP" sz="1600" dirty="0" smtClean="0"/>
              <a:t>)</a:t>
            </a:r>
          </a:p>
          <a:p>
            <a:r>
              <a:rPr kumimoji="1" lang="en-US" altLang="ja-JP" sz="1600" dirty="0" smtClean="0"/>
              <a:t>Television and Japanese Imagination of outer space (F. </a:t>
            </a:r>
            <a:r>
              <a:rPr kumimoji="1" lang="en-US" altLang="ja-JP" sz="1600" dirty="0" err="1" smtClean="0"/>
              <a:t>Itakura</a:t>
            </a:r>
            <a:r>
              <a:rPr kumimoji="1" lang="en-US" altLang="ja-JP" sz="1600" dirty="0" smtClean="0"/>
              <a:t>)</a:t>
            </a:r>
          </a:p>
          <a:p>
            <a:r>
              <a:rPr lang="en-US" altLang="ja-JP" sz="1600" dirty="0" smtClean="0"/>
              <a:t>A socio-cultural study of the </a:t>
            </a:r>
            <a:r>
              <a:rPr lang="en-US" altLang="ja-JP" sz="1600" dirty="0" err="1" smtClean="0"/>
              <a:t>discources</a:t>
            </a:r>
            <a:r>
              <a:rPr lang="en-US" altLang="ja-JP" sz="1600" dirty="0" smtClean="0"/>
              <a:t> of mono-</a:t>
            </a:r>
            <a:r>
              <a:rPr lang="en-US" altLang="ja-JP" sz="1600" dirty="0" err="1" smtClean="0"/>
              <a:t>zukuri</a:t>
            </a:r>
            <a:r>
              <a:rPr lang="en-US" altLang="ja-JP" sz="1600" dirty="0" smtClean="0"/>
              <a:t> in the manufacturing of launch vehicles in Japan (H. Iwatani)</a:t>
            </a:r>
          </a:p>
          <a:p>
            <a:r>
              <a:rPr kumimoji="1" lang="en-US" altLang="ja-JP" sz="1600" dirty="0" smtClean="0"/>
              <a:t>Anthropology of “First Contact” (D. Kimura)</a:t>
            </a:r>
          </a:p>
          <a:p>
            <a:r>
              <a:rPr lang="en-US" altLang="ja-JP" sz="1600" dirty="0" smtClean="0"/>
              <a:t>The Humanistic Approach to Space Exploration: A Cultural Anthropological Look at Space Tourism (H. Okada)</a:t>
            </a:r>
          </a:p>
          <a:p>
            <a:r>
              <a:rPr lang="en-US" altLang="ja-JP" sz="1600" dirty="0" smtClean="0"/>
              <a:t>Life in extraterrestrial space: An anthropological consideration on astronauts’ everyday experiences (T. Sato)</a:t>
            </a:r>
          </a:p>
          <a:p>
            <a:r>
              <a:rPr kumimoji="1" lang="en-US" altLang="ja-JP" sz="1600" dirty="0" smtClean="0"/>
              <a:t>Do we disturb the universe? Diversity in space as a grotesque hope for humankind (H. Isobe)</a:t>
            </a:r>
          </a:p>
          <a:p>
            <a:endParaRPr kumimoji="1" lang="ja-JP" altLang="en-US" sz="1600" dirty="0"/>
          </a:p>
        </p:txBody>
      </p:sp>
      <p:pic>
        <p:nvPicPr>
          <p:cNvPr id="6" name="図 5"/>
          <p:cNvPicPr>
            <a:picLocks noChangeAspect="1"/>
          </p:cNvPicPr>
          <p:nvPr/>
        </p:nvPicPr>
        <p:blipFill>
          <a:blip r:embed="rId2"/>
          <a:stretch>
            <a:fillRect/>
          </a:stretch>
        </p:blipFill>
        <p:spPr>
          <a:xfrm>
            <a:off x="348582" y="1177892"/>
            <a:ext cx="2486195" cy="3619797"/>
          </a:xfrm>
          <a:prstGeom prst="rect">
            <a:avLst/>
          </a:prstGeom>
        </p:spPr>
      </p:pic>
      <p:pic>
        <p:nvPicPr>
          <p:cNvPr id="5" name="図 4"/>
          <p:cNvPicPr>
            <a:picLocks noChangeAspect="1"/>
          </p:cNvPicPr>
          <p:nvPr/>
        </p:nvPicPr>
        <p:blipFill>
          <a:blip r:embed="rId3"/>
          <a:stretch>
            <a:fillRect/>
          </a:stretch>
        </p:blipFill>
        <p:spPr>
          <a:xfrm>
            <a:off x="2022433" y="2937139"/>
            <a:ext cx="2540000" cy="3721100"/>
          </a:xfrm>
          <a:prstGeom prst="rect">
            <a:avLst/>
          </a:prstGeom>
        </p:spPr>
      </p:pic>
    </p:spTree>
    <p:extLst>
      <p:ext uri="{BB962C8B-B14F-4D97-AF65-F5344CB8AC3E}">
        <p14:creationId xmlns:p14="http://schemas.microsoft.com/office/powerpoint/2010/main" val="400675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87350" y="4826827"/>
            <a:ext cx="8229600" cy="1143000"/>
          </a:xfrm>
        </p:spPr>
        <p:txBody>
          <a:bodyPr>
            <a:noAutofit/>
          </a:bodyPr>
          <a:lstStyle/>
          <a:p>
            <a:r>
              <a:rPr kumimoji="1" lang="en-US" altLang="ja-JP" sz="2800" dirty="0" smtClean="0">
                <a:solidFill>
                  <a:schemeClr val="accent1">
                    <a:lumMod val="20000"/>
                    <a:lumOff val="80000"/>
                  </a:schemeClr>
                </a:solidFill>
              </a:rPr>
              <a:t>Globalism?</a:t>
            </a:r>
            <a:endParaRPr kumimoji="1" lang="ja-JP" altLang="en-US" sz="2800" dirty="0">
              <a:solidFill>
                <a:schemeClr val="accent1">
                  <a:lumMod val="20000"/>
                  <a:lumOff val="80000"/>
                </a:schemeClr>
              </a:solidFill>
            </a:endParaRPr>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932" y="2298727"/>
            <a:ext cx="1991525" cy="1991525"/>
          </a:xfrm>
          <a:prstGeom prst="rect">
            <a:avLst/>
          </a:prstGeom>
        </p:spPr>
      </p:pic>
      <p:sp>
        <p:nvSpPr>
          <p:cNvPr id="5" name="タイトル 1"/>
          <p:cNvSpPr txBox="1">
            <a:spLocks/>
          </p:cNvSpPr>
          <p:nvPr/>
        </p:nvSpPr>
        <p:spPr>
          <a:xfrm>
            <a:off x="387350" y="85725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endParaRPr lang="ja-JP" altLang="en-US" sz="2800" dirty="0">
              <a:solidFill>
                <a:schemeClr val="accent1">
                  <a:lumMod val="20000"/>
                  <a:lumOff val="80000"/>
                </a:schemeClr>
              </a:solidFill>
            </a:endParaRPr>
          </a:p>
        </p:txBody>
      </p:sp>
    </p:spTree>
    <p:extLst>
      <p:ext uri="{BB962C8B-B14F-4D97-AF65-F5344CB8AC3E}">
        <p14:creationId xmlns:p14="http://schemas.microsoft.com/office/powerpoint/2010/main" val="21800108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800" dirty="0" smtClean="0"/>
              <a:t>Emigration to space… by whom?</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962790052"/>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en-US" altLang="ja-JP" sz="2000" dirty="0" smtClean="0"/>
                        <a:t>Mayflower</a:t>
                      </a:r>
                      <a:endParaRPr kumimoji="1" lang="ja-JP" altLang="en-US" sz="2000" dirty="0"/>
                    </a:p>
                  </a:txBody>
                  <a:tcPr>
                    <a:solidFill>
                      <a:schemeClr val="accent3">
                        <a:lumMod val="75000"/>
                      </a:schemeClr>
                    </a:solidFill>
                  </a:tcPr>
                </a:tc>
                <a:tc>
                  <a:txBody>
                    <a:bodyPr/>
                    <a:lstStyle/>
                    <a:p>
                      <a:r>
                        <a:rPr kumimoji="1" lang="en-US" altLang="ja-JP" sz="2000" dirty="0" smtClean="0"/>
                        <a:t>Mormons</a:t>
                      </a:r>
                      <a:endParaRPr kumimoji="1" lang="ja-JP" altLang="en-US" sz="2000" dirty="0"/>
                    </a:p>
                  </a:txBody>
                  <a:tcPr>
                    <a:solidFill>
                      <a:schemeClr val="accent3">
                        <a:lumMod val="75000"/>
                      </a:schemeClr>
                    </a:solidFill>
                  </a:tcPr>
                </a:tc>
                <a:tc>
                  <a:txBody>
                    <a:bodyPr/>
                    <a:lstStyle/>
                    <a:p>
                      <a:r>
                        <a:rPr kumimoji="1" lang="en-US" altLang="ja-JP" sz="2000" dirty="0" smtClean="0"/>
                        <a:t>Space colony</a:t>
                      </a:r>
                      <a:endParaRPr kumimoji="1" lang="ja-JP" altLang="en-US" sz="2000" dirty="0"/>
                    </a:p>
                  </a:txBody>
                  <a:tcPr>
                    <a:solidFill>
                      <a:schemeClr val="accent3">
                        <a:lumMod val="75000"/>
                      </a:schemeClr>
                    </a:solidFill>
                  </a:tcPr>
                </a:tc>
                <a:tc>
                  <a:txBody>
                    <a:bodyPr/>
                    <a:lstStyle/>
                    <a:p>
                      <a:r>
                        <a:rPr kumimoji="1" lang="en-US" altLang="ja-JP" sz="2000" dirty="0" smtClean="0"/>
                        <a:t>Asteroid colony</a:t>
                      </a:r>
                      <a:endParaRPr kumimoji="1" lang="ja-JP" altLang="en-US" sz="2000" dirty="0"/>
                    </a:p>
                  </a:txBody>
                  <a:tcPr>
                    <a:solidFill>
                      <a:schemeClr val="accent3">
                        <a:lumMod val="75000"/>
                      </a:schemeClr>
                    </a:solidFill>
                  </a:tcPr>
                </a:tc>
              </a:tr>
              <a:tr h="576293">
                <a:tc>
                  <a:txBody>
                    <a:bodyPr/>
                    <a:lstStyle/>
                    <a:p>
                      <a:r>
                        <a:rPr kumimoji="1" lang="en-US" altLang="ja-JP" sz="2000" dirty="0" smtClean="0"/>
                        <a:t>Year</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en-US" altLang="ja-JP" sz="2000" dirty="0" smtClean="0"/>
                        <a:t>Number</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en-US" altLang="ja-JP" sz="2000" dirty="0" smtClean="0"/>
                        <a:t>Load</a:t>
                      </a:r>
                      <a:r>
                        <a:rPr kumimoji="1" lang="en-US" altLang="ja-JP" sz="2000" baseline="0" dirty="0" smtClean="0"/>
                        <a:t> (t)</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en-US" altLang="ja-JP" sz="2000" dirty="0" smtClean="0"/>
                        <a:t>Cost</a:t>
                      </a:r>
                      <a:r>
                        <a:rPr kumimoji="1" lang="en-US" altLang="ja-JP" sz="2000" baseline="0" dirty="0" smtClean="0"/>
                        <a:t> (USD in </a:t>
                      </a:r>
                      <a:r>
                        <a:rPr kumimoji="1" lang="en-US" altLang="ja-JP" sz="2000" dirty="0" smtClean="0"/>
                        <a:t>1975)</a:t>
                      </a:r>
                      <a:endParaRPr kumimoji="1" lang="ja-JP" altLang="en-US" sz="2000" dirty="0"/>
                    </a:p>
                  </a:txBody>
                  <a:tcPr/>
                </a:tc>
                <a:tc>
                  <a:txBody>
                    <a:bodyPr/>
                    <a:lstStyle/>
                    <a:p>
                      <a:r>
                        <a:rPr kumimoji="1" lang="en-US" altLang="ja-JP" sz="2000" dirty="0" smtClean="0"/>
                        <a:t>6</a:t>
                      </a:r>
                      <a:r>
                        <a:rPr kumimoji="1" lang="en-US" altLang="ja-JP" sz="2000" baseline="0" dirty="0" smtClean="0"/>
                        <a:t> million</a:t>
                      </a:r>
                      <a:endParaRPr kumimoji="1" lang="ja-JP" altLang="en-US" sz="2000" dirty="0"/>
                    </a:p>
                  </a:txBody>
                  <a:tcPr/>
                </a:tc>
                <a:tc>
                  <a:txBody>
                    <a:bodyPr/>
                    <a:lstStyle/>
                    <a:p>
                      <a:r>
                        <a:rPr kumimoji="1" lang="en-US" altLang="ja-JP" sz="2000" dirty="0" smtClean="0"/>
                        <a:t>15</a:t>
                      </a:r>
                      <a:r>
                        <a:rPr kumimoji="1" lang="en-US" altLang="ja-JP" sz="2000" baseline="0" dirty="0" smtClean="0"/>
                        <a:t> million</a:t>
                      </a:r>
                      <a:endParaRPr kumimoji="1" lang="ja-JP" altLang="en-US" sz="2000" dirty="0"/>
                    </a:p>
                  </a:txBody>
                  <a:tcPr/>
                </a:tc>
                <a:tc>
                  <a:txBody>
                    <a:bodyPr/>
                    <a:lstStyle/>
                    <a:p>
                      <a:r>
                        <a:rPr kumimoji="1" lang="en-US" altLang="ja-JP" sz="2000" dirty="0" smtClean="0"/>
                        <a:t>100</a:t>
                      </a:r>
                      <a:r>
                        <a:rPr kumimoji="1" lang="en-US" altLang="ja-JP" sz="2000" baseline="0" dirty="0" smtClean="0"/>
                        <a:t> billion</a:t>
                      </a:r>
                      <a:endParaRPr kumimoji="1" lang="ja-JP" altLang="en-US" sz="2000" dirty="0"/>
                    </a:p>
                  </a:txBody>
                  <a:tcPr/>
                </a:tc>
                <a:tc>
                  <a:txBody>
                    <a:bodyPr/>
                    <a:lstStyle/>
                    <a:p>
                      <a:r>
                        <a:rPr kumimoji="1" lang="en-US" altLang="ja-JP" sz="2000" dirty="0" smtClean="0"/>
                        <a:t>1</a:t>
                      </a:r>
                      <a:r>
                        <a:rPr kumimoji="1" lang="en-US" altLang="ja-JP" sz="2000" baseline="0" dirty="0" smtClean="0"/>
                        <a:t> million</a:t>
                      </a:r>
                      <a:endParaRPr kumimoji="1" lang="ja-JP" altLang="en-US" sz="2000" dirty="0"/>
                    </a:p>
                  </a:txBody>
                  <a:tcPr/>
                </a:tc>
              </a:tr>
              <a:tr h="576293">
                <a:tc>
                  <a:txBody>
                    <a:bodyPr/>
                    <a:lstStyle/>
                    <a:p>
                      <a:r>
                        <a:rPr kumimoji="1" lang="en-US" altLang="ja-JP" sz="2000" dirty="0" smtClean="0"/>
                        <a:t>Cost per</a:t>
                      </a:r>
                      <a:r>
                        <a:rPr kumimoji="1" lang="en-US" altLang="ja-JP" sz="2000" baseline="0" dirty="0" smtClean="0"/>
                        <a:t> 1 </a:t>
                      </a:r>
                      <a:r>
                        <a:rPr kumimoji="1" lang="en-US" altLang="ja-JP" sz="2000" baseline="0" dirty="0" err="1" smtClean="0"/>
                        <a:t>poud</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Cost</a:t>
                      </a:r>
                      <a:r>
                        <a:rPr kumimoji="1" lang="en-US" altLang="ja-JP" sz="2000" baseline="0" dirty="0" smtClean="0"/>
                        <a:t> per family (annual income)</a:t>
                      </a:r>
                      <a:endParaRPr kumimoji="1" lang="ja-JP" altLang="en-US" sz="2000" dirty="0"/>
                    </a:p>
                  </a:txBody>
                  <a:tcPr/>
                </a:tc>
                <a:tc>
                  <a:txBody>
                    <a:bodyPr/>
                    <a:lstStyle/>
                    <a:p>
                      <a:r>
                        <a:rPr kumimoji="1" lang="en-US" altLang="ja-JP" sz="3200" dirty="0" smtClean="0">
                          <a:solidFill>
                            <a:srgbClr val="FF0000"/>
                          </a:solidFill>
                        </a:rPr>
                        <a:t>7.5 </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467616" cy="369332"/>
          </a:xfrm>
          <a:prstGeom prst="rect">
            <a:avLst/>
          </a:prstGeom>
          <a:noFill/>
        </p:spPr>
        <p:txBody>
          <a:bodyPr wrap="none" rtlCol="0">
            <a:spAutoFit/>
          </a:bodyPr>
          <a:lstStyle/>
          <a:p>
            <a:r>
              <a:rPr lang="en-US" altLang="ja-JP" dirty="0" smtClean="0"/>
              <a:t>F.</a:t>
            </a:r>
            <a:r>
              <a:rPr lang="en-US" altLang="ja-JP" dirty="0"/>
              <a:t> </a:t>
            </a:r>
            <a:r>
              <a:rPr lang="en-US" altLang="ja-JP" dirty="0" smtClean="0"/>
              <a:t>Dyson “Disturbing the Universe”</a:t>
            </a:r>
            <a:endParaRPr kumimoji="1" lang="ja-JP" altLang="en-US" dirty="0"/>
          </a:p>
        </p:txBody>
      </p:sp>
    </p:spTree>
    <p:extLst>
      <p:ext uri="{BB962C8B-B14F-4D97-AF65-F5344CB8AC3E}">
        <p14:creationId xmlns:p14="http://schemas.microsoft.com/office/powerpoint/2010/main" val="3656756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252976"/>
            <a:ext cx="5514943" cy="2748796"/>
          </a:xfrm>
        </p:spPr>
        <p:txBody>
          <a:bodyPr>
            <a:noAutofit/>
          </a:bodyPr>
          <a:lstStyle/>
          <a:p>
            <a:r>
              <a:rPr lang="en-US" altLang="ja-JP" sz="1800" dirty="0"/>
              <a:t>When integral communication with the other is achieved completely, it sooner or later spells doom for both his and my creativity. The great creative eras where those in which communication had become adequate for mutual stimulation by remote partners, yet was not so frequent or so rapid as to endanger the indispensable obstacles between individuals and groups or to reduce them to the point where overly facile exchanges might equalize and nullify their diversity (</a:t>
            </a:r>
            <a:r>
              <a:rPr lang="en-US" altLang="ja-JP" sz="1800" dirty="0" smtClean="0"/>
              <a:t>Levi</a:t>
            </a:r>
            <a:r>
              <a:rPr lang="en-US" altLang="ja-JP" sz="1800" dirty="0"/>
              <a:t>-Strauss </a:t>
            </a:r>
            <a:r>
              <a:rPr lang="en-US" altLang="ja-JP" sz="1800" dirty="0" smtClean="0"/>
              <a:t>1985</a:t>
            </a:r>
            <a:r>
              <a:rPr lang="ja-JP" altLang="en-US" sz="1600" dirty="0" smtClean="0"/>
              <a:t>）</a:t>
            </a:r>
            <a:r>
              <a:rPr lang="en-US" altLang="ja-JP" sz="1600" dirty="0" smtClean="0"/>
              <a:t> </a:t>
            </a:r>
            <a:endParaRPr lang="en-US" altLang="ja-JP" sz="1600" dirty="0"/>
          </a:p>
        </p:txBody>
      </p:sp>
      <p:pic>
        <p:nvPicPr>
          <p:cNvPr id="4" name="図 3"/>
          <p:cNvPicPr>
            <a:picLocks noChangeAspect="1"/>
          </p:cNvPicPr>
          <p:nvPr/>
        </p:nvPicPr>
        <p:blipFill>
          <a:blip r:embed="rId2"/>
          <a:stretch>
            <a:fillRect/>
          </a:stretch>
        </p:blipFill>
        <p:spPr>
          <a:xfrm>
            <a:off x="6144291" y="2359480"/>
            <a:ext cx="2831054" cy="1882651"/>
          </a:xfrm>
          <a:prstGeom prst="rect">
            <a:avLst/>
          </a:prstGeom>
        </p:spPr>
      </p:pic>
    </p:spTree>
    <p:extLst>
      <p:ext uri="{BB962C8B-B14F-4D97-AF65-F5344CB8AC3E}">
        <p14:creationId xmlns:p14="http://schemas.microsoft.com/office/powerpoint/2010/main" val="32778611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57200" y="287716"/>
            <a:ext cx="2513896" cy="4045619"/>
          </a:xfrm>
          <a:prstGeom prst="rect">
            <a:avLst/>
          </a:prstGeom>
        </p:spPr>
      </p:pic>
      <p:pic>
        <p:nvPicPr>
          <p:cNvPr id="6" name="図 5"/>
          <p:cNvPicPr>
            <a:picLocks noChangeAspect="1"/>
          </p:cNvPicPr>
          <p:nvPr/>
        </p:nvPicPr>
        <p:blipFill>
          <a:blip r:embed="rId3"/>
          <a:stretch>
            <a:fillRect/>
          </a:stretch>
        </p:blipFill>
        <p:spPr>
          <a:xfrm>
            <a:off x="2971096" y="681810"/>
            <a:ext cx="2013014" cy="1509761"/>
          </a:xfrm>
          <a:prstGeom prst="rect">
            <a:avLst/>
          </a:prstGeom>
        </p:spPr>
      </p:pic>
      <p:sp>
        <p:nvSpPr>
          <p:cNvPr id="7" name="雲形吹き出し 6"/>
          <p:cNvSpPr/>
          <p:nvPr/>
        </p:nvSpPr>
        <p:spPr>
          <a:xfrm>
            <a:off x="4482409" y="198657"/>
            <a:ext cx="1003402" cy="884537"/>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a:t>
            </a:r>
            <a:endParaRPr kumimoji="1" lang="ja-JP" altLang="en-US" dirty="0"/>
          </a:p>
        </p:txBody>
      </p:sp>
      <p:sp>
        <p:nvSpPr>
          <p:cNvPr id="8" name="テキスト ボックス 7"/>
          <p:cNvSpPr txBox="1"/>
          <p:nvPr/>
        </p:nvSpPr>
        <p:spPr>
          <a:xfrm>
            <a:off x="5485812" y="1070601"/>
            <a:ext cx="2731476" cy="646331"/>
          </a:xfrm>
          <a:prstGeom prst="rect">
            <a:avLst/>
          </a:prstGeom>
          <a:noFill/>
        </p:spPr>
        <p:txBody>
          <a:bodyPr wrap="square" rtlCol="0">
            <a:spAutoFit/>
          </a:bodyPr>
          <a:lstStyle/>
          <a:p>
            <a:r>
              <a:rPr kumimoji="1" lang="en-US" altLang="ja-JP" dirty="0" smtClean="0"/>
              <a:t>Space for a human is </a:t>
            </a:r>
          </a:p>
          <a:p>
            <a:r>
              <a:rPr lang="en-US" altLang="ja-JP" dirty="0" smtClean="0"/>
              <a:t>the maze for a </a:t>
            </a:r>
            <a:r>
              <a:rPr lang="en-US" altLang="ja-JP" dirty="0"/>
              <a:t>p</a:t>
            </a:r>
            <a:r>
              <a:rPr kumimoji="1" lang="en-US" altLang="ja-JP" dirty="0" smtClean="0"/>
              <a:t>ill bug</a:t>
            </a:r>
            <a:endParaRPr kumimoji="1" lang="ja-JP" altLang="en-US" dirty="0"/>
          </a:p>
        </p:txBody>
      </p:sp>
      <p:pic>
        <p:nvPicPr>
          <p:cNvPr id="5" name="図 4"/>
          <p:cNvPicPr>
            <a:picLocks noChangeAspect="1"/>
          </p:cNvPicPr>
          <p:nvPr/>
        </p:nvPicPr>
        <p:blipFill>
          <a:blip r:embed="rId4"/>
          <a:stretch>
            <a:fillRect/>
          </a:stretch>
        </p:blipFill>
        <p:spPr>
          <a:xfrm>
            <a:off x="2280162" y="2484816"/>
            <a:ext cx="6863838" cy="4163872"/>
          </a:xfrm>
          <a:prstGeom prst="rect">
            <a:avLst/>
          </a:prstGeom>
        </p:spPr>
      </p:pic>
    </p:spTree>
    <p:extLst>
      <p:ext uri="{BB962C8B-B14F-4D97-AF65-F5344CB8AC3E}">
        <p14:creationId xmlns:p14="http://schemas.microsoft.com/office/powerpoint/2010/main" val="19644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59152" y="286692"/>
            <a:ext cx="1857226" cy="2655929"/>
          </a:xfrm>
          <a:prstGeom prst="rect">
            <a:avLst/>
          </a:prstGeom>
        </p:spPr>
      </p:pic>
      <p:sp>
        <p:nvSpPr>
          <p:cNvPr id="6" name="テキスト ボックス 5"/>
          <p:cNvSpPr txBox="1"/>
          <p:nvPr/>
        </p:nvSpPr>
        <p:spPr>
          <a:xfrm>
            <a:off x="3242585" y="357298"/>
            <a:ext cx="5369568" cy="2585323"/>
          </a:xfrm>
          <a:prstGeom prst="rect">
            <a:avLst/>
          </a:prstGeom>
          <a:noFill/>
        </p:spPr>
        <p:txBody>
          <a:bodyPr wrap="square" rtlCol="0">
            <a:spAutoFit/>
          </a:bodyPr>
          <a:lstStyle/>
          <a:p>
            <a:r>
              <a:rPr lang="ja-JP" altLang="en-US" dirty="0">
                <a:solidFill>
                  <a:srgbClr val="000000"/>
                </a:solidFill>
                <a:latin typeface="ヒラギノ角ゴ Pro W3"/>
                <a:ea typeface="ヒラギノ角ゴ Pro W3"/>
                <a:cs typeface="ヒラギノ角ゴ Pro W3"/>
              </a:rPr>
              <a:t>今西錦司</a:t>
            </a:r>
            <a:r>
              <a:rPr lang="en-US" altLang="ja-JP" dirty="0">
                <a:solidFill>
                  <a:srgbClr val="000000"/>
                </a:solidFill>
                <a:latin typeface="ヒラギノ角ゴ Pro W3"/>
                <a:ea typeface="ヒラギノ角ゴ Pro W3"/>
                <a:cs typeface="ヒラギノ角ゴ Pro W3"/>
              </a:rPr>
              <a:t>『</a:t>
            </a:r>
            <a:r>
              <a:rPr lang="ja-JP" altLang="en-US" dirty="0">
                <a:solidFill>
                  <a:srgbClr val="000000"/>
                </a:solidFill>
                <a:latin typeface="ヒラギノ角ゴ Pro W3"/>
                <a:ea typeface="ヒラギノ角ゴ Pro W3"/>
                <a:cs typeface="ヒラギノ角ゴ Pro W3"/>
              </a:rPr>
              <a:t>民族文化などは、人間が意識的につくりあげようとしてできたものではなくて、自然にそうなってきたものでしょう</a:t>
            </a:r>
            <a:r>
              <a:rPr lang="ja-JP" altLang="en-US" dirty="0" smtClean="0">
                <a:solidFill>
                  <a:srgbClr val="000000"/>
                </a:solidFill>
                <a:latin typeface="ヒラギノ角ゴ Pro W3"/>
                <a:ea typeface="ヒラギノ角ゴ Pro W3"/>
                <a:cs typeface="ヒラギノ角ゴ Pro W3"/>
              </a:rPr>
              <a:t>。こう</a:t>
            </a:r>
            <a:r>
              <a:rPr lang="ja-JP" altLang="en-US" dirty="0">
                <a:solidFill>
                  <a:srgbClr val="000000"/>
                </a:solidFill>
                <a:latin typeface="ヒラギノ角ゴ Pro W3"/>
                <a:ea typeface="ヒラギノ角ゴ Pro W3"/>
                <a:cs typeface="ヒラギノ角ゴ Pro W3"/>
              </a:rPr>
              <a:t>いう文化と</a:t>
            </a:r>
            <a:r>
              <a:rPr lang="ja-JP" altLang="en-US" dirty="0" smtClean="0">
                <a:solidFill>
                  <a:srgbClr val="000000"/>
                </a:solidFill>
                <a:latin typeface="ヒラギノ角ゴ Pro W3"/>
                <a:ea typeface="ヒラギノ角ゴ Pro W3"/>
                <a:cs typeface="ヒラギノ角ゴ Pro W3"/>
              </a:rPr>
              <a:t>、サピエンス</a:t>
            </a:r>
            <a:r>
              <a:rPr lang="ja-JP" altLang="en-US" dirty="0">
                <a:solidFill>
                  <a:srgbClr val="000000"/>
                </a:solidFill>
                <a:latin typeface="ヒラギノ角ゴ Pro W3"/>
                <a:ea typeface="ヒラギノ角ゴ Pro W3"/>
                <a:cs typeface="ヒラギノ角ゴ Pro W3"/>
              </a:rPr>
              <a:t>として人間が意識的に努力して</a:t>
            </a:r>
            <a:r>
              <a:rPr lang="ja-JP" altLang="en-US" dirty="0" smtClean="0">
                <a:solidFill>
                  <a:srgbClr val="000000"/>
                </a:solidFill>
                <a:latin typeface="ヒラギノ角ゴ Pro W3"/>
                <a:ea typeface="ヒラギノ角ゴ Pro W3"/>
                <a:cs typeface="ヒラギノ角ゴ Pro W3"/>
              </a:rPr>
              <a:t>作り出した文化と</a:t>
            </a:r>
            <a:r>
              <a:rPr lang="ja-JP" altLang="en-US" dirty="0">
                <a:solidFill>
                  <a:srgbClr val="000000"/>
                </a:solidFill>
                <a:latin typeface="ヒラギノ角ゴ Pro W3"/>
                <a:ea typeface="ヒラギノ角ゴ Pro W3"/>
                <a:cs typeface="ヒラギノ角ゴ Pro W3"/>
              </a:rPr>
              <a:t>は、はっきり分ける必要がある</a:t>
            </a:r>
            <a:r>
              <a:rPr lang="en-US" altLang="ja-JP" dirty="0">
                <a:solidFill>
                  <a:srgbClr val="000000"/>
                </a:solidFill>
                <a:latin typeface="ヒラギノ角ゴ Pro W3"/>
                <a:ea typeface="ヒラギノ角ゴ Pro W3"/>
                <a:cs typeface="ヒラギノ角ゴ Pro W3"/>
              </a:rPr>
              <a:t>』</a:t>
            </a:r>
            <a:endParaRPr lang="en-US" altLang="ja-JP" dirty="0" smtClean="0">
              <a:solidFill>
                <a:srgbClr val="000000"/>
              </a:solidFill>
              <a:latin typeface="ヒラギノ角ゴ Pro W3"/>
              <a:ea typeface="ヒラギノ角ゴ Pro W3"/>
              <a:cs typeface="ヒラギノ角ゴ Pro W3"/>
            </a:endParaRPr>
          </a:p>
          <a:p>
            <a:endParaRPr lang="en-US" altLang="ja-JP" dirty="0">
              <a:solidFill>
                <a:srgbClr val="000000"/>
              </a:solidFill>
              <a:latin typeface="ヒラギノ角ゴ Pro W3"/>
              <a:ea typeface="ヒラギノ角ゴ Pro W3"/>
              <a:cs typeface="ヒラギノ角ゴ Pro W3"/>
            </a:endParaRPr>
          </a:p>
          <a:p>
            <a:r>
              <a:rPr lang="ja-JP" altLang="en-US" dirty="0" smtClean="0">
                <a:solidFill>
                  <a:srgbClr val="000000"/>
                </a:solidFill>
                <a:latin typeface="ヒラギノ角ゴ Pro W3"/>
                <a:ea typeface="ヒラギノ角ゴ Pro W3"/>
                <a:cs typeface="ヒラギノ角ゴ Pro W3"/>
              </a:rPr>
              <a:t>梅棹忠夫</a:t>
            </a:r>
            <a:r>
              <a:rPr lang="en-US" altLang="ja-JP" dirty="0" smtClean="0">
                <a:solidFill>
                  <a:srgbClr val="000000"/>
                </a:solidFill>
                <a:latin typeface="ヒラギノ角ゴ Pro W3"/>
                <a:ea typeface="ヒラギノ角ゴ Pro W3"/>
                <a:cs typeface="ヒラギノ角ゴ Pro W3"/>
              </a:rPr>
              <a:t>『</a:t>
            </a:r>
            <a:r>
              <a:rPr lang="ja-JP" altLang="en-US" dirty="0">
                <a:solidFill>
                  <a:srgbClr val="000000"/>
                </a:solidFill>
                <a:latin typeface="ヒラギノ角ゴ Pro W3"/>
                <a:ea typeface="ヒラギノ角ゴ Pro W3"/>
                <a:cs typeface="ヒラギノ角ゴ Pro W3"/>
              </a:rPr>
              <a:t>目的的発想は自然的所与とちごうてかなり自由度が高い。洋々たる可能性をはらんでいるとともに、一面大変恐ろしいところがある</a:t>
            </a:r>
            <a:r>
              <a:rPr lang="en-US" altLang="ja-JP" dirty="0">
                <a:solidFill>
                  <a:srgbClr val="000000"/>
                </a:solidFill>
                <a:latin typeface="ヒラギノ角ゴ Pro W3"/>
                <a:ea typeface="ヒラギノ角ゴ Pro W3"/>
                <a:cs typeface="ヒラギノ角ゴ Pro W3"/>
              </a:rPr>
              <a:t>』</a:t>
            </a:r>
            <a:endParaRPr kumimoji="1" lang="ja-JP" altLang="en-US" dirty="0">
              <a:solidFill>
                <a:srgbClr val="000000"/>
              </a:solidFill>
              <a:latin typeface="ヒラギノ角ゴ Pro W3"/>
              <a:ea typeface="ヒラギノ角ゴ Pro W3"/>
              <a:cs typeface="ヒラギノ角ゴ Pro W3"/>
            </a:endParaRPr>
          </a:p>
        </p:txBody>
      </p:sp>
      <p:pic>
        <p:nvPicPr>
          <p:cNvPr id="9" name="図 8"/>
          <p:cNvPicPr>
            <a:picLocks noChangeAspect="1"/>
          </p:cNvPicPr>
          <p:nvPr/>
        </p:nvPicPr>
        <p:blipFill>
          <a:blip r:embed="rId3"/>
          <a:stretch>
            <a:fillRect/>
          </a:stretch>
        </p:blipFill>
        <p:spPr>
          <a:xfrm>
            <a:off x="5147511" y="3572548"/>
            <a:ext cx="2497889" cy="2159908"/>
          </a:xfrm>
          <a:prstGeom prst="rect">
            <a:avLst/>
          </a:prstGeom>
        </p:spPr>
      </p:pic>
      <p:sp>
        <p:nvSpPr>
          <p:cNvPr id="10" name="タイトル 1"/>
          <p:cNvSpPr>
            <a:spLocks noGrp="1"/>
          </p:cNvSpPr>
          <p:nvPr>
            <p:ph type="title"/>
          </p:nvPr>
        </p:nvSpPr>
        <p:spPr>
          <a:xfrm>
            <a:off x="631891" y="3572548"/>
            <a:ext cx="4075723" cy="2159908"/>
          </a:xfrm>
        </p:spPr>
        <p:txBody>
          <a:bodyPr>
            <a:noAutofit/>
          </a:bodyPr>
          <a:lstStyle/>
          <a:p>
            <a:pPr algn="l"/>
            <a:r>
              <a:rPr lang="ja-JP" altLang="en-US" sz="2000" dirty="0" smtClean="0"/>
              <a:t>今西錦司</a:t>
            </a:r>
            <a:r>
              <a:rPr lang="en-US" altLang="ja-JP" sz="2000" dirty="0" smtClean="0"/>
              <a:t>『</a:t>
            </a:r>
            <a:r>
              <a:rPr lang="ja-JP" altLang="en-US" sz="2000" dirty="0" smtClean="0"/>
              <a:t>私</a:t>
            </a:r>
            <a:r>
              <a:rPr lang="ja-JP" altLang="en-US" sz="2000" dirty="0"/>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2000" dirty="0" smtClean="0"/>
              <a:t>ね</a:t>
            </a:r>
            <a:r>
              <a:rPr lang="en-US" altLang="ja-JP" sz="2000" dirty="0" smtClean="0"/>
              <a:t>』</a:t>
            </a:r>
            <a:endParaRPr kumimoji="1" lang="ja-JP" altLang="en-US" sz="2000" dirty="0"/>
          </a:p>
        </p:txBody>
      </p:sp>
    </p:spTree>
    <p:extLst>
      <p:ext uri="{BB962C8B-B14F-4D97-AF65-F5344CB8AC3E}">
        <p14:creationId xmlns:p14="http://schemas.microsoft.com/office/powerpoint/2010/main" val="1018441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430915"/>
            <a:ext cx="8229600" cy="3411787"/>
          </a:xfrm>
        </p:spPr>
        <p:txBody>
          <a:bodyPr>
            <a:normAutofit/>
          </a:bodyPr>
          <a:lstStyle/>
          <a:p>
            <a:pPr marL="0" indent="0">
              <a:buNone/>
            </a:pPr>
            <a:r>
              <a:rPr lang="en-US" altLang="ja-JP" sz="2000" dirty="0"/>
              <a:t>Mr. Haldane's </a:t>
            </a:r>
            <a:r>
              <a:rPr lang="en-US" altLang="ja-JP" sz="2000" i="1" dirty="0"/>
              <a:t>Daedalus has set forth an attractive picture of the future as it may become through the use of scientific discoveries to promote human happiness. Much as I should like to agree with his forecast, a long experience of statesmen and government has made me somewhat </a:t>
            </a:r>
            <a:r>
              <a:rPr lang="en-US" altLang="ja-JP" sz="2000" i="1" dirty="0" err="1" smtClean="0"/>
              <a:t>sceptical</a:t>
            </a:r>
            <a:r>
              <a:rPr lang="en-US" altLang="ja-JP" sz="2000" i="1" dirty="0" smtClean="0"/>
              <a:t>.</a:t>
            </a:r>
            <a:r>
              <a:rPr lang="en-US" altLang="ja-JP" sz="2000" i="1" dirty="0" smtClean="0">
                <a:solidFill>
                  <a:srgbClr val="FF0000"/>
                </a:solidFill>
              </a:rPr>
              <a:t> </a:t>
            </a:r>
            <a:r>
              <a:rPr lang="en-US" altLang="ja-JP" sz="2000" i="1" dirty="0">
                <a:solidFill>
                  <a:srgbClr val="FF0000"/>
                </a:solidFill>
              </a:rPr>
              <a:t>I am compelled to fear that science will be used to promote the power of dominant groups, rather than to make men happy</a:t>
            </a:r>
            <a:r>
              <a:rPr lang="en-US" altLang="ja-JP" sz="2000" i="1" dirty="0"/>
              <a:t>. Icarus, having been taught to fly by his father Daedalus, was destroyed by his rashness. I fear that the same fate may overtake the populations whom modern men of science have taught to </a:t>
            </a:r>
            <a:r>
              <a:rPr lang="en-US" altLang="ja-JP" sz="2000" i="1" dirty="0" smtClean="0"/>
              <a:t>fly.</a:t>
            </a:r>
            <a:endParaRPr kumimoji="1" lang="ja-JP" altLang="en-US" sz="2000" dirty="0"/>
          </a:p>
        </p:txBody>
      </p:sp>
      <p:sp>
        <p:nvSpPr>
          <p:cNvPr id="4" name="テキスト ボックス 3"/>
          <p:cNvSpPr txBox="1"/>
          <p:nvPr/>
        </p:nvSpPr>
        <p:spPr>
          <a:xfrm>
            <a:off x="566120" y="871089"/>
            <a:ext cx="4979373" cy="954107"/>
          </a:xfrm>
          <a:prstGeom prst="rect">
            <a:avLst/>
          </a:prstGeom>
          <a:noFill/>
        </p:spPr>
        <p:txBody>
          <a:bodyPr wrap="none" rtlCol="0">
            <a:spAutoFit/>
          </a:bodyPr>
          <a:lstStyle/>
          <a:p>
            <a:r>
              <a:rPr lang="en-US" altLang="ja-JP" sz="2800" dirty="0" smtClean="0"/>
              <a:t>ICARUS or </a:t>
            </a:r>
            <a:r>
              <a:rPr lang="en-US" altLang="ja-JP" sz="2800" dirty="0"/>
              <a:t>The Future of </a:t>
            </a:r>
            <a:r>
              <a:rPr lang="en-US" altLang="ja-JP" sz="2800" dirty="0" smtClean="0"/>
              <a:t>Science, </a:t>
            </a:r>
          </a:p>
          <a:p>
            <a:r>
              <a:rPr lang="en-US" altLang="ja-JP" sz="2800" dirty="0" smtClean="0"/>
              <a:t>Bertrand Russell (1924)</a:t>
            </a:r>
            <a:endParaRPr kumimoji="1" lang="ja-JP" altLang="en-US" sz="2800" dirty="0"/>
          </a:p>
        </p:txBody>
      </p:sp>
      <p:pic>
        <p:nvPicPr>
          <p:cNvPr id="5" name="図 4"/>
          <p:cNvPicPr>
            <a:picLocks noChangeAspect="1"/>
          </p:cNvPicPr>
          <p:nvPr/>
        </p:nvPicPr>
        <p:blipFill>
          <a:blip r:embed="rId2"/>
          <a:stretch>
            <a:fillRect/>
          </a:stretch>
        </p:blipFill>
        <p:spPr>
          <a:xfrm>
            <a:off x="6563943" y="321289"/>
            <a:ext cx="1730830" cy="2371237"/>
          </a:xfrm>
          <a:prstGeom prst="rect">
            <a:avLst/>
          </a:prstGeom>
        </p:spPr>
      </p:pic>
    </p:spTree>
    <p:extLst>
      <p:ext uri="{BB962C8B-B14F-4D97-AF65-F5344CB8AC3E}">
        <p14:creationId xmlns:p14="http://schemas.microsoft.com/office/powerpoint/2010/main" val="9172414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descr="スクリーンショット 2015-12-17 17.42.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63569" cy="4708206"/>
          </a:xfrm>
          <a:prstGeom prst="rect">
            <a:avLst/>
          </a:prstGeom>
        </p:spPr>
      </p:pic>
      <p:pic>
        <p:nvPicPr>
          <p:cNvPr id="5" name="図 4" descr="スクリーンショット 2015-12-17 17.43.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038" y="2625415"/>
            <a:ext cx="6161961" cy="4165581"/>
          </a:xfrm>
          <a:prstGeom prst="rect">
            <a:avLst/>
          </a:prstGeom>
        </p:spPr>
      </p:pic>
    </p:spTree>
    <p:extLst>
      <p:ext uri="{BB962C8B-B14F-4D97-AF65-F5344CB8AC3E}">
        <p14:creationId xmlns:p14="http://schemas.microsoft.com/office/powerpoint/2010/main" val="3062826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2800" dirty="0" smtClean="0"/>
              <a:t>Public engagements in collaboration with </a:t>
            </a:r>
            <a:br>
              <a:rPr kumimoji="1" lang="en-US" altLang="ja-JP" sz="2800" dirty="0" smtClean="0"/>
            </a:br>
            <a:r>
              <a:rPr kumimoji="1" lang="en-US" altLang="ja-JP" sz="2800" dirty="0" smtClean="0"/>
              <a:t>a rock star</a:t>
            </a:r>
            <a:endParaRPr kumimoji="1" lang="ja-JP" altLang="en-US" sz="2800" dirty="0"/>
          </a:p>
        </p:txBody>
      </p:sp>
      <p:pic>
        <p:nvPicPr>
          <p:cNvPr id="4" name="図 3"/>
          <p:cNvPicPr>
            <a:picLocks noChangeAspect="1"/>
          </p:cNvPicPr>
          <p:nvPr/>
        </p:nvPicPr>
        <p:blipFill>
          <a:blip r:embed="rId2"/>
          <a:stretch>
            <a:fillRect/>
          </a:stretch>
        </p:blipFill>
        <p:spPr>
          <a:xfrm>
            <a:off x="880855" y="1417638"/>
            <a:ext cx="7078571" cy="4870057"/>
          </a:xfrm>
          <a:prstGeom prst="rect">
            <a:avLst/>
          </a:prstGeom>
        </p:spPr>
      </p:pic>
    </p:spTree>
    <p:extLst>
      <p:ext uri="{BB962C8B-B14F-4D97-AF65-F5344CB8AC3E}">
        <p14:creationId xmlns:p14="http://schemas.microsoft.com/office/powerpoint/2010/main" val="1135614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87350" y="4826827"/>
            <a:ext cx="8229600" cy="1143000"/>
          </a:xfrm>
        </p:spPr>
        <p:txBody>
          <a:bodyPr>
            <a:noAutofit/>
          </a:bodyPr>
          <a:lstStyle/>
          <a:p>
            <a:r>
              <a:rPr kumimoji="1" lang="en-US" altLang="ja-JP" sz="2800" dirty="0" smtClean="0">
                <a:solidFill>
                  <a:schemeClr val="accent1">
                    <a:lumMod val="20000"/>
                    <a:lumOff val="80000"/>
                  </a:schemeClr>
                </a:solidFill>
              </a:rPr>
              <a:t>Archimedes’ point?</a:t>
            </a:r>
            <a:endParaRPr kumimoji="1" lang="ja-JP" altLang="en-US" sz="2800" dirty="0">
              <a:solidFill>
                <a:schemeClr val="accent1">
                  <a:lumMod val="20000"/>
                  <a:lumOff val="80000"/>
                </a:schemeClr>
              </a:solidFill>
            </a:endParaRPr>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932" y="2298727"/>
            <a:ext cx="1991525" cy="1991525"/>
          </a:xfrm>
          <a:prstGeom prst="rect">
            <a:avLst/>
          </a:prstGeom>
        </p:spPr>
      </p:pic>
      <p:sp>
        <p:nvSpPr>
          <p:cNvPr id="5" name="タイトル 1"/>
          <p:cNvSpPr txBox="1">
            <a:spLocks/>
          </p:cNvSpPr>
          <p:nvPr/>
        </p:nvSpPr>
        <p:spPr>
          <a:xfrm>
            <a:off x="387350" y="85725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endParaRPr lang="ja-JP" altLang="en-US" sz="2800" dirty="0">
              <a:solidFill>
                <a:schemeClr val="accent1">
                  <a:lumMod val="20000"/>
                  <a:lumOff val="80000"/>
                </a:schemeClr>
              </a:solidFill>
            </a:endParaRPr>
          </a:p>
        </p:txBody>
      </p:sp>
    </p:spTree>
    <p:extLst>
      <p:ext uri="{BB962C8B-B14F-4D97-AF65-F5344CB8AC3E}">
        <p14:creationId xmlns:p14="http://schemas.microsoft.com/office/powerpoint/2010/main" val="14250281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2394444"/>
            <a:ext cx="8229600" cy="4226714"/>
          </a:xfrm>
        </p:spPr>
        <p:txBody>
          <a:bodyPr>
            <a:normAutofit fontScale="92500" lnSpcReduction="20000"/>
          </a:bodyPr>
          <a:lstStyle/>
          <a:p>
            <a:r>
              <a:rPr kumimoji="1" lang="en-US" altLang="ja-JP" sz="2400" dirty="0" smtClean="0"/>
              <a:t>“Unit” is a Kyoto-U’s jargon for the cross-department group of researchers. </a:t>
            </a:r>
          </a:p>
          <a:p>
            <a:endParaRPr kumimoji="1" lang="en-US" altLang="ja-JP" sz="2400" dirty="0" smtClean="0"/>
          </a:p>
          <a:p>
            <a:r>
              <a:rPr kumimoji="1" lang="en-US" altLang="ja-JP" sz="2400" dirty="0" smtClean="0"/>
              <a:t>USSS is </a:t>
            </a:r>
            <a:r>
              <a:rPr lang="en-US" altLang="ja-JP" sz="2400" dirty="0" smtClean="0"/>
              <a:t>one of the first “units” in Kyoto-U, </a:t>
            </a:r>
            <a:r>
              <a:rPr kumimoji="1" lang="en-US" altLang="ja-JP" sz="2400" dirty="0" smtClean="0"/>
              <a:t>established in 2008. Its aim is to promote pioneering, interdisciplinary studies related to </a:t>
            </a:r>
            <a:r>
              <a:rPr kumimoji="1" lang="ja-JP" altLang="en-US" sz="2400" dirty="0" smtClean="0"/>
              <a:t>宇宙</a:t>
            </a:r>
            <a:r>
              <a:rPr lang="en-US" altLang="ja-JP" sz="2400" dirty="0" smtClean="0"/>
              <a:t>/UCHU (space/universe/cosmos). </a:t>
            </a:r>
            <a:endParaRPr kumimoji="1" lang="en-US" altLang="ja-JP" sz="2400" dirty="0" smtClean="0"/>
          </a:p>
          <a:p>
            <a:endParaRPr lang="en-US" altLang="ja-JP" sz="2400" dirty="0"/>
          </a:p>
          <a:p>
            <a:r>
              <a:rPr lang="en-US" altLang="ja-JP" sz="2400" dirty="0" smtClean="0"/>
              <a:t>Currently more than 70 members join from Science, Engineering, Letter, Asia-Africa studies, Human and environment studies, energy science, Yukawa institutes, </a:t>
            </a:r>
            <a:r>
              <a:rPr lang="en-US" altLang="ja-JP" sz="2400" dirty="0" err="1" smtClean="0"/>
              <a:t>Kokoro</a:t>
            </a:r>
            <a:r>
              <a:rPr lang="en-US" altLang="ja-JP" sz="2400" dirty="0" smtClean="0"/>
              <a:t>-research center, Kyoto-U museum,</a:t>
            </a:r>
            <a:r>
              <a:rPr lang="en-US" altLang="ja-JP" sz="2400" dirty="0"/>
              <a:t> </a:t>
            </a:r>
            <a:r>
              <a:rPr lang="en-US" altLang="ja-JP" sz="2400" dirty="0" smtClean="0"/>
              <a:t>Institutes of liberal arts and science, RISH, DPRI, </a:t>
            </a:r>
            <a:r>
              <a:rPr lang="en-US" altLang="ja-JP" sz="2400" dirty="0" err="1" smtClean="0"/>
              <a:t>Kokoro</a:t>
            </a:r>
            <a:r>
              <a:rPr lang="en-US" altLang="ja-JP" sz="2400" dirty="0" smtClean="0"/>
              <a:t> center, </a:t>
            </a:r>
            <a:r>
              <a:rPr lang="en-US" altLang="ja-JP" sz="2400" dirty="0" err="1" smtClean="0"/>
              <a:t>Hakubi</a:t>
            </a:r>
            <a:r>
              <a:rPr lang="en-US" altLang="ja-JP" sz="2400" dirty="0" smtClean="0"/>
              <a:t> center, and GSAIS (</a:t>
            </a:r>
            <a:r>
              <a:rPr lang="en-US" altLang="ja-JP" sz="2400" dirty="0" err="1" smtClean="0"/>
              <a:t>Yamashiki</a:t>
            </a:r>
            <a:r>
              <a:rPr lang="en-US" altLang="ja-JP" sz="2400" dirty="0" smtClean="0"/>
              <a:t> and Isobe)</a:t>
            </a:r>
            <a:endParaRPr kumimoji="1" lang="en-US" altLang="ja-JP" sz="2000" dirty="0" smtClean="0"/>
          </a:p>
        </p:txBody>
      </p:sp>
      <p:pic>
        <p:nvPicPr>
          <p:cNvPr id="4" name="図 3" descr="USSS-logo-color-t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563422"/>
            <a:ext cx="1527086" cy="1527086"/>
          </a:xfrm>
          <a:prstGeom prst="rect">
            <a:avLst/>
          </a:prstGeom>
        </p:spPr>
      </p:pic>
      <p:sp>
        <p:nvSpPr>
          <p:cNvPr id="7" name="テキスト ボックス 6"/>
          <p:cNvSpPr txBox="1"/>
          <p:nvPr/>
        </p:nvSpPr>
        <p:spPr>
          <a:xfrm>
            <a:off x="2054482" y="920049"/>
            <a:ext cx="7068701" cy="1107996"/>
          </a:xfrm>
          <a:prstGeom prst="rect">
            <a:avLst/>
          </a:prstGeom>
          <a:noFill/>
        </p:spPr>
        <p:txBody>
          <a:bodyPr wrap="none" rtlCol="0">
            <a:spAutoFit/>
          </a:bodyPr>
          <a:lstStyle/>
          <a:p>
            <a:r>
              <a:rPr kumimoji="1" lang="en-US" altLang="ja-JP" sz="2400" dirty="0" smtClean="0">
                <a:latin typeface="ヒラギノ角ゴ Pro W3"/>
                <a:ea typeface="ヒラギノ角ゴ Pro W3"/>
                <a:cs typeface="ヒラギノ角ゴ Pro W3"/>
              </a:rPr>
              <a:t>Unit of Synergetic Studies for Space (USSS)</a:t>
            </a:r>
          </a:p>
          <a:p>
            <a:r>
              <a:rPr kumimoji="1" lang="ja-JP" altLang="en-US" sz="2400" dirty="0" smtClean="0">
                <a:latin typeface="ヒラギノ角ゴ Pro W3"/>
                <a:ea typeface="ヒラギノ角ゴ Pro W3"/>
                <a:cs typeface="ヒラギノ角ゴ Pro W3"/>
              </a:rPr>
              <a:t>宇宙総合学研究ユニット</a:t>
            </a:r>
            <a:endParaRPr kumimoji="1" lang="en-US" altLang="ja-JP" sz="2400" dirty="0" smtClean="0">
              <a:latin typeface="ヒラギノ角ゴ Pro W3"/>
              <a:ea typeface="ヒラギノ角ゴ Pro W3"/>
              <a:cs typeface="ヒラギノ角ゴ Pro W3"/>
            </a:endParaRPr>
          </a:p>
          <a:p>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25858694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572919"/>
            <a:ext cx="7757873" cy="4525963"/>
          </a:xfrm>
        </p:spPr>
        <p:txBody>
          <a:bodyPr>
            <a:normAutofit/>
          </a:bodyPr>
          <a:lstStyle/>
          <a:p>
            <a:pPr marL="0" indent="0">
              <a:buNone/>
            </a:pPr>
            <a:r>
              <a:rPr lang="en-US" altLang="ja-JP" sz="2400" i="1" dirty="0"/>
              <a:t>If we look down from this point upon what is going on on earth and upon the various activities of men, that is, if we apply the Archimedean point to ourselves, then these activities will indeed appear to ourselves as no more than “overt behavior,” which we can study with the same methods we use to study the behavior of rats. </a:t>
            </a:r>
          </a:p>
          <a:p>
            <a:pPr marL="0" indent="0">
              <a:buNone/>
            </a:pPr>
            <a:r>
              <a:rPr lang="en-US" altLang="ja-JP" sz="2400" i="1" dirty="0" smtClean="0">
                <a:latin typeface="Helvetica Neue Light"/>
                <a:cs typeface="Helvetica Neue Light"/>
              </a:rPr>
              <a:t>The </a:t>
            </a:r>
            <a:r>
              <a:rPr lang="en-US" altLang="ja-JP" sz="2400" i="1" dirty="0" smtClean="0">
                <a:latin typeface="Helvetica Neue Light"/>
                <a:cs typeface="Helvetica Neue Light"/>
              </a:rPr>
              <a:t>conquest of space and the statue of man, </a:t>
            </a:r>
            <a:r>
              <a:rPr lang="en-US" altLang="ja-JP" sz="2400" i="1" dirty="0" err="1" smtClean="0">
                <a:latin typeface="Helvetica Neue Light"/>
                <a:cs typeface="Helvetica Neue Light"/>
              </a:rPr>
              <a:t>Hannar</a:t>
            </a:r>
            <a:r>
              <a:rPr lang="en-US" altLang="ja-JP" sz="2400" i="1" dirty="0" smtClean="0">
                <a:latin typeface="Helvetica Neue Light"/>
                <a:cs typeface="Helvetica Neue Light"/>
              </a:rPr>
              <a:t> Arendt (1963)</a:t>
            </a:r>
            <a:endParaRPr kumimoji="1" lang="ja-JP" altLang="en-US" sz="2400" i="1" dirty="0">
              <a:latin typeface="Helvetica Neue Light"/>
              <a:cs typeface="Helvetica Neue Light"/>
            </a:endParaRPr>
          </a:p>
        </p:txBody>
      </p:sp>
      <p:pic>
        <p:nvPicPr>
          <p:cNvPr id="4" name="図 3"/>
          <p:cNvPicPr>
            <a:picLocks noChangeAspect="1"/>
          </p:cNvPicPr>
          <p:nvPr/>
        </p:nvPicPr>
        <p:blipFill>
          <a:blip r:embed="rId2"/>
          <a:stretch>
            <a:fillRect/>
          </a:stretch>
        </p:blipFill>
        <p:spPr>
          <a:xfrm>
            <a:off x="6039560" y="274638"/>
            <a:ext cx="2847317" cy="1988602"/>
          </a:xfrm>
          <a:prstGeom prst="rect">
            <a:avLst/>
          </a:prstGeom>
        </p:spPr>
      </p:pic>
    </p:spTree>
    <p:extLst>
      <p:ext uri="{BB962C8B-B14F-4D97-AF65-F5344CB8AC3E}">
        <p14:creationId xmlns:p14="http://schemas.microsoft.com/office/powerpoint/2010/main" val="24017018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5184166" y="1790700"/>
            <a:ext cx="3158756" cy="3543300"/>
          </a:xfrm>
          <a:prstGeom prst="rect">
            <a:avLst/>
          </a:prstGeom>
        </p:spPr>
      </p:pic>
      <p:sp>
        <p:nvSpPr>
          <p:cNvPr id="6" name="テキスト ボックス 5"/>
          <p:cNvSpPr txBox="1"/>
          <p:nvPr/>
        </p:nvSpPr>
        <p:spPr>
          <a:xfrm>
            <a:off x="457200" y="2753946"/>
            <a:ext cx="3861777" cy="1938992"/>
          </a:xfrm>
          <a:prstGeom prst="rect">
            <a:avLst/>
          </a:prstGeom>
          <a:noFill/>
        </p:spPr>
        <p:txBody>
          <a:bodyPr wrap="square" rtlCol="0">
            <a:spAutoFit/>
          </a:bodyPr>
          <a:lstStyle/>
          <a:p>
            <a:r>
              <a:rPr lang="en-US" altLang="ja-JP" sz="2000" dirty="0" smtClean="0">
                <a:latin typeface="ヒラギノ角ゴ Pro W3"/>
                <a:ea typeface="ヒラギノ角ゴ Pro W3"/>
                <a:cs typeface="ヒラギノ角ゴ Pro W3"/>
              </a:rPr>
              <a:t>“</a:t>
            </a:r>
            <a:r>
              <a:rPr lang="en-US" altLang="ja-JP" sz="2000" i="1" dirty="0" smtClean="0">
                <a:latin typeface="ヒラギノ角ゴ Pro W3"/>
                <a:ea typeface="ヒラギノ角ゴ Pro W3"/>
                <a:cs typeface="ヒラギノ角ゴ Pro W3"/>
              </a:rPr>
              <a:t>The </a:t>
            </a:r>
            <a:r>
              <a:rPr lang="en-US" altLang="ja-JP" sz="2000" i="1" dirty="0">
                <a:latin typeface="ヒラギノ角ゴ Pro W3"/>
                <a:ea typeface="ヒラギノ角ゴ Pro W3"/>
                <a:cs typeface="ヒラギノ角ゴ Pro W3"/>
              </a:rPr>
              <a:t>more the universe seems comprehensible, the more it also seems pointless</a:t>
            </a:r>
            <a:r>
              <a:rPr lang="en-US" altLang="ja-JP" sz="2000" i="1" dirty="0" smtClean="0">
                <a:latin typeface="ヒラギノ角ゴ Pro W3"/>
                <a:ea typeface="ヒラギノ角ゴ Pro W3"/>
                <a:cs typeface="ヒラギノ角ゴ Pro W3"/>
              </a:rPr>
              <a:t>.”</a:t>
            </a:r>
          </a:p>
          <a:p>
            <a:endParaRPr kumimoji="1" lang="en-US" altLang="ja-JP" sz="2000" i="1" dirty="0">
              <a:latin typeface="ヒラギノ角ゴ Pro W3"/>
              <a:ea typeface="ヒラギノ角ゴ Pro W3"/>
              <a:cs typeface="ヒラギノ角ゴ Pro W3"/>
            </a:endParaRPr>
          </a:p>
          <a:p>
            <a:r>
              <a:rPr lang="en-US" altLang="ja-JP" sz="2000" i="1" dirty="0" smtClean="0">
                <a:latin typeface="ヒラギノ角ゴ Pro W3"/>
                <a:ea typeface="ヒラギノ角ゴ Pro W3"/>
                <a:cs typeface="ヒラギノ角ゴ Pro W3"/>
              </a:rPr>
              <a:t>The First Three Minutes </a:t>
            </a:r>
          </a:p>
          <a:p>
            <a:r>
              <a:rPr lang="en-US" altLang="ja-JP" sz="2000" i="1" dirty="0" smtClean="0">
                <a:latin typeface="ヒラギノ角ゴ Pro W3"/>
                <a:ea typeface="ヒラギノ角ゴ Pro W3"/>
                <a:cs typeface="ヒラギノ角ゴ Pro W3"/>
              </a:rPr>
              <a:t>S. </a:t>
            </a:r>
            <a:r>
              <a:rPr lang="en-US" altLang="ja-JP" sz="2000" i="1" dirty="0" err="1" smtClean="0">
                <a:latin typeface="ヒラギノ角ゴ Pro W3"/>
                <a:ea typeface="ヒラギノ角ゴ Pro W3"/>
                <a:cs typeface="ヒラギノ角ゴ Pro W3"/>
              </a:rPr>
              <a:t>Weinerg</a:t>
            </a:r>
            <a:endParaRPr kumimoji="1" lang="ja-JP" altLang="en-US" sz="2000" i="1"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23085482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latin typeface="Helvetica Neue Light"/>
              <a:cs typeface="Helvetica Neue Light"/>
            </a:endParaRPr>
          </a:p>
        </p:txBody>
      </p:sp>
      <p:sp>
        <p:nvSpPr>
          <p:cNvPr id="3" name="コンテンツ プレースホルダー 2"/>
          <p:cNvSpPr>
            <a:spLocks noGrp="1"/>
          </p:cNvSpPr>
          <p:nvPr>
            <p:ph idx="1"/>
          </p:nvPr>
        </p:nvSpPr>
        <p:spPr>
          <a:xfrm>
            <a:off x="457200" y="1429820"/>
            <a:ext cx="5258222" cy="4525963"/>
          </a:xfrm>
        </p:spPr>
        <p:txBody>
          <a:bodyPr>
            <a:normAutofit/>
          </a:bodyPr>
          <a:lstStyle/>
          <a:p>
            <a:pPr marL="0" indent="0">
              <a:buNone/>
            </a:pPr>
            <a:r>
              <a:rPr kumimoji="1" lang="en-US" altLang="ja-JP" sz="2400" i="1" dirty="0" smtClean="0">
                <a:latin typeface="Helvetica Neue Light"/>
                <a:cs typeface="Helvetica Neue Light"/>
              </a:rPr>
              <a:t>“I do not believe that we are tourists in our universe. I do not believe that the universe is mindless… We are not merely spectators; we are actors in the drama of the universe.“</a:t>
            </a:r>
          </a:p>
          <a:p>
            <a:pPr>
              <a:buFontTx/>
              <a:buChar char="-"/>
            </a:pPr>
            <a:endParaRPr lang="en-US" altLang="ja-JP" sz="2400" i="1" dirty="0" smtClean="0">
              <a:latin typeface="Helvetica Neue Light"/>
              <a:cs typeface="Helvetica Neue Light"/>
            </a:endParaRPr>
          </a:p>
          <a:p>
            <a:pPr marL="0" indent="0">
              <a:buNone/>
            </a:pPr>
            <a:r>
              <a:rPr lang="en-US" altLang="ja-JP" sz="2400" i="1" dirty="0" smtClean="0">
                <a:latin typeface="Helvetica Neue Light"/>
                <a:cs typeface="Helvetica Neue Light"/>
              </a:rPr>
              <a:t>Disturbing the Universe, </a:t>
            </a:r>
          </a:p>
          <a:p>
            <a:pPr marL="0" indent="0">
              <a:buNone/>
            </a:pPr>
            <a:r>
              <a:rPr lang="en-US" altLang="ja-JP" sz="2400" i="1" dirty="0" smtClean="0">
                <a:latin typeface="Helvetica Neue Light"/>
                <a:cs typeface="Helvetica Neue Light"/>
              </a:rPr>
              <a:t>Freeman Dyson </a:t>
            </a:r>
            <a:endParaRPr kumimoji="1" lang="ja-JP" altLang="en-US" sz="2400" i="1" dirty="0">
              <a:latin typeface="Helvetica Neue Light"/>
              <a:cs typeface="Helvetica Neue Light"/>
            </a:endParaRPr>
          </a:p>
        </p:txBody>
      </p:sp>
      <p:pic>
        <p:nvPicPr>
          <p:cNvPr id="5" name="図 4"/>
          <p:cNvPicPr>
            <a:picLocks noChangeAspect="1"/>
          </p:cNvPicPr>
          <p:nvPr/>
        </p:nvPicPr>
        <p:blipFill>
          <a:blip r:embed="rId3"/>
          <a:stretch>
            <a:fillRect/>
          </a:stretch>
        </p:blipFill>
        <p:spPr>
          <a:xfrm>
            <a:off x="6331945" y="1533881"/>
            <a:ext cx="2451611" cy="3675622"/>
          </a:xfrm>
          <a:prstGeom prst="rect">
            <a:avLst/>
          </a:prstGeom>
        </p:spPr>
      </p:pic>
    </p:spTree>
    <p:extLst>
      <p:ext uri="{BB962C8B-B14F-4D97-AF65-F5344CB8AC3E}">
        <p14:creationId xmlns:p14="http://schemas.microsoft.com/office/powerpoint/2010/main" val="12511461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4990496" y="1771161"/>
            <a:ext cx="3381733" cy="3347916"/>
          </a:xfrm>
          <a:prstGeom prst="rect">
            <a:avLst/>
          </a:prstGeom>
        </p:spPr>
      </p:pic>
      <p:sp>
        <p:nvSpPr>
          <p:cNvPr id="5" name="テキスト ボックス 4"/>
          <p:cNvSpPr txBox="1"/>
          <p:nvPr/>
        </p:nvSpPr>
        <p:spPr>
          <a:xfrm>
            <a:off x="4063162" y="5191520"/>
            <a:ext cx="5080838" cy="523220"/>
          </a:xfrm>
          <a:prstGeom prst="rect">
            <a:avLst/>
          </a:prstGeom>
          <a:noFill/>
        </p:spPr>
        <p:txBody>
          <a:bodyPr wrap="none" rtlCol="0">
            <a:spAutoFit/>
          </a:bodyPr>
          <a:lstStyle/>
          <a:p>
            <a:pPr algn="ctr"/>
            <a:r>
              <a:rPr lang="ja-JP" altLang="en-US" sz="1600" dirty="0" smtClean="0"/>
              <a:t>シモーヌ・ヴェイユ</a:t>
            </a:r>
            <a:endParaRPr lang="en-US" altLang="ja-JP" sz="1600" dirty="0" smtClean="0"/>
          </a:p>
          <a:p>
            <a:pPr algn="ctr"/>
            <a:r>
              <a:rPr lang="en-US" altLang="ja-JP" sz="1200" dirty="0" smtClean="0"/>
              <a:t>https</a:t>
            </a:r>
            <a:r>
              <a:rPr lang="en-US" altLang="ja-JP" sz="1200" dirty="0"/>
              <a:t>://</a:t>
            </a:r>
            <a:r>
              <a:rPr lang="en-US" altLang="ja-JP" sz="1200" dirty="0" err="1"/>
              <a:t>upload.wikimedia.org</a:t>
            </a:r>
            <a:r>
              <a:rPr lang="en-US" altLang="ja-JP" sz="1200" dirty="0"/>
              <a:t>/</a:t>
            </a:r>
            <a:r>
              <a:rPr lang="en-US" altLang="ja-JP" sz="1200" dirty="0" err="1"/>
              <a:t>wikipedia</a:t>
            </a:r>
            <a:r>
              <a:rPr lang="en-US" altLang="ja-JP" sz="1200" dirty="0"/>
              <a:t>/commons/0/0e/Simone1-300x297.jpg</a:t>
            </a:r>
            <a:endParaRPr kumimoji="1" lang="ja-JP" altLang="en-US" sz="1200" dirty="0"/>
          </a:p>
        </p:txBody>
      </p:sp>
      <p:sp>
        <p:nvSpPr>
          <p:cNvPr id="6" name="テキスト ボックス 5"/>
          <p:cNvSpPr txBox="1"/>
          <p:nvPr/>
        </p:nvSpPr>
        <p:spPr>
          <a:xfrm>
            <a:off x="457200" y="2231066"/>
            <a:ext cx="4063999" cy="2862323"/>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奴隷とは、ただ生存するためという以外に、この辛い労苦の目的としてどんな幸福も約束されていない者のことである</a:t>
            </a:r>
            <a:endParaRPr kumimoji="1" lang="en-US" altLang="ja-JP" dirty="0" smtClean="0">
              <a:latin typeface="ヒラギノ角ゴ Pro W3"/>
              <a:ea typeface="ヒラギノ角ゴ Pro W3"/>
              <a:cs typeface="ヒラギノ角ゴ Pro W3"/>
            </a:endParaRPr>
          </a:p>
          <a:p>
            <a:endParaRPr lang="en-US" altLang="ja-JP" dirty="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労働者たちは、パンよりも詩を必要とする。その生活が詩になることを必要としている。</a:t>
            </a:r>
            <a:endParaRPr kumimoji="1" lang="en-US" altLang="ja-JP" dirty="0" smtClean="0">
              <a:latin typeface="ヒラギノ角ゴ Pro W3"/>
              <a:ea typeface="ヒラギノ角ゴ Pro W3"/>
              <a:cs typeface="ヒラギノ角ゴ Pro W3"/>
            </a:endParaRPr>
          </a:p>
          <a:p>
            <a:endParaRPr lang="en-US" altLang="ja-JP" dirty="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工場日記</a:t>
            </a:r>
            <a:r>
              <a:rPr kumimoji="1" lang="en-US" altLang="ja-JP" dirty="0" smtClean="0">
                <a:latin typeface="ヒラギノ角ゴ Pro W3"/>
                <a:ea typeface="ヒラギノ角ゴ Pro W3"/>
                <a:cs typeface="ヒラギノ角ゴ Pro W3"/>
              </a:rPr>
              <a:t> S.</a:t>
            </a:r>
            <a:r>
              <a:rPr kumimoji="1" lang="ja-JP" altLang="en-US" dirty="0" smtClean="0">
                <a:latin typeface="ヒラギノ角ゴ Pro W3"/>
                <a:ea typeface="ヒラギノ角ゴ Pro W3"/>
                <a:cs typeface="ヒラギノ角ゴ Pro W3"/>
              </a:rPr>
              <a:t>　ヴェイユ</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6287829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800" dirty="0" smtClean="0"/>
              <a:t>Astronomical observatory at </a:t>
            </a:r>
            <a:r>
              <a:rPr lang="en-US" altLang="ja-JP" sz="2800" dirty="0" err="1" smtClean="0"/>
              <a:t>Nagashima-Aiseien</a:t>
            </a:r>
            <a:r>
              <a:rPr lang="ja-JP" altLang="en-US" sz="2800" dirty="0" smtClean="0"/>
              <a:t>（長島愛生園）</a:t>
            </a:r>
            <a:r>
              <a:rPr kumimoji="1" lang="ja-JP" altLang="en-US" sz="2000" dirty="0" smtClean="0"/>
              <a:t>（</a:t>
            </a:r>
            <a:r>
              <a:rPr kumimoji="1" lang="en-US" altLang="ja-JP" sz="2000" dirty="0" smtClean="0"/>
              <a:t>1949〜50s</a:t>
            </a:r>
            <a:r>
              <a:rPr kumimoji="1" lang="ja-JP" altLang="en-US" sz="2000" dirty="0" smtClean="0"/>
              <a:t>）</a:t>
            </a:r>
            <a:endParaRPr kumimoji="1" lang="ja-JP" altLang="en-US" sz="2800" dirty="0"/>
          </a:p>
        </p:txBody>
      </p:sp>
      <p:pic>
        <p:nvPicPr>
          <p:cNvPr id="4" name="図 3"/>
          <p:cNvPicPr>
            <a:picLocks noChangeAspect="1"/>
          </p:cNvPicPr>
          <p:nvPr/>
        </p:nvPicPr>
        <p:blipFill>
          <a:blip r:embed="rId2"/>
          <a:stretch>
            <a:fillRect/>
          </a:stretch>
        </p:blipFill>
        <p:spPr>
          <a:xfrm>
            <a:off x="457200" y="1417638"/>
            <a:ext cx="8255000" cy="5080000"/>
          </a:xfrm>
          <a:prstGeom prst="rect">
            <a:avLst/>
          </a:prstGeom>
        </p:spPr>
      </p:pic>
      <p:sp>
        <p:nvSpPr>
          <p:cNvPr id="3" name="テキスト ボックス 2"/>
          <p:cNvSpPr txBox="1"/>
          <p:nvPr/>
        </p:nvSpPr>
        <p:spPr>
          <a:xfrm>
            <a:off x="2245733" y="6488668"/>
            <a:ext cx="5746172" cy="369332"/>
          </a:xfrm>
          <a:prstGeom prst="rect">
            <a:avLst/>
          </a:prstGeom>
          <a:noFill/>
        </p:spPr>
        <p:txBody>
          <a:bodyPr wrap="none" rtlCol="0">
            <a:spAutoFit/>
          </a:bodyPr>
          <a:lstStyle/>
          <a:p>
            <a:r>
              <a:rPr kumimoji="1" lang="en-US" altLang="ja-JP" dirty="0" smtClean="0"/>
              <a:t>“Concentration camp” for the patients of Hansen’s disease</a:t>
            </a:r>
            <a:endParaRPr kumimoji="1" lang="ja-JP" altLang="en-US" dirty="0"/>
          </a:p>
        </p:txBody>
      </p:sp>
    </p:spTree>
    <p:extLst>
      <p:ext uri="{BB962C8B-B14F-4D97-AF65-F5344CB8AC3E}">
        <p14:creationId xmlns:p14="http://schemas.microsoft.com/office/powerpoint/2010/main" val="41632916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400" dirty="0" smtClean="0"/>
              <a:t>長島愛生園入園者・依田照彦氏から</a:t>
            </a:r>
            <a:r>
              <a:rPr kumimoji="1" lang="en-US" altLang="ja-JP" sz="2400" dirty="0" smtClean="0"/>
              <a:t/>
            </a:r>
            <a:br>
              <a:rPr kumimoji="1" lang="en-US" altLang="ja-JP" sz="2400" dirty="0" smtClean="0"/>
            </a:br>
            <a:r>
              <a:rPr kumimoji="1" lang="ja-JP" altLang="en-US" sz="2400" dirty="0" smtClean="0"/>
              <a:t>山本一清・初代花山天文台長への手紙（抜粋）</a:t>
            </a:r>
            <a:endParaRPr kumimoji="1" lang="ja-JP" altLang="en-US" sz="2400" dirty="0"/>
          </a:p>
        </p:txBody>
      </p:sp>
      <p:sp>
        <p:nvSpPr>
          <p:cNvPr id="3" name="コンテンツ プレースホルダー 2"/>
          <p:cNvSpPr>
            <a:spLocks noGrp="1"/>
          </p:cNvSpPr>
          <p:nvPr>
            <p:ph idx="1"/>
          </p:nvPr>
        </p:nvSpPr>
        <p:spPr/>
        <p:txBody>
          <a:bodyPr>
            <a:normAutofit/>
          </a:bodyPr>
          <a:lstStyle/>
          <a:p>
            <a:r>
              <a:rPr kumimoji="1" lang="ja-JP" altLang="en-US" sz="2200" dirty="0" smtClean="0"/>
              <a:t>愛生学園にいた時は毎年夏期講習として、正座や星の話をプリントしては児童達と一緒に星の世界を眺めて楽しく宵を過ごしたこともあります。</a:t>
            </a:r>
            <a:endParaRPr kumimoji="1" lang="en-US" altLang="ja-JP" sz="2200" dirty="0" smtClean="0"/>
          </a:p>
          <a:p>
            <a:r>
              <a:rPr kumimoji="1" lang="ja-JP" altLang="en-US" sz="2200" dirty="0" smtClean="0"/>
              <a:t>私はこの島に一生を終わる運命にあり、生をかけてこのことをやりたい念願です。</a:t>
            </a:r>
            <a:endParaRPr kumimoji="1" lang="en-US" altLang="ja-JP" sz="2200" dirty="0" smtClean="0"/>
          </a:p>
          <a:p>
            <a:r>
              <a:rPr lang="ja-JP" altLang="en-US" sz="2200" dirty="0" smtClean="0"/>
              <a:t>今後同好の士を募り、この方面の趣味を開拓して園内の一般者にも自然科学に対する関心を昂め、少しでもうるほひのある生活が出来ますれば望外の幸せと存じています。</a:t>
            </a:r>
            <a:endParaRPr lang="en-US" altLang="ja-JP" sz="2200" dirty="0"/>
          </a:p>
          <a:p>
            <a:r>
              <a:rPr lang="ja-JP" altLang="en-US" sz="2200" dirty="0" smtClean="0"/>
              <a:t>斯かる事は、国を賭しての今日の戦の下で、どうかと思われますが、私共にとっては、無為徒食に堕することなく、何か為すことが、せめてものみ国への御奉公と信じます。</a:t>
            </a:r>
            <a:endParaRPr kumimoji="1" lang="en-US" altLang="ja-JP" sz="2200" dirty="0" smtClean="0"/>
          </a:p>
          <a:p>
            <a:endParaRPr kumimoji="1" lang="ja-JP" altLang="en-US" dirty="0"/>
          </a:p>
        </p:txBody>
      </p:sp>
      <p:sp>
        <p:nvSpPr>
          <p:cNvPr id="4" name="テキスト ボックス 3"/>
          <p:cNvSpPr txBox="1"/>
          <p:nvPr/>
        </p:nvSpPr>
        <p:spPr>
          <a:xfrm>
            <a:off x="457200" y="6239006"/>
            <a:ext cx="8186857" cy="584776"/>
          </a:xfrm>
          <a:prstGeom prst="rect">
            <a:avLst/>
          </a:prstGeom>
          <a:noFill/>
        </p:spPr>
        <p:txBody>
          <a:bodyPr wrap="none" rtlCol="0">
            <a:spAutoFit/>
          </a:bodyPr>
          <a:lstStyle/>
          <a:p>
            <a:r>
              <a:rPr kumimoji="1" lang="ja-JP" altLang="en-US" sz="1600" dirty="0" smtClean="0">
                <a:latin typeface="ヒラギノ角ゴ Pro W3"/>
                <a:ea typeface="ヒラギノ角ゴ Pro W3"/>
                <a:cs typeface="ヒラギノ角ゴ Pro W3"/>
              </a:rPr>
              <a:t>冨田良雄　山本天文台モノ資料紹介　第３回天文台アーカイブプロジェクト報告会集録</a:t>
            </a:r>
            <a:endParaRPr kumimoji="1" lang="en-US" altLang="ja-JP" sz="1600" dirty="0" smtClean="0">
              <a:latin typeface="ヒラギノ角ゴ Pro W3"/>
              <a:ea typeface="ヒラギノ角ゴ Pro W3"/>
              <a:cs typeface="ヒラギノ角ゴ Pro W3"/>
            </a:endParaRPr>
          </a:p>
          <a:p>
            <a:r>
              <a:rPr lang="ja-JP" altLang="en-US" sz="1600" dirty="0" smtClean="0">
                <a:latin typeface="ヒラギノ角ゴ Pro W3"/>
                <a:ea typeface="ヒラギノ角ゴ Pro W3"/>
                <a:cs typeface="ヒラギノ角ゴ Pro W3"/>
              </a:rPr>
              <a:t>（京都大学レポジトリ</a:t>
            </a:r>
            <a:r>
              <a:rPr lang="en-US" altLang="ja-JP" sz="1600" dirty="0" smtClean="0">
                <a:latin typeface="ヒラギノ角ゴ Pro W3"/>
                <a:ea typeface="ヒラギノ角ゴ Pro W3"/>
                <a:cs typeface="ヒラギノ角ゴ Pro W3"/>
              </a:rPr>
              <a:t>KURENAI</a:t>
            </a:r>
            <a:r>
              <a:rPr lang="ja-JP" altLang="en-US" sz="1600" dirty="0" smtClean="0">
                <a:latin typeface="ヒラギノ角ゴ Pro W3"/>
                <a:ea typeface="ヒラギノ角ゴ Pro W3"/>
                <a:cs typeface="ヒラギノ角ゴ Pro W3"/>
              </a:rPr>
              <a:t>より</a:t>
            </a:r>
            <a:r>
              <a:rPr lang="en-US" altLang="ja-JP" sz="1600" dirty="0" smtClean="0">
                <a:latin typeface="ヒラギノ角ゴ Pro W3"/>
                <a:ea typeface="ヒラギノ角ゴ Pro W3"/>
                <a:cs typeface="ヒラギノ角ゴ Pro W3"/>
              </a:rPr>
              <a:t>DL</a:t>
            </a:r>
            <a:r>
              <a:rPr lang="ja-JP" altLang="en-US" sz="1600" dirty="0" smtClean="0">
                <a:latin typeface="ヒラギノ角ゴ Pro W3"/>
                <a:ea typeface="ヒラギノ角ゴ Pro W3"/>
                <a:cs typeface="ヒラギノ角ゴ Pro W3"/>
              </a:rPr>
              <a:t>可）</a:t>
            </a:r>
            <a:endParaRPr kumimoji="1" lang="ja-JP" altLang="en-US" sz="16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3043408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4058637" y="0"/>
            <a:ext cx="5085363" cy="6858000"/>
          </a:xfrm>
          <a:prstGeom prst="rect">
            <a:avLst/>
          </a:prstGeom>
        </p:spPr>
      </p:pic>
      <p:sp>
        <p:nvSpPr>
          <p:cNvPr id="3" name="テキスト ボックス 2"/>
          <p:cNvSpPr txBox="1"/>
          <p:nvPr/>
        </p:nvSpPr>
        <p:spPr>
          <a:xfrm>
            <a:off x="155506" y="1865945"/>
            <a:ext cx="3511814" cy="923330"/>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長島愛生園現地調査</a:t>
            </a:r>
            <a:endParaRPr kumimoji="1" lang="en-US" altLang="ja-JP" dirty="0" smtClean="0">
              <a:latin typeface="ヒラギノ角ゴ Pro W3"/>
              <a:ea typeface="ヒラギノ角ゴ Pro W3"/>
              <a:cs typeface="ヒラギノ角ゴ Pro W3"/>
            </a:endParaRPr>
          </a:p>
          <a:p>
            <a:r>
              <a:rPr lang="ja-JP" altLang="en-US" dirty="0" smtClean="0">
                <a:latin typeface="ヒラギノ角ゴ Pro W3"/>
                <a:ea typeface="ヒラギノ角ゴ Pro W3"/>
                <a:cs typeface="ヒラギノ角ゴ Pro W3"/>
              </a:rPr>
              <a:t>（磯部洋明、大門美穂、高棹</a:t>
            </a:r>
            <a:r>
              <a:rPr lang="ja-JP" altLang="en-US" dirty="0">
                <a:latin typeface="ヒラギノ角ゴ Pro W3"/>
                <a:ea typeface="ヒラギノ角ゴ Pro W3"/>
                <a:cs typeface="ヒラギノ角ゴ Pro W3"/>
              </a:rPr>
              <a:t>真介</a:t>
            </a:r>
            <a:r>
              <a:rPr lang="ja-JP" altLang="en-US" dirty="0" smtClean="0">
                <a:latin typeface="ヒラギノ角ゴ Pro W3"/>
                <a:ea typeface="ヒラギノ角ゴ Pro W3"/>
                <a:cs typeface="ヒラギノ角ゴ Pro W3"/>
              </a:rPr>
              <a:t>、山下俊介</a:t>
            </a:r>
            <a:r>
              <a:rPr lang="en-US" altLang="ja-JP" dirty="0" smtClean="0">
                <a:latin typeface="ヒラギノ角ゴ Pro W3"/>
                <a:ea typeface="ヒラギノ角ゴ Pro W3"/>
                <a:cs typeface="ヒラギノ角ゴ Pro W3"/>
              </a:rPr>
              <a:t> 2014</a:t>
            </a:r>
            <a:r>
              <a:rPr lang="ja-JP" altLang="en-US" dirty="0" smtClean="0">
                <a:latin typeface="ヒラギノ角ゴ Pro W3"/>
                <a:ea typeface="ヒラギノ角ゴ Pro W3"/>
                <a:cs typeface="ヒラギノ角ゴ Pro W3"/>
              </a:rPr>
              <a:t>年</a:t>
            </a:r>
            <a:r>
              <a:rPr lang="en-US" altLang="ja-JP" dirty="0" smtClean="0">
                <a:latin typeface="ヒラギノ角ゴ Pro W3"/>
                <a:ea typeface="ヒラギノ角ゴ Pro W3"/>
                <a:cs typeface="ヒラギノ角ゴ Pro W3"/>
              </a:rPr>
              <a:t>5</a:t>
            </a:r>
            <a:r>
              <a:rPr lang="ja-JP" altLang="en-US" dirty="0" smtClean="0">
                <a:latin typeface="ヒラギノ角ゴ Pro W3"/>
                <a:ea typeface="ヒラギノ角ゴ Pro W3"/>
                <a:cs typeface="ヒラギノ角ゴ Pro W3"/>
              </a:rPr>
              <a:t>月）</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5249881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0" y="25400"/>
            <a:ext cx="9144000" cy="6799385"/>
          </a:xfrm>
          <a:prstGeom prst="rect">
            <a:avLst/>
          </a:prstGeom>
        </p:spPr>
      </p:pic>
      <p:sp>
        <p:nvSpPr>
          <p:cNvPr id="3" name="テキスト ボックス 2"/>
          <p:cNvSpPr txBox="1"/>
          <p:nvPr/>
        </p:nvSpPr>
        <p:spPr>
          <a:xfrm>
            <a:off x="660895" y="907057"/>
            <a:ext cx="184666"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457200" y="445392"/>
            <a:ext cx="3159540" cy="830997"/>
          </a:xfrm>
          <a:prstGeom prst="rect">
            <a:avLst/>
          </a:prstGeom>
          <a:noFill/>
        </p:spPr>
        <p:txBody>
          <a:bodyPr wrap="square" rtlCol="0">
            <a:spAutoFit/>
          </a:bodyPr>
          <a:lstStyle/>
          <a:p>
            <a:pPr lvl="0"/>
            <a:r>
              <a:rPr lang="ja-JP" altLang="en-US" sz="1600" dirty="0" smtClean="0">
                <a:solidFill>
                  <a:prstClr val="black"/>
                </a:solidFill>
                <a:latin typeface="ヒラギノ角ゴ ProN W3"/>
                <a:ea typeface="ヒラギノ角ゴ ProN W3"/>
                <a:cs typeface="ヒラギノ角ゴ ProN W3"/>
              </a:rPr>
              <a:t>うちの微気圧計は高性能。米ソの核実験も誰より早く検出できてた</a:t>
            </a:r>
            <a:r>
              <a:rPr lang="ja-JP" altLang="en-US" sz="1400" dirty="0" smtClean="0">
                <a:solidFill>
                  <a:prstClr val="black"/>
                </a:solidFill>
                <a:latin typeface="ヒラギノ角ゴ ProN W3"/>
                <a:ea typeface="ヒラギノ角ゴ ProN W3"/>
                <a:cs typeface="ヒラギノ角ゴ ProN W3"/>
              </a:rPr>
              <a:t>（元観測所員</a:t>
            </a:r>
            <a:r>
              <a:rPr lang="en-US" altLang="ja-JP" sz="1400" dirty="0">
                <a:solidFill>
                  <a:prstClr val="black"/>
                </a:solidFill>
                <a:latin typeface="ヒラギノ角ゴ ProN W3"/>
                <a:ea typeface="ヒラギノ角ゴ ProN W3"/>
                <a:cs typeface="ヒラギノ角ゴ ProN W3"/>
              </a:rPr>
              <a:t>K</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
        <p:nvSpPr>
          <p:cNvPr id="6" name="テキスト ボックス 5"/>
          <p:cNvSpPr txBox="1"/>
          <p:nvPr/>
        </p:nvSpPr>
        <p:spPr>
          <a:xfrm>
            <a:off x="4000499" y="445392"/>
            <a:ext cx="4875651" cy="830997"/>
          </a:xfrm>
          <a:prstGeom prst="rect">
            <a:avLst/>
          </a:prstGeom>
          <a:noFill/>
        </p:spPr>
        <p:txBody>
          <a:bodyPr wrap="square" rtlCol="0">
            <a:spAutoFit/>
          </a:bodyPr>
          <a:lstStyle/>
          <a:p>
            <a:pPr lvl="0"/>
            <a:r>
              <a:rPr lang="ja-JP" altLang="en-US" sz="1600" dirty="0">
                <a:solidFill>
                  <a:prstClr val="black"/>
                </a:solidFill>
                <a:latin typeface="ヒラギノ角ゴ ProN W3"/>
                <a:ea typeface="ヒラギノ角ゴ ProN W3"/>
                <a:cs typeface="ヒラギノ角ゴ ProN W3"/>
              </a:rPr>
              <a:t>星をみるんも楽しかったけどなあ</a:t>
            </a:r>
            <a:r>
              <a:rPr lang="ja-JP" altLang="en-US" sz="1600" dirty="0" smtClean="0">
                <a:solidFill>
                  <a:prstClr val="black"/>
                </a:solidFill>
                <a:latin typeface="ヒラギノ角ゴ ProN W3"/>
                <a:ea typeface="ヒラギノ角ゴ ProN W3"/>
                <a:cs typeface="ヒラギノ角ゴ ProN W3"/>
              </a:rPr>
              <a:t>、みんなで望遠鏡</a:t>
            </a:r>
            <a:r>
              <a:rPr lang="ja-JP" altLang="en-US" sz="1600" dirty="0">
                <a:solidFill>
                  <a:prstClr val="black"/>
                </a:solidFill>
                <a:latin typeface="ヒラギノ角ゴ ProN W3"/>
                <a:ea typeface="ヒラギノ角ゴ ProN W3"/>
                <a:cs typeface="ヒラギノ角ゴ ProN W3"/>
              </a:rPr>
              <a:t>で看護婦さんの寮をのぞくのが一番楽しかった</a:t>
            </a:r>
            <a:r>
              <a:rPr lang="ja-JP" altLang="en-US" sz="1600" dirty="0" smtClean="0">
                <a:solidFill>
                  <a:prstClr val="black"/>
                </a:solidFill>
                <a:latin typeface="ヒラギノ角ゴ ProN W3"/>
                <a:ea typeface="ヒラギノ角ゴ ProN W3"/>
                <a:cs typeface="ヒラギノ角ゴ ProN W3"/>
              </a:rPr>
              <a:t>なあ</a:t>
            </a:r>
            <a:r>
              <a:rPr lang="ja-JP" altLang="en-US" sz="1400" dirty="0" smtClean="0">
                <a:solidFill>
                  <a:prstClr val="black"/>
                </a:solidFill>
                <a:latin typeface="ヒラギノ角ゴ ProN W3"/>
                <a:ea typeface="ヒラギノ角ゴ ProN W3"/>
                <a:cs typeface="ヒラギノ角ゴ ProN W3"/>
              </a:rPr>
              <a:t>（入園者</a:t>
            </a:r>
            <a:r>
              <a:rPr lang="en-US" altLang="ja-JP" sz="1400" dirty="0">
                <a:solidFill>
                  <a:prstClr val="black"/>
                </a:solidFill>
                <a:latin typeface="ヒラギノ角ゴ ProN W3"/>
                <a:ea typeface="ヒラギノ角ゴ ProN W3"/>
                <a:cs typeface="ヒラギノ角ゴ ProN W3"/>
              </a:rPr>
              <a:t>H</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Tree>
    <p:extLst>
      <p:ext uri="{BB962C8B-B14F-4D97-AF65-F5344CB8AC3E}">
        <p14:creationId xmlns:p14="http://schemas.microsoft.com/office/powerpoint/2010/main" val="36661570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My research plan at GSAIS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Extinct-level natural disasters</a:t>
            </a:r>
          </a:p>
          <a:p>
            <a:endParaRPr lang="en-US" altLang="ja-JP" dirty="0"/>
          </a:p>
          <a:p>
            <a:r>
              <a:rPr kumimoji="1" lang="en-US" altLang="ja-JP" dirty="0" smtClean="0"/>
              <a:t>Science and religions in the contemporary society</a:t>
            </a:r>
            <a:endParaRPr kumimoji="1" lang="ja-JP" altLang="en-US" dirty="0"/>
          </a:p>
        </p:txBody>
      </p:sp>
    </p:spTree>
    <p:extLst>
      <p:ext uri="{BB962C8B-B14F-4D97-AF65-F5344CB8AC3E}">
        <p14:creationId xmlns:p14="http://schemas.microsoft.com/office/powerpoint/2010/main" val="260146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3"/>
          <p:cNvSpPr>
            <a:spLocks noGrp="1"/>
          </p:cNvSpPr>
          <p:nvPr>
            <p:ph type="title"/>
          </p:nvPr>
        </p:nvSpPr>
        <p:spPr>
          <a:xfrm>
            <a:off x="250825" y="-63767"/>
            <a:ext cx="3889375" cy="792163"/>
          </a:xfrm>
        </p:spPr>
        <p:txBody>
          <a:bodyPr>
            <a:normAutofit/>
          </a:bodyPr>
          <a:lstStyle/>
          <a:p>
            <a:r>
              <a:rPr lang="en-US" altLang="ja-JP" sz="2800" dirty="0" smtClean="0"/>
              <a:t>USSS Organization</a:t>
            </a:r>
            <a:endParaRPr lang="ja-JP" altLang="en-US" sz="2800" dirty="0" smtClean="0"/>
          </a:p>
        </p:txBody>
      </p:sp>
      <p:grpSp>
        <p:nvGrpSpPr>
          <p:cNvPr id="21508" name="グループ化 12"/>
          <p:cNvGrpSpPr>
            <a:grpSpLocks/>
          </p:cNvGrpSpPr>
          <p:nvPr/>
        </p:nvGrpSpPr>
        <p:grpSpPr bwMode="auto">
          <a:xfrm>
            <a:off x="107950" y="661318"/>
            <a:ext cx="9036049" cy="5287962"/>
            <a:chOff x="107504" y="660932"/>
            <a:chExt cx="9035924" cy="5288705"/>
          </a:xfrm>
        </p:grpSpPr>
        <p:sp>
          <p:nvSpPr>
            <p:cNvPr id="21517" name="テキスト ボックス 2"/>
            <p:cNvSpPr txBox="1">
              <a:spLocks noChangeArrowheads="1"/>
            </p:cNvSpPr>
            <p:nvPr/>
          </p:nvSpPr>
          <p:spPr bwMode="auto">
            <a:xfrm>
              <a:off x="261661" y="749315"/>
              <a:ext cx="492360" cy="4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a:solidFill>
                    <a:schemeClr val="tx1"/>
                  </a:solidFill>
                  <a:latin typeface="Calibri" pitchFamily="34" charset="0"/>
                  <a:ea typeface="ＭＳ Ｐゴシック" pitchFamily="50" charset="-128"/>
                </a:defRPr>
              </a:lvl1pPr>
              <a:lvl2pPr marL="742950" indent="-285750" defTabSz="457200">
                <a:defRPr kumimoji="1">
                  <a:solidFill>
                    <a:schemeClr val="tx1"/>
                  </a:solidFill>
                  <a:latin typeface="Calibri" pitchFamily="34" charset="0"/>
                  <a:ea typeface="ＭＳ Ｐゴシック" pitchFamily="50" charset="-128"/>
                </a:defRPr>
              </a:lvl2pPr>
              <a:lvl3pPr marL="1143000" indent="-228600" defTabSz="457200">
                <a:defRPr kumimoji="1">
                  <a:solidFill>
                    <a:schemeClr val="tx1"/>
                  </a:solidFill>
                  <a:latin typeface="Calibri" pitchFamily="34" charset="0"/>
                  <a:ea typeface="ＭＳ Ｐゴシック" pitchFamily="50" charset="-128"/>
                </a:defRPr>
              </a:lvl3pPr>
              <a:lvl4pPr marL="1600200" indent="-228600" defTabSz="457200">
                <a:defRPr kumimoji="1">
                  <a:solidFill>
                    <a:schemeClr val="tx1"/>
                  </a:solidFill>
                  <a:latin typeface="Calibri" pitchFamily="34" charset="0"/>
                  <a:ea typeface="ＭＳ Ｐゴシック" pitchFamily="50" charset="-128"/>
                </a:defRPr>
              </a:lvl4pPr>
              <a:lvl5pPr marL="2057400" indent="-228600" defTabSz="4572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2000" b="1" dirty="0" smtClean="0">
                  <a:solidFill>
                    <a:srgbClr val="000000"/>
                  </a:solidFill>
                </a:rPr>
                <a:t>KU</a:t>
              </a:r>
              <a:endParaRPr lang="ja-JP" altLang="en-US" sz="2000" b="1" dirty="0">
                <a:solidFill>
                  <a:srgbClr val="000000"/>
                </a:solidFill>
              </a:endParaRPr>
            </a:p>
          </p:txBody>
        </p:sp>
        <p:grpSp>
          <p:nvGrpSpPr>
            <p:cNvPr id="21518" name="図形グループ 13"/>
            <p:cNvGrpSpPr>
              <a:grpSpLocks/>
            </p:cNvGrpSpPr>
            <p:nvPr/>
          </p:nvGrpSpPr>
          <p:grpSpPr bwMode="auto">
            <a:xfrm>
              <a:off x="2339498" y="1628526"/>
              <a:ext cx="4960869" cy="2966521"/>
              <a:chOff x="1689618" y="2655034"/>
              <a:chExt cx="4960869" cy="2925808"/>
            </a:xfrm>
          </p:grpSpPr>
          <p:sp>
            <p:nvSpPr>
              <p:cNvPr id="8" name="角丸四角形 7"/>
              <p:cNvSpPr/>
              <p:nvPr/>
            </p:nvSpPr>
            <p:spPr>
              <a:xfrm>
                <a:off x="1856304" y="3185916"/>
                <a:ext cx="4664010" cy="170530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defTabSz="457200"/>
                <a:r>
                  <a:rPr lang="en-US" altLang="ja-JP" dirty="0" smtClean="0">
                    <a:solidFill>
                      <a:srgbClr val="000000"/>
                    </a:solidFill>
                  </a:rPr>
                  <a:t>Four research divisions:</a:t>
                </a:r>
              </a:p>
              <a:p>
                <a:pPr marL="285750" indent="-285750">
                  <a:buFont typeface="Arial"/>
                  <a:buChar char="•"/>
                </a:pPr>
                <a:r>
                  <a:rPr lang="en-US" altLang="ja-JP" sz="1600" dirty="0" smtClean="0">
                    <a:solidFill>
                      <a:srgbClr val="000000"/>
                    </a:solidFill>
                  </a:rPr>
                  <a:t>Space </a:t>
                </a:r>
                <a:r>
                  <a:rPr lang="en-US" altLang="ja-JP" sz="1600" dirty="0">
                    <a:solidFill>
                      <a:srgbClr val="000000"/>
                    </a:solidFill>
                  </a:rPr>
                  <a:t>e</a:t>
                </a:r>
                <a:r>
                  <a:rPr lang="en-US" altLang="ja-JP" sz="1600" dirty="0" smtClean="0">
                    <a:solidFill>
                      <a:srgbClr val="000000"/>
                    </a:solidFill>
                  </a:rPr>
                  <a:t>nvironment (A. </a:t>
                </a:r>
                <a:r>
                  <a:rPr lang="en-US" altLang="ja-JP" sz="1600" dirty="0" err="1" smtClean="0">
                    <a:solidFill>
                      <a:srgbClr val="000000"/>
                    </a:solidFill>
                  </a:rPr>
                  <a:t>Asai</a:t>
                </a:r>
                <a:r>
                  <a:rPr lang="en-US" altLang="ja-JP" sz="1600" dirty="0" smtClean="0">
                    <a:solidFill>
                      <a:srgbClr val="000000"/>
                    </a:solidFill>
                  </a:rPr>
                  <a:t>, solar physics) </a:t>
                </a:r>
              </a:p>
              <a:p>
                <a:pPr marL="285750" indent="-285750">
                  <a:buFont typeface="Arial"/>
                  <a:buChar char="•"/>
                </a:pPr>
                <a:r>
                  <a:rPr lang="en-US" altLang="ja-JP" sz="1600" dirty="0" smtClean="0">
                    <a:solidFill>
                      <a:srgbClr val="000000"/>
                    </a:solidFill>
                  </a:rPr>
                  <a:t>Space sensing (Y. </a:t>
                </a:r>
                <a:r>
                  <a:rPr lang="en-US" altLang="ja-JP" sz="1600" dirty="0" err="1" smtClean="0">
                    <a:solidFill>
                      <a:srgbClr val="000000"/>
                    </a:solidFill>
                  </a:rPr>
                  <a:t>Mizumura</a:t>
                </a:r>
                <a:r>
                  <a:rPr lang="en-US" altLang="ja-JP" sz="1600" dirty="0" smtClean="0">
                    <a:solidFill>
                      <a:srgbClr val="000000"/>
                    </a:solidFill>
                  </a:rPr>
                  <a:t>, </a:t>
                </a:r>
                <a:r>
                  <a:rPr lang="en-US" altLang="ja-JP" sz="1600" dirty="0" err="1" smtClean="0">
                    <a:solidFill>
                      <a:srgbClr val="000000"/>
                    </a:solidFill>
                  </a:rPr>
                  <a:t>γ</a:t>
                </a:r>
                <a:r>
                  <a:rPr lang="en-US" altLang="ja-JP" sz="1600" dirty="0" smtClean="0">
                    <a:solidFill>
                      <a:srgbClr val="000000"/>
                    </a:solidFill>
                  </a:rPr>
                  <a:t>-ray astronomy)</a:t>
                </a:r>
              </a:p>
              <a:p>
                <a:pPr marL="285750" indent="-285750">
                  <a:buFont typeface="Arial"/>
                  <a:buChar char="•"/>
                </a:pPr>
                <a:r>
                  <a:rPr lang="en-US" altLang="ja-JP" sz="1600" dirty="0" smtClean="0">
                    <a:solidFill>
                      <a:srgbClr val="000000"/>
                    </a:solidFill>
                  </a:rPr>
                  <a:t>Space civilization (M. Kureha, philosophy)</a:t>
                </a:r>
              </a:p>
              <a:p>
                <a:pPr marL="285750" indent="-285750">
                  <a:buFont typeface="Arial"/>
                  <a:buChar char="•"/>
                </a:pPr>
                <a:r>
                  <a:rPr lang="en-US" altLang="ja-JP" sz="1600" dirty="0" smtClean="0">
                    <a:solidFill>
                      <a:srgbClr val="000000"/>
                    </a:solidFill>
                  </a:rPr>
                  <a:t>Public engagement (M. Abe, geoscience)</a:t>
                </a:r>
                <a:endParaRPr lang="en-US" altLang="ja-JP" sz="1100" dirty="0">
                  <a:solidFill>
                    <a:srgbClr val="000000"/>
                  </a:solidFill>
                </a:endParaRPr>
              </a:p>
              <a:p>
                <a:pPr defTabSz="457200">
                  <a:lnSpc>
                    <a:spcPct val="90000"/>
                  </a:lnSpc>
                </a:pPr>
                <a:endParaRPr lang="en-US" altLang="ja-JP" sz="1200" dirty="0">
                  <a:solidFill>
                    <a:srgbClr val="000000"/>
                  </a:solidFill>
                </a:endParaRPr>
              </a:p>
            </p:txBody>
          </p:sp>
          <p:sp>
            <p:nvSpPr>
              <p:cNvPr id="7" name="正方形/長方形 6"/>
              <p:cNvSpPr/>
              <p:nvPr/>
            </p:nvSpPr>
            <p:spPr>
              <a:xfrm>
                <a:off x="1689618" y="2655034"/>
                <a:ext cx="4960869" cy="292580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ja-JP" altLang="en-US" sz="2000">
                  <a:solidFill>
                    <a:prstClr val="white"/>
                  </a:solidFill>
                </a:endParaRPr>
              </a:p>
            </p:txBody>
          </p:sp>
        </p:grpSp>
        <p:sp>
          <p:nvSpPr>
            <p:cNvPr id="15" name="角丸四角形 14"/>
            <p:cNvSpPr/>
            <p:nvPr/>
          </p:nvSpPr>
          <p:spPr>
            <a:xfrm>
              <a:off x="148778" y="1628525"/>
              <a:ext cx="1249346" cy="72082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Graduate Schools</a:t>
              </a:r>
              <a:endParaRPr lang="en-US" altLang="ja-JP" sz="1600" dirty="0">
                <a:solidFill>
                  <a:prstClr val="black"/>
                </a:solidFill>
              </a:endParaRPr>
            </a:p>
          </p:txBody>
        </p:sp>
        <p:sp>
          <p:nvSpPr>
            <p:cNvPr id="26" name="正方形/長方形 25"/>
            <p:cNvSpPr/>
            <p:nvPr/>
          </p:nvSpPr>
          <p:spPr>
            <a:xfrm>
              <a:off x="2195038" y="693357"/>
              <a:ext cx="5445049" cy="511246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ja-JP" altLang="en-US" sz="2000">
                <a:solidFill>
                  <a:prstClr val="white"/>
                </a:solidFill>
              </a:endParaRPr>
            </a:p>
          </p:txBody>
        </p:sp>
        <p:sp>
          <p:nvSpPr>
            <p:cNvPr id="27" name="角丸四角形 26"/>
            <p:cNvSpPr/>
            <p:nvPr/>
          </p:nvSpPr>
          <p:spPr>
            <a:xfrm>
              <a:off x="7902021" y="1665043"/>
              <a:ext cx="1192196" cy="647791"/>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r>
                <a:rPr lang="en-US" altLang="ja-JP" dirty="0">
                  <a:solidFill>
                    <a:prstClr val="black"/>
                  </a:solidFill>
                </a:rPr>
                <a:t>JAXA</a:t>
              </a:r>
            </a:p>
          </p:txBody>
        </p:sp>
        <p:sp>
          <p:nvSpPr>
            <p:cNvPr id="30" name="正方形/長方形 29"/>
            <p:cNvSpPr/>
            <p:nvPr/>
          </p:nvSpPr>
          <p:spPr>
            <a:xfrm>
              <a:off x="107504" y="660932"/>
              <a:ext cx="7632594" cy="5288705"/>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ja-JP" altLang="en-US" sz="2000" dirty="0">
                <a:solidFill>
                  <a:prstClr val="white"/>
                </a:solidFill>
              </a:endParaRPr>
            </a:p>
          </p:txBody>
        </p:sp>
        <p:sp>
          <p:nvSpPr>
            <p:cNvPr id="21523" name="テキスト ボックス 27677"/>
            <p:cNvSpPr txBox="1">
              <a:spLocks noChangeArrowheads="1"/>
            </p:cNvSpPr>
            <p:nvPr/>
          </p:nvSpPr>
          <p:spPr bwMode="auto">
            <a:xfrm>
              <a:off x="2349946" y="1681182"/>
              <a:ext cx="2414736" cy="3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nSpc>
                  <a:spcPct val="90000"/>
                </a:lnSpc>
                <a:spcBef>
                  <a:spcPts val="300"/>
                </a:spcBef>
              </a:pPr>
              <a:r>
                <a:rPr lang="en-US" altLang="ja-JP" b="1" dirty="0" err="1" smtClean="0">
                  <a:solidFill>
                    <a:srgbClr val="FF0000"/>
                  </a:solidFill>
                </a:rPr>
                <a:t>Uchu-gaku</a:t>
              </a:r>
              <a:r>
                <a:rPr lang="en-US" altLang="ja-JP" b="1" dirty="0" smtClean="0">
                  <a:solidFill>
                    <a:srgbClr val="FF0000"/>
                  </a:solidFill>
                </a:rPr>
                <a:t> </a:t>
              </a:r>
              <a:r>
                <a:rPr lang="ja-JP" altLang="en-US" b="1" dirty="0" smtClean="0">
                  <a:solidFill>
                    <a:srgbClr val="FF0000"/>
                  </a:solidFill>
                </a:rPr>
                <a:t>宇宙学</a:t>
              </a:r>
              <a:r>
                <a:rPr lang="ja-JP" altLang="en-US" b="1" dirty="0">
                  <a:solidFill>
                    <a:srgbClr val="FF0000"/>
                  </a:solidFill>
                </a:rPr>
                <a:t>拠点</a:t>
              </a:r>
              <a:r>
                <a:rPr lang="ja-JP" altLang="en-US" sz="1200" dirty="0">
                  <a:solidFill>
                    <a:srgbClr val="FF0000"/>
                  </a:solidFill>
                </a:rPr>
                <a:t>　</a:t>
              </a:r>
              <a:endParaRPr lang="en-US" altLang="ja-JP" sz="1400" dirty="0">
                <a:solidFill>
                  <a:srgbClr val="000000"/>
                </a:solidFill>
              </a:endParaRPr>
            </a:p>
          </p:txBody>
        </p:sp>
        <p:sp>
          <p:nvSpPr>
            <p:cNvPr id="83" name="角丸四角形 82"/>
            <p:cNvSpPr/>
            <p:nvPr/>
          </p:nvSpPr>
          <p:spPr>
            <a:xfrm>
              <a:off x="7916308" y="2457317"/>
              <a:ext cx="1227120" cy="79227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Universities</a:t>
              </a:r>
              <a:endParaRPr lang="en-US" altLang="ja-JP" sz="1600" dirty="0">
                <a:solidFill>
                  <a:prstClr val="black"/>
                </a:solidFill>
              </a:endParaRPr>
            </a:p>
          </p:txBody>
        </p:sp>
        <p:sp>
          <p:nvSpPr>
            <p:cNvPr id="48" name="左右矢印 47"/>
            <p:cNvSpPr/>
            <p:nvPr/>
          </p:nvSpPr>
          <p:spPr>
            <a:xfrm>
              <a:off x="7307757" y="2644668"/>
              <a:ext cx="594263" cy="417572"/>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endParaRPr lang="ja-JP" altLang="en-US" sz="2000" dirty="0">
                <a:solidFill>
                  <a:prstClr val="black"/>
                </a:solidFill>
              </a:endParaRPr>
            </a:p>
          </p:txBody>
        </p:sp>
        <p:sp>
          <p:nvSpPr>
            <p:cNvPr id="43" name="角丸四角形 42"/>
            <p:cNvSpPr/>
            <p:nvPr/>
          </p:nvSpPr>
          <p:spPr>
            <a:xfrm>
              <a:off x="2506184" y="4638773"/>
              <a:ext cx="4665597" cy="109401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defTabSz="457200" fontAlgn="auto">
                <a:spcBef>
                  <a:spcPts val="0"/>
                </a:spcBef>
                <a:spcAft>
                  <a:spcPts val="0"/>
                </a:spcAft>
                <a:defRPr/>
              </a:pPr>
              <a:r>
                <a:rPr lang="en-US" altLang="ja-JP" dirty="0" err="1" smtClean="0">
                  <a:solidFill>
                    <a:prstClr val="black"/>
                  </a:solidFill>
                </a:rPr>
                <a:t>BroadBandTower</a:t>
              </a:r>
              <a:r>
                <a:rPr lang="en-US" altLang="ja-JP" dirty="0" smtClean="0">
                  <a:solidFill>
                    <a:prstClr val="black"/>
                  </a:solidFill>
                </a:rPr>
                <a:t> division</a:t>
              </a:r>
            </a:p>
            <a:p>
              <a:pPr defTabSz="457200" fontAlgn="auto">
                <a:spcBef>
                  <a:spcPts val="0"/>
                </a:spcBef>
                <a:spcAft>
                  <a:spcPts val="0"/>
                </a:spcAft>
                <a:defRPr/>
              </a:pPr>
              <a:r>
                <a:rPr lang="en-US" altLang="ja-JP" sz="1400" dirty="0" smtClean="0">
                  <a:solidFill>
                    <a:prstClr val="black"/>
                  </a:solidFill>
                </a:rPr>
                <a:t>Run by the donation from the BBT </a:t>
              </a:r>
              <a:r>
                <a:rPr lang="en-US" altLang="ja-JP" sz="1400" dirty="0" err="1" smtClean="0">
                  <a:solidFill>
                    <a:prstClr val="black"/>
                  </a:solidFill>
                </a:rPr>
                <a:t>inc.</a:t>
              </a:r>
              <a:r>
                <a:rPr lang="en-US" altLang="ja-JP" sz="1400" dirty="0" smtClean="0">
                  <a:solidFill>
                    <a:prstClr val="black"/>
                  </a:solidFill>
                </a:rPr>
                <a:t>, an ICT company</a:t>
              </a:r>
              <a:endParaRPr lang="en-US" altLang="ja-JP" sz="1400" dirty="0">
                <a:solidFill>
                  <a:prstClr val="black"/>
                </a:solidFill>
              </a:endParaRPr>
            </a:p>
          </p:txBody>
        </p:sp>
        <p:sp>
          <p:nvSpPr>
            <p:cNvPr id="50" name="角丸四角形 49"/>
            <p:cNvSpPr/>
            <p:nvPr/>
          </p:nvSpPr>
          <p:spPr>
            <a:xfrm>
              <a:off x="7911546" y="3392486"/>
              <a:ext cx="1190608" cy="647791"/>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r>
                <a:rPr lang="en-US" altLang="ja-JP" sz="1600" dirty="0" err="1" smtClean="0">
                  <a:solidFill>
                    <a:prstClr val="black"/>
                  </a:solidFill>
                </a:rPr>
                <a:t>Instites</a:t>
              </a:r>
              <a:endParaRPr lang="ja-JP" altLang="en-US" sz="1600" dirty="0">
                <a:solidFill>
                  <a:prstClr val="black"/>
                </a:solidFill>
              </a:endParaRPr>
            </a:p>
          </p:txBody>
        </p:sp>
        <p:sp>
          <p:nvSpPr>
            <p:cNvPr id="51" name="左右矢印 50"/>
            <p:cNvSpPr/>
            <p:nvPr/>
          </p:nvSpPr>
          <p:spPr>
            <a:xfrm>
              <a:off x="7307757" y="3508389"/>
              <a:ext cx="594263" cy="417572"/>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endParaRPr lang="ja-JP" altLang="en-US" sz="2000" dirty="0">
                <a:solidFill>
                  <a:prstClr val="black"/>
                </a:solidFill>
              </a:endParaRPr>
            </a:p>
          </p:txBody>
        </p:sp>
        <p:sp>
          <p:nvSpPr>
            <p:cNvPr id="52" name="角丸四角形 51"/>
            <p:cNvSpPr/>
            <p:nvPr/>
          </p:nvSpPr>
          <p:spPr>
            <a:xfrm>
              <a:off x="7911546" y="4184760"/>
              <a:ext cx="1190608" cy="54057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Industry</a:t>
              </a:r>
              <a:endParaRPr lang="ja-JP" altLang="en-US" sz="1600" dirty="0">
                <a:solidFill>
                  <a:prstClr val="black"/>
                </a:solidFill>
              </a:endParaRPr>
            </a:p>
          </p:txBody>
        </p:sp>
        <p:sp>
          <p:nvSpPr>
            <p:cNvPr id="53" name="左右矢印 52"/>
            <p:cNvSpPr/>
            <p:nvPr/>
          </p:nvSpPr>
          <p:spPr>
            <a:xfrm>
              <a:off x="7307759" y="4221202"/>
              <a:ext cx="594262" cy="417572"/>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endParaRPr lang="ja-JP" altLang="en-US" sz="2000" dirty="0">
                <a:solidFill>
                  <a:prstClr val="black"/>
                </a:solidFill>
              </a:endParaRPr>
            </a:p>
          </p:txBody>
        </p:sp>
        <p:sp>
          <p:nvSpPr>
            <p:cNvPr id="29" name="左右矢印 28"/>
            <p:cNvSpPr/>
            <p:nvPr/>
          </p:nvSpPr>
          <p:spPr>
            <a:xfrm>
              <a:off x="7307757" y="1779359"/>
              <a:ext cx="594263" cy="417571"/>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endParaRPr lang="ja-JP" altLang="en-US" sz="2000" dirty="0">
                <a:solidFill>
                  <a:prstClr val="black"/>
                </a:solidFill>
              </a:endParaRPr>
            </a:p>
          </p:txBody>
        </p:sp>
        <p:sp>
          <p:nvSpPr>
            <p:cNvPr id="21532" name="テキスト ボックス 32"/>
            <p:cNvSpPr txBox="1">
              <a:spLocks noChangeArrowheads="1"/>
            </p:cNvSpPr>
            <p:nvPr/>
          </p:nvSpPr>
          <p:spPr bwMode="auto">
            <a:xfrm>
              <a:off x="2195736" y="683404"/>
              <a:ext cx="662665" cy="3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a:solidFill>
                    <a:schemeClr val="tx1"/>
                  </a:solidFill>
                  <a:latin typeface="Calibri" pitchFamily="34" charset="0"/>
                  <a:ea typeface="ＭＳ Ｐゴシック" pitchFamily="50" charset="-128"/>
                </a:defRPr>
              </a:lvl1pPr>
              <a:lvl2pPr marL="742950" indent="-285750" defTabSz="457200">
                <a:defRPr kumimoji="1">
                  <a:solidFill>
                    <a:schemeClr val="tx1"/>
                  </a:solidFill>
                  <a:latin typeface="Calibri" pitchFamily="34" charset="0"/>
                  <a:ea typeface="ＭＳ Ｐゴシック" pitchFamily="50" charset="-128"/>
                </a:defRPr>
              </a:lvl2pPr>
              <a:lvl3pPr marL="1143000" indent="-228600" defTabSz="457200">
                <a:defRPr kumimoji="1">
                  <a:solidFill>
                    <a:schemeClr val="tx1"/>
                  </a:solidFill>
                  <a:latin typeface="Calibri" pitchFamily="34" charset="0"/>
                  <a:ea typeface="ＭＳ Ｐゴシック" pitchFamily="50" charset="-128"/>
                </a:defRPr>
              </a:lvl3pPr>
              <a:lvl4pPr marL="1600200" indent="-228600" defTabSz="457200">
                <a:defRPr kumimoji="1">
                  <a:solidFill>
                    <a:schemeClr val="tx1"/>
                  </a:solidFill>
                  <a:latin typeface="Calibri" pitchFamily="34" charset="0"/>
                  <a:ea typeface="ＭＳ Ｐゴシック" pitchFamily="50" charset="-128"/>
                </a:defRPr>
              </a:lvl4pPr>
              <a:lvl5pPr marL="2057400" indent="-228600" defTabSz="4572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b="1" dirty="0" smtClean="0">
                  <a:solidFill>
                    <a:srgbClr val="000000"/>
                  </a:solidFill>
                </a:rPr>
                <a:t>USSS</a:t>
              </a:r>
              <a:endParaRPr lang="ja-JP" altLang="en-US" b="1" dirty="0">
                <a:solidFill>
                  <a:srgbClr val="000000"/>
                </a:solidFill>
              </a:endParaRPr>
            </a:p>
          </p:txBody>
        </p:sp>
        <p:sp>
          <p:nvSpPr>
            <p:cNvPr id="37" name="角丸四角形 36"/>
            <p:cNvSpPr/>
            <p:nvPr/>
          </p:nvSpPr>
          <p:spPr>
            <a:xfrm>
              <a:off x="164653" y="2457317"/>
              <a:ext cx="1249346" cy="79227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Research Institutes </a:t>
              </a:r>
              <a:endParaRPr lang="ja-JP" altLang="en-US" sz="1600" dirty="0">
                <a:solidFill>
                  <a:prstClr val="black"/>
                </a:solidFill>
              </a:endParaRPr>
            </a:p>
          </p:txBody>
        </p:sp>
        <p:sp>
          <p:nvSpPr>
            <p:cNvPr id="38" name="角丸四角形 37"/>
            <p:cNvSpPr/>
            <p:nvPr/>
          </p:nvSpPr>
          <p:spPr>
            <a:xfrm>
              <a:off x="148778" y="3357556"/>
              <a:ext cx="1249346" cy="71923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Centers </a:t>
              </a:r>
              <a:r>
                <a:rPr lang="en-US" altLang="ja-JP" sz="1600" dirty="0" err="1" smtClean="0">
                  <a:solidFill>
                    <a:prstClr val="black"/>
                  </a:solidFill>
                </a:rPr>
                <a:t>etc</a:t>
              </a:r>
              <a:endParaRPr lang="ja-JP" altLang="en-US" sz="1600" dirty="0">
                <a:solidFill>
                  <a:prstClr val="black"/>
                </a:solidFill>
              </a:endParaRPr>
            </a:p>
          </p:txBody>
        </p:sp>
        <p:sp>
          <p:nvSpPr>
            <p:cNvPr id="6" name="左右矢印 5"/>
            <p:cNvSpPr/>
            <p:nvPr/>
          </p:nvSpPr>
          <p:spPr bwMode="auto">
            <a:xfrm>
              <a:off x="1398124" y="2630379"/>
              <a:ext cx="792152" cy="431861"/>
            </a:xfrm>
            <a:prstGeom prst="leftRightArrow">
              <a:avLst/>
            </a:prstGeom>
            <a:ln/>
            <a:extLst/>
          </p:spPr>
          <p:style>
            <a:lnRef idx="1">
              <a:schemeClr val="accent5"/>
            </a:lnRef>
            <a:fillRef idx="2">
              <a:schemeClr val="accent5"/>
            </a:fillRef>
            <a:effectRef idx="1">
              <a:schemeClr val="accent5"/>
            </a:effectRef>
            <a:fontRef idx="minor">
              <a:schemeClr val="dk1"/>
            </a:fontRef>
          </p:style>
          <p:txBody>
            <a:bodyPr vert="eaVert" wrap="none" anchor="ctr"/>
            <a:lstStyle/>
            <a:p>
              <a:pPr algn="ctr" fontAlgn="auto">
                <a:spcBef>
                  <a:spcPts val="0"/>
                </a:spcBef>
                <a:spcAft>
                  <a:spcPts val="0"/>
                </a:spcAft>
                <a:defRPr/>
              </a:pPr>
              <a:endParaRPr lang="ja-JP" altLang="en-US" sz="1600" b="1" dirty="0">
                <a:solidFill>
                  <a:schemeClr val="bg1"/>
                </a:solidFill>
              </a:endParaRPr>
            </a:p>
          </p:txBody>
        </p:sp>
      </p:grpSp>
      <p:sp>
        <p:nvSpPr>
          <p:cNvPr id="54" name="左右矢印 53"/>
          <p:cNvSpPr/>
          <p:nvPr/>
        </p:nvSpPr>
        <p:spPr bwMode="auto">
          <a:xfrm>
            <a:off x="7308304" y="4811687"/>
            <a:ext cx="594270" cy="417513"/>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endParaRPr lang="ja-JP" altLang="en-US" sz="2000" dirty="0">
              <a:solidFill>
                <a:prstClr val="black"/>
              </a:solidFill>
            </a:endParaRPr>
          </a:p>
        </p:txBody>
      </p:sp>
      <p:sp>
        <p:nvSpPr>
          <p:cNvPr id="55" name="角丸四角形 54"/>
          <p:cNvSpPr/>
          <p:nvPr/>
        </p:nvSpPr>
        <p:spPr bwMode="auto">
          <a:xfrm>
            <a:off x="7884368" y="4797152"/>
            <a:ext cx="1190625" cy="54049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Schools</a:t>
            </a:r>
            <a:endParaRPr lang="ja-JP" altLang="en-US" sz="1600" dirty="0">
              <a:solidFill>
                <a:prstClr val="black"/>
              </a:solidFill>
            </a:endParaRPr>
          </a:p>
        </p:txBody>
      </p:sp>
      <p:sp>
        <p:nvSpPr>
          <p:cNvPr id="2" name="テキスト ボックス 1"/>
          <p:cNvSpPr txBox="1"/>
          <p:nvPr/>
        </p:nvSpPr>
        <p:spPr>
          <a:xfrm>
            <a:off x="2424808" y="953870"/>
            <a:ext cx="4827689" cy="646331"/>
          </a:xfrm>
          <a:prstGeom prst="rect">
            <a:avLst/>
          </a:prstGeom>
          <a:noFill/>
        </p:spPr>
        <p:txBody>
          <a:bodyPr wrap="none" rtlCol="0">
            <a:spAutoFit/>
          </a:bodyPr>
          <a:lstStyle/>
          <a:p>
            <a:r>
              <a:rPr kumimoji="1" lang="en-US" altLang="ja-JP" dirty="0" smtClean="0"/>
              <a:t>Director: Prof. Toshihiko </a:t>
            </a:r>
            <a:r>
              <a:rPr kumimoji="1" lang="en-US" altLang="ja-JP" dirty="0" err="1" smtClean="0"/>
              <a:t>Iyemori</a:t>
            </a:r>
            <a:r>
              <a:rPr kumimoji="1" lang="en-US" altLang="ja-JP" dirty="0" smtClean="0"/>
              <a:t> </a:t>
            </a:r>
          </a:p>
          <a:p>
            <a:r>
              <a:rPr lang="en-US" altLang="ja-JP" dirty="0" smtClean="0"/>
              <a:t>Vice directors: K. Shibata, T. </a:t>
            </a:r>
            <a:r>
              <a:rPr lang="en-US" altLang="ja-JP" dirty="0" err="1" smtClean="0"/>
              <a:t>Tanimori</a:t>
            </a:r>
            <a:r>
              <a:rPr lang="en-US" altLang="ja-JP" dirty="0" smtClean="0"/>
              <a:t>, R. </a:t>
            </a:r>
            <a:r>
              <a:rPr lang="en-US" altLang="ja-JP" dirty="0" err="1" smtClean="0"/>
              <a:t>Inamuro</a:t>
            </a:r>
            <a:endParaRPr kumimoji="1" lang="ja-JP" altLang="en-US" dirty="0"/>
          </a:p>
        </p:txBody>
      </p:sp>
      <p:sp>
        <p:nvSpPr>
          <p:cNvPr id="56" name="角丸四角形 55"/>
          <p:cNvSpPr/>
          <p:nvPr/>
        </p:nvSpPr>
        <p:spPr bwMode="auto">
          <a:xfrm>
            <a:off x="165100" y="4279031"/>
            <a:ext cx="1249363" cy="719137"/>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fontAlgn="auto">
              <a:spcBef>
                <a:spcPts val="0"/>
              </a:spcBef>
              <a:spcAft>
                <a:spcPts val="0"/>
              </a:spcAft>
              <a:defRPr/>
            </a:pPr>
            <a:r>
              <a:rPr lang="en-US" altLang="ja-JP" sz="1600" dirty="0" smtClean="0">
                <a:solidFill>
                  <a:prstClr val="black"/>
                </a:solidFill>
              </a:rPr>
              <a:t>Students</a:t>
            </a:r>
            <a:endParaRPr lang="ja-JP" altLang="en-US" sz="1600" dirty="0">
              <a:solidFill>
                <a:prstClr val="black"/>
              </a:solidFill>
            </a:endParaRPr>
          </a:p>
        </p:txBody>
      </p:sp>
      <p:sp>
        <p:nvSpPr>
          <p:cNvPr id="3" name="右矢印 2"/>
          <p:cNvSpPr/>
          <p:nvPr/>
        </p:nvSpPr>
        <p:spPr>
          <a:xfrm>
            <a:off x="1531171" y="4184651"/>
            <a:ext cx="1068259" cy="41022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730019" y="4084166"/>
            <a:ext cx="4070345"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en-US" altLang="ja-JP" dirty="0" smtClean="0"/>
              <a:t>Education program for graduate students</a:t>
            </a:r>
            <a:endParaRPr kumimoji="1" lang="ja-JP" altLang="en-US" dirty="0"/>
          </a:p>
        </p:txBody>
      </p:sp>
    </p:spTree>
    <p:extLst>
      <p:ext uri="{BB962C8B-B14F-4D97-AF65-F5344CB8AC3E}">
        <p14:creationId xmlns:p14="http://schemas.microsoft.com/office/powerpoint/2010/main" val="32319613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842" y="-73001"/>
            <a:ext cx="8771593" cy="792088"/>
          </a:xfrm>
        </p:spPr>
        <p:txBody>
          <a:bodyPr>
            <a:normAutofit fontScale="90000"/>
          </a:bodyPr>
          <a:lstStyle/>
          <a:p>
            <a:r>
              <a:rPr kumimoji="1" lang="en-US" altLang="ja-JP" sz="2400" dirty="0" smtClean="0"/>
              <a:t>Some examples of interdisciplinary research projects in USSS</a:t>
            </a:r>
            <a:endParaRPr kumimoji="1" lang="ja-JP" altLang="en-US" sz="2400" dirty="0"/>
          </a:p>
        </p:txBody>
      </p:sp>
      <p:sp>
        <p:nvSpPr>
          <p:cNvPr id="3" name="コンテンツ プレースホルダー 2"/>
          <p:cNvSpPr>
            <a:spLocks noGrp="1"/>
          </p:cNvSpPr>
          <p:nvPr>
            <p:ph idx="1"/>
          </p:nvPr>
        </p:nvSpPr>
        <p:spPr>
          <a:xfrm>
            <a:off x="395536" y="719087"/>
            <a:ext cx="8304840" cy="5832937"/>
          </a:xfrm>
        </p:spPr>
        <p:txBody>
          <a:bodyPr>
            <a:normAutofit/>
          </a:bodyPr>
          <a:lstStyle/>
          <a:p>
            <a:r>
              <a:rPr lang="en-US" altLang="ja-JP" sz="2400" dirty="0" smtClean="0"/>
              <a:t>Ongoing</a:t>
            </a:r>
            <a:endParaRPr lang="en-US" altLang="ja-JP" sz="2400" dirty="0"/>
          </a:p>
          <a:p>
            <a:pPr lvl="1"/>
            <a:r>
              <a:rPr lang="en-US" altLang="ja-JP" sz="2000" dirty="0" smtClean="0"/>
              <a:t>Space weather forecasting system using machine learning (BBT </a:t>
            </a:r>
            <a:r>
              <a:rPr lang="en-US" altLang="ja-JP" sz="2000" dirty="0" err="1" smtClean="0"/>
              <a:t>inc</a:t>
            </a:r>
            <a:r>
              <a:rPr lang="en-US" altLang="ja-JP" sz="2000" dirty="0" smtClean="0"/>
              <a:t> and RIKEN)</a:t>
            </a:r>
          </a:p>
          <a:p>
            <a:pPr lvl="1"/>
            <a:r>
              <a:rPr lang="en-US" altLang="ja-JP" sz="2000" dirty="0" smtClean="0"/>
              <a:t>Space anthropology (Kobe-U, Osaka-U, National Museum of Ethnology)</a:t>
            </a:r>
          </a:p>
          <a:p>
            <a:pPr lvl="1"/>
            <a:r>
              <a:rPr lang="en-US" altLang="ja-JP" sz="2000" dirty="0" smtClean="0"/>
              <a:t>Space ethics</a:t>
            </a:r>
          </a:p>
          <a:p>
            <a:pPr lvl="1"/>
            <a:r>
              <a:rPr lang="en-US" altLang="ja-JP" sz="2000" dirty="0" smtClean="0"/>
              <a:t>Long-term solar activity from historical literature (with Hayakawa-kun </a:t>
            </a:r>
            <a:r>
              <a:rPr lang="en-US" altLang="ja-JP" sz="2000" dirty="0" err="1" smtClean="0"/>
              <a:t>etc</a:t>
            </a:r>
            <a:r>
              <a:rPr lang="en-US" altLang="ja-JP" sz="2000" dirty="0" smtClean="0"/>
              <a:t>)</a:t>
            </a:r>
          </a:p>
          <a:p>
            <a:pPr lvl="1"/>
            <a:r>
              <a:rPr lang="en-US" altLang="ja-JP" sz="2000" dirty="0" smtClean="0"/>
              <a:t>Aurora 4D</a:t>
            </a:r>
            <a:endParaRPr lang="en-US" altLang="ja-JP" sz="2000" dirty="0" smtClean="0"/>
          </a:p>
          <a:p>
            <a:r>
              <a:rPr lang="en-US" altLang="ja-JP" sz="2400" dirty="0" smtClean="0"/>
              <a:t>Starting</a:t>
            </a:r>
          </a:p>
          <a:p>
            <a:pPr lvl="1"/>
            <a:r>
              <a:rPr lang="en-US" altLang="ja-JP" sz="2000" dirty="0" smtClean="0"/>
              <a:t>Astrobiology</a:t>
            </a:r>
          </a:p>
          <a:p>
            <a:pPr lvl="1"/>
            <a:r>
              <a:rPr lang="en-US" altLang="ja-JP" sz="2000" dirty="0" smtClean="0"/>
              <a:t>Social economic impacts of space </a:t>
            </a:r>
            <a:r>
              <a:rPr lang="en-US" altLang="ja-JP" sz="2000" dirty="0" smtClean="0"/>
              <a:t>disasters</a:t>
            </a:r>
            <a:endParaRPr lang="en-US" altLang="ja-JP" sz="2000" dirty="0"/>
          </a:p>
          <a:p>
            <a:pPr lvl="1"/>
            <a:endParaRPr lang="en-US" altLang="ja-JP" sz="2000" dirty="0"/>
          </a:p>
          <a:p>
            <a:endParaRPr kumimoji="1" lang="ja-JP" altLang="en-US" sz="3600" dirty="0"/>
          </a:p>
        </p:txBody>
      </p:sp>
    </p:spTree>
    <p:extLst>
      <p:ext uri="{BB962C8B-B14F-4D97-AF65-F5344CB8AC3E}">
        <p14:creationId xmlns:p14="http://schemas.microsoft.com/office/powerpoint/2010/main" val="37621632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800" dirty="0" smtClean="0"/>
              <a:t>What happens in USSS: example 1</a:t>
            </a:r>
            <a:endParaRPr kumimoji="1" lang="ja-JP" altLang="en-US" sz="2800" dirty="0"/>
          </a:p>
        </p:txBody>
      </p:sp>
      <p:sp>
        <p:nvSpPr>
          <p:cNvPr id="3" name="コンテンツ プレースホルダー 2"/>
          <p:cNvSpPr>
            <a:spLocks noGrp="1"/>
          </p:cNvSpPr>
          <p:nvPr>
            <p:ph idx="1"/>
          </p:nvPr>
        </p:nvSpPr>
        <p:spPr>
          <a:xfrm>
            <a:off x="457200" y="1600201"/>
            <a:ext cx="8229600" cy="939630"/>
          </a:xfrm>
        </p:spPr>
        <p:txBody>
          <a:bodyPr>
            <a:normAutofit fontScale="92500" lnSpcReduction="20000"/>
          </a:bodyPr>
          <a:lstStyle/>
          <a:p>
            <a:r>
              <a:rPr kumimoji="1" lang="en-US" altLang="ja-JP" sz="2400" dirty="0" smtClean="0"/>
              <a:t>Students in astronomy (T, K) and a student in history (H) met in an event, chatted, and then came up with an idea for a collaboration. </a:t>
            </a:r>
          </a:p>
        </p:txBody>
      </p:sp>
      <p:pic>
        <p:nvPicPr>
          <p:cNvPr id="4" name="図 3"/>
          <p:cNvPicPr>
            <a:picLocks noChangeAspect="1"/>
          </p:cNvPicPr>
          <p:nvPr/>
        </p:nvPicPr>
        <p:blipFill>
          <a:blip r:embed="rId2"/>
          <a:stretch>
            <a:fillRect/>
          </a:stretch>
        </p:blipFill>
        <p:spPr>
          <a:xfrm>
            <a:off x="6012160" y="3472273"/>
            <a:ext cx="2850130" cy="2191038"/>
          </a:xfrm>
          <a:prstGeom prst="rect">
            <a:avLst/>
          </a:prstGeom>
        </p:spPr>
      </p:pic>
      <p:sp>
        <p:nvSpPr>
          <p:cNvPr id="5" name="テキスト ボックス 4"/>
          <p:cNvSpPr txBox="1"/>
          <p:nvPr/>
        </p:nvSpPr>
        <p:spPr>
          <a:xfrm>
            <a:off x="5687616" y="5847356"/>
            <a:ext cx="3456384" cy="1200329"/>
          </a:xfrm>
          <a:prstGeom prst="rect">
            <a:avLst/>
          </a:prstGeom>
          <a:noFill/>
        </p:spPr>
        <p:txBody>
          <a:bodyPr wrap="square" rtlCol="0">
            <a:spAutoFit/>
          </a:bodyPr>
          <a:lstStyle/>
          <a:p>
            <a:r>
              <a:rPr lang="en-US" altLang="ja-JP" dirty="0" smtClean="0">
                <a:solidFill>
                  <a:prstClr val="black"/>
                </a:solidFill>
              </a:rPr>
              <a:t>Red aurora in Japan (1770)</a:t>
            </a:r>
          </a:p>
          <a:p>
            <a:r>
              <a:rPr lang="en-US" altLang="ja-JP" dirty="0" smtClean="0">
                <a:solidFill>
                  <a:prstClr val="black"/>
                </a:solidFill>
              </a:rPr>
              <a:t>National </a:t>
            </a:r>
            <a:r>
              <a:rPr lang="en-US" altLang="ja-JP" dirty="0">
                <a:solidFill>
                  <a:prstClr val="black"/>
                </a:solidFill>
              </a:rPr>
              <a:t>Diet Library of </a:t>
            </a:r>
            <a:endParaRPr lang="en-US" altLang="ja-JP" dirty="0" smtClean="0">
              <a:solidFill>
                <a:prstClr val="black"/>
              </a:solidFill>
            </a:endParaRPr>
          </a:p>
          <a:p>
            <a:r>
              <a:rPr lang="en-US" altLang="ja-JP" dirty="0" smtClean="0">
                <a:solidFill>
                  <a:prstClr val="black"/>
                </a:solidFill>
              </a:rPr>
              <a:t>Japan Digital </a:t>
            </a:r>
            <a:r>
              <a:rPr lang="en-US" altLang="ja-JP" dirty="0">
                <a:solidFill>
                  <a:prstClr val="black"/>
                </a:solidFill>
              </a:rPr>
              <a:t>archive</a:t>
            </a:r>
            <a:endParaRPr lang="ja-JP" altLang="en-US" dirty="0">
              <a:solidFill>
                <a:prstClr val="black"/>
              </a:solidFill>
            </a:endParaRPr>
          </a:p>
          <a:p>
            <a:endParaRPr kumimoji="1" lang="ja-JP" altLang="en-US" dirty="0"/>
          </a:p>
        </p:txBody>
      </p:sp>
      <p:sp>
        <p:nvSpPr>
          <p:cNvPr id="6" name="テキスト ボックス 5"/>
          <p:cNvSpPr txBox="1"/>
          <p:nvPr/>
        </p:nvSpPr>
        <p:spPr>
          <a:xfrm>
            <a:off x="669469" y="3606887"/>
            <a:ext cx="5018147" cy="1477328"/>
          </a:xfrm>
          <a:prstGeom prst="rect">
            <a:avLst/>
          </a:prstGeom>
          <a:noFill/>
        </p:spPr>
        <p:txBody>
          <a:bodyPr wrap="square" rtlCol="0">
            <a:spAutoFit/>
          </a:bodyPr>
          <a:lstStyle/>
          <a:p>
            <a:r>
              <a:rPr lang="en-US" altLang="ja-JP" dirty="0" smtClean="0"/>
              <a:t>In </a:t>
            </a:r>
            <a:r>
              <a:rPr lang="en-US" altLang="ja-JP" dirty="0"/>
              <a:t>China (776)</a:t>
            </a:r>
            <a:r>
              <a:rPr lang="ja-JP" altLang="en-US" dirty="0"/>
              <a:t>：「大曆十年</a:t>
            </a:r>
            <a:r>
              <a:rPr lang="en-US" altLang="ja-JP" dirty="0"/>
              <a:t>…</a:t>
            </a:r>
            <a:r>
              <a:rPr lang="ja-JP" altLang="en-US" dirty="0"/>
              <a:t>十二月丙子（</a:t>
            </a:r>
            <a:r>
              <a:rPr lang="en-US" altLang="ja-JP" dirty="0"/>
              <a:t>Jan 12, 776</a:t>
            </a:r>
            <a:r>
              <a:rPr lang="ja-JP" altLang="en-US" dirty="0"/>
              <a:t>），月出東方，上有</a:t>
            </a:r>
            <a:r>
              <a:rPr lang="ja-JP" altLang="en-US" dirty="0">
                <a:solidFill>
                  <a:srgbClr val="FF0000"/>
                </a:solidFill>
              </a:rPr>
              <a:t>白氣</a:t>
            </a:r>
            <a:r>
              <a:rPr lang="ja-JP" altLang="en-US" dirty="0"/>
              <a:t>十餘道，如匹練，貫五車及畢、觜觿、參、東井、輿鬼、柳、軒轅，中夜散去」</a:t>
            </a:r>
            <a:r>
              <a:rPr lang="en-US" altLang="ja-JP" dirty="0"/>
              <a:t>[</a:t>
            </a:r>
            <a:r>
              <a:rPr lang="ja-JP" altLang="en-US" dirty="0"/>
              <a:t>新唐書天文二</a:t>
            </a:r>
            <a:r>
              <a:rPr lang="en-US" altLang="ja-JP" dirty="0"/>
              <a:t>]</a:t>
            </a:r>
          </a:p>
          <a:p>
            <a:endParaRPr kumimoji="1" lang="ja-JP" altLang="en-US" dirty="0"/>
          </a:p>
        </p:txBody>
      </p:sp>
      <p:sp>
        <p:nvSpPr>
          <p:cNvPr id="7" name="テキスト ボックス 6"/>
          <p:cNvSpPr txBox="1"/>
          <p:nvPr/>
        </p:nvSpPr>
        <p:spPr>
          <a:xfrm>
            <a:off x="909898" y="5847356"/>
            <a:ext cx="3477297" cy="646331"/>
          </a:xfrm>
          <a:prstGeom prst="rect">
            <a:avLst/>
          </a:prstGeom>
          <a:noFill/>
        </p:spPr>
        <p:txBody>
          <a:bodyPr wrap="none" rtlCol="0">
            <a:spAutoFit/>
          </a:bodyPr>
          <a:lstStyle/>
          <a:p>
            <a:r>
              <a:rPr kumimoji="1" lang="en-US" altLang="ja-JP" dirty="0" smtClean="0"/>
              <a:t>Historical documents can be used </a:t>
            </a:r>
          </a:p>
          <a:p>
            <a:r>
              <a:rPr lang="en-US" altLang="ja-JP" dirty="0" smtClean="0"/>
              <a:t>to address the past solar activities?</a:t>
            </a:r>
            <a:endParaRPr kumimoji="1" lang="ja-JP" altLang="en-US" dirty="0"/>
          </a:p>
        </p:txBody>
      </p:sp>
    </p:spTree>
    <p:extLst>
      <p:ext uri="{BB962C8B-B14F-4D97-AF65-F5344CB8AC3E}">
        <p14:creationId xmlns:p14="http://schemas.microsoft.com/office/powerpoint/2010/main" val="275921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260648"/>
            <a:ext cx="8229600" cy="1143000"/>
          </a:xfrm>
        </p:spPr>
        <p:txBody>
          <a:bodyPr>
            <a:normAutofit fontScale="90000"/>
          </a:bodyPr>
          <a:lstStyle/>
          <a:p>
            <a:pPr algn="l"/>
            <a:r>
              <a:rPr kumimoji="1" lang="en-US" altLang="ja-JP" sz="3600" dirty="0" smtClean="0"/>
              <a:t>Any records in </a:t>
            </a:r>
            <a:br>
              <a:rPr kumimoji="1" lang="en-US" altLang="ja-JP" sz="3600" dirty="0" smtClean="0"/>
            </a:br>
            <a:r>
              <a:rPr kumimoji="1" lang="en-US" altLang="ja-JP" sz="3600" dirty="0" smtClean="0"/>
              <a:t>historical literature?</a:t>
            </a:r>
            <a:endParaRPr kumimoji="1" lang="ja-JP" altLang="en-US" sz="3600" dirty="0"/>
          </a:p>
        </p:txBody>
      </p:sp>
      <p:sp>
        <p:nvSpPr>
          <p:cNvPr id="3" name="コンテンツ プレースホルダー 2"/>
          <p:cNvSpPr>
            <a:spLocks noGrp="1"/>
          </p:cNvSpPr>
          <p:nvPr>
            <p:ph idx="1"/>
          </p:nvPr>
        </p:nvSpPr>
        <p:spPr>
          <a:xfrm>
            <a:off x="323528" y="2332037"/>
            <a:ext cx="8229600" cy="4525963"/>
          </a:xfrm>
        </p:spPr>
        <p:txBody>
          <a:bodyPr>
            <a:normAutofit fontScale="77500" lnSpcReduction="20000"/>
          </a:bodyPr>
          <a:lstStyle/>
          <a:p>
            <a:endParaRPr lang="en-US" altLang="ja-JP" sz="2800" dirty="0" smtClean="0"/>
          </a:p>
          <a:p>
            <a:r>
              <a:rPr lang="en-US" altLang="ja-JP" sz="2800" dirty="0" smtClean="0"/>
              <a:t>“</a:t>
            </a:r>
            <a:r>
              <a:rPr lang="en-US" altLang="ja-JP" sz="2800" dirty="0"/>
              <a:t>This year </a:t>
            </a:r>
            <a:r>
              <a:rPr lang="en-US" altLang="ja-JP" sz="2800" dirty="0" smtClean="0"/>
              <a:t>(774) also </a:t>
            </a:r>
            <a:r>
              <a:rPr lang="en-US" altLang="ja-JP" sz="2800" dirty="0"/>
              <a:t>appeared in the </a:t>
            </a:r>
            <a:r>
              <a:rPr lang="en-US" altLang="ja-JP" sz="2800" dirty="0" smtClean="0"/>
              <a:t>heavens a </a:t>
            </a:r>
            <a:r>
              <a:rPr lang="en-US" altLang="ja-JP" sz="2800" dirty="0"/>
              <a:t>red crucifix, after sunset; the </a:t>
            </a:r>
            <a:r>
              <a:rPr lang="en-US" altLang="ja-JP" sz="2800" dirty="0" err="1"/>
              <a:t>Mercians</a:t>
            </a:r>
            <a:r>
              <a:rPr lang="en-US" altLang="ja-JP" sz="2800" dirty="0"/>
              <a:t> and the men of Kent fought at </a:t>
            </a:r>
            <a:r>
              <a:rPr lang="en-US" altLang="ja-JP" sz="2800" dirty="0" err="1"/>
              <a:t>Otford</a:t>
            </a:r>
            <a:r>
              <a:rPr lang="en-US" altLang="ja-JP" sz="2800" dirty="0"/>
              <a:t>; and wonderful serpents were seen in the land of the </a:t>
            </a:r>
            <a:r>
              <a:rPr lang="en-US" altLang="ja-JP" sz="2800" dirty="0" err="1"/>
              <a:t>South­Saxons</a:t>
            </a:r>
            <a:r>
              <a:rPr lang="en-US" altLang="ja-JP" sz="2800" dirty="0"/>
              <a:t>.”</a:t>
            </a:r>
            <a:br>
              <a:rPr lang="en-US" altLang="ja-JP" sz="2800" dirty="0"/>
            </a:br>
            <a:r>
              <a:rPr lang="en-US" altLang="ja-JP" sz="2800" dirty="0" smtClean="0"/>
              <a:t> Allen (2012)</a:t>
            </a:r>
            <a:endParaRPr lang="en-US" altLang="ja-JP" sz="2800" dirty="0"/>
          </a:p>
          <a:p>
            <a:r>
              <a:rPr lang="en-US" altLang="ja-JP" sz="2600" dirty="0" smtClean="0"/>
              <a:t>There also is and German records on “Red shield-like thing above the church” [</a:t>
            </a:r>
            <a:r>
              <a:rPr lang="en-US" altLang="ja-JP" sz="2600" dirty="0" err="1"/>
              <a:t>Annales</a:t>
            </a:r>
            <a:r>
              <a:rPr lang="en-US" altLang="ja-JP" sz="2600" dirty="0"/>
              <a:t> </a:t>
            </a:r>
            <a:r>
              <a:rPr lang="en-US" altLang="ja-JP" sz="2600" dirty="0" err="1"/>
              <a:t>Regni</a:t>
            </a:r>
            <a:r>
              <a:rPr lang="en-US" altLang="ja-JP" sz="2600" dirty="0"/>
              <a:t> </a:t>
            </a:r>
            <a:r>
              <a:rPr lang="en-US" altLang="ja-JP" sz="2600" dirty="0" err="1"/>
              <a:t>Francorum</a:t>
            </a:r>
            <a:r>
              <a:rPr lang="en-US" altLang="ja-JP" sz="2600" dirty="0"/>
              <a:t>: 776]</a:t>
            </a:r>
          </a:p>
          <a:p>
            <a:r>
              <a:rPr lang="en-US" altLang="ja-JP" sz="2600" dirty="0" smtClean="0"/>
              <a:t>In China (776)</a:t>
            </a:r>
            <a:r>
              <a:rPr lang="ja-JP" altLang="en-US" sz="2600" dirty="0" smtClean="0"/>
              <a:t>：</a:t>
            </a:r>
            <a:r>
              <a:rPr lang="ja-JP" altLang="en-US" sz="2600" dirty="0"/>
              <a:t>「大曆十年</a:t>
            </a:r>
            <a:r>
              <a:rPr lang="en-US" altLang="ja-JP" sz="2600" dirty="0"/>
              <a:t>…</a:t>
            </a:r>
            <a:r>
              <a:rPr lang="ja-JP" altLang="en-US" sz="2600" dirty="0"/>
              <a:t>十二月丙子</a:t>
            </a:r>
            <a:r>
              <a:rPr lang="ja-JP" altLang="en-US" sz="2600" dirty="0" smtClean="0"/>
              <a:t>（</a:t>
            </a:r>
            <a:r>
              <a:rPr lang="en-US" altLang="ja-JP" sz="2600" dirty="0" smtClean="0"/>
              <a:t>Jan 12, 776</a:t>
            </a:r>
            <a:r>
              <a:rPr lang="ja-JP" altLang="en-US" sz="2600" dirty="0" smtClean="0"/>
              <a:t>）</a:t>
            </a:r>
            <a:r>
              <a:rPr lang="ja-JP" altLang="en-US" sz="2600" dirty="0"/>
              <a:t>，月出東方，上有</a:t>
            </a:r>
            <a:r>
              <a:rPr lang="ja-JP" altLang="en-US" sz="2600" dirty="0">
                <a:solidFill>
                  <a:srgbClr val="FF0000"/>
                </a:solidFill>
              </a:rPr>
              <a:t>白氣</a:t>
            </a:r>
            <a:r>
              <a:rPr lang="ja-JP" altLang="en-US" sz="2600" dirty="0"/>
              <a:t>十餘道，如匹練，貫五車及畢、觜觿、參、東井、輿鬼、柳、軒轅，中夜散去」</a:t>
            </a:r>
            <a:r>
              <a:rPr lang="en-US" altLang="ja-JP" sz="2600" dirty="0"/>
              <a:t>[</a:t>
            </a:r>
            <a:r>
              <a:rPr lang="ja-JP" altLang="en-US" sz="2600" dirty="0" smtClean="0"/>
              <a:t>新唐書天文二</a:t>
            </a:r>
            <a:r>
              <a:rPr lang="en-US" altLang="ja-JP" sz="2600" dirty="0" smtClean="0"/>
              <a:t>]</a:t>
            </a:r>
          </a:p>
          <a:p>
            <a:r>
              <a:rPr lang="en-US" altLang="ja-JP" sz="2600" dirty="0" smtClean="0"/>
              <a:t>Pioneering works of the survey of aurora observation in Chinese, Korean and Japanese literature by </a:t>
            </a:r>
            <a:r>
              <a:rPr lang="en-US" altLang="ja-JP" sz="2600" dirty="0" err="1" smtClean="0"/>
              <a:t>Keimatsu</a:t>
            </a:r>
            <a:r>
              <a:rPr lang="en-US" altLang="ja-JP" sz="2600" dirty="0" smtClean="0"/>
              <a:t> (1973) and </a:t>
            </a:r>
            <a:r>
              <a:rPr lang="en-US" altLang="ja-JP" sz="2600" dirty="0" err="1" smtClean="0"/>
              <a:t>Yau</a:t>
            </a:r>
            <a:r>
              <a:rPr lang="en-US" altLang="ja-JP" sz="2600" dirty="0" smtClean="0"/>
              <a:t> (1995)</a:t>
            </a:r>
          </a:p>
          <a:p>
            <a:r>
              <a:rPr lang="en-US" altLang="ja-JP" sz="2600" dirty="0" smtClean="0"/>
              <a:t>Association with the AD775 event pointed out by Allen (2012), </a:t>
            </a:r>
            <a:r>
              <a:rPr lang="en-US" altLang="ja-JP" sz="2600" dirty="0" err="1" smtClean="0"/>
              <a:t>Usoskin</a:t>
            </a:r>
            <a:r>
              <a:rPr lang="en-US" altLang="ja-JP" sz="2600" dirty="0" smtClean="0"/>
              <a:t> (2013), </a:t>
            </a:r>
            <a:r>
              <a:rPr lang="en-US" altLang="ja-JP" sz="2600" dirty="0" err="1" smtClean="0"/>
              <a:t>Cliver</a:t>
            </a:r>
            <a:r>
              <a:rPr lang="en-US" altLang="ja-JP" sz="2600" dirty="0" smtClean="0"/>
              <a:t>+(2014)</a:t>
            </a:r>
            <a:endParaRPr lang="en-US" altLang="ja-JP" dirty="0"/>
          </a:p>
        </p:txBody>
      </p:sp>
      <p:pic>
        <p:nvPicPr>
          <p:cNvPr id="4" name="図 3"/>
          <p:cNvPicPr>
            <a:picLocks noChangeAspect="1"/>
          </p:cNvPicPr>
          <p:nvPr/>
        </p:nvPicPr>
        <p:blipFill>
          <a:blip r:embed="rId2"/>
          <a:stretch>
            <a:fillRect/>
          </a:stretch>
        </p:blipFill>
        <p:spPr>
          <a:xfrm>
            <a:off x="6012160" y="85834"/>
            <a:ext cx="2850130" cy="2191038"/>
          </a:xfrm>
          <a:prstGeom prst="rect">
            <a:avLst/>
          </a:prstGeom>
        </p:spPr>
      </p:pic>
      <p:sp>
        <p:nvSpPr>
          <p:cNvPr id="5" name="テキスト ボックス 4"/>
          <p:cNvSpPr txBox="1"/>
          <p:nvPr/>
        </p:nvSpPr>
        <p:spPr>
          <a:xfrm>
            <a:off x="3347864" y="1340768"/>
            <a:ext cx="3456384" cy="1200329"/>
          </a:xfrm>
          <a:prstGeom prst="rect">
            <a:avLst/>
          </a:prstGeom>
          <a:noFill/>
        </p:spPr>
        <p:txBody>
          <a:bodyPr wrap="square" rtlCol="0">
            <a:spAutoFit/>
          </a:bodyPr>
          <a:lstStyle/>
          <a:p>
            <a:r>
              <a:rPr lang="en-US" altLang="ja-JP" dirty="0" smtClean="0">
                <a:solidFill>
                  <a:prstClr val="black"/>
                </a:solidFill>
              </a:rPr>
              <a:t>Red aurora in Japan (1770)</a:t>
            </a:r>
          </a:p>
          <a:p>
            <a:r>
              <a:rPr lang="en-US" altLang="ja-JP" dirty="0" smtClean="0">
                <a:solidFill>
                  <a:prstClr val="black"/>
                </a:solidFill>
              </a:rPr>
              <a:t>National </a:t>
            </a:r>
            <a:r>
              <a:rPr lang="en-US" altLang="ja-JP" dirty="0">
                <a:solidFill>
                  <a:prstClr val="black"/>
                </a:solidFill>
              </a:rPr>
              <a:t>Diet Library of </a:t>
            </a:r>
            <a:endParaRPr lang="en-US" altLang="ja-JP" dirty="0" smtClean="0">
              <a:solidFill>
                <a:prstClr val="black"/>
              </a:solidFill>
            </a:endParaRPr>
          </a:p>
          <a:p>
            <a:r>
              <a:rPr lang="en-US" altLang="ja-JP" dirty="0" smtClean="0">
                <a:solidFill>
                  <a:prstClr val="black"/>
                </a:solidFill>
              </a:rPr>
              <a:t>Japan Digital </a:t>
            </a:r>
            <a:r>
              <a:rPr lang="en-US" altLang="ja-JP" dirty="0">
                <a:solidFill>
                  <a:prstClr val="black"/>
                </a:solidFill>
              </a:rPr>
              <a:t>archive</a:t>
            </a:r>
            <a:endParaRPr lang="ja-JP" altLang="en-US" dirty="0">
              <a:solidFill>
                <a:prstClr val="black"/>
              </a:solidFill>
            </a:endParaRPr>
          </a:p>
          <a:p>
            <a:endParaRPr kumimoji="1" lang="ja-JP" altLang="en-US" dirty="0"/>
          </a:p>
        </p:txBody>
      </p:sp>
    </p:spTree>
    <p:extLst>
      <p:ext uri="{BB962C8B-B14F-4D97-AF65-F5344CB8AC3E}">
        <p14:creationId xmlns:p14="http://schemas.microsoft.com/office/powerpoint/2010/main" val="41968377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206500"/>
            <a:ext cx="9144000" cy="4430471"/>
          </a:xfrm>
          <a:prstGeom prst="rect">
            <a:avLst/>
          </a:prstGeom>
        </p:spPr>
      </p:pic>
      <p:sp>
        <p:nvSpPr>
          <p:cNvPr id="5" name="テキスト ボックス 4"/>
          <p:cNvSpPr txBox="1"/>
          <p:nvPr/>
        </p:nvSpPr>
        <p:spPr>
          <a:xfrm>
            <a:off x="379825" y="427327"/>
            <a:ext cx="5731520" cy="369332"/>
          </a:xfrm>
          <a:prstGeom prst="rect">
            <a:avLst/>
          </a:prstGeom>
          <a:noFill/>
        </p:spPr>
        <p:txBody>
          <a:bodyPr wrap="none" rtlCol="0">
            <a:spAutoFit/>
          </a:bodyPr>
          <a:lstStyle/>
          <a:p>
            <a:r>
              <a:rPr kumimoji="1" lang="en-US" altLang="ja-JP" dirty="0" smtClean="0"/>
              <a:t>Access ranking of </a:t>
            </a:r>
            <a:r>
              <a:rPr kumimoji="1" lang="en-US" altLang="ja-JP" i="1" dirty="0" smtClean="0"/>
              <a:t>Earth, Planets and Space</a:t>
            </a:r>
            <a:r>
              <a:rPr kumimoji="1" lang="en-US" altLang="ja-JP" dirty="0" smtClean="0"/>
              <a:t> (as of July 2015)</a:t>
            </a:r>
            <a:endParaRPr kumimoji="1" lang="ja-JP" altLang="en-US" dirty="0"/>
          </a:p>
        </p:txBody>
      </p:sp>
    </p:spTree>
    <p:extLst>
      <p:ext uri="{BB962C8B-B14F-4D97-AF65-F5344CB8AC3E}">
        <p14:creationId xmlns:p14="http://schemas.microsoft.com/office/powerpoint/2010/main" val="411706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800" dirty="0" smtClean="0"/>
              <a:t>What happens in USSS: example 2</a:t>
            </a:r>
            <a:endParaRPr kumimoji="1" lang="ja-JP" altLang="en-US" sz="2800" dirty="0"/>
          </a:p>
        </p:txBody>
      </p:sp>
      <p:sp>
        <p:nvSpPr>
          <p:cNvPr id="3" name="コンテンツ プレースホルダー 2"/>
          <p:cNvSpPr>
            <a:spLocks noGrp="1"/>
          </p:cNvSpPr>
          <p:nvPr>
            <p:ph idx="1"/>
          </p:nvPr>
        </p:nvSpPr>
        <p:spPr/>
        <p:txBody>
          <a:bodyPr>
            <a:normAutofit/>
          </a:bodyPr>
          <a:lstStyle/>
          <a:p>
            <a:r>
              <a:rPr lang="en-US" altLang="ja-JP" sz="2400" dirty="0" smtClean="0"/>
              <a:t>I was talking with a researcher in ecology (now working in science communication at </a:t>
            </a:r>
            <a:r>
              <a:rPr lang="en-US" altLang="ja-JP" sz="2400" dirty="0" err="1" smtClean="0"/>
              <a:t>iCeMS</a:t>
            </a:r>
            <a:r>
              <a:rPr lang="en-US" altLang="ja-JP" sz="2400" dirty="0" smtClean="0"/>
              <a:t>) and we came up with interesting question: </a:t>
            </a:r>
          </a:p>
          <a:p>
            <a:pPr lvl="1"/>
            <a:r>
              <a:rPr lang="en-US" altLang="ja-JP" sz="2000" dirty="0" smtClean="0"/>
              <a:t>does it have any impact on ecological system to wipe out the house</a:t>
            </a:r>
            <a:r>
              <a:rPr kumimoji="1" lang="en-US" altLang="ja-JP" sz="2000" dirty="0" smtClean="0"/>
              <a:t> roaches from the Earth?</a:t>
            </a:r>
          </a:p>
          <a:p>
            <a:pPr lvl="1"/>
            <a:r>
              <a:rPr lang="en-US" altLang="ja-JP" sz="2000" dirty="0" smtClean="0"/>
              <a:t>is it ethically acceptable to apply genetic screening to the animals, and also to humans, when selecting the members of the emigration to other stars?</a:t>
            </a:r>
            <a:endParaRPr kumimoji="1" lang="ja-JP" altLang="en-US" sz="2000" dirty="0"/>
          </a:p>
        </p:txBody>
      </p:sp>
    </p:spTree>
    <p:extLst>
      <p:ext uri="{BB962C8B-B14F-4D97-AF65-F5344CB8AC3E}">
        <p14:creationId xmlns:p14="http://schemas.microsoft.com/office/powerpoint/2010/main" val="799468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185"/>
            <a:ext cx="8229600" cy="1143000"/>
          </a:xfrm>
        </p:spPr>
        <p:txBody>
          <a:bodyPr>
            <a:normAutofit/>
          </a:bodyPr>
          <a:lstStyle/>
          <a:p>
            <a:r>
              <a:rPr lang="ja-JP" altLang="en-US" sz="3200" dirty="0" smtClean="0"/>
              <a:t>「答えのない課題」を扱う教育プログラム</a:t>
            </a:r>
            <a:r>
              <a:rPr lang="en-US" altLang="en-US" sz="3200" dirty="0" smtClean="0"/>
              <a:t/>
            </a:r>
            <a:br>
              <a:rPr lang="en-US" altLang="en-US" sz="3200" dirty="0" smtClean="0"/>
            </a:br>
            <a:r>
              <a:rPr lang="en-US" altLang="en-US" sz="3200" dirty="0" smtClean="0"/>
              <a:t>宇宙箱舟ワークショップ</a:t>
            </a:r>
            <a:endParaRPr kumimoji="1" lang="ja-JP" altLang="en-US" sz="3200" dirty="0"/>
          </a:p>
        </p:txBody>
      </p:sp>
      <p:pic>
        <p:nvPicPr>
          <p:cNvPr id="4" name="図 3"/>
          <p:cNvPicPr>
            <a:picLocks noChangeAspect="1"/>
          </p:cNvPicPr>
          <p:nvPr/>
        </p:nvPicPr>
        <p:blipFill>
          <a:blip r:embed="rId2"/>
          <a:stretch>
            <a:fillRect/>
          </a:stretch>
        </p:blipFill>
        <p:spPr>
          <a:xfrm>
            <a:off x="4393042" y="1477207"/>
            <a:ext cx="4637325" cy="3540764"/>
          </a:xfrm>
          <a:prstGeom prst="rect">
            <a:avLst/>
          </a:prstGeom>
        </p:spPr>
      </p:pic>
      <p:sp>
        <p:nvSpPr>
          <p:cNvPr id="5" name="テキスト ボックス 4"/>
          <p:cNvSpPr txBox="1"/>
          <p:nvPr/>
        </p:nvSpPr>
        <p:spPr>
          <a:xfrm>
            <a:off x="936673" y="5979264"/>
            <a:ext cx="7186583" cy="738664"/>
          </a:xfrm>
          <a:prstGeom prst="rect">
            <a:avLst/>
          </a:prstGeom>
          <a:noFill/>
        </p:spPr>
        <p:txBody>
          <a:bodyPr wrap="none" rtlCol="0">
            <a:spAutoFit/>
          </a:bodyPr>
          <a:lstStyle/>
          <a:p>
            <a:r>
              <a:rPr lang="ja-JP" altLang="en-US" sz="1400" dirty="0" smtClean="0">
                <a:latin typeface="ヒラギノ角ゴ Pro W3"/>
                <a:ea typeface="ヒラギノ角ゴ Pro W3"/>
                <a:cs typeface="ヒラギノ角ゴ Pro W3"/>
              </a:rPr>
              <a:t>水町衣里、磯部洋明、神谷麻梨、黒川紘美、堂野能伸、森奈保子、塩瀬隆行</a:t>
            </a:r>
            <a:endParaRPr lang="en-US" altLang="ja-JP" sz="1400" dirty="0" smtClean="0">
              <a:latin typeface="ヒラギノ角ゴ Pro W3"/>
              <a:ea typeface="ヒラギノ角ゴ Pro W3"/>
              <a:cs typeface="ヒラギノ角ゴ Pro W3"/>
            </a:endParaRPr>
          </a:p>
          <a:p>
            <a:r>
              <a:rPr lang="ja-JP" altLang="en-US" sz="1400" dirty="0" smtClean="0">
                <a:latin typeface="ヒラギノ角ゴ Pro W3"/>
                <a:ea typeface="ヒラギノ角ゴ Pro W3"/>
                <a:cs typeface="ヒラギノ角ゴ Pro W3"/>
              </a:rPr>
              <a:t>教材</a:t>
            </a:r>
            <a:r>
              <a:rPr lang="ja-JP" altLang="en-US" sz="1400" dirty="0">
                <a:latin typeface="ヒラギノ角ゴ Pro W3"/>
                <a:ea typeface="ヒラギノ角ゴ Pro W3"/>
                <a:cs typeface="ヒラギノ角ゴ Pro W3"/>
              </a:rPr>
              <a:t>としての宇宙：答えのない課題を</a:t>
            </a:r>
            <a:r>
              <a:rPr lang="ja-JP" altLang="en-US" sz="1400" dirty="0" smtClean="0">
                <a:latin typeface="ヒラギノ角ゴ Pro W3"/>
                <a:ea typeface="ヒラギノ角ゴ Pro W3"/>
                <a:cs typeface="ヒラギノ角ゴ Pro W3"/>
              </a:rPr>
              <a:t>扱う教育プログラム</a:t>
            </a:r>
            <a:r>
              <a:rPr lang="en-US" altLang="ja-JP" sz="1400" dirty="0" smtClean="0">
                <a:latin typeface="ヒラギノ角ゴ Pro W3"/>
                <a:ea typeface="ヒラギノ角ゴ Pro W3"/>
                <a:cs typeface="ヒラギノ角ゴ Pro W3"/>
              </a:rPr>
              <a:t>『</a:t>
            </a:r>
            <a:r>
              <a:rPr lang="ja-JP" altLang="en-US" sz="1400" dirty="0">
                <a:latin typeface="ヒラギノ角ゴ Pro W3"/>
                <a:ea typeface="ヒラギノ角ゴ Pro W3"/>
                <a:cs typeface="ヒラギノ角ゴ Pro W3"/>
              </a:rPr>
              <a:t>宇宙箱舟ワークショップ</a:t>
            </a:r>
            <a:r>
              <a:rPr lang="en-US" altLang="ja-JP" sz="1400" dirty="0" smtClean="0">
                <a:latin typeface="ヒラギノ角ゴ Pro W3"/>
                <a:ea typeface="ヒラギノ角ゴ Pro W3"/>
                <a:cs typeface="ヒラギノ角ゴ Pro W3"/>
              </a:rPr>
              <a:t>』</a:t>
            </a:r>
          </a:p>
          <a:p>
            <a:r>
              <a:rPr kumimoji="1" lang="ja-JP" altLang="en-US" sz="1400" dirty="0" smtClean="0">
                <a:latin typeface="ヒラギノ角ゴ Pro W3"/>
                <a:ea typeface="ヒラギノ角ゴ Pro W3"/>
                <a:cs typeface="ヒラギノ角ゴ Pro W3"/>
              </a:rPr>
              <a:t>宇宙航空研究開発機構研究開発報告</a:t>
            </a:r>
            <a:r>
              <a:rPr kumimoji="1" lang="en-US" altLang="ja-JP" sz="1400" dirty="0" smtClean="0">
                <a:latin typeface="ヒラギノ角ゴ Pro W3"/>
                <a:ea typeface="ヒラギノ角ゴ Pro W3"/>
                <a:cs typeface="ヒラギノ角ゴ Pro W3"/>
              </a:rPr>
              <a:t> JAXA-RR-12-007 (2013)</a:t>
            </a:r>
            <a:endParaRPr kumimoji="1" lang="ja-JP" altLang="en-US" sz="1400" dirty="0">
              <a:latin typeface="ヒラギノ角ゴ Pro W3"/>
              <a:ea typeface="ヒラギノ角ゴ Pro W3"/>
              <a:cs typeface="ヒラギノ角ゴ Pro W3"/>
            </a:endParaRPr>
          </a:p>
        </p:txBody>
      </p:sp>
      <p:pic>
        <p:nvPicPr>
          <p:cNvPr id="6" name="図 5"/>
          <p:cNvPicPr>
            <a:picLocks noChangeAspect="1"/>
          </p:cNvPicPr>
          <p:nvPr/>
        </p:nvPicPr>
        <p:blipFill>
          <a:blip r:embed="rId3"/>
          <a:stretch>
            <a:fillRect/>
          </a:stretch>
        </p:blipFill>
        <p:spPr>
          <a:xfrm>
            <a:off x="311009" y="1969609"/>
            <a:ext cx="3719154" cy="2489767"/>
          </a:xfrm>
          <a:prstGeom prst="rect">
            <a:avLst/>
          </a:prstGeom>
        </p:spPr>
      </p:pic>
    </p:spTree>
    <p:extLst>
      <p:ext uri="{BB962C8B-B14F-4D97-AF65-F5344CB8AC3E}">
        <p14:creationId xmlns:p14="http://schemas.microsoft.com/office/powerpoint/2010/main" val="13023673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16859</TotalTime>
  <Words>1769</Words>
  <Application>Microsoft Macintosh PowerPoint</Application>
  <PresentationFormat>画面に合わせる (4:3)</PresentationFormat>
  <Paragraphs>167</Paragraphs>
  <Slides>28</Slides>
  <Notes>3</Notes>
  <HiddenSlides>0</HiddenSlides>
  <MMClips>0</MMClips>
  <ScaleCrop>false</ScaleCrop>
  <HeadingPairs>
    <vt:vector size="4" baseType="variant">
      <vt:variant>
        <vt:lpstr>テーマ</vt:lpstr>
      </vt:variant>
      <vt:variant>
        <vt:i4>1</vt:i4>
      </vt:variant>
      <vt:variant>
        <vt:lpstr>スライド タイトル</vt:lpstr>
      </vt:variant>
      <vt:variant>
        <vt:i4>28</vt:i4>
      </vt:variant>
    </vt:vector>
  </HeadingPairs>
  <TitlesOfParts>
    <vt:vector size="29" baseType="lpstr">
      <vt:lpstr>ホワイト</vt:lpstr>
      <vt:lpstr>宇宙（総合）学から見た総合生存学 GSAIS, the Unit of Synergetic Studies for Space, and some thoughts</vt:lpstr>
      <vt:lpstr>PowerPoint プレゼンテーション</vt:lpstr>
      <vt:lpstr>USSS Organization</vt:lpstr>
      <vt:lpstr>Some examples of interdisciplinary research projects in USSS</vt:lpstr>
      <vt:lpstr>What happens in USSS: example 1</vt:lpstr>
      <vt:lpstr>Any records in  historical literature?</vt:lpstr>
      <vt:lpstr>PowerPoint プレゼンテーション</vt:lpstr>
      <vt:lpstr>What happens in USSS: example 2</vt:lpstr>
      <vt:lpstr>「答えのない課題」を扱う教育プログラム 宇宙箱舟ワークショップ</vt:lpstr>
      <vt:lpstr>Space anthropology</vt:lpstr>
      <vt:lpstr>Globalism?</vt:lpstr>
      <vt:lpstr>Emigration to space… by whom?</vt:lpstr>
      <vt:lpstr>PowerPoint プレゼンテーション</vt:lpstr>
      <vt:lpstr>PowerPoint プレゼンテーション</vt:lpstr>
      <vt:lpstr>今西錦司『私なんかは、自分の一生については自然が破壊されていくのを悲しんだりしている。けれども人間の一生を考えたらサイボーグでもなんでもいいから、もっと発展してほしいという気持になるね』</vt:lpstr>
      <vt:lpstr>PowerPoint プレゼンテーション</vt:lpstr>
      <vt:lpstr>PowerPoint プレゼンテーション</vt:lpstr>
      <vt:lpstr>Public engagements in collaboration with  a rock star</vt:lpstr>
      <vt:lpstr>Archimedes’ point?</vt:lpstr>
      <vt:lpstr>PowerPoint プレゼンテーション</vt:lpstr>
      <vt:lpstr>PowerPoint プレゼンテーション</vt:lpstr>
      <vt:lpstr>PowerPoint プレゼンテーション</vt:lpstr>
      <vt:lpstr>PowerPoint プレゼンテーション</vt:lpstr>
      <vt:lpstr>Astronomical observatory at Nagashima-Aiseien（長島愛生園）（1949〜50s）</vt:lpstr>
      <vt:lpstr>長島愛生園入園者・依田照彦氏から 山本一清・初代花山天文台長への手紙（抜粋）</vt:lpstr>
      <vt:lpstr>PowerPoint プレゼンテーション</vt:lpstr>
      <vt:lpstr>PowerPoint プレゼンテーション</vt:lpstr>
      <vt:lpstr>My research plan at GSAIS</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isobe</cp:lastModifiedBy>
  <cp:revision>312</cp:revision>
  <dcterms:created xsi:type="dcterms:W3CDTF">2010-11-16T18:03:00Z</dcterms:created>
  <dcterms:modified xsi:type="dcterms:W3CDTF">2015-12-17T08:53:15Z</dcterms:modified>
</cp:coreProperties>
</file>