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71" r:id="rId5"/>
    <p:sldId id="274" r:id="rId6"/>
    <p:sldId id="258" r:id="rId7"/>
    <p:sldId id="278" r:id="rId8"/>
    <p:sldId id="275" r:id="rId9"/>
    <p:sldId id="279" r:id="rId10"/>
    <p:sldId id="259" r:id="rId11"/>
    <p:sldId id="266" r:id="rId12"/>
    <p:sldId id="267" r:id="rId13"/>
    <p:sldId id="280" r:id="rId1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72" autoAdjust="0"/>
  </p:normalViewPr>
  <p:slideViewPr>
    <p:cSldViewPr snapToGrid="0" snapToObjects="1">
      <p:cViewPr>
        <p:scale>
          <a:sx n="90" d="100"/>
          <a:sy n="90" d="100"/>
        </p:scale>
        <p:origin x="-1320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9E-A9D1-604C-96C0-73BD2898B460}" type="datetimeFigureOut">
              <a:rPr kumimoji="1" lang="ja-JP" altLang="en-US" smtClean="0"/>
              <a:t>16/04/11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87A-7374-8F41-839D-011B6E3C4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55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9E-A9D1-604C-96C0-73BD2898B460}" type="datetimeFigureOut">
              <a:rPr kumimoji="1" lang="ja-JP" altLang="en-US" smtClean="0"/>
              <a:t>16/04/11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87A-7374-8F41-839D-011B6E3C4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12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9E-A9D1-604C-96C0-73BD2898B460}" type="datetimeFigureOut">
              <a:rPr kumimoji="1" lang="ja-JP" altLang="en-US" smtClean="0"/>
              <a:t>16/04/11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87A-7374-8F41-839D-011B6E3C4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32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9E-A9D1-604C-96C0-73BD2898B460}" type="datetimeFigureOut">
              <a:rPr kumimoji="1" lang="ja-JP" altLang="en-US" smtClean="0"/>
              <a:t>16/04/11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87A-7374-8F41-839D-011B6E3C4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79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9E-A9D1-604C-96C0-73BD2898B460}" type="datetimeFigureOut">
              <a:rPr kumimoji="1" lang="ja-JP" altLang="en-US" smtClean="0"/>
              <a:t>16/04/11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87A-7374-8F41-839D-011B6E3C4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26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9E-A9D1-604C-96C0-73BD2898B460}" type="datetimeFigureOut">
              <a:rPr kumimoji="1" lang="ja-JP" altLang="en-US" smtClean="0"/>
              <a:t>16/04/11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87A-7374-8F41-839D-011B6E3C4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81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9E-A9D1-604C-96C0-73BD2898B460}" type="datetimeFigureOut">
              <a:rPr kumimoji="1" lang="ja-JP" altLang="en-US" smtClean="0"/>
              <a:t>16/04/11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87A-7374-8F41-839D-011B6E3C4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6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9E-A9D1-604C-96C0-73BD2898B460}" type="datetimeFigureOut">
              <a:rPr kumimoji="1" lang="ja-JP" altLang="en-US" smtClean="0"/>
              <a:t>16/04/11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87A-7374-8F41-839D-011B6E3C4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98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9E-A9D1-604C-96C0-73BD2898B460}" type="datetimeFigureOut">
              <a:rPr kumimoji="1" lang="ja-JP" altLang="en-US" smtClean="0"/>
              <a:t>16/04/11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87A-7374-8F41-839D-011B6E3C4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67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9E-A9D1-604C-96C0-73BD2898B460}" type="datetimeFigureOut">
              <a:rPr kumimoji="1" lang="ja-JP" altLang="en-US" smtClean="0"/>
              <a:t>16/04/11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87A-7374-8F41-839D-011B6E3C4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69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9E-A9D1-604C-96C0-73BD2898B460}" type="datetimeFigureOut">
              <a:rPr kumimoji="1" lang="ja-JP" altLang="en-US" smtClean="0"/>
              <a:t>16/04/11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87A-7374-8F41-839D-011B6E3C4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46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6C29E-A9D1-604C-96C0-73BD2898B460}" type="datetimeFigureOut">
              <a:rPr kumimoji="1" lang="ja-JP" altLang="en-US" smtClean="0"/>
              <a:t>16/04/11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787A-7374-8F41-839D-011B6E3C4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89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556" y="2077861"/>
            <a:ext cx="8260644" cy="1808339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太陽活動と宇宙</a:t>
            </a:r>
            <a:r>
              <a:rPr lang="en-US" altLang="en-US" dirty="0" smtClean="0"/>
              <a:t>天気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日本と世界の宇宙天気プログラム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について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15822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ja-JP" altLang="en-US" sz="2000" dirty="0" smtClean="0">
                <a:solidFill>
                  <a:schemeClr val="tx1"/>
                </a:solidFill>
              </a:rPr>
              <a:t>磯部洋明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r"/>
            <a:r>
              <a:rPr lang="ja-JP" altLang="en-US" sz="2000" dirty="0" smtClean="0">
                <a:solidFill>
                  <a:schemeClr val="tx1"/>
                </a:solidFill>
              </a:rPr>
              <a:t>第４回宇宙政策委員会調査分析部会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r"/>
            <a:r>
              <a:rPr lang="en-US" altLang="ja-JP" sz="2000" dirty="0" smtClean="0">
                <a:solidFill>
                  <a:schemeClr val="tx1"/>
                </a:solidFill>
              </a:rPr>
              <a:t>2013</a:t>
            </a:r>
            <a:r>
              <a:rPr lang="ja-JP" altLang="en-US" sz="2000" dirty="0" smtClean="0">
                <a:solidFill>
                  <a:schemeClr val="tx1"/>
                </a:solidFill>
              </a:rPr>
              <a:t>年</a:t>
            </a:r>
            <a:r>
              <a:rPr lang="en-US" altLang="ja-JP" sz="2000" dirty="0" smtClean="0">
                <a:solidFill>
                  <a:schemeClr val="tx1"/>
                </a:solidFill>
              </a:rPr>
              <a:t>6</a:t>
            </a:r>
            <a:r>
              <a:rPr lang="ja-JP" altLang="en-US" sz="2000" dirty="0" smtClean="0">
                <a:solidFill>
                  <a:schemeClr val="tx1"/>
                </a:solidFill>
              </a:rPr>
              <a:t>月</a:t>
            </a:r>
            <a:r>
              <a:rPr lang="en-US" altLang="ja-JP" sz="2000" dirty="0" smtClean="0">
                <a:solidFill>
                  <a:schemeClr val="tx1"/>
                </a:solidFill>
              </a:rPr>
              <a:t>27</a:t>
            </a:r>
            <a:r>
              <a:rPr lang="ja-JP" altLang="en-US" sz="2000" dirty="0" smtClean="0">
                <a:solidFill>
                  <a:schemeClr val="tx1"/>
                </a:solidFill>
              </a:rPr>
              <a:t>日</a:t>
            </a:r>
            <a:endParaRPr lang="en-US" altLang="ja-JP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4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 smtClean="0"/>
              <a:t>欧州の宇宙天気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5173408" cy="4525963"/>
          </a:xfrm>
        </p:spPr>
        <p:txBody>
          <a:bodyPr>
            <a:noAutofit/>
          </a:bodyPr>
          <a:lstStyle/>
          <a:p>
            <a:r>
              <a:rPr kumimoji="1" lang="en-US" altLang="ja-JP" sz="1400" dirty="0" smtClean="0"/>
              <a:t>ESA’s Space Situational Awareness (SSA) </a:t>
            </a:r>
            <a:r>
              <a:rPr kumimoji="1" lang="en-US" altLang="ja-JP" sz="1400" dirty="0" err="1" smtClean="0"/>
              <a:t>Programme</a:t>
            </a:r>
            <a:r>
              <a:rPr kumimoji="1" lang="en-US" altLang="ja-JP" sz="1400" dirty="0" smtClean="0"/>
              <a:t> 2009</a:t>
            </a:r>
            <a:r>
              <a:rPr kumimoji="1" lang="ja-JP" altLang="en-US" sz="1400" dirty="0" smtClean="0"/>
              <a:t>年発足。</a:t>
            </a:r>
            <a:r>
              <a:rPr kumimoji="1" lang="en-US" altLang="ja-JP" sz="1400" dirty="0" smtClean="0"/>
              <a:t>2019</a:t>
            </a:r>
            <a:r>
              <a:rPr kumimoji="1" lang="ja-JP" altLang="en-US" sz="1400" dirty="0" smtClean="0"/>
              <a:t>年まで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3</a:t>
            </a:r>
            <a:r>
              <a:rPr lang="ja-JP" altLang="en-US" sz="1400" dirty="0" smtClean="0"/>
              <a:t>つの</a:t>
            </a:r>
            <a:r>
              <a:rPr lang="en-US" altLang="ja-JP" sz="1400" dirty="0" smtClean="0"/>
              <a:t>SSA</a:t>
            </a:r>
            <a:r>
              <a:rPr lang="ja-JP" altLang="en-US" sz="1400" dirty="0" smtClean="0"/>
              <a:t>インフラ</a:t>
            </a:r>
            <a:endParaRPr lang="en-US" altLang="ja-JP" sz="1400" dirty="0" smtClean="0"/>
          </a:p>
          <a:p>
            <a:pPr lvl="1"/>
            <a:r>
              <a:rPr kumimoji="1" lang="en-US" altLang="ja-JP" sz="1200" dirty="0" smtClean="0"/>
              <a:t>A. Survey and tracking of objects i</a:t>
            </a:r>
            <a:r>
              <a:rPr lang="en-US" altLang="ja-JP" sz="1200" dirty="0" smtClean="0"/>
              <a:t>n Earth orbit</a:t>
            </a:r>
          </a:p>
          <a:p>
            <a:pPr lvl="1"/>
            <a:r>
              <a:rPr kumimoji="1" lang="en-US" altLang="ja-JP" sz="1200" dirty="0" smtClean="0">
                <a:solidFill>
                  <a:srgbClr val="FF0000"/>
                </a:solidFill>
              </a:rPr>
              <a:t>B. Monitoring Space Weather</a:t>
            </a:r>
          </a:p>
          <a:p>
            <a:pPr lvl="1"/>
            <a:r>
              <a:rPr lang="en-US" altLang="ja-JP" sz="1200" dirty="0" smtClean="0"/>
              <a:t>C. Watching for NEO</a:t>
            </a:r>
          </a:p>
          <a:p>
            <a:pPr lvl="1"/>
            <a:endParaRPr kumimoji="1" lang="en-US" altLang="ja-JP" sz="1200" dirty="0"/>
          </a:p>
          <a:p>
            <a:r>
              <a:rPr lang="en-US" altLang="ja-JP" sz="1400" dirty="0" smtClean="0"/>
              <a:t>SSA preparatory </a:t>
            </a:r>
            <a:r>
              <a:rPr lang="en-US" altLang="ja-JP" sz="1400" dirty="0" err="1" smtClean="0"/>
              <a:t>pahse</a:t>
            </a:r>
            <a:r>
              <a:rPr lang="en-US" altLang="ja-JP" sz="1400" dirty="0" smtClean="0"/>
              <a:t> 2009-2012</a:t>
            </a:r>
          </a:p>
          <a:p>
            <a:pPr lvl="1"/>
            <a:r>
              <a:rPr lang="ja-JP" altLang="en-US" sz="1200" dirty="0" smtClean="0"/>
              <a:t>この間の予算</a:t>
            </a:r>
            <a:r>
              <a:rPr lang="en-US" altLang="ja-JP" sz="1200" dirty="0" smtClean="0"/>
              <a:t>~54M€</a:t>
            </a:r>
            <a:r>
              <a:rPr lang="ja-JP" altLang="en-US" sz="1200" dirty="0" smtClean="0"/>
              <a:t>、うち産業界に</a:t>
            </a:r>
            <a:r>
              <a:rPr lang="en-US" altLang="ja-JP" sz="1200" dirty="0" smtClean="0"/>
              <a:t>30M€</a:t>
            </a:r>
            <a:r>
              <a:rPr lang="ja-JP" altLang="en-US" sz="1200" dirty="0" smtClean="0"/>
              <a:t>の発注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フランス、スペインに試験用のレーダー設置</a:t>
            </a:r>
            <a:endParaRPr lang="en-US" altLang="ja-JP" sz="1200" dirty="0" smtClean="0"/>
          </a:p>
          <a:p>
            <a:r>
              <a:rPr lang="en-US" altLang="ja-JP" sz="1400" dirty="0" smtClean="0"/>
              <a:t>Current phase 2013-2016</a:t>
            </a:r>
          </a:p>
          <a:p>
            <a:pPr lvl="1"/>
            <a:r>
              <a:rPr lang="ja-JP" altLang="en-US" sz="1200" dirty="0" smtClean="0"/>
              <a:t>この期間の予算</a:t>
            </a:r>
            <a:r>
              <a:rPr lang="en-US" altLang="ja-JP" sz="1200" dirty="0" smtClean="0"/>
              <a:t>46.5M€</a:t>
            </a:r>
          </a:p>
          <a:p>
            <a:pPr lvl="1"/>
            <a:r>
              <a:rPr lang="en-US" altLang="ja-JP" sz="1200" dirty="0" smtClean="0">
                <a:solidFill>
                  <a:srgbClr val="FF0000"/>
                </a:solidFill>
              </a:rPr>
              <a:t>“The current Phase II activities place increased emphasis on developing space weather and NEO services, while research, development and validation activities continue in the space surveillance and tracking domain”</a:t>
            </a:r>
          </a:p>
          <a:p>
            <a:pPr lvl="1"/>
            <a:r>
              <a:rPr lang="en-US" altLang="ja-JP" sz="1200" dirty="0" smtClean="0"/>
              <a:t>Space Weather Coordination Centre</a:t>
            </a:r>
            <a:r>
              <a:rPr lang="ja-JP" altLang="en-US" sz="1200" dirty="0" smtClean="0"/>
              <a:t>設立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技術実証衛星として、太陽、宇宙空間プラズマ観測装置も積んでいた</a:t>
            </a:r>
            <a:r>
              <a:rPr lang="en-US" altLang="ja-JP" sz="1200" dirty="0" err="1" smtClean="0"/>
              <a:t>Proba</a:t>
            </a:r>
            <a:r>
              <a:rPr lang="en-US" altLang="ja-JP" sz="1200" dirty="0" smtClean="0"/>
              <a:t>-II</a:t>
            </a:r>
            <a:r>
              <a:rPr lang="ja-JP" altLang="en-US" sz="1200" dirty="0" smtClean="0"/>
              <a:t>が、</a:t>
            </a:r>
            <a:r>
              <a:rPr lang="en-US" altLang="ja-JP" sz="1200" dirty="0" smtClean="0"/>
              <a:t>2013</a:t>
            </a:r>
            <a:r>
              <a:rPr lang="ja-JP" altLang="en-US" sz="1200" dirty="0" smtClean="0"/>
              <a:t>年から</a:t>
            </a:r>
            <a:r>
              <a:rPr lang="en-US" altLang="ja-JP" sz="1200" dirty="0" smtClean="0"/>
              <a:t>SSA</a:t>
            </a:r>
            <a:r>
              <a:rPr lang="ja-JP" altLang="en-US" sz="1200" dirty="0" smtClean="0"/>
              <a:t>プログラムに移行し、</a:t>
            </a:r>
            <a:r>
              <a:rPr lang="en-US" altLang="ja-JP" sz="1200" dirty="0" smtClean="0"/>
              <a:t>ESA</a:t>
            </a:r>
            <a:r>
              <a:rPr lang="ja-JP" altLang="en-US" sz="1200" dirty="0" smtClean="0"/>
              <a:t>の最初の</a:t>
            </a:r>
            <a:r>
              <a:rPr lang="en-US" altLang="ja-JP" sz="1200" dirty="0" smtClean="0"/>
              <a:t>”SSA mission”</a:t>
            </a:r>
            <a:r>
              <a:rPr lang="ja-JP" altLang="en-US" sz="1200" dirty="0" smtClean="0"/>
              <a:t>になる</a:t>
            </a:r>
            <a:endParaRPr lang="en-US" altLang="ja-JP" sz="1200" dirty="0" smtClean="0"/>
          </a:p>
          <a:p>
            <a:pPr lvl="1"/>
            <a:endParaRPr lang="en-US" altLang="ja-JP" sz="12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717" y="1958334"/>
            <a:ext cx="2821083" cy="211694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992358" y="1417638"/>
            <a:ext cx="9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Proba-2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5717" y="5011691"/>
            <a:ext cx="311786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欧州は宇宙天気を</a:t>
            </a:r>
            <a:r>
              <a:rPr kumimoji="1" lang="en-US" altLang="ja-JP" dirty="0" smtClean="0"/>
              <a:t>SSA</a:t>
            </a:r>
            <a:r>
              <a:rPr kumimoji="1" lang="ja-JP" altLang="en-US" dirty="0" smtClean="0"/>
              <a:t>の</a:t>
            </a:r>
            <a:endParaRPr kumimoji="1" lang="en-US" altLang="ja-JP" dirty="0" smtClean="0"/>
          </a:p>
          <a:p>
            <a:r>
              <a:rPr lang="ja-JP" altLang="en-US" dirty="0" smtClean="0"/>
              <a:t>主要なプログラムと位置づけ、</a:t>
            </a:r>
            <a:endParaRPr lang="en-US" altLang="ja-JP" dirty="0" smtClean="0"/>
          </a:p>
          <a:p>
            <a:r>
              <a:rPr kumimoji="1" lang="ja-JP" altLang="en-US" dirty="0" smtClean="0"/>
              <a:t>今後数年で強化の方向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922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 smtClean="0"/>
              <a:t>米国の宇宙天気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2391" y="1265080"/>
            <a:ext cx="4209472" cy="4506363"/>
          </a:xfrm>
        </p:spPr>
        <p:txBody>
          <a:bodyPr>
            <a:noAutofit/>
          </a:bodyPr>
          <a:lstStyle/>
          <a:p>
            <a:r>
              <a:rPr lang="ja-JP" altLang="en-US" sz="1400" dirty="0" smtClean="0"/>
              <a:t>軍から宇宙天気情報の需要がある。空軍や海軍がそれぞれ宇宙天気研究や監視業務を</a:t>
            </a:r>
            <a:r>
              <a:rPr lang="en-US" altLang="ja-JP" sz="1400" dirty="0" smtClean="0"/>
              <a:t>NASA</a:t>
            </a:r>
            <a:r>
              <a:rPr lang="ja-JP" altLang="en-US" sz="1400" dirty="0" smtClean="0"/>
              <a:t>等とも協力しつつ推進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宇宙天気予報業務は</a:t>
            </a:r>
            <a:r>
              <a:rPr kumimoji="1" lang="en-US" altLang="ja-JP" sz="1400" dirty="0" smtClean="0"/>
              <a:t>NOAA(</a:t>
            </a:r>
            <a:r>
              <a:rPr kumimoji="1" lang="ja-JP" altLang="en-US" sz="1400" dirty="0" smtClean="0"/>
              <a:t>海洋大気局</a:t>
            </a:r>
            <a:r>
              <a:rPr kumimoji="1" lang="en-US" altLang="ja-JP" sz="1400" dirty="0" smtClean="0"/>
              <a:t>)</a:t>
            </a:r>
          </a:p>
          <a:p>
            <a:r>
              <a:rPr lang="ja-JP" altLang="en-US" sz="1400" dirty="0" smtClean="0"/>
              <a:t>宇宙天気に関わる省庁横断のプログラム</a:t>
            </a:r>
            <a:r>
              <a:rPr lang="en-US" altLang="ja-JP" sz="1400" dirty="0" err="1" smtClean="0"/>
              <a:t>Natinal</a:t>
            </a:r>
            <a:r>
              <a:rPr lang="en-US" altLang="ja-JP" sz="1400" dirty="0" smtClean="0"/>
              <a:t> Space Weather Program</a:t>
            </a:r>
            <a:r>
              <a:rPr lang="ja-JP" altLang="en-US" sz="1400" dirty="0" smtClean="0"/>
              <a:t>を</a:t>
            </a:r>
            <a:r>
              <a:rPr lang="en-US" altLang="ja-JP" sz="1400" dirty="0" smtClean="0"/>
              <a:t>1994</a:t>
            </a:r>
            <a:r>
              <a:rPr lang="ja-JP" altLang="en-US" sz="1400" dirty="0" smtClean="0"/>
              <a:t>年に設立。</a:t>
            </a:r>
            <a:r>
              <a:rPr lang="en-US" altLang="ja-JP" sz="1400" dirty="0"/>
              <a:t>NASA </a:t>
            </a:r>
            <a:r>
              <a:rPr lang="ja-JP" altLang="en-US" sz="1400" dirty="0"/>
              <a:t>、国防総省、商務省、エネルギー省、内務省、国立科学財団</a:t>
            </a:r>
            <a:r>
              <a:rPr lang="ja-JP" altLang="en-US" sz="1400" dirty="0" smtClean="0"/>
              <a:t>が参加。</a:t>
            </a:r>
            <a:endParaRPr lang="en-US" altLang="ja-JP" sz="1400" dirty="0" smtClean="0"/>
          </a:p>
          <a:p>
            <a:pPr marL="571500" lvl="1" indent="-171450"/>
            <a:r>
              <a:rPr lang="en-US" altLang="ja-JP" sz="1200" dirty="0" smtClean="0"/>
              <a:t>goal </a:t>
            </a:r>
            <a:r>
              <a:rPr lang="en-US" altLang="ja-JP" sz="1200" dirty="0"/>
              <a:t>of the NSWP is to achieve an active, synergistic, interagency system to provide timely, accurate, and reliable space weather warnings, observations, specifications, and forecasts. </a:t>
            </a:r>
          </a:p>
          <a:p>
            <a:pPr marL="0" indent="0">
              <a:buNone/>
            </a:pPr>
            <a:endParaRPr lang="en-US" altLang="ja-JP" sz="1400" dirty="0"/>
          </a:p>
          <a:p>
            <a:r>
              <a:rPr lang="ja-JP" altLang="en-US" sz="1400" dirty="0" smtClean="0"/>
              <a:t>民間の宇宙天気サービス会社が複数ある。</a:t>
            </a:r>
            <a:r>
              <a:rPr lang="en-US" altLang="ja-JP" sz="1400" dirty="0" smtClean="0"/>
              <a:t>2010</a:t>
            </a:r>
            <a:r>
              <a:rPr lang="ja-JP" altLang="en-US" sz="1400" dirty="0" smtClean="0"/>
              <a:t>年に</a:t>
            </a:r>
            <a:r>
              <a:rPr lang="en-US" altLang="ja-JP" sz="1400" dirty="0" smtClean="0"/>
              <a:t>American Commercial Space Weather  Association</a:t>
            </a:r>
            <a:r>
              <a:rPr lang="ja-JP" altLang="en-US" sz="1400" dirty="0" smtClean="0"/>
              <a:t>を設立</a:t>
            </a:r>
            <a:endParaRPr lang="en-US" altLang="ja-JP" sz="1400" dirty="0" smtClean="0"/>
          </a:p>
          <a:p>
            <a:endParaRPr kumimoji="1" lang="en-US" altLang="ja-JP" sz="1400" dirty="0"/>
          </a:p>
          <a:p>
            <a:r>
              <a:rPr lang="ja-JP" altLang="en-US" sz="1400" dirty="0" smtClean="0"/>
              <a:t>宇宙天気予報にとってキーとなるモニター的観測の多くを抑えている。太陽面</a:t>
            </a:r>
            <a:r>
              <a:rPr lang="en-US" altLang="ja-JP" sz="1400" dirty="0" smtClean="0"/>
              <a:t>(SDO, STEREO</a:t>
            </a:r>
            <a:r>
              <a:rPr lang="ja-JP" altLang="en-US" sz="1400" dirty="0" smtClean="0"/>
              <a:t>）</a:t>
            </a:r>
            <a:r>
              <a:rPr lang="en-US" altLang="ja-JP" sz="1400" dirty="0" smtClean="0"/>
              <a:t>, </a:t>
            </a:r>
            <a:r>
              <a:rPr lang="ja-JP" altLang="en-US" sz="1400" dirty="0" smtClean="0"/>
              <a:t>太陽風</a:t>
            </a:r>
            <a:r>
              <a:rPr lang="en-US" altLang="ja-JP" sz="1400" dirty="0" smtClean="0"/>
              <a:t>(SOHO</a:t>
            </a:r>
            <a:r>
              <a:rPr lang="ja-JP" altLang="en-US" sz="1400" dirty="0" smtClean="0"/>
              <a:t>）、太陽</a:t>
            </a:r>
            <a:r>
              <a:rPr lang="en-US" altLang="ja-JP" sz="1400" dirty="0" smtClean="0"/>
              <a:t>X</a:t>
            </a:r>
            <a:r>
              <a:rPr lang="ja-JP" altLang="en-US" sz="1400" dirty="0" smtClean="0"/>
              <a:t>線、高エネルギー粒子</a:t>
            </a:r>
            <a:r>
              <a:rPr lang="en-US" altLang="ja-JP" sz="1400" dirty="0" smtClean="0"/>
              <a:t>(GOES)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689" y="1265080"/>
            <a:ext cx="2892778" cy="162676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752" y="2639133"/>
            <a:ext cx="3046782" cy="22842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111" y="4528222"/>
            <a:ext cx="2779889" cy="232977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431673" y="1030111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空軍</a:t>
            </a:r>
            <a:endParaRPr kumimoji="1" lang="ja-JP" altLang="en-US" sz="11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81534" y="3016956"/>
            <a:ext cx="5389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NSWP</a:t>
            </a:r>
            <a:endParaRPr kumimoji="1" lang="ja-JP" altLang="en-US" sz="11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90112" y="6573939"/>
            <a:ext cx="6206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ACSWA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3573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1693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日本の宇宙天気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8536" y="881420"/>
            <a:ext cx="5977465" cy="4101913"/>
          </a:xfrm>
        </p:spPr>
        <p:txBody>
          <a:bodyPr>
            <a:noAutofit/>
          </a:bodyPr>
          <a:lstStyle/>
          <a:p>
            <a:r>
              <a:rPr kumimoji="1" lang="ja-JP" altLang="en-US" sz="1400" dirty="0" smtClean="0"/>
              <a:t>業務として</a:t>
            </a:r>
            <a:r>
              <a:rPr lang="ja-JP" altLang="en-US" sz="1400" dirty="0" smtClean="0"/>
              <a:t>の宇宙天気予報を担うのは</a:t>
            </a:r>
            <a:r>
              <a:rPr lang="en-US" altLang="ja-JP" sz="1400" dirty="0" smtClean="0"/>
              <a:t>NICT</a:t>
            </a:r>
          </a:p>
          <a:p>
            <a:r>
              <a:rPr lang="en-US" altLang="ja-JP" sz="1600" dirty="0" smtClean="0"/>
              <a:t>JAXA</a:t>
            </a:r>
            <a:r>
              <a:rPr lang="ja-JP" altLang="en-US" sz="1600" dirty="0" smtClean="0"/>
              <a:t>：</a:t>
            </a:r>
            <a:r>
              <a:rPr lang="ja-JP" altLang="en-US" sz="1400" dirty="0" smtClean="0"/>
              <a:t>ひので</a:t>
            </a:r>
            <a:r>
              <a:rPr lang="ja-JP" altLang="en-US" sz="1400" dirty="0"/>
              <a:t>、</a:t>
            </a:r>
            <a:r>
              <a:rPr lang="en-US" altLang="ja-JP" sz="1400" dirty="0"/>
              <a:t>GEOTAIL</a:t>
            </a:r>
            <a:r>
              <a:rPr lang="ja-JP" altLang="en-US" sz="1400" dirty="0"/>
              <a:t>、あけぼの、れいめい等の</a:t>
            </a:r>
            <a:r>
              <a:rPr lang="en-US" altLang="ja-JP" sz="1400" dirty="0"/>
              <a:t>ISAS</a:t>
            </a:r>
            <a:r>
              <a:rPr lang="ja-JP" altLang="en-US" sz="1400" dirty="0"/>
              <a:t>科学衛星による宇宙天気現象の基礎</a:t>
            </a:r>
            <a:r>
              <a:rPr lang="ja-JP" altLang="en-US" sz="1400" dirty="0" smtClean="0"/>
              <a:t>研究と衛星搭載センサーによる宇宙環境モニタリング</a:t>
            </a:r>
            <a:endParaRPr kumimoji="1" lang="en-US" altLang="ja-JP" sz="1600" dirty="0" smtClean="0"/>
          </a:p>
          <a:p>
            <a:r>
              <a:rPr kumimoji="1" lang="ja-JP" altLang="en-US" sz="1400" dirty="0" smtClean="0"/>
              <a:t>地上観測の多くは大学・国立天文台等の研究機関が持っている</a:t>
            </a:r>
            <a:endParaRPr kumimoji="1" lang="en-US" altLang="ja-JP" sz="1400" dirty="0" smtClean="0"/>
          </a:p>
          <a:p>
            <a:pPr lvl="1"/>
            <a:r>
              <a:rPr lang="ja-JP" altLang="en-US" sz="1200" dirty="0" smtClean="0"/>
              <a:t>光学観測：京大、国立天文台</a:t>
            </a:r>
            <a:r>
              <a:rPr lang="en-US" altLang="ja-JP" sz="1200" dirty="0" smtClean="0"/>
              <a:t>(&lt;=</a:t>
            </a:r>
            <a:r>
              <a:rPr lang="ja-JP" altLang="en-US" sz="1200" dirty="0" smtClean="0"/>
              <a:t>衛星に比べてリアルタイムに太陽面の状況が分かるのが利点）</a:t>
            </a:r>
            <a:endParaRPr lang="en-US" altLang="ja-JP" sz="1200" dirty="0" smtClean="0"/>
          </a:p>
          <a:p>
            <a:pPr lvl="1"/>
            <a:r>
              <a:rPr kumimoji="1" lang="ja-JP" altLang="en-US" sz="1200" dirty="0" smtClean="0"/>
              <a:t>大陽電波観測：国立天文台野辺山、東北大、</a:t>
            </a:r>
            <a:r>
              <a:rPr kumimoji="1" lang="en-US" altLang="ja-JP" sz="1200" dirty="0" smtClean="0"/>
              <a:t>NICT</a:t>
            </a:r>
          </a:p>
          <a:p>
            <a:pPr lvl="1"/>
            <a:r>
              <a:rPr lang="ja-JP" altLang="en-US" sz="1200" dirty="0" smtClean="0"/>
              <a:t>太陽風電波シンチレーション（</a:t>
            </a:r>
            <a:r>
              <a:rPr lang="en-US" altLang="ja-JP" sz="1200" dirty="0" smtClean="0"/>
              <a:t>IPS</a:t>
            </a:r>
            <a:r>
              <a:rPr lang="ja-JP" altLang="en-US" sz="1200" dirty="0" smtClean="0"/>
              <a:t>）観測：名大</a:t>
            </a:r>
            <a:endParaRPr lang="en-US" altLang="ja-JP" sz="1200" dirty="0" smtClean="0"/>
          </a:p>
          <a:p>
            <a:pPr lvl="1"/>
            <a:r>
              <a:rPr kumimoji="1" lang="ja-JP" altLang="en-US" sz="1200" dirty="0" smtClean="0"/>
              <a:t>磁力計ネットワーク（九大）</a:t>
            </a:r>
            <a:r>
              <a:rPr lang="ja-JP" altLang="en-US" sz="1200" dirty="0" smtClean="0"/>
              <a:t>、</a:t>
            </a:r>
            <a:r>
              <a:rPr kumimoji="1" lang="ja-JP" altLang="en-US" sz="1200" dirty="0" smtClean="0"/>
              <a:t>オーロラレーダー（極地研、名大）</a:t>
            </a:r>
            <a:endParaRPr kumimoji="1" lang="en-US" altLang="ja-JP" sz="1200" dirty="0" smtClean="0"/>
          </a:p>
          <a:p>
            <a:pPr lvl="1"/>
            <a:r>
              <a:rPr kumimoji="1" lang="ja-JP" altLang="en-US" sz="1200" dirty="0" smtClean="0"/>
              <a:t>地磁気（</a:t>
            </a:r>
            <a:r>
              <a:rPr kumimoji="1" lang="en-US" altLang="ja-JP" sz="1200" dirty="0" err="1" smtClean="0"/>
              <a:t>Dst</a:t>
            </a:r>
            <a:r>
              <a:rPr kumimoji="1" lang="ja-JP" altLang="en-US" sz="1200" dirty="0" smtClean="0"/>
              <a:t>、</a:t>
            </a:r>
            <a:r>
              <a:rPr kumimoji="1" lang="en-US" altLang="ja-JP" sz="1200" dirty="0" smtClean="0"/>
              <a:t>AE</a:t>
            </a:r>
            <a:r>
              <a:rPr kumimoji="1" lang="ja-JP" altLang="en-US" sz="1200" dirty="0" smtClean="0"/>
              <a:t>等の世界的に使われている地磁気擾乱指数は京大地磁気センタ</a:t>
            </a:r>
            <a:r>
              <a:rPr kumimoji="1" lang="en-US" altLang="ja-JP" sz="1200" dirty="0" smtClean="0"/>
              <a:t>—</a:t>
            </a:r>
            <a:r>
              <a:rPr kumimoji="1" lang="ja-JP" altLang="en-US" sz="1200" dirty="0" smtClean="0"/>
              <a:t>が出している）</a:t>
            </a:r>
            <a:endParaRPr kumimoji="1" lang="en-US" altLang="ja-JP" sz="1200" dirty="0" smtClean="0"/>
          </a:p>
          <a:p>
            <a:pPr lvl="1"/>
            <a:r>
              <a:rPr lang="en-US" altLang="ja-JP" sz="1200" dirty="0" smtClean="0"/>
              <a:t>....</a:t>
            </a:r>
            <a:endParaRPr kumimoji="1" lang="en-US" altLang="ja-JP" sz="1400" dirty="0"/>
          </a:p>
          <a:p>
            <a:r>
              <a:rPr lang="ja-JP" altLang="en-US" sz="1400" dirty="0" smtClean="0"/>
              <a:t>宇宙天気情報のユーザ</a:t>
            </a:r>
            <a:endParaRPr lang="en-US" altLang="ja-JP" sz="1400" dirty="0" smtClean="0"/>
          </a:p>
          <a:p>
            <a:pPr lvl="1"/>
            <a:r>
              <a:rPr kumimoji="1" lang="en-US" altLang="ja-JP" sz="1200" dirty="0" smtClean="0">
                <a:solidFill>
                  <a:srgbClr val="000000"/>
                </a:solidFill>
              </a:rPr>
              <a:t>JAXA</a:t>
            </a:r>
            <a:r>
              <a:rPr kumimoji="1" lang="ja-JP" altLang="en-US" sz="1200" dirty="0" smtClean="0">
                <a:solidFill>
                  <a:srgbClr val="000000"/>
                </a:solidFill>
              </a:rPr>
              <a:t>、衛星オペレレータ、航空会社</a:t>
            </a:r>
            <a:r>
              <a:rPr kumimoji="1" lang="en-US" altLang="ja-JP" sz="1200" dirty="0" smtClean="0">
                <a:solidFill>
                  <a:srgbClr val="000000"/>
                </a:solidFill>
              </a:rPr>
              <a:t>(ICAO</a:t>
            </a:r>
            <a:r>
              <a:rPr kumimoji="1" lang="ja-JP" altLang="en-US" sz="1200" dirty="0" smtClean="0">
                <a:solidFill>
                  <a:srgbClr val="000000"/>
                </a:solidFill>
              </a:rPr>
              <a:t>勧告がでれば宇宙天気情報を使わざるを得なくなる？）</a:t>
            </a:r>
            <a:endParaRPr kumimoji="1" lang="en-US" altLang="ja-JP" sz="1200" dirty="0" smtClean="0">
              <a:solidFill>
                <a:srgbClr val="000000"/>
              </a:solidFill>
            </a:endParaRPr>
          </a:p>
          <a:p>
            <a:pPr lvl="1"/>
            <a:r>
              <a:rPr kumimoji="1" lang="ja-JP" altLang="en-US" sz="1200" dirty="0" smtClean="0">
                <a:solidFill>
                  <a:srgbClr val="000000"/>
                </a:solidFill>
              </a:rPr>
              <a:t>宇宙天気情報の利用の仕方：衛星障害の同定、比較、クリティカルオペレーションを避ける</a:t>
            </a:r>
            <a:r>
              <a:rPr kumimoji="1" lang="en-US" altLang="ja-JP" sz="1200" dirty="0" smtClean="0">
                <a:solidFill>
                  <a:srgbClr val="000000"/>
                </a:solidFill>
              </a:rPr>
              <a:t>or</a:t>
            </a:r>
            <a:r>
              <a:rPr kumimoji="1" lang="ja-JP" altLang="en-US" sz="1200" dirty="0" smtClean="0">
                <a:solidFill>
                  <a:srgbClr val="000000"/>
                </a:solidFill>
              </a:rPr>
              <a:t>対応できる体制の確保（運用要員の増員とか）</a:t>
            </a:r>
            <a:endParaRPr kumimoji="1" lang="en-US" altLang="ja-JP" sz="1200" dirty="0" smtClean="0">
              <a:solidFill>
                <a:srgbClr val="0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457" y="1245010"/>
            <a:ext cx="1353950" cy="101546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222" y="255127"/>
            <a:ext cx="2056236" cy="8661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00" y="2322770"/>
            <a:ext cx="1915124" cy="80673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224" y="3260156"/>
            <a:ext cx="1387122" cy="172317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3124" y="3871106"/>
            <a:ext cx="1460500" cy="222445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18536" y="5187642"/>
            <a:ext cx="69229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ja-JP" altLang="en-US" sz="1400" dirty="0" smtClean="0"/>
              <a:t>日本の衛星観測は、フレアの磁気リコネクションモデル確立（ようこう）</a:t>
            </a:r>
            <a:r>
              <a:rPr lang="ja-JP" altLang="en-US" sz="1400" dirty="0" smtClean="0"/>
              <a:t>、サブストームオンセットの研究（</a:t>
            </a:r>
            <a:r>
              <a:rPr lang="en-US" altLang="ja-JP" sz="1400" dirty="0" smtClean="0"/>
              <a:t>GEOTAIL</a:t>
            </a:r>
            <a:r>
              <a:rPr lang="ja-JP" altLang="en-US" sz="1400" dirty="0" smtClean="0"/>
              <a:t>）、データ駆動型フレアシミュレーション（ひので）など、宇宙天気分野で極めてインパクトの大きな成果を挙げて来た（予報のためのモニター観測という側面はやや弱い）</a:t>
            </a:r>
            <a:endParaRPr lang="en-US" altLang="ja-JP" sz="1400" dirty="0" smtClean="0"/>
          </a:p>
          <a:p>
            <a:pPr marL="285750" indent="-285750">
              <a:buFont typeface="Arial"/>
              <a:buChar char="•"/>
            </a:pPr>
            <a:r>
              <a:rPr kumimoji="1" lang="ja-JP" altLang="en-US" sz="1400" dirty="0" smtClean="0"/>
              <a:t>大学等の持つ地上観測ネットワーク、モデリング研究にも強みを持つ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916334" y="1245010"/>
            <a:ext cx="59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 smtClean="0">
                <a:solidFill>
                  <a:schemeClr val="bg1"/>
                </a:solidFill>
              </a:rPr>
              <a:t>ひので</a:t>
            </a:r>
            <a:endParaRPr kumimoji="1" lang="en-US" altLang="ja-JP" sz="1050" dirty="0" smtClean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06446" y="3268176"/>
            <a:ext cx="619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 smtClean="0">
                <a:solidFill>
                  <a:schemeClr val="bg1"/>
                </a:solidFill>
              </a:rPr>
              <a:t>名大</a:t>
            </a:r>
            <a:r>
              <a:rPr lang="en-US" altLang="ja-JP" sz="1050" dirty="0" smtClean="0">
                <a:solidFill>
                  <a:schemeClr val="bg1"/>
                </a:solidFill>
              </a:rPr>
              <a:t>IPS</a:t>
            </a:r>
            <a:endParaRPr kumimoji="1" lang="en-US" altLang="ja-JP" sz="1050" dirty="0" smtClean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25457" y="3871106"/>
            <a:ext cx="1133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 smtClean="0">
                <a:solidFill>
                  <a:schemeClr val="bg1"/>
                </a:solidFill>
              </a:rPr>
              <a:t>京大飛騨天文台</a:t>
            </a:r>
            <a:endParaRPr kumimoji="1" lang="en-US" altLang="ja-JP" sz="105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5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 smtClean="0"/>
              <a:t>国際組織</a:t>
            </a:r>
            <a:endParaRPr lang="en-US" altLang="ja-JP" sz="2000" dirty="0"/>
          </a:p>
          <a:p>
            <a:r>
              <a:rPr lang="ja-JP" altLang="en-US" sz="2000" dirty="0" smtClean="0"/>
              <a:t>国連</a:t>
            </a:r>
            <a:r>
              <a:rPr lang="en-US" altLang="ja-JP" sz="2000" dirty="0" smtClean="0"/>
              <a:t>COPUOUS</a:t>
            </a:r>
            <a:r>
              <a:rPr lang="ja-JP" altLang="en-US" sz="2000" dirty="0" smtClean="0"/>
              <a:t>長期的</a:t>
            </a:r>
            <a:r>
              <a:rPr lang="ja-JP" altLang="en-US" sz="2000" dirty="0"/>
              <a:t>宇宙活動維持</a:t>
            </a:r>
            <a:r>
              <a:rPr lang="en-US" altLang="ja-JP" sz="2000" dirty="0"/>
              <a:t>WG </a:t>
            </a:r>
            <a:r>
              <a:rPr lang="ja-JP" altLang="en-US" sz="2000" dirty="0"/>
              <a:t>宇宙天気専門家</a:t>
            </a:r>
            <a:r>
              <a:rPr lang="ja-JP" altLang="en-US" sz="2000" dirty="0" smtClean="0"/>
              <a:t>会合</a:t>
            </a:r>
            <a:endParaRPr lang="en-US" altLang="ja-JP" sz="2000" dirty="0"/>
          </a:p>
          <a:p>
            <a:r>
              <a:rPr kumimoji="1" lang="en-US" altLang="ja-JP" sz="2000" dirty="0" smtClean="0"/>
              <a:t>International Spac</a:t>
            </a:r>
            <a:r>
              <a:rPr lang="en-US" altLang="ja-JP" sz="2000" dirty="0" smtClean="0"/>
              <a:t>e </a:t>
            </a:r>
            <a:r>
              <a:rPr lang="en-US" altLang="ja-JP" sz="2000" dirty="0" err="1" smtClean="0"/>
              <a:t>Enviromment</a:t>
            </a:r>
            <a:r>
              <a:rPr lang="en-US" altLang="ja-JP" sz="2000" dirty="0" smtClean="0"/>
              <a:t> Service</a:t>
            </a:r>
          </a:p>
          <a:p>
            <a:r>
              <a:rPr kumimoji="1" lang="en-US" altLang="ja-JP" sz="2000" dirty="0" smtClean="0"/>
              <a:t>WMO, ICAO, COSPAR</a:t>
            </a:r>
          </a:p>
          <a:p>
            <a:r>
              <a:rPr kumimoji="1" lang="ja-JP" altLang="en-US" sz="2000" dirty="0" smtClean="0"/>
              <a:t>詳細は</a:t>
            </a:r>
            <a:r>
              <a:rPr kumimoji="1" lang="en-US" altLang="ja-JP" sz="2000" dirty="0" smtClean="0"/>
              <a:t>NICT</a:t>
            </a:r>
            <a:r>
              <a:rPr lang="ja-JP" altLang="en-US" sz="2000" dirty="0" smtClean="0"/>
              <a:t>報告より</a:t>
            </a:r>
            <a:endParaRPr lang="en-US" altLang="ja-JP" sz="2000" dirty="0" smtClean="0"/>
          </a:p>
          <a:p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 smtClean="0"/>
              <a:t>他国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衛星保有の新興国</a:t>
            </a:r>
            <a:r>
              <a:rPr lang="ja-JP" altLang="en-US" sz="2000" dirty="0" smtClean="0"/>
              <a:t>で宇宙天気への関心増加し、独自プログラムを立ち上げている。特に中国（有人ミッションのサポートのためか）、韓国</a:t>
            </a:r>
            <a:endParaRPr kumimoji="1" lang="en-US" altLang="ja-JP" sz="2000" dirty="0" smtClean="0"/>
          </a:p>
          <a:p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4263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9108"/>
            <a:ext cx="8229600" cy="519150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太陽活動と宇宙天気</a:t>
            </a:r>
            <a:endParaRPr kumimoji="1" lang="ja-JP" alt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6"/>
          <a:stretch>
            <a:fillRect/>
          </a:stretch>
        </p:blipFill>
        <p:spPr bwMode="auto">
          <a:xfrm>
            <a:off x="0" y="687371"/>
            <a:ext cx="9143999" cy="6170629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457200" y="4683351"/>
            <a:ext cx="4054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宇宙天気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＝太陽活動に起因する宇宙環境の変動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07313" y="35772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NICT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674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145510" y="674720"/>
            <a:ext cx="8796760" cy="20727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095"/>
            <a:ext cx="8229600" cy="744057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様々な時間スケールで変動する太陽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3160" y="751801"/>
            <a:ext cx="27627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太陽フレア</a:t>
            </a:r>
            <a:endParaRPr lang="en-US" altLang="ja-JP" sz="1600" dirty="0"/>
          </a:p>
          <a:p>
            <a:r>
              <a:rPr kumimoji="1" lang="ja-JP" altLang="en-US" sz="1200" dirty="0" smtClean="0"/>
              <a:t>時間スケール</a:t>
            </a:r>
            <a:r>
              <a:rPr lang="ja-JP" altLang="en-US" sz="1200" dirty="0" smtClean="0"/>
              <a:t>：</a:t>
            </a:r>
            <a:r>
              <a:rPr kumimoji="1" lang="en-US" altLang="ja-JP" sz="1200" dirty="0" smtClean="0"/>
              <a:t>10</a:t>
            </a:r>
            <a:r>
              <a:rPr kumimoji="1" lang="ja-JP" altLang="en-US" sz="1200" dirty="0" smtClean="0"/>
              <a:t>分</a:t>
            </a:r>
            <a:r>
              <a:rPr kumimoji="1" lang="en-US" altLang="ja-JP" sz="1200" dirty="0" smtClean="0"/>
              <a:t>〜</a:t>
            </a:r>
            <a:r>
              <a:rPr kumimoji="1" lang="ja-JP" altLang="en-US" sz="1200" dirty="0" smtClean="0"/>
              <a:t>数時間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黒点の周囲に蓄積された</a:t>
            </a:r>
            <a:r>
              <a:rPr kumimoji="1" lang="ja-JP" altLang="en-US" sz="1200" dirty="0" smtClean="0"/>
              <a:t>磁気エネルギーが突発的に解放され、</a:t>
            </a:r>
            <a:r>
              <a:rPr lang="ja-JP" altLang="en-US" sz="1200" dirty="0" smtClean="0"/>
              <a:t>電波から</a:t>
            </a:r>
            <a:r>
              <a:rPr lang="en-US" altLang="ja-JP" sz="1200" dirty="0" smtClean="0"/>
              <a:t>X</a:t>
            </a:r>
            <a:r>
              <a:rPr lang="ja-JP" altLang="en-US" sz="1200" dirty="0" smtClean="0"/>
              <a:t>線まで多波長の電磁波が急激に増光する。プラズマ塊の噴出（コロナ質量放出）や高エネルギー粒子も発生。</a:t>
            </a:r>
            <a:endParaRPr lang="en-US" altLang="ja-JP" sz="1200" dirty="0" smtClean="0"/>
          </a:p>
          <a:p>
            <a:r>
              <a:rPr lang="ja-JP" altLang="en-US" sz="1200" dirty="0" smtClean="0"/>
              <a:t>発生頻度は地震と同じベキ乗分布を示し、特に大きいもの</a:t>
            </a:r>
            <a:r>
              <a:rPr lang="en-US" altLang="ja-JP" sz="1200" dirty="0" smtClean="0"/>
              <a:t>(X</a:t>
            </a:r>
            <a:r>
              <a:rPr lang="ja-JP" altLang="en-US" sz="1200" dirty="0" smtClean="0"/>
              <a:t>クラス）は極大期で年間</a:t>
            </a:r>
            <a:r>
              <a:rPr lang="en-US" altLang="ja-JP" sz="1200" dirty="0" smtClean="0"/>
              <a:t>10</a:t>
            </a:r>
            <a:r>
              <a:rPr lang="ja-JP" altLang="en-US" sz="1200" dirty="0" smtClean="0"/>
              <a:t>回程度。小さいものはより頻繁。</a:t>
            </a:r>
            <a:endParaRPr kumimoji="1"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3161" y="4379405"/>
            <a:ext cx="4269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太陽活動周期</a:t>
            </a:r>
            <a:endParaRPr kumimoji="1" lang="en-US" altLang="ja-JP" sz="1600" dirty="0" smtClean="0"/>
          </a:p>
          <a:p>
            <a:r>
              <a:rPr lang="ja-JP" altLang="en-US" sz="1200" dirty="0" smtClean="0"/>
              <a:t>時間スケール：</a:t>
            </a:r>
            <a:r>
              <a:rPr lang="en-US" altLang="ja-JP" sz="1200" dirty="0" smtClean="0"/>
              <a:t>〜11</a:t>
            </a:r>
            <a:r>
              <a:rPr lang="ja-JP" altLang="en-US" sz="1200" dirty="0" smtClean="0"/>
              <a:t>年</a:t>
            </a:r>
            <a:endParaRPr lang="en-US" altLang="ja-JP" sz="1200" dirty="0" smtClean="0"/>
          </a:p>
          <a:p>
            <a:r>
              <a:rPr lang="ja-JP" altLang="en-US" sz="1200" dirty="0" smtClean="0"/>
              <a:t>黒点数は約</a:t>
            </a:r>
            <a:r>
              <a:rPr lang="en-US" altLang="ja-JP" sz="1200" dirty="0" smtClean="0"/>
              <a:t>11</a:t>
            </a:r>
            <a:r>
              <a:rPr lang="ja-JP" altLang="en-US" sz="1200" dirty="0" smtClean="0"/>
              <a:t>年の周期で増減する。メカニズムは不明。</a:t>
            </a:r>
            <a:r>
              <a:rPr lang="en-US" altLang="ja-JP" sz="1200" dirty="0" smtClean="0"/>
              <a:t>2013</a:t>
            </a:r>
            <a:r>
              <a:rPr lang="ja-JP" altLang="en-US" sz="1200" dirty="0" smtClean="0"/>
              <a:t>年は極大期。極小期には黒点はほとんど出ない。</a:t>
            </a:r>
            <a:endParaRPr lang="en-US" altLang="ja-JP" sz="1200" dirty="0" smtClean="0"/>
          </a:p>
          <a:p>
            <a:endParaRPr lang="en-US" altLang="ja-JP" sz="1200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145510" y="2838050"/>
            <a:ext cx="8796760" cy="137474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45510" y="4301479"/>
            <a:ext cx="4472407" cy="249370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701878" y="4301479"/>
            <a:ext cx="4240391" cy="24937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477" y="1017050"/>
            <a:ext cx="1573483" cy="158279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407" y="793785"/>
            <a:ext cx="1553221" cy="100757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960" y="897195"/>
            <a:ext cx="2126455" cy="174037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417" y="1725042"/>
            <a:ext cx="1915033" cy="961377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6008477" y="1761675"/>
            <a:ext cx="366371" cy="2775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82405" y="20839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黒点</a:t>
            </a:r>
            <a:endParaRPr kumimoji="1" lang="ja-JP" altLang="en-US" sz="1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01539" y="774519"/>
            <a:ext cx="129066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太陽から来る</a:t>
            </a:r>
            <a:r>
              <a:rPr lang="en-US" altLang="ja-JP" sz="1200" dirty="0" smtClean="0"/>
              <a:t>X</a:t>
            </a:r>
            <a:r>
              <a:rPr lang="ja-JP" altLang="en-US" sz="1200" dirty="0" smtClean="0"/>
              <a:t>線</a:t>
            </a:r>
            <a:endParaRPr lang="en-US" altLang="ja-JP" sz="1200" dirty="0" smtClean="0"/>
          </a:p>
          <a:p>
            <a:r>
              <a:rPr kumimoji="1" lang="en-US" altLang="ja-JP" sz="1200" dirty="0" smtClean="0"/>
              <a:t>(GOES)</a:t>
            </a:r>
            <a:endParaRPr kumimoji="1" lang="ja-JP" altLang="en-US" sz="1200" dirty="0"/>
          </a:p>
        </p:txBody>
      </p:sp>
      <p:cxnSp>
        <p:nvCxnSpPr>
          <p:cNvPr id="25" name="直線矢印コネクタ 24"/>
          <p:cNvCxnSpPr>
            <a:endCxn id="17" idx="1"/>
          </p:cNvCxnSpPr>
          <p:nvPr/>
        </p:nvCxnSpPr>
        <p:spPr>
          <a:xfrm flipV="1">
            <a:off x="6374848" y="1297574"/>
            <a:ext cx="651559" cy="5037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21" idx="3"/>
            <a:endCxn id="20" idx="1"/>
          </p:cNvCxnSpPr>
          <p:nvPr/>
        </p:nvCxnSpPr>
        <p:spPr>
          <a:xfrm>
            <a:off x="6374848" y="1900456"/>
            <a:ext cx="509569" cy="3052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8206693" y="170475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err="1" smtClean="0">
                <a:solidFill>
                  <a:srgbClr val="FFFFFF"/>
                </a:solidFill>
              </a:rPr>
              <a:t>CaH</a:t>
            </a:r>
            <a:r>
              <a:rPr lang="ja-JP" altLang="en-US" sz="1200" dirty="0" smtClean="0">
                <a:solidFill>
                  <a:srgbClr val="FFFFFF"/>
                </a:solidFill>
              </a:rPr>
              <a:t>線</a:t>
            </a:r>
            <a:endParaRPr lang="en-US" altLang="ja-JP" sz="1200" dirty="0" smtClean="0">
              <a:solidFill>
                <a:srgbClr val="FFFFFF"/>
              </a:solidFill>
            </a:endParaRPr>
          </a:p>
          <a:p>
            <a:r>
              <a:rPr lang="ja-JP" altLang="en-US" sz="1200" dirty="0" smtClean="0">
                <a:solidFill>
                  <a:srgbClr val="FFFFFF"/>
                </a:solidFill>
              </a:rPr>
              <a:t>（彩層）</a:t>
            </a: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038337" y="1277089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可視連続光</a:t>
            </a:r>
            <a:endParaRPr lang="en-US" altLang="ja-JP" sz="1200" dirty="0" smtClean="0"/>
          </a:p>
          <a:p>
            <a:r>
              <a:rPr lang="ja-JP" altLang="en-US" sz="1200" dirty="0" smtClean="0"/>
              <a:t>（光球）</a:t>
            </a:r>
            <a:endParaRPr kumimoji="1" lang="ja-JP" altLang="en-US" sz="12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013726" y="685052"/>
            <a:ext cx="1548621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ひので可視光望遠鏡</a:t>
            </a:r>
            <a:endParaRPr kumimoji="1" lang="ja-JP" altLang="en-US" sz="12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258961" y="709474"/>
            <a:ext cx="141577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可視連続光</a:t>
            </a:r>
            <a:endParaRPr lang="en-US" altLang="ja-JP" sz="1200" dirty="0" smtClean="0"/>
          </a:p>
          <a:p>
            <a:r>
              <a:rPr lang="ja-JP" altLang="en-US" sz="1200" dirty="0" smtClean="0"/>
              <a:t>（京大飛騨天文台）</a:t>
            </a:r>
            <a:endParaRPr lang="en-US" altLang="ja-JP" sz="1200" dirty="0" smtClean="0"/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3932380" y="1512578"/>
            <a:ext cx="30781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3431671" y="1366046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FF0000"/>
                </a:solidFill>
              </a:rPr>
              <a:t>フレア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92380" y="2816301"/>
            <a:ext cx="3447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活動領域（</a:t>
            </a:r>
            <a:r>
              <a:rPr lang="en-US" altLang="ja-JP" sz="1600" dirty="0" smtClean="0"/>
              <a:t>=</a:t>
            </a:r>
            <a:r>
              <a:rPr lang="ja-JP" altLang="en-US" sz="1600" dirty="0" smtClean="0"/>
              <a:t>黒点群）</a:t>
            </a:r>
            <a:endParaRPr lang="en-US" altLang="ja-JP" sz="1600" dirty="0"/>
          </a:p>
          <a:p>
            <a:r>
              <a:rPr kumimoji="1" lang="ja-JP" altLang="en-US" sz="1200" dirty="0" smtClean="0"/>
              <a:t>時間スケール</a:t>
            </a:r>
            <a:r>
              <a:rPr lang="ja-JP" altLang="en-US" sz="1200" dirty="0" smtClean="0"/>
              <a:t>：</a:t>
            </a:r>
            <a:r>
              <a:rPr lang="en-US" altLang="ja-JP" sz="1200" dirty="0" smtClean="0"/>
              <a:t>〜1</a:t>
            </a:r>
            <a:r>
              <a:rPr lang="ja-JP" altLang="en-US" sz="1200" dirty="0" smtClean="0"/>
              <a:t>ヶ月</a:t>
            </a:r>
            <a:endParaRPr lang="en-US" altLang="ja-JP" sz="1200" dirty="0"/>
          </a:p>
          <a:p>
            <a:r>
              <a:rPr lang="ja-JP" altLang="en-US" sz="1200" dirty="0" smtClean="0"/>
              <a:t>黒点の源となる磁場は太陽内部で作られ、表面に現れる。一つの黒点（群）の寿命は数週間</a:t>
            </a:r>
            <a:r>
              <a:rPr lang="en-US" altLang="ja-JP" sz="1200" dirty="0" smtClean="0"/>
              <a:t>〜</a:t>
            </a:r>
            <a:r>
              <a:rPr lang="ja-JP" altLang="en-US" sz="1200" dirty="0" smtClean="0"/>
              <a:t>数ヶ月地球から見ると太陽の自転</a:t>
            </a:r>
            <a:r>
              <a:rPr lang="en-US" altLang="ja-JP" sz="1200" dirty="0" smtClean="0"/>
              <a:t>(~27</a:t>
            </a:r>
            <a:r>
              <a:rPr lang="ja-JP" altLang="en-US" sz="1200" dirty="0" smtClean="0"/>
              <a:t>日）による変動がある。</a:t>
            </a:r>
            <a:r>
              <a:rPr lang="ja-JP" altLang="en-US" sz="1200" dirty="0"/>
              <a:t>フレアを起こす活発な領域と、そうでない領域がある。</a:t>
            </a:r>
            <a:endParaRPr kumimoji="1" lang="ja-JP" altLang="en-US" sz="1200" dirty="0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802" y="2912268"/>
            <a:ext cx="1270311" cy="1270311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3918796" y="3819548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/>
                </a:solidFill>
              </a:rPr>
              <a:t>2003/10/24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6257" y="2908062"/>
            <a:ext cx="1267725" cy="1267725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5234605" y="3830868"/>
            <a:ext cx="865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/>
                </a:solidFill>
              </a:rPr>
              <a:t>2003/10/28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527990" y="3848003"/>
            <a:ext cx="865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/>
                </a:solidFill>
              </a:rPr>
              <a:t>2003/10/28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834780" y="3858081"/>
            <a:ext cx="865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/>
                </a:solidFill>
              </a:rPr>
              <a:t>2003/10/26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0753" y="2908062"/>
            <a:ext cx="1255887" cy="1255887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6559886" y="3844495"/>
            <a:ext cx="865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/>
                </a:solidFill>
              </a:rPr>
              <a:t>2003/11/01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7016" y="2898684"/>
            <a:ext cx="1276384" cy="1276384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7827988" y="3819548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/>
                </a:solidFill>
              </a:rPr>
              <a:t>2003/11/04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823708" y="2932801"/>
            <a:ext cx="10958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solidFill>
                  <a:schemeClr val="bg1"/>
                </a:solidFill>
              </a:rPr>
              <a:t>太陽全面磁場</a:t>
            </a:r>
            <a:endParaRPr kumimoji="1" lang="en-US" altLang="ja-JP" sz="1100" dirty="0" smtClean="0">
              <a:solidFill>
                <a:schemeClr val="bg1"/>
              </a:solidFill>
            </a:endParaRPr>
          </a:p>
          <a:p>
            <a:r>
              <a:rPr lang="ja-JP" altLang="en-US" sz="1100" dirty="0" smtClean="0">
                <a:solidFill>
                  <a:schemeClr val="bg1"/>
                </a:solidFill>
              </a:rPr>
              <a:t>白</a:t>
            </a:r>
            <a:r>
              <a:rPr lang="en-US" altLang="ja-JP" sz="1100" dirty="0" smtClean="0">
                <a:solidFill>
                  <a:schemeClr val="bg1"/>
                </a:solidFill>
              </a:rPr>
              <a:t>:N</a:t>
            </a:r>
            <a:r>
              <a:rPr lang="ja-JP" altLang="en-US" sz="1100" dirty="0" smtClean="0">
                <a:solidFill>
                  <a:schemeClr val="bg1"/>
                </a:solidFill>
              </a:rPr>
              <a:t>局、黒</a:t>
            </a:r>
            <a:r>
              <a:rPr lang="en-US" altLang="ja-JP" sz="1100" dirty="0" smtClean="0">
                <a:solidFill>
                  <a:schemeClr val="bg1"/>
                </a:solidFill>
              </a:rPr>
              <a:t>:S</a:t>
            </a:r>
            <a:r>
              <a:rPr lang="ja-JP" altLang="en-US" sz="1100" dirty="0" smtClean="0">
                <a:solidFill>
                  <a:schemeClr val="bg1"/>
                </a:solidFill>
              </a:rPr>
              <a:t>極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257989" y="2908062"/>
            <a:ext cx="5950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>
                <a:solidFill>
                  <a:srgbClr val="FFFFFF"/>
                </a:solidFill>
              </a:rPr>
              <a:t>SOHO/MDI</a:t>
            </a:r>
            <a:endParaRPr kumimoji="1" lang="ja-JP" altLang="en-US" sz="700" dirty="0">
              <a:solidFill>
                <a:srgbClr val="FFFFFF"/>
              </a:solidFill>
            </a:endParaRPr>
          </a:p>
        </p:txBody>
      </p:sp>
      <p:pic>
        <p:nvPicPr>
          <p:cNvPr id="54" name="図 53" descr="ChangingSxtSu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2" y="5303294"/>
            <a:ext cx="1749950" cy="1188497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0751" y="5261310"/>
            <a:ext cx="1719439" cy="1289580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317617" y="6418319"/>
            <a:ext cx="16722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太陽</a:t>
            </a:r>
            <a:r>
              <a:rPr kumimoji="1" lang="en-US" altLang="ja-JP" sz="1100" dirty="0" smtClean="0"/>
              <a:t>X</a:t>
            </a:r>
            <a:r>
              <a:rPr kumimoji="1" lang="ja-JP" altLang="en-US" sz="1100" dirty="0" smtClean="0"/>
              <a:t>線の</a:t>
            </a:r>
            <a:r>
              <a:rPr kumimoji="1" lang="en-US" altLang="ja-JP" sz="1100" dirty="0" smtClean="0"/>
              <a:t>10</a:t>
            </a:r>
            <a:r>
              <a:rPr kumimoji="1" lang="ja-JP" altLang="en-US" sz="1100" dirty="0" smtClean="0"/>
              <a:t>年間の変化</a:t>
            </a:r>
            <a:endParaRPr kumimoji="1" lang="en-US" altLang="ja-JP" sz="1100" dirty="0" smtClean="0"/>
          </a:p>
          <a:p>
            <a:r>
              <a:rPr kumimoji="1" lang="ja-JP" altLang="en-US" sz="1100" dirty="0" smtClean="0"/>
              <a:t>（ようこう）</a:t>
            </a:r>
            <a:endParaRPr kumimoji="1" lang="ja-JP" altLang="en-US" sz="11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256477" y="6542624"/>
            <a:ext cx="235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1995-2020</a:t>
            </a:r>
            <a:r>
              <a:rPr lang="ja-JP" altLang="en-US" sz="1100" dirty="0" smtClean="0"/>
              <a:t>年の黒点数の変動と予測</a:t>
            </a:r>
            <a:endParaRPr kumimoji="1" lang="en-US" altLang="ja-JP" sz="1100" dirty="0" smtClean="0"/>
          </a:p>
        </p:txBody>
      </p:sp>
      <p:pic>
        <p:nvPicPr>
          <p:cNvPr id="58" name="図 57" descr="SpotNumber-solanki03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749" y="5540591"/>
            <a:ext cx="3072755" cy="1206517"/>
          </a:xfrm>
          <a:prstGeom prst="rect">
            <a:avLst/>
          </a:prstGeom>
        </p:spPr>
      </p:pic>
      <p:sp>
        <p:nvSpPr>
          <p:cNvPr id="59" name="テキスト ボックス 58"/>
          <p:cNvSpPr txBox="1"/>
          <p:nvPr/>
        </p:nvSpPr>
        <p:spPr>
          <a:xfrm>
            <a:off x="4749896" y="4397814"/>
            <a:ext cx="4269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 smtClean="0"/>
              <a:t>長期変動</a:t>
            </a:r>
            <a:endParaRPr kumimoji="1" lang="en-US" altLang="ja-JP" sz="1600" dirty="0" smtClean="0"/>
          </a:p>
          <a:p>
            <a:r>
              <a:rPr lang="ja-JP" altLang="en-US" sz="1200" dirty="0" smtClean="0"/>
              <a:t>時間スケール：＞</a:t>
            </a:r>
            <a:r>
              <a:rPr lang="en-US" altLang="ja-JP" sz="1200" dirty="0" smtClean="0"/>
              <a:t>100</a:t>
            </a:r>
            <a:r>
              <a:rPr lang="ja-JP" altLang="en-US" sz="1200" dirty="0" smtClean="0"/>
              <a:t>年</a:t>
            </a:r>
            <a:endParaRPr lang="en-US" altLang="ja-JP" sz="1200" dirty="0" smtClean="0"/>
          </a:p>
          <a:p>
            <a:r>
              <a:rPr lang="ja-JP" altLang="en-US" sz="1200" dirty="0" smtClean="0"/>
              <a:t>黒点数が極端に少ない時期が数</a:t>
            </a:r>
            <a:r>
              <a:rPr lang="en-US" altLang="ja-JP" sz="1200" dirty="0" smtClean="0"/>
              <a:t>10</a:t>
            </a:r>
            <a:r>
              <a:rPr lang="ja-JP" altLang="en-US" sz="1200" dirty="0" smtClean="0"/>
              <a:t>年続く時期がある（グランド極小期）。</a:t>
            </a:r>
            <a:r>
              <a:rPr lang="en-US" altLang="ja-JP" sz="1200" dirty="0" smtClean="0"/>
              <a:t>17</a:t>
            </a:r>
            <a:r>
              <a:rPr lang="ja-JP" altLang="en-US" sz="1200" dirty="0" smtClean="0"/>
              <a:t>世紀のマウンダー極小期が小氷期だったように、太陽活動と地球気候の間に相関があることが知られている。</a:t>
            </a:r>
            <a:endParaRPr lang="en-US" altLang="ja-JP" sz="1200" dirty="0" smtClean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761166" y="5697874"/>
            <a:ext cx="9355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/>
              <a:t>1609</a:t>
            </a:r>
            <a:r>
              <a:rPr lang="ja-JP" altLang="en-US" sz="1100" dirty="0" smtClean="0"/>
              <a:t>年以降の黒点数の変動</a:t>
            </a:r>
            <a:endParaRPr kumimoji="1" lang="en-US" altLang="ja-JP" sz="1100" dirty="0" smtClean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93982" y="5676882"/>
            <a:ext cx="9355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solidFill>
                  <a:srgbClr val="FFFFFF"/>
                </a:solidFill>
              </a:rPr>
              <a:t>マウンダー</a:t>
            </a:r>
            <a:endParaRPr kumimoji="1" lang="en-US" altLang="ja-JP" sz="1050" dirty="0" smtClean="0">
              <a:solidFill>
                <a:srgbClr val="FFFFFF"/>
              </a:solidFill>
            </a:endParaRPr>
          </a:p>
          <a:p>
            <a:r>
              <a:rPr kumimoji="1" lang="ja-JP" altLang="en-US" sz="1050" dirty="0" smtClean="0">
                <a:solidFill>
                  <a:srgbClr val="FFFFFF"/>
                </a:solidFill>
              </a:rPr>
              <a:t>極小期</a:t>
            </a:r>
            <a:endParaRPr kumimoji="1" lang="en-US" altLang="ja-JP" sz="1050" dirty="0" smtClean="0">
              <a:solidFill>
                <a:srgbClr val="FFFFFF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196407" y="5587390"/>
            <a:ext cx="9355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>
                <a:solidFill>
                  <a:srgbClr val="FFFFFF"/>
                </a:solidFill>
              </a:rPr>
              <a:t>ダルトン</a:t>
            </a:r>
            <a:endParaRPr kumimoji="1" lang="en-US" altLang="ja-JP" sz="1050" dirty="0" smtClean="0">
              <a:solidFill>
                <a:srgbClr val="FFFFFF"/>
              </a:solidFill>
            </a:endParaRPr>
          </a:p>
          <a:p>
            <a:r>
              <a:rPr kumimoji="1" lang="ja-JP" altLang="en-US" sz="1050" dirty="0" smtClean="0">
                <a:solidFill>
                  <a:srgbClr val="FFFFFF"/>
                </a:solidFill>
              </a:rPr>
              <a:t>極小期</a:t>
            </a:r>
            <a:endParaRPr kumimoji="1" lang="en-US" altLang="ja-JP" sz="105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1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0670"/>
            <a:ext cx="8229600" cy="617545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太陽活動の異常？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07" y="2912968"/>
            <a:ext cx="1926137" cy="144460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44765" y="5306421"/>
            <a:ext cx="8734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en-US" sz="1400" dirty="0" smtClean="0"/>
              <a:t>グランド極小期が到来するかどうか、地球気候にどう影響を与えるか、スーパーフレアが太陽でも起きるかどうかは、どれもまだ科学的な不確定性が大きく、継続的な研究が必要</a:t>
            </a:r>
            <a:endParaRPr lang="en-US" altLang="ja-JP" sz="1400" dirty="0" smtClean="0"/>
          </a:p>
          <a:p>
            <a:pPr marL="285750" indent="-285750">
              <a:buFont typeface="Arial"/>
              <a:buChar char="•"/>
            </a:pPr>
            <a:r>
              <a:rPr lang="ja-JP" altLang="en-US" sz="1400" dirty="0" smtClean="0"/>
              <a:t>日本の研究グループはこの分野の研究で世界的な成果を挙げている</a:t>
            </a:r>
            <a:endParaRPr lang="en-US" altLang="ja-JP" sz="1400" dirty="0" smtClean="0"/>
          </a:p>
          <a:p>
            <a:pPr marL="285750" indent="-285750">
              <a:buFont typeface="Arial"/>
              <a:buChar char="•"/>
            </a:pPr>
            <a:r>
              <a:rPr lang="ja-JP" altLang="en-US" sz="1400" dirty="0" smtClean="0"/>
              <a:t>黒点数が小さい時期にも巨大フレアは起こる。極小期が来る＝安心してよいというわけではない</a:t>
            </a:r>
            <a:endParaRPr kumimoji="1" lang="ja-JP" altLang="en-US" sz="1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021" y="881687"/>
            <a:ext cx="1068852" cy="172395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626" y="908728"/>
            <a:ext cx="1568656" cy="156865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89276" y="908728"/>
            <a:ext cx="2535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グランド極小期が来る？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45510" y="808214"/>
            <a:ext cx="4314978" cy="432446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9276" y="1278060"/>
            <a:ext cx="2943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kumimoji="1" lang="ja-JP" altLang="en-US" sz="1200" dirty="0" smtClean="0"/>
              <a:t>前極小期（</a:t>
            </a:r>
            <a:r>
              <a:rPr kumimoji="1" lang="en-US" altLang="ja-JP" sz="1200" dirty="0" smtClean="0"/>
              <a:t>2008-2010</a:t>
            </a:r>
            <a:r>
              <a:rPr kumimoji="1" lang="ja-JP" altLang="en-US" sz="1200" dirty="0" smtClean="0"/>
              <a:t>年頃）は特に黒点数が少なく、太陽風も極端に弱かった</a:t>
            </a:r>
            <a:endParaRPr kumimoji="1"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lang="ja-JP" altLang="en-US" sz="1200" dirty="0" smtClean="0"/>
              <a:t>活動周期が延びる</a:t>
            </a:r>
            <a:r>
              <a:rPr lang="en-US" altLang="ja-JP" sz="1200" dirty="0" smtClean="0"/>
              <a:t>(Miyahara et al. 2010)</a:t>
            </a:r>
            <a:r>
              <a:rPr lang="ja-JP" altLang="en-US" sz="1200" dirty="0" smtClean="0"/>
              <a:t>、大局磁場の南北非対称性が現れる</a:t>
            </a:r>
            <a:r>
              <a:rPr lang="en-US" altLang="ja-JP" sz="1200" dirty="0" smtClean="0"/>
              <a:t>(</a:t>
            </a:r>
            <a:r>
              <a:rPr lang="en-US" altLang="ja-JP" sz="1200" dirty="0" err="1" smtClean="0"/>
              <a:t>Shiota</a:t>
            </a:r>
            <a:r>
              <a:rPr lang="en-US" altLang="ja-JP" sz="1200" dirty="0" smtClean="0"/>
              <a:t> et al 2012)</a:t>
            </a:r>
            <a:r>
              <a:rPr lang="ja-JP" altLang="en-US" sz="1200" dirty="0" smtClean="0"/>
              <a:t>など、グランド極小期の前触れと考えられている徴候あり</a:t>
            </a:r>
            <a:endParaRPr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lang="ja-JP" altLang="en-US" sz="1200" dirty="0" smtClean="0"/>
              <a:t>気候変動との関係？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13146" y="330854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→</a:t>
            </a:r>
          </a:p>
          <a:p>
            <a:r>
              <a:rPr kumimoji="1" lang="ja-JP" altLang="en-US" dirty="0" smtClean="0">
                <a:solidFill>
                  <a:srgbClr val="FFFFFF"/>
                </a:solidFill>
              </a:rPr>
              <a:t>？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533956" y="816782"/>
            <a:ext cx="4451416" cy="431589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45961" y="888741"/>
            <a:ext cx="254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超巨大フレアが起きる</a:t>
            </a:r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741" y="3115466"/>
            <a:ext cx="1546539" cy="183713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7366038" y="4866387"/>
            <a:ext cx="13627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名古屋大学の</a:t>
            </a:r>
            <a:r>
              <a:rPr kumimoji="1" lang="en-US" altLang="ja-JP" sz="1050" dirty="0" smtClean="0"/>
              <a:t>HP</a:t>
            </a:r>
            <a:r>
              <a:rPr kumimoji="1" lang="ja-JP" altLang="en-US" sz="1050" dirty="0" smtClean="0"/>
              <a:t>より</a:t>
            </a:r>
            <a:endParaRPr kumimoji="1" lang="ja-JP" altLang="en-US" sz="105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09884" y="1258073"/>
            <a:ext cx="3177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ja-JP" altLang="en-US" sz="1200" dirty="0" smtClean="0"/>
              <a:t>知られている最大級の太陽フレアの</a:t>
            </a:r>
            <a:r>
              <a:rPr lang="en-US" altLang="ja-JP" sz="1200" dirty="0" smtClean="0"/>
              <a:t>1000</a:t>
            </a:r>
            <a:r>
              <a:rPr lang="ja-JP" altLang="en-US" sz="1200" dirty="0" smtClean="0"/>
              <a:t>倍ものエネルギーのスーパーフレアが太陽型の恒星で普遍的に起きていることを発見</a:t>
            </a:r>
            <a:r>
              <a:rPr lang="en-US" altLang="ja-JP" sz="1200" dirty="0" smtClean="0"/>
              <a:t>(</a:t>
            </a:r>
            <a:r>
              <a:rPr lang="en-US" altLang="ja-JP" sz="1200" dirty="0" err="1" smtClean="0"/>
              <a:t>Maehara</a:t>
            </a:r>
            <a:r>
              <a:rPr lang="en-US" altLang="ja-JP" sz="1200" dirty="0" smtClean="0"/>
              <a:t> et al. 2012)</a:t>
            </a:r>
            <a:r>
              <a:rPr lang="ja-JP" altLang="en-US" sz="1200" dirty="0" smtClean="0"/>
              <a:t>。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太陽で起きるとすれば頻度は数千年に</a:t>
            </a:r>
            <a:r>
              <a:rPr lang="en-US" altLang="ja-JP" sz="1200" dirty="0" smtClean="0"/>
              <a:t>1</a:t>
            </a:r>
            <a:r>
              <a:rPr lang="ja-JP" altLang="en-US" sz="1200" dirty="0" smtClean="0"/>
              <a:t>回程度</a:t>
            </a:r>
            <a:endParaRPr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lang="ja-JP" altLang="en-US" sz="1200" dirty="0" smtClean="0"/>
              <a:t>屋久杉年輪中の</a:t>
            </a:r>
            <a:r>
              <a:rPr lang="en-US" altLang="ja-JP" sz="1200" baseline="30000" dirty="0" smtClean="0"/>
              <a:t>14</a:t>
            </a:r>
            <a:r>
              <a:rPr lang="en-US" altLang="ja-JP" sz="1200" dirty="0" smtClean="0"/>
              <a:t>C</a:t>
            </a:r>
            <a:r>
              <a:rPr lang="ja-JP" altLang="en-US" sz="1200" dirty="0" smtClean="0"/>
              <a:t>から、</a:t>
            </a:r>
            <a:r>
              <a:rPr lang="en-US" altLang="ja-JP" sz="1200" dirty="0" smtClean="0"/>
              <a:t>8</a:t>
            </a:r>
            <a:r>
              <a:rPr lang="ja-JP" altLang="en-US" sz="1200" dirty="0" smtClean="0"/>
              <a:t>世紀に大量の宇宙線が飛来した痕跡</a:t>
            </a:r>
            <a:r>
              <a:rPr lang="en-US" altLang="ja-JP" sz="1200" dirty="0" smtClean="0"/>
              <a:t>(Miyake et al. 2012)</a:t>
            </a:r>
            <a:r>
              <a:rPr lang="ja-JP" altLang="en-US" sz="1200" dirty="0" smtClean="0"/>
              <a:t>スーパーフレア？</a:t>
            </a:r>
            <a:endParaRPr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lang="ja-JP" altLang="en-US" sz="1200" dirty="0" smtClean="0"/>
              <a:t>観測史上最大のフレア</a:t>
            </a:r>
            <a:r>
              <a:rPr lang="en-US" altLang="ja-JP" sz="1200" dirty="0" smtClean="0"/>
              <a:t>(1859</a:t>
            </a:r>
            <a:r>
              <a:rPr lang="ja-JP" altLang="en-US" sz="1200" dirty="0" smtClean="0"/>
              <a:t>年）でも、もし今起これば、人工衛星は深刻な被害。</a:t>
            </a:r>
            <a:endParaRPr kumimoji="1" lang="en-US" altLang="ja-JP" sz="1200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13384" y="4833893"/>
            <a:ext cx="2120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スーパーフレア想像図（京都大学）</a:t>
            </a:r>
            <a:endParaRPr kumimoji="1" lang="ja-JP" altLang="en-US" sz="1050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961" y="3223585"/>
            <a:ext cx="2259924" cy="1642791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8644" y="2849427"/>
            <a:ext cx="1126312" cy="1564565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2542" y="2849426"/>
            <a:ext cx="1195429" cy="1566591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2170832" y="4468334"/>
            <a:ext cx="223614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「ひので」が観測した太陽極域磁場反転の南北非対称性（国立天文台の</a:t>
            </a:r>
            <a:r>
              <a:rPr lang="en-US" altLang="ja-JP" sz="1050" dirty="0" smtClean="0"/>
              <a:t>HP</a:t>
            </a:r>
            <a:r>
              <a:rPr lang="ja-JP" altLang="en-US" sz="1050" dirty="0" smtClean="0"/>
              <a:t>より）</a:t>
            </a:r>
            <a:endParaRPr kumimoji="1" lang="ja-JP" altLang="en-US" sz="105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02507" y="4468334"/>
            <a:ext cx="22361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050" dirty="0" smtClean="0"/>
              <a:t>黒点数の変動とその予測</a:t>
            </a:r>
          </a:p>
          <a:p>
            <a:r>
              <a:rPr kumimoji="1" lang="en-US" altLang="ja-JP" sz="1050" dirty="0" smtClean="0"/>
              <a:t>(NASA)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93903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8190"/>
            <a:ext cx="8229600" cy="604554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太陽からやってくるものと地球への影響</a:t>
            </a:r>
            <a:endParaRPr kumimoji="1"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145510" y="716712"/>
            <a:ext cx="8796760" cy="18919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0402" y="8229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電磁波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821" y="1120620"/>
            <a:ext cx="2625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ja-JP" altLang="en-US" sz="1200" dirty="0" smtClean="0"/>
              <a:t>フレア発生時に</a:t>
            </a:r>
            <a:r>
              <a:rPr lang="en-US" altLang="ja-JP" sz="1200" dirty="0" smtClean="0"/>
              <a:t>X</a:t>
            </a:r>
            <a:r>
              <a:rPr lang="ja-JP" altLang="en-US" sz="1200" dirty="0" smtClean="0"/>
              <a:t>線、</a:t>
            </a:r>
            <a:r>
              <a:rPr lang="en-US" altLang="ja-JP" sz="1200" dirty="0" smtClean="0"/>
              <a:t>EUV</a:t>
            </a:r>
            <a:r>
              <a:rPr lang="ja-JP" altLang="en-US" sz="1200" dirty="0" smtClean="0"/>
              <a:t>、電波などが急激に増光</a:t>
            </a:r>
            <a:endParaRPr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lang="ja-JP" altLang="en-US" sz="1200" dirty="0" smtClean="0"/>
              <a:t>黒点数の</a:t>
            </a:r>
            <a:r>
              <a:rPr lang="en-US" altLang="ja-JP" sz="1200" dirty="0" smtClean="0"/>
              <a:t>11</a:t>
            </a:r>
            <a:r>
              <a:rPr lang="ja-JP" altLang="en-US" sz="1200" dirty="0" smtClean="0"/>
              <a:t>年周期に伴い、総放射量もわずかに変動する</a:t>
            </a:r>
            <a:endParaRPr lang="en-US" altLang="ja-JP" sz="1200" dirty="0"/>
          </a:p>
          <a:p>
            <a:pPr marL="171450" indent="-171450">
              <a:buFont typeface="Arial"/>
              <a:buChar char="•"/>
            </a:pPr>
            <a:r>
              <a:rPr lang="ja-JP" altLang="en-US" sz="1200" dirty="0" smtClean="0"/>
              <a:t>光速で届く＝見えた時にはもう遅い</a:t>
            </a:r>
            <a:endParaRPr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lang="ja-JP" altLang="en-US" sz="1200" dirty="0" smtClean="0">
                <a:solidFill>
                  <a:srgbClr val="FF0000"/>
                </a:solidFill>
              </a:rPr>
              <a:t>フレアの発生が予測できないと予報もできない</a:t>
            </a:r>
            <a:endParaRPr lang="en-US" altLang="ja-JP" sz="1200" dirty="0" smtClean="0">
              <a:solidFill>
                <a:srgbClr val="FF0000"/>
              </a:solidFill>
            </a:endParaRPr>
          </a:p>
          <a:p>
            <a:pPr marL="171450" indent="-171450">
              <a:buFont typeface="Arial"/>
              <a:buChar char="•"/>
            </a:pPr>
            <a:endParaRPr lang="en-US" altLang="ja-JP" sz="1200" dirty="0"/>
          </a:p>
        </p:txBody>
      </p:sp>
      <p:sp>
        <p:nvSpPr>
          <p:cNvPr id="7" name="正方形/長方形 6"/>
          <p:cNvSpPr/>
          <p:nvPr/>
        </p:nvSpPr>
        <p:spPr>
          <a:xfrm>
            <a:off x="145510" y="4870269"/>
            <a:ext cx="8796760" cy="197208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86660" y="791141"/>
            <a:ext cx="26100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地球へ</a:t>
            </a:r>
            <a:r>
              <a:rPr kumimoji="1" lang="ja-JP" altLang="en-US" dirty="0" smtClean="0"/>
              <a:t>の影響</a:t>
            </a:r>
            <a:endParaRPr kumimoji="1" lang="en-US" altLang="ja-JP" sz="1400" dirty="0" smtClean="0"/>
          </a:p>
          <a:p>
            <a:pPr marL="171450" indent="-171450">
              <a:buFont typeface="Arial"/>
              <a:buChar char="•"/>
            </a:pPr>
            <a:r>
              <a:rPr lang="ja-JP" altLang="en-US" sz="1200" dirty="0" smtClean="0"/>
              <a:t>電離圏異常（通信、測位障害）</a:t>
            </a:r>
            <a:endParaRPr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kumimoji="1" lang="ja-JP" altLang="en-US" sz="1200" dirty="0" smtClean="0"/>
              <a:t>高層大気の加熱膨張による衛星の大気抵抗増加</a:t>
            </a:r>
            <a:endParaRPr kumimoji="1"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lang="ja-JP" altLang="en-US" sz="1200" dirty="0" smtClean="0"/>
              <a:t>総放射量又は紫外線の長期変動は地球気候へ影響している可能性</a:t>
            </a:r>
            <a:endParaRPr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kumimoji="1" lang="ja-JP" altLang="en-US" sz="1200" dirty="0" smtClean="0"/>
              <a:t>超巨大フレアの場合はオゾン層の長期的破壊もありうる（高エネルギー粒子による</a:t>
            </a:r>
            <a:r>
              <a:rPr kumimoji="1" lang="en-US" altLang="ja-JP" sz="1200" dirty="0" err="1" smtClean="0"/>
              <a:t>NOx</a:t>
            </a:r>
            <a:r>
              <a:rPr lang="ja-JP" altLang="en-US" sz="1200" dirty="0" smtClean="0"/>
              <a:t>生成も効く）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4821" y="4965262"/>
            <a:ext cx="28442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高エネルギー粒子</a:t>
            </a:r>
            <a:r>
              <a:rPr lang="en-US" altLang="ja-JP" dirty="0" smtClean="0"/>
              <a:t>(SEP)</a:t>
            </a:r>
            <a:endParaRPr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lang="ja-JP" altLang="en-US" sz="1200" dirty="0" smtClean="0"/>
              <a:t>数</a:t>
            </a:r>
            <a:r>
              <a:rPr lang="en-US" altLang="ja-JP" sz="1200" dirty="0" smtClean="0"/>
              <a:t>10keV〜</a:t>
            </a:r>
            <a:r>
              <a:rPr lang="ja-JP" altLang="en-US" sz="1200" dirty="0" smtClean="0"/>
              <a:t>数</a:t>
            </a:r>
            <a:r>
              <a:rPr lang="en-US" altLang="ja-JP" sz="1200" dirty="0" err="1" smtClean="0"/>
              <a:t>GeV</a:t>
            </a:r>
            <a:r>
              <a:rPr lang="ja-JP" altLang="en-US" sz="1200" dirty="0" smtClean="0"/>
              <a:t>の陽子、電子等</a:t>
            </a:r>
            <a:endParaRPr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kumimoji="1" lang="ja-JP" altLang="en-US" sz="1200" dirty="0" smtClean="0">
                <a:solidFill>
                  <a:srgbClr val="FF0000"/>
                </a:solidFill>
              </a:rPr>
              <a:t>フレア起源のものはほぼ光速で届く。</a:t>
            </a:r>
            <a:r>
              <a:rPr lang="ja-JP" altLang="en-US" sz="1200" dirty="0" smtClean="0">
                <a:solidFill>
                  <a:srgbClr val="FF0000"/>
                </a:solidFill>
              </a:rPr>
              <a:t>フレア</a:t>
            </a:r>
            <a:r>
              <a:rPr lang="ja-JP" altLang="en-US" sz="1200" dirty="0">
                <a:solidFill>
                  <a:srgbClr val="FF0000"/>
                </a:solidFill>
              </a:rPr>
              <a:t>の発生が予測できないと予報もできない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ja-JP" altLang="en-US" sz="1200" dirty="0" smtClean="0">
                <a:solidFill>
                  <a:srgbClr val="FF0000"/>
                </a:solidFill>
              </a:rPr>
              <a:t>惑星間空間衝撃波起源のものは徐々に増加し衝撃波（</a:t>
            </a:r>
            <a:r>
              <a:rPr lang="en-US" altLang="ja-JP" sz="1200" dirty="0" smtClean="0">
                <a:solidFill>
                  <a:srgbClr val="FF0000"/>
                </a:solidFill>
              </a:rPr>
              <a:t>CME</a:t>
            </a:r>
            <a:r>
              <a:rPr lang="ja-JP" altLang="en-US" sz="1200" dirty="0" smtClean="0">
                <a:solidFill>
                  <a:srgbClr val="FF0000"/>
                </a:solidFill>
              </a:rPr>
              <a:t>）到来時にピーク＝太陽面・惑星間空間の観測から予測できる部分もある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pic>
        <p:nvPicPr>
          <p:cNvPr id="12" name="図 11" descr="21-Feb-92_flare_mini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57" y="939398"/>
            <a:ext cx="1858828" cy="1055355"/>
          </a:xfrm>
          <a:prstGeom prst="rect">
            <a:avLst/>
          </a:prstGeom>
        </p:spPr>
      </p:pic>
      <p:pic>
        <p:nvPicPr>
          <p:cNvPr id="11" name="Picture 3" descr="solarr_flare_light_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834" y="865922"/>
            <a:ext cx="1504212" cy="162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4345036" y="1981181"/>
            <a:ext cx="1941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フレアの磁気リコネクション説を確立した「ようこう」の</a:t>
            </a:r>
            <a:r>
              <a:rPr lang="en-US" altLang="ja-JP" sz="1000" dirty="0" smtClean="0"/>
              <a:t>X</a:t>
            </a:r>
            <a:r>
              <a:rPr lang="ja-JP" altLang="en-US" sz="1000" dirty="0" smtClean="0"/>
              <a:t>線観測</a:t>
            </a:r>
            <a:r>
              <a:rPr lang="en-US" altLang="ja-JP" sz="1000" dirty="0" smtClean="0"/>
              <a:t>(</a:t>
            </a:r>
            <a:r>
              <a:rPr lang="en-US" altLang="ja-JP" sz="1000" dirty="0" err="1" smtClean="0"/>
              <a:t>Tsuneta</a:t>
            </a:r>
            <a:r>
              <a:rPr lang="en-US" altLang="ja-JP" sz="1000" dirty="0" smtClean="0"/>
              <a:t> et al. 1992)</a:t>
            </a:r>
            <a:endParaRPr kumimoji="1" lang="ja-JP" altLang="en-US" sz="1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45510" y="2689527"/>
            <a:ext cx="8796760" cy="20727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0415" y="2727748"/>
            <a:ext cx="33373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太陽風・コロナ質量放出</a:t>
            </a:r>
            <a:r>
              <a:rPr lang="en-US" altLang="ja-JP" dirty="0" smtClean="0"/>
              <a:t>(CME)</a:t>
            </a:r>
            <a:endParaRPr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lang="ja-JP" altLang="en-US" sz="1200" dirty="0" smtClean="0"/>
              <a:t>太陽風＝常時流れ出しているプラズマ</a:t>
            </a:r>
            <a:endParaRPr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lang="ja-JP" altLang="en-US" sz="1200" dirty="0" smtClean="0"/>
              <a:t>フレア発生時には、惑星間空間にプラズマ塊が放出（コロナ質量放出</a:t>
            </a:r>
            <a:r>
              <a:rPr lang="en-US" altLang="ja-JP" sz="1200" dirty="0" smtClean="0"/>
              <a:t>;CME</a:t>
            </a:r>
            <a:r>
              <a:rPr lang="ja-JP" altLang="en-US" sz="1200" dirty="0" smtClean="0"/>
              <a:t>）</a:t>
            </a:r>
            <a:endParaRPr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lang="en-US" altLang="ja-JP" sz="1200" dirty="0" smtClean="0"/>
              <a:t>CME</a:t>
            </a:r>
            <a:r>
              <a:rPr lang="ja-JP" altLang="en-US" sz="1200" dirty="0" smtClean="0"/>
              <a:t>は弱いフレアでも起き、磁気嵐を起こす</a:t>
            </a:r>
            <a:endParaRPr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lang="ja-JP" altLang="en-US" sz="1200" dirty="0" smtClean="0"/>
              <a:t>フレア発生時以外にも太陽風変動はある</a:t>
            </a:r>
            <a:endParaRPr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kumimoji="1" lang="ja-JP" altLang="en-US" sz="1200" dirty="0" smtClean="0">
                <a:solidFill>
                  <a:srgbClr val="FF0000"/>
                </a:solidFill>
              </a:rPr>
              <a:t>太陽を出てか</a:t>
            </a:r>
            <a:r>
              <a:rPr lang="ja-JP" altLang="en-US" sz="1200" dirty="0" smtClean="0">
                <a:solidFill>
                  <a:srgbClr val="FF0000"/>
                </a:solidFill>
              </a:rPr>
              <a:t>ら地球に届くまで</a:t>
            </a:r>
            <a:r>
              <a:rPr lang="en-US" altLang="ja-JP" sz="1200" dirty="0" smtClean="0">
                <a:solidFill>
                  <a:srgbClr val="FF0000"/>
                </a:solidFill>
              </a:rPr>
              <a:t>1-2</a:t>
            </a:r>
            <a:r>
              <a:rPr lang="ja-JP" altLang="en-US" sz="1200" dirty="0" smtClean="0">
                <a:solidFill>
                  <a:srgbClr val="FF0000"/>
                </a:solidFill>
              </a:rPr>
              <a:t>日かかる。太陽面・惑星間空間での観測があれば、地球への到来をある程度予報できる</a:t>
            </a:r>
            <a:endParaRPr kumimoji="1" lang="ja-JP" altLang="en-US" sz="12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950" y="4965262"/>
            <a:ext cx="1338669" cy="1021556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286660" y="2749238"/>
            <a:ext cx="2610039" cy="166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地球へ</a:t>
            </a:r>
            <a:r>
              <a:rPr kumimoji="1" lang="ja-JP" altLang="en-US" dirty="0" smtClean="0"/>
              <a:t>の影響</a:t>
            </a:r>
            <a:endParaRPr kumimoji="1" lang="en-US" altLang="ja-JP" sz="1400" dirty="0" smtClean="0"/>
          </a:p>
          <a:p>
            <a:pPr marL="171450" indent="-171450">
              <a:buFont typeface="Arial"/>
              <a:buChar char="•"/>
            </a:pPr>
            <a:r>
              <a:rPr lang="en-US" altLang="en-US" sz="1200" dirty="0" smtClean="0"/>
              <a:t>オーロラサブストーム</a:t>
            </a:r>
          </a:p>
          <a:p>
            <a:pPr marL="171450" indent="-171450">
              <a:buFont typeface="Arial"/>
              <a:buChar char="•"/>
            </a:pPr>
            <a:r>
              <a:rPr lang="ja-JP" altLang="en-US" sz="1200" dirty="0" smtClean="0"/>
              <a:t>放射線帯粒子増加</a:t>
            </a:r>
            <a:endParaRPr kumimoji="1"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lang="ja-JP" altLang="en-US" sz="1200" dirty="0"/>
              <a:t>地磁気</a:t>
            </a:r>
            <a:r>
              <a:rPr lang="ja-JP" altLang="en-US" sz="1200" dirty="0" smtClean="0"/>
              <a:t>嵐、地磁気誘導電流</a:t>
            </a:r>
            <a:endParaRPr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lang="ja-JP" altLang="en-US" sz="1200" dirty="0" smtClean="0"/>
              <a:t>電離圏異常</a:t>
            </a:r>
            <a:endParaRPr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lang="ja-JP" altLang="en-US" sz="1200" dirty="0" smtClean="0"/>
              <a:t>これらの結果としての、衛星及び地上インフラの障害、通信、測位障害</a:t>
            </a:r>
            <a:endParaRPr lang="en-US" altLang="ja-JP" sz="1200" dirty="0"/>
          </a:p>
          <a:p>
            <a:pPr marL="171450" indent="-171450">
              <a:buFont typeface="Arial"/>
              <a:buChar char="•"/>
            </a:pPr>
            <a:endParaRPr kumimoji="1" lang="ja-JP" altLang="en-US" sz="1200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1262" y="2865482"/>
            <a:ext cx="2783227" cy="1806205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904241" y="4411232"/>
            <a:ext cx="16663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 smtClean="0">
                <a:solidFill>
                  <a:schemeClr val="bg1"/>
                </a:solidFill>
              </a:rPr>
              <a:t>コロナ質量放出（イメージ）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4324046" y="4135530"/>
            <a:ext cx="0" cy="27570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図形グループ 23"/>
          <p:cNvGrpSpPr/>
          <p:nvPr/>
        </p:nvGrpSpPr>
        <p:grpSpPr>
          <a:xfrm>
            <a:off x="2974869" y="4966939"/>
            <a:ext cx="2152933" cy="1782274"/>
            <a:chOff x="144463" y="938555"/>
            <a:chExt cx="4778375" cy="3955708"/>
          </a:xfrm>
        </p:grpSpPr>
        <p:pic>
          <p:nvPicPr>
            <p:cNvPr id="27" name="Picture 2" descr="C:\Users\shiota\Documents\shiota\happyou\wasavies\20031028_goes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463" y="938555"/>
              <a:ext cx="4778375" cy="3955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" descr="C:\Users\shiota\Documents\shiota\happyou\wasavies\20031028_goes.png"/>
            <p:cNvPicPr>
              <a:picLocks noChangeAspect="1" noChangeArrowheads="1"/>
            </p:cNvPicPr>
            <p:nvPr/>
          </p:nvPicPr>
          <p:blipFill>
            <a:blip r:embed="rId6"/>
            <a:srcRect l="9116" t="53357" r="68372" b="31149"/>
            <a:stretch>
              <a:fillRect/>
            </a:stretch>
          </p:blipFill>
          <p:spPr bwMode="auto">
            <a:xfrm>
              <a:off x="2023997" y="3843516"/>
              <a:ext cx="1126302" cy="64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テキスト ボックス 30"/>
          <p:cNvSpPr txBox="1"/>
          <p:nvPr/>
        </p:nvSpPr>
        <p:spPr>
          <a:xfrm>
            <a:off x="3052194" y="4966939"/>
            <a:ext cx="402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solidFill>
                  <a:srgbClr val="FFFFFF"/>
                </a:solidFill>
              </a:rPr>
              <a:t>X</a:t>
            </a:r>
            <a:r>
              <a:rPr lang="ja-JP" altLang="en-US" sz="1050" dirty="0" smtClean="0">
                <a:solidFill>
                  <a:srgbClr val="FFFFFF"/>
                </a:solidFill>
              </a:rPr>
              <a:t>線</a:t>
            </a:r>
            <a:endParaRPr kumimoji="1" lang="ja-JP" altLang="en-US" sz="1050" dirty="0">
              <a:solidFill>
                <a:srgbClr val="FFFFFF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76614" y="5781982"/>
            <a:ext cx="12362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 smtClean="0">
                <a:solidFill>
                  <a:srgbClr val="FFFFFF"/>
                </a:solidFill>
              </a:rPr>
              <a:t>高エネルギー陽子</a:t>
            </a:r>
            <a:endParaRPr kumimoji="1" lang="ja-JP" altLang="en-US" sz="1050" dirty="0">
              <a:solidFill>
                <a:srgbClr val="FFFFFF"/>
              </a:solidFill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3641170" y="6580491"/>
            <a:ext cx="808163" cy="8881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3815623" y="6564900"/>
            <a:ext cx="397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solidFill>
                  <a:srgbClr val="FFFFFF"/>
                </a:solidFill>
              </a:rPr>
              <a:t>1</a:t>
            </a:r>
            <a:r>
              <a:rPr kumimoji="1" lang="ja-JP" altLang="en-US" sz="1050" dirty="0" smtClean="0">
                <a:solidFill>
                  <a:srgbClr val="FFFFFF"/>
                </a:solidFill>
              </a:rPr>
              <a:t>日</a:t>
            </a:r>
            <a:endParaRPr kumimoji="1" lang="ja-JP" altLang="en-US" sz="1050" dirty="0">
              <a:solidFill>
                <a:srgbClr val="FFFFFF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110040" y="6040631"/>
            <a:ext cx="11241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/>
              <a:t>←GOES</a:t>
            </a:r>
            <a:r>
              <a:rPr kumimoji="1" lang="ja-JP" altLang="en-US" sz="1050" dirty="0" smtClean="0"/>
              <a:t>衛星が</a:t>
            </a:r>
            <a:endParaRPr kumimoji="1" lang="en-US" altLang="ja-JP" sz="1050" dirty="0" smtClean="0"/>
          </a:p>
          <a:p>
            <a:r>
              <a:rPr lang="ja-JP" altLang="en-US" sz="1050" dirty="0" smtClean="0"/>
              <a:t>静止軌道で測った</a:t>
            </a:r>
            <a:r>
              <a:rPr lang="en-US" altLang="ja-JP" sz="1050" dirty="0" smtClean="0"/>
              <a:t>X</a:t>
            </a:r>
            <a:r>
              <a:rPr lang="ja-JP" altLang="en-US" sz="1050" dirty="0" smtClean="0"/>
              <a:t>線と高エネルギー陽子</a:t>
            </a:r>
            <a:endParaRPr kumimoji="1" lang="en-US" altLang="ja-JP" sz="1050" dirty="0" smtClean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487813" y="5412613"/>
            <a:ext cx="8002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 smtClean="0">
                <a:solidFill>
                  <a:srgbClr val="FFFF00"/>
                </a:solidFill>
              </a:rPr>
              <a:t>↑</a:t>
            </a:r>
          </a:p>
          <a:p>
            <a:r>
              <a:rPr lang="ja-JP" altLang="en-US" sz="1050" dirty="0" smtClean="0">
                <a:solidFill>
                  <a:srgbClr val="FFFF00"/>
                </a:solidFill>
              </a:rPr>
              <a:t>フレア発生</a:t>
            </a:r>
            <a:endParaRPr kumimoji="1" lang="ja-JP" altLang="en-US" sz="1050" dirty="0">
              <a:solidFill>
                <a:srgbClr val="FFFF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212850" y="5541923"/>
            <a:ext cx="8643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 smtClean="0">
                <a:solidFill>
                  <a:srgbClr val="FFFF00"/>
                </a:solidFill>
              </a:rPr>
              <a:t>衝撃波到来</a:t>
            </a:r>
            <a:endParaRPr lang="en-US" altLang="ja-JP" sz="1050" dirty="0" smtClean="0">
              <a:solidFill>
                <a:srgbClr val="FFFF00"/>
              </a:solidFill>
            </a:endParaRPr>
          </a:p>
          <a:p>
            <a:r>
              <a:rPr kumimoji="1" lang="en-US" altLang="ja-JP" sz="1050" dirty="0" smtClean="0">
                <a:solidFill>
                  <a:srgbClr val="FFFF00"/>
                </a:solidFill>
              </a:rPr>
              <a:t>↓</a:t>
            </a:r>
            <a:endParaRPr kumimoji="1" lang="ja-JP" altLang="en-US" sz="1050" dirty="0">
              <a:solidFill>
                <a:srgbClr val="FFFF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61549" y="4903094"/>
            <a:ext cx="5309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フレア</a:t>
            </a:r>
            <a:endParaRPr kumimoji="1" lang="ja-JP" altLang="en-US" sz="105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570430" y="5728696"/>
            <a:ext cx="5950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 smtClean="0"/>
              <a:t>衝撃波</a:t>
            </a:r>
            <a:endParaRPr kumimoji="1" lang="ja-JP" altLang="en-US" sz="105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70084" y="4970813"/>
            <a:ext cx="2610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地球へ</a:t>
            </a:r>
            <a:r>
              <a:rPr kumimoji="1" lang="ja-JP" altLang="en-US" dirty="0" smtClean="0"/>
              <a:t>の影響</a:t>
            </a:r>
            <a:endParaRPr kumimoji="1" lang="en-US" altLang="ja-JP" sz="1400" dirty="0" smtClean="0"/>
          </a:p>
          <a:p>
            <a:pPr marL="171450" indent="-171450">
              <a:buFont typeface="Arial"/>
              <a:buChar char="•"/>
            </a:pPr>
            <a:r>
              <a:rPr lang="ja-JP" altLang="en-US" sz="1200" dirty="0" smtClean="0"/>
              <a:t>宇宙飛行士の被曝。船外活動時は特に危険</a:t>
            </a:r>
            <a:endParaRPr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lang="ja-JP" altLang="en-US" sz="1200" dirty="0" smtClean="0"/>
              <a:t>航空機乗務員の被曝量増加</a:t>
            </a:r>
            <a:endParaRPr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lang="ja-JP" altLang="en-US" sz="1200" dirty="0" smtClean="0"/>
              <a:t>衛星障害</a:t>
            </a:r>
            <a:endParaRPr lang="en-US" altLang="ja-JP" sz="1200" dirty="0" smtClean="0"/>
          </a:p>
          <a:p>
            <a:pPr marL="171450" indent="-171450">
              <a:buFont typeface="Arial"/>
              <a:buChar char="•"/>
            </a:pPr>
            <a:r>
              <a:rPr lang="ja-JP" altLang="en-US" sz="1200" dirty="0" smtClean="0"/>
              <a:t>電離圏異常（通信、測位）</a:t>
            </a:r>
            <a:endParaRPr lang="en-US" altLang="ja-JP" sz="1200" dirty="0" smtClean="0"/>
          </a:p>
          <a:p>
            <a:pPr marL="171450" indent="-171450">
              <a:buFont typeface="Arial"/>
              <a:buChar char="•"/>
            </a:pPr>
            <a:endParaRPr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197065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540"/>
            <a:ext cx="8229600" cy="855075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宇宙天気現象による被害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9382" y="730957"/>
            <a:ext cx="5790174" cy="5411830"/>
          </a:xfrm>
        </p:spPr>
        <p:txBody>
          <a:bodyPr>
            <a:noAutofit/>
          </a:bodyPr>
          <a:lstStyle/>
          <a:p>
            <a:r>
              <a:rPr kumimoji="1" lang="ja-JP" altLang="en-US" sz="1400" dirty="0" smtClean="0"/>
              <a:t>衛星障害</a:t>
            </a:r>
            <a:endParaRPr kumimoji="1" lang="en-US" altLang="ja-JP" sz="1400" dirty="0" smtClean="0"/>
          </a:p>
          <a:p>
            <a:pPr lvl="1"/>
            <a:r>
              <a:rPr lang="ja-JP" altLang="en-US" sz="1200" dirty="0" smtClean="0"/>
              <a:t>シングルイベント：高エネルギー粒子が回路上に電荷を作り、ソフトウェアエラーが発生）</a:t>
            </a:r>
            <a:endParaRPr lang="en-US" altLang="ja-JP" sz="1200" dirty="0" smtClean="0"/>
          </a:p>
          <a:p>
            <a:pPr lvl="1"/>
            <a:r>
              <a:rPr kumimoji="1" lang="ja-JP" altLang="en-US" sz="1200" dirty="0" smtClean="0"/>
              <a:t>深部帯電</a:t>
            </a:r>
            <a:r>
              <a:rPr lang="ja-JP" altLang="en-US" sz="1200" dirty="0" smtClean="0"/>
              <a:t>：</a:t>
            </a:r>
            <a:r>
              <a:rPr kumimoji="1" lang="ja-JP" altLang="en-US" sz="1200" dirty="0" smtClean="0"/>
              <a:t>高エネルギー電子等の影響で衛星が帯電し、放電。衛星全損も</a:t>
            </a:r>
            <a:r>
              <a:rPr kumimoji="1" lang="en-US" altLang="ja-JP" sz="1200" dirty="0" smtClean="0"/>
              <a:t>(1973</a:t>
            </a:r>
            <a:r>
              <a:rPr lang="ja-JP" altLang="en-US" sz="1200" dirty="0" smtClean="0"/>
              <a:t>年</a:t>
            </a:r>
            <a:r>
              <a:rPr kumimoji="1" lang="en-US" altLang="ja-JP" sz="1200" dirty="0" smtClean="0"/>
              <a:t>DSCII, 1982</a:t>
            </a:r>
            <a:r>
              <a:rPr kumimoji="1" lang="ja-JP" altLang="en-US" sz="1200" dirty="0" smtClean="0"/>
              <a:t>年</a:t>
            </a:r>
            <a:r>
              <a:rPr kumimoji="1" lang="en-US" altLang="ja-JP" sz="1200" dirty="0" smtClean="0"/>
              <a:t>GOES4, 1991</a:t>
            </a:r>
            <a:r>
              <a:rPr kumimoji="1" lang="ja-JP" altLang="en-US" sz="1200" dirty="0" smtClean="0"/>
              <a:t>年</a:t>
            </a:r>
            <a:r>
              <a:rPr kumimoji="1" lang="en-US" altLang="ja-JP" sz="1200" dirty="0" smtClean="0"/>
              <a:t>MARCUS-A1997</a:t>
            </a:r>
            <a:r>
              <a:rPr kumimoji="1" lang="ja-JP" altLang="en-US" sz="1200" dirty="0" smtClean="0"/>
              <a:t>年</a:t>
            </a:r>
            <a:r>
              <a:rPr kumimoji="1" lang="en-US" altLang="ja-JP" sz="1200" dirty="0" smtClean="0"/>
              <a:t>INSAT-2D</a:t>
            </a:r>
            <a:r>
              <a:rPr lang="ja-JP" altLang="en-US" sz="1200" dirty="0" smtClean="0"/>
              <a:t>な</a:t>
            </a:r>
            <a:r>
              <a:rPr kumimoji="1" lang="ja-JP" altLang="en-US" sz="1200" dirty="0" smtClean="0"/>
              <a:t>ど</a:t>
            </a:r>
            <a:r>
              <a:rPr kumimoji="1" lang="en-US" altLang="ja-JP" sz="1200" dirty="0" smtClean="0"/>
              <a:t>)</a:t>
            </a:r>
          </a:p>
          <a:p>
            <a:pPr lvl="1"/>
            <a:r>
              <a:rPr lang="ja-JP" altLang="en-US" sz="1200" dirty="0" smtClean="0"/>
              <a:t>デバイス、太陽電池パネルの劣化、故障</a:t>
            </a:r>
            <a:r>
              <a:rPr lang="en-US" altLang="ja-JP" sz="1200" dirty="0" smtClean="0"/>
              <a:t>(1990</a:t>
            </a:r>
            <a:r>
              <a:rPr lang="ja-JP" altLang="en-US" sz="1200" dirty="0" smtClean="0"/>
              <a:t>年ひまわり、</a:t>
            </a:r>
            <a:r>
              <a:rPr lang="en-US" altLang="ja-JP" sz="1200" dirty="0" smtClean="0"/>
              <a:t>2002</a:t>
            </a:r>
            <a:r>
              <a:rPr lang="ja-JP" altLang="en-US" sz="1200" dirty="0" smtClean="0"/>
              <a:t>年のぞみ、</a:t>
            </a:r>
            <a:r>
              <a:rPr lang="en-US" altLang="ja-JP" sz="1200" dirty="0" smtClean="0"/>
              <a:t>2003</a:t>
            </a:r>
            <a:r>
              <a:rPr lang="ja-JP" altLang="en-US" sz="1200" dirty="0" smtClean="0"/>
              <a:t>年みどり、はやぶさなど</a:t>
            </a:r>
            <a:r>
              <a:rPr lang="en-US" altLang="ja-JP" sz="1200" dirty="0" smtClean="0"/>
              <a:t>)</a:t>
            </a:r>
          </a:p>
          <a:p>
            <a:pPr lvl="1"/>
            <a:r>
              <a:rPr lang="ja-JP" altLang="en-US" sz="1200" dirty="0" smtClean="0"/>
              <a:t>急激な</a:t>
            </a:r>
            <a:r>
              <a:rPr kumimoji="1" lang="ja-JP" altLang="en-US" sz="1200" dirty="0" smtClean="0"/>
              <a:t>大気ドラッグによる姿勢、軌道の変化（</a:t>
            </a:r>
            <a:r>
              <a:rPr lang="en-US" altLang="ja-JP" sz="1200" dirty="0" smtClean="0"/>
              <a:t>2000</a:t>
            </a:r>
            <a:r>
              <a:rPr lang="ja-JP" altLang="en-US" sz="1200" dirty="0" smtClean="0"/>
              <a:t>年</a:t>
            </a:r>
            <a:r>
              <a:rPr kumimoji="1" lang="ja-JP" altLang="en-US" sz="1200" dirty="0" smtClean="0"/>
              <a:t>あすか）</a:t>
            </a:r>
            <a:endParaRPr kumimoji="1" lang="en-US" altLang="ja-JP" sz="1200" dirty="0" smtClean="0"/>
          </a:p>
          <a:p>
            <a:r>
              <a:rPr lang="ja-JP" altLang="en-US" sz="1400" dirty="0" smtClean="0"/>
              <a:t>宇宙飛行士、航空機被曝</a:t>
            </a:r>
            <a:endParaRPr lang="en-US" altLang="ja-JP" sz="1400" dirty="0" smtClean="0"/>
          </a:p>
          <a:p>
            <a:pPr lvl="1"/>
            <a:r>
              <a:rPr lang="ja-JP" altLang="en-US" sz="1200" dirty="0" smtClean="0"/>
              <a:t>大フレア時は船外活動で実効</a:t>
            </a:r>
            <a:r>
              <a:rPr lang="en-US" altLang="ja-JP" sz="1200" dirty="0" smtClean="0"/>
              <a:t>20-30mSv</a:t>
            </a:r>
            <a:r>
              <a:rPr lang="ja-JP" altLang="en-US" sz="1200" dirty="0" smtClean="0"/>
              <a:t>、船内</a:t>
            </a:r>
            <a:r>
              <a:rPr lang="en-US" altLang="ja-JP" sz="1200" dirty="0" smtClean="0"/>
              <a:t>5mSv</a:t>
            </a:r>
            <a:r>
              <a:rPr lang="ja-JP" altLang="en-US" sz="1200" dirty="0" smtClean="0"/>
              <a:t>程度</a:t>
            </a:r>
            <a:r>
              <a:rPr lang="en-US" altLang="ja-JP" sz="1200" dirty="0" smtClean="0"/>
              <a:t>*</a:t>
            </a:r>
          </a:p>
          <a:p>
            <a:pPr lvl="1"/>
            <a:r>
              <a:rPr lang="en-US" altLang="ja-JP" sz="1200" dirty="0" smtClean="0"/>
              <a:t>ISS</a:t>
            </a:r>
            <a:r>
              <a:rPr lang="ja-JP" altLang="en-US" sz="1200" dirty="0" smtClean="0"/>
              <a:t>内で遮蔽の厚い場所に退避する事例</a:t>
            </a:r>
            <a:r>
              <a:rPr lang="en-US" altLang="ja-JP" sz="1200" dirty="0" smtClean="0"/>
              <a:t>(2003</a:t>
            </a:r>
            <a:r>
              <a:rPr lang="ja-JP" altLang="en-US" sz="1200" dirty="0" smtClean="0"/>
              <a:t>年、</a:t>
            </a:r>
            <a:r>
              <a:rPr lang="en-US" altLang="ja-JP" sz="1200" dirty="0" smtClean="0"/>
              <a:t>2005</a:t>
            </a:r>
            <a:r>
              <a:rPr lang="ja-JP" altLang="en-US" sz="1200" dirty="0" smtClean="0"/>
              <a:t>年）</a:t>
            </a:r>
            <a:r>
              <a:rPr lang="en-US" altLang="ja-JP" sz="1200" dirty="0" smtClean="0"/>
              <a:t>*</a:t>
            </a:r>
          </a:p>
          <a:p>
            <a:pPr lvl="1"/>
            <a:r>
              <a:rPr lang="ja-JP" altLang="en-US" sz="1200" dirty="0" smtClean="0"/>
              <a:t>近年で最大の</a:t>
            </a:r>
            <a:r>
              <a:rPr lang="en-US" altLang="ja-JP" sz="1200" dirty="0" smtClean="0"/>
              <a:t>1989</a:t>
            </a:r>
            <a:r>
              <a:rPr lang="ja-JP" altLang="en-US" sz="1200" dirty="0" smtClean="0"/>
              <a:t>年のフレア程度で、静止軌道以遠の船外活動では、数</a:t>
            </a:r>
            <a:r>
              <a:rPr lang="en-US" altLang="ja-JP" sz="1200" dirty="0" smtClean="0"/>
              <a:t>1000mSv</a:t>
            </a:r>
            <a:r>
              <a:rPr lang="ja-JP" altLang="en-US" sz="1200" dirty="0" smtClean="0"/>
              <a:t>になる恐れ</a:t>
            </a:r>
            <a:r>
              <a:rPr lang="en-US" altLang="ja-JP" sz="1200" dirty="0" smtClean="0"/>
              <a:t>(</a:t>
            </a:r>
            <a:r>
              <a:rPr lang="ja-JP" altLang="en-US" sz="1200" dirty="0" smtClean="0"/>
              <a:t>五家</a:t>
            </a:r>
            <a:r>
              <a:rPr lang="en-US" altLang="ja-JP" sz="1200" dirty="0" smtClean="0"/>
              <a:t>2006</a:t>
            </a:r>
            <a:r>
              <a:rPr lang="ja-JP" altLang="en-US" sz="1200" dirty="0" smtClean="0"/>
              <a:t>）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航空機内の放射線増大</a:t>
            </a:r>
            <a:endParaRPr lang="en-US" altLang="ja-JP" sz="1200" dirty="0" smtClean="0"/>
          </a:p>
          <a:p>
            <a:r>
              <a:rPr lang="ja-JP" altLang="en-US" sz="1400" dirty="0" smtClean="0"/>
              <a:t>地上インフラ（主に高緯度地域）</a:t>
            </a:r>
            <a:endParaRPr lang="en-US" altLang="ja-JP" sz="1400" dirty="0" smtClean="0"/>
          </a:p>
          <a:p>
            <a:pPr lvl="1"/>
            <a:r>
              <a:rPr lang="ja-JP" altLang="en-US" sz="1200" dirty="0" smtClean="0"/>
              <a:t>送電線、発電所への誘導電流（</a:t>
            </a:r>
            <a:r>
              <a:rPr lang="en-US" altLang="ja-JP" sz="1200" dirty="0" smtClean="0"/>
              <a:t>1989</a:t>
            </a:r>
            <a:r>
              <a:rPr lang="ja-JP" altLang="en-US" sz="1200" dirty="0" smtClean="0"/>
              <a:t>年ケベック州で大規模停電、原発の被害も</a:t>
            </a:r>
            <a:r>
              <a:rPr lang="en-US" altLang="ja-JP" sz="1200" dirty="0" smtClean="0"/>
              <a:t>**</a:t>
            </a:r>
            <a:r>
              <a:rPr lang="ja-JP" altLang="en-US" sz="1200" dirty="0" smtClean="0"/>
              <a:t>）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パイプライン腐食</a:t>
            </a:r>
            <a:endParaRPr lang="en-US" altLang="ja-JP" sz="1200" dirty="0" smtClean="0"/>
          </a:p>
          <a:p>
            <a:r>
              <a:rPr lang="ja-JP" altLang="en-US" sz="1400" dirty="0" smtClean="0"/>
              <a:t>通信、測位の障害</a:t>
            </a:r>
            <a:r>
              <a:rPr lang="en-US" altLang="ja-JP" sz="1400" dirty="0" smtClean="0"/>
              <a:t>(</a:t>
            </a:r>
            <a:r>
              <a:rPr lang="ja-JP" altLang="en-US" sz="1400" dirty="0" smtClean="0"/>
              <a:t>詳細は</a:t>
            </a:r>
            <a:r>
              <a:rPr lang="en-US" altLang="ja-JP" sz="1400" dirty="0" smtClean="0"/>
              <a:t>NICT</a:t>
            </a:r>
            <a:r>
              <a:rPr lang="ja-JP" altLang="en-US" sz="1400" dirty="0" smtClean="0"/>
              <a:t>報告）</a:t>
            </a:r>
            <a:endParaRPr lang="en-US" altLang="ja-JP" sz="1400" dirty="0" smtClean="0"/>
          </a:p>
          <a:p>
            <a:pPr lvl="1"/>
            <a:r>
              <a:rPr lang="ja-JP" altLang="en-US" sz="1200" dirty="0" smtClean="0"/>
              <a:t>電離圏擾乱による電波の異常吸収、散乱、遅延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衛星そのものの障害による場合も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補正はできるが、たまに「全く使えない」時も生じる</a:t>
            </a:r>
            <a:endParaRPr lang="en-US" altLang="ja-JP" sz="1400" dirty="0"/>
          </a:p>
          <a:p>
            <a:r>
              <a:rPr lang="ja-JP" altLang="en-US" sz="1400" dirty="0" smtClean="0"/>
              <a:t>いいこと：オーロラが見られる</a:t>
            </a:r>
            <a:r>
              <a:rPr lang="en-US" altLang="ja-JP" sz="1400" dirty="0" smtClean="0"/>
              <a:t>(</a:t>
            </a:r>
            <a:r>
              <a:rPr lang="ja-JP" altLang="en-US" sz="1400" dirty="0" smtClean="0"/>
              <a:t>予報できれば観光産業にプラス）</a:t>
            </a:r>
            <a:endParaRPr lang="en-US" altLang="ja-JP" sz="1400" dirty="0" smtClean="0"/>
          </a:p>
          <a:p>
            <a:r>
              <a:rPr lang="en-US" altLang="ja-JP" sz="1400" dirty="0" smtClean="0"/>
              <a:t>2009</a:t>
            </a:r>
            <a:r>
              <a:rPr lang="ja-JP" altLang="en-US" sz="1400" dirty="0" smtClean="0"/>
              <a:t>年米</a:t>
            </a:r>
            <a:r>
              <a:rPr lang="en-US" altLang="ja-JP" sz="1400" dirty="0" smtClean="0"/>
              <a:t>NAS</a:t>
            </a:r>
            <a:r>
              <a:rPr lang="ja-JP" altLang="en-US" sz="1400" dirty="0" smtClean="0"/>
              <a:t>のリポートでは、巨大フレアの経済損失は</a:t>
            </a:r>
            <a:r>
              <a:rPr lang="en-US" altLang="ja-JP" sz="1400" dirty="0" smtClean="0"/>
              <a:t>2</a:t>
            </a:r>
            <a:r>
              <a:rPr lang="ja-JP" altLang="en-US" sz="1400" dirty="0" smtClean="0"/>
              <a:t>兆ドル</a:t>
            </a:r>
            <a:r>
              <a:rPr lang="en-US" altLang="ja-JP" sz="1400" dirty="0" smtClean="0"/>
              <a:t>***</a:t>
            </a:r>
          </a:p>
          <a:p>
            <a:endParaRPr lang="en-US" altLang="ja-JP" sz="1400" dirty="0" smtClean="0"/>
          </a:p>
          <a:p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245" y="6463015"/>
            <a:ext cx="77924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 smtClean="0"/>
              <a:t>**http</a:t>
            </a:r>
            <a:r>
              <a:rPr lang="en-US" altLang="ja-JP" sz="1050" dirty="0"/>
              <a:t>://</a:t>
            </a:r>
            <a:r>
              <a:rPr lang="en-US" altLang="ja-JP" sz="1050" dirty="0" err="1"/>
              <a:t>science.nasa.gov</a:t>
            </a:r>
            <a:r>
              <a:rPr lang="en-US" altLang="ja-JP" sz="1050" dirty="0"/>
              <a:t>/science-news/science-at-</a:t>
            </a:r>
            <a:r>
              <a:rPr lang="en-US" altLang="ja-JP" sz="1050" dirty="0" err="1"/>
              <a:t>nasa</a:t>
            </a:r>
            <a:r>
              <a:rPr lang="en-US" altLang="ja-JP" sz="1050" dirty="0"/>
              <a:t>/2013/13feb_copuos</a:t>
            </a:r>
            <a:r>
              <a:rPr lang="en-US" altLang="ja-JP" sz="1050" dirty="0" smtClean="0"/>
              <a:t>/</a:t>
            </a:r>
          </a:p>
          <a:p>
            <a:r>
              <a:rPr lang="en-US" altLang="ja-JP" sz="1050" dirty="0" smtClean="0"/>
              <a:t>***http</a:t>
            </a:r>
            <a:r>
              <a:rPr lang="en-US" altLang="ja-JP" sz="1050" dirty="0"/>
              <a:t>://</a:t>
            </a:r>
            <a:r>
              <a:rPr lang="en-US" altLang="ja-JP" sz="1050" dirty="0" err="1"/>
              <a:t>www.courierpostonline.com</a:t>
            </a:r>
            <a:r>
              <a:rPr lang="en-US" altLang="ja-JP" sz="1050" dirty="0"/>
              <a:t>/article/20130606/NEWS05/306060027/</a:t>
            </a:r>
            <a:r>
              <a:rPr lang="en-US" altLang="ja-JP" sz="1050" dirty="0" err="1"/>
              <a:t>Space-weather-needs-more-attention-experts-say?gcheck</a:t>
            </a:r>
            <a:r>
              <a:rPr lang="en-US" altLang="ja-JP" sz="1050" dirty="0"/>
              <a:t>=1</a:t>
            </a:r>
            <a:endParaRPr kumimoji="1" lang="ja-JP" altLang="en-US" sz="105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959" y="598619"/>
            <a:ext cx="2590041" cy="200728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0" y="6142787"/>
            <a:ext cx="51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/>
              <a:t>*</a:t>
            </a:r>
            <a:r>
              <a:rPr lang="ja-JP" altLang="en-US" sz="900" dirty="0" smtClean="0"/>
              <a:t>矢部</a:t>
            </a:r>
            <a:r>
              <a:rPr lang="en-US" altLang="ja-JP" sz="900" dirty="0" smtClean="0"/>
              <a:t> </a:t>
            </a:r>
            <a:r>
              <a:rPr lang="ja-JP" altLang="en-US" sz="900" dirty="0" smtClean="0"/>
              <a:t>第７回放射</a:t>
            </a:r>
            <a:r>
              <a:rPr lang="ja-JP" altLang="en-US" sz="900" dirty="0"/>
              <a:t>線安全規制検討会航空機乗務員等</a:t>
            </a:r>
            <a:r>
              <a:rPr lang="ja-JP" altLang="en-US" sz="900" dirty="0" smtClean="0"/>
              <a:t>の宇宙</a:t>
            </a:r>
            <a:r>
              <a:rPr lang="ja-JP" altLang="en-US" sz="900" dirty="0"/>
              <a:t>線被ばくに関する検討</a:t>
            </a:r>
            <a:r>
              <a:rPr lang="ja-JP" altLang="en-US" sz="900" dirty="0" smtClean="0"/>
              <a:t>ワーキンググループ</a:t>
            </a:r>
            <a:endParaRPr lang="ja-JP" altLang="en-US" sz="900" dirty="0"/>
          </a:p>
          <a:p>
            <a:r>
              <a:rPr lang="en-US" altLang="ja-JP" sz="900" dirty="0" smtClean="0"/>
              <a:t>http</a:t>
            </a:r>
            <a:r>
              <a:rPr lang="en-US" altLang="ja-JP" sz="900" dirty="0"/>
              <a:t>://</a:t>
            </a:r>
            <a:r>
              <a:rPr lang="en-US" altLang="ja-JP" sz="900" dirty="0" err="1"/>
              <a:t>www.mext.go.jp</a:t>
            </a:r>
            <a:r>
              <a:rPr lang="en-US" altLang="ja-JP" sz="900" dirty="0"/>
              <a:t>/</a:t>
            </a:r>
            <a:r>
              <a:rPr lang="en-US" altLang="ja-JP" sz="900" dirty="0" err="1"/>
              <a:t>b_menu</a:t>
            </a:r>
            <a:r>
              <a:rPr lang="en-US" altLang="ja-JP" sz="900" dirty="0"/>
              <a:t>/</a:t>
            </a:r>
            <a:r>
              <a:rPr lang="en-US" altLang="ja-JP" sz="900" dirty="0" err="1"/>
              <a:t>shingi</a:t>
            </a:r>
            <a:r>
              <a:rPr lang="en-US" altLang="ja-JP" sz="900" dirty="0"/>
              <a:t>/</a:t>
            </a:r>
            <a:r>
              <a:rPr lang="en-US" altLang="ja-JP" sz="900" dirty="0" err="1"/>
              <a:t>chousa</a:t>
            </a:r>
            <a:r>
              <a:rPr lang="en-US" altLang="ja-JP" sz="900" dirty="0"/>
              <a:t>/</a:t>
            </a:r>
            <a:r>
              <a:rPr lang="en-US" altLang="ja-JP" sz="900" dirty="0" err="1"/>
              <a:t>gijyutu</a:t>
            </a:r>
            <a:r>
              <a:rPr lang="en-US" altLang="ja-JP" sz="900" dirty="0"/>
              <a:t>/004/006/</a:t>
            </a:r>
            <a:r>
              <a:rPr lang="en-US" altLang="ja-JP" sz="900" dirty="0" err="1"/>
              <a:t>shiryo</a:t>
            </a:r>
            <a:r>
              <a:rPr lang="en-US" altLang="ja-JP" sz="900" dirty="0"/>
              <a:t>/05061801/003.pdf</a:t>
            </a:r>
            <a:endParaRPr kumimoji="1" lang="ja-JP" altLang="en-US" sz="9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903" y="2736598"/>
            <a:ext cx="2233319" cy="151363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 rot="16200000">
            <a:off x="5690880" y="1496312"/>
            <a:ext cx="1495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GMS-3</a:t>
            </a:r>
            <a:r>
              <a:rPr kumimoji="1" lang="ja-JP" altLang="en-US" sz="900" dirty="0" smtClean="0"/>
              <a:t>（ひまわり）発生電力</a:t>
            </a:r>
            <a:endParaRPr kumimoji="1" lang="ja-JP" altLang="en-US" sz="9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53960" y="598619"/>
            <a:ext cx="914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 smtClean="0"/>
              <a:t>（蔵方、</a:t>
            </a:r>
            <a:r>
              <a:rPr lang="en-US" altLang="ja-JP" sz="1000" dirty="0"/>
              <a:t>1990</a:t>
            </a:r>
            <a:r>
              <a:rPr lang="ja-JP" altLang="en-US" sz="1000" dirty="0"/>
              <a:t>） </a:t>
            </a:r>
            <a:endParaRPr kumimoji="1" lang="ja-JP" altLang="en-US" sz="1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79571" y="4222007"/>
            <a:ext cx="25950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/>
              <a:t>1989</a:t>
            </a:r>
            <a:r>
              <a:rPr lang="ja-JP" altLang="en-US" sz="1050" dirty="0" smtClean="0"/>
              <a:t>年のフレアで被害をうけた米</a:t>
            </a:r>
            <a:r>
              <a:rPr lang="en-US" altLang="ja-JP" sz="1050" dirty="0" smtClean="0"/>
              <a:t>NJ</a:t>
            </a:r>
            <a:r>
              <a:rPr lang="ja-JP" altLang="en-US" sz="1050" dirty="0" smtClean="0"/>
              <a:t>州の原発の変圧器</a:t>
            </a:r>
            <a:endParaRPr kumimoji="1" lang="ja-JP" altLang="en-US" sz="1050" dirty="0"/>
          </a:p>
        </p:txBody>
      </p:sp>
      <p:pic>
        <p:nvPicPr>
          <p:cNvPr id="12" name="Picture 1" descr="J:\images\IonoEffe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844" y="4605613"/>
            <a:ext cx="3092711" cy="184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6820806" y="6420723"/>
            <a:ext cx="2595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電離圏擾乱と通信、測位障害</a:t>
            </a:r>
            <a:r>
              <a:rPr kumimoji="1" lang="en-US" altLang="ja-JP" sz="1050" dirty="0" smtClean="0"/>
              <a:t>(NICT)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38199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7582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宇宙天気予報に必要な観測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9" y="931333"/>
            <a:ext cx="8915111" cy="578555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39887" y="1135418"/>
            <a:ext cx="26387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太陽面</a:t>
            </a:r>
            <a:r>
              <a:rPr lang="ja-JP" altLang="en-US" sz="1400" dirty="0" smtClean="0">
                <a:solidFill>
                  <a:schemeClr val="bg1"/>
                </a:solidFill>
              </a:rPr>
              <a:t>観測</a:t>
            </a:r>
            <a:endParaRPr lang="en-US" altLang="ja-JP" sz="1400" dirty="0" smtClean="0">
              <a:solidFill>
                <a:schemeClr val="bg1"/>
              </a:solidFill>
            </a:endParaRPr>
          </a:p>
          <a:p>
            <a:r>
              <a:rPr kumimoji="1" lang="en-US" altLang="ja-JP" sz="1400" dirty="0" smtClean="0">
                <a:solidFill>
                  <a:schemeClr val="bg1"/>
                </a:solidFill>
              </a:rPr>
              <a:t>SOHO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（コロナ、太陽風も）</a:t>
            </a:r>
            <a:endParaRPr kumimoji="1" lang="en-US" altLang="ja-JP" sz="1400" dirty="0" smtClean="0">
              <a:solidFill>
                <a:schemeClr val="bg1"/>
              </a:solidFill>
            </a:endParaRPr>
          </a:p>
          <a:p>
            <a:r>
              <a:rPr kumimoji="1" lang="en-US" altLang="ja-JP" sz="1400" dirty="0" smtClean="0">
                <a:solidFill>
                  <a:schemeClr val="bg1"/>
                </a:solidFill>
              </a:rPr>
              <a:t>SDO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（コロナ、磁場）</a:t>
            </a:r>
            <a:endParaRPr kumimoji="1" lang="en-US" altLang="ja-JP" sz="1400" dirty="0" smtClean="0">
              <a:solidFill>
                <a:schemeClr val="bg1"/>
              </a:solidFill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</a:rPr>
              <a:t>ひので（日、大陽全面</a:t>
            </a:r>
            <a:r>
              <a:rPr lang="en-US" altLang="ja-JP" sz="1400" dirty="0" smtClean="0">
                <a:solidFill>
                  <a:schemeClr val="bg1"/>
                </a:solidFill>
              </a:rPr>
              <a:t>X</a:t>
            </a:r>
            <a:r>
              <a:rPr lang="ja-JP" altLang="en-US" sz="1400" dirty="0" smtClean="0">
                <a:solidFill>
                  <a:schemeClr val="bg1"/>
                </a:solidFill>
              </a:rPr>
              <a:t>線）</a:t>
            </a:r>
            <a:endParaRPr lang="en-US" altLang="ja-JP" sz="1400" dirty="0" smtClean="0">
              <a:solidFill>
                <a:schemeClr val="bg1"/>
              </a:solidFill>
            </a:endParaRPr>
          </a:p>
          <a:p>
            <a:r>
              <a:rPr kumimoji="1" lang="ja-JP" altLang="en-US" sz="1400" dirty="0" smtClean="0">
                <a:solidFill>
                  <a:schemeClr val="bg1"/>
                </a:solidFill>
              </a:rPr>
              <a:t>電波（野辺山、平磯等）</a:t>
            </a:r>
            <a:endParaRPr kumimoji="1" lang="en-US" altLang="ja-JP" sz="1400" dirty="0" smtClean="0">
              <a:solidFill>
                <a:schemeClr val="bg1"/>
              </a:solidFill>
            </a:endParaRPr>
          </a:p>
          <a:p>
            <a:r>
              <a:rPr kumimoji="1" lang="ja-JP" altLang="en-US" sz="1400" dirty="0" smtClean="0">
                <a:solidFill>
                  <a:schemeClr val="bg1"/>
                </a:solidFill>
              </a:rPr>
              <a:t>地上光学観測（京大飛騨等）</a:t>
            </a:r>
            <a:endParaRPr kumimoji="1" lang="en-US" altLang="ja-JP" sz="1400" dirty="0" smtClean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78666" y="1135418"/>
            <a:ext cx="2204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太陽</a:t>
            </a:r>
            <a:r>
              <a:rPr lang="ja-JP" altLang="en-US" sz="1400" dirty="0" smtClean="0">
                <a:solidFill>
                  <a:schemeClr val="bg1"/>
                </a:solidFill>
              </a:rPr>
              <a:t>風観測</a:t>
            </a:r>
            <a:endParaRPr lang="en-US" altLang="ja-JP" sz="1400" dirty="0">
              <a:solidFill>
                <a:schemeClr val="bg1"/>
              </a:solidFill>
            </a:endParaRPr>
          </a:p>
          <a:p>
            <a:r>
              <a:rPr kumimoji="1" lang="en-US" altLang="ja-JP" sz="1400" dirty="0" smtClean="0">
                <a:solidFill>
                  <a:schemeClr val="bg1"/>
                </a:solidFill>
              </a:rPr>
              <a:t>ACE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L1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でその場観測）</a:t>
            </a:r>
            <a:endParaRPr kumimoji="1" lang="en-US" altLang="ja-JP" sz="1400" dirty="0" smtClean="0">
              <a:solidFill>
                <a:schemeClr val="bg1"/>
              </a:solidFill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</a:rPr>
              <a:t>電波シンチレーションによる観測（名大等）</a:t>
            </a:r>
            <a:endParaRPr kumimoji="1" lang="en-US" altLang="ja-JP" sz="1400" dirty="0" smtClean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11799" y="1057154"/>
            <a:ext cx="29689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chemeClr val="bg1"/>
                </a:solidFill>
              </a:rPr>
              <a:t>地球</a:t>
            </a:r>
            <a:endParaRPr lang="en-US" altLang="ja-JP" sz="1400" dirty="0">
              <a:solidFill>
                <a:schemeClr val="bg1"/>
              </a:solidFill>
            </a:endParaRPr>
          </a:p>
          <a:p>
            <a:r>
              <a:rPr lang="en-US" altLang="ja-JP" sz="1400" dirty="0" smtClean="0">
                <a:solidFill>
                  <a:schemeClr val="bg1"/>
                </a:solidFill>
              </a:rPr>
              <a:t>GOES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（大陽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X</a:t>
            </a:r>
            <a:r>
              <a:rPr lang="ja-JP" altLang="en-US" sz="1400" dirty="0" smtClean="0">
                <a:solidFill>
                  <a:schemeClr val="bg1"/>
                </a:solidFill>
              </a:rPr>
              <a:t>線、粒子）</a:t>
            </a:r>
            <a:endParaRPr lang="en-US" altLang="ja-JP" sz="1400" dirty="0" smtClean="0">
              <a:solidFill>
                <a:schemeClr val="bg1"/>
              </a:solidFill>
            </a:endParaRPr>
          </a:p>
          <a:p>
            <a:r>
              <a:rPr kumimoji="1" lang="ja-JP" altLang="en-US" sz="1400" dirty="0" smtClean="0">
                <a:solidFill>
                  <a:schemeClr val="bg1"/>
                </a:solidFill>
              </a:rPr>
              <a:t>地磁気計測（地上）</a:t>
            </a:r>
            <a:endParaRPr kumimoji="1" lang="en-US" altLang="ja-JP" sz="1400" dirty="0" smtClean="0">
              <a:solidFill>
                <a:schemeClr val="bg1"/>
              </a:solidFill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</a:rPr>
              <a:t>イオノゾンデ、</a:t>
            </a:r>
            <a:r>
              <a:rPr lang="en-US" altLang="ja-JP" sz="1400" dirty="0" smtClean="0">
                <a:solidFill>
                  <a:schemeClr val="bg1"/>
                </a:solidFill>
              </a:rPr>
              <a:t>GPS</a:t>
            </a:r>
            <a:r>
              <a:rPr lang="ja-JP" altLang="en-US" sz="1400" dirty="0" smtClean="0">
                <a:solidFill>
                  <a:schemeClr val="bg1"/>
                </a:solidFill>
              </a:rPr>
              <a:t>受信機による電離圏電子数観測</a:t>
            </a:r>
            <a:endParaRPr kumimoji="1" lang="en-US" altLang="ja-JP" sz="1400" dirty="0" smtClean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9049" y="5446889"/>
            <a:ext cx="855875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ja-JP" altLang="en-US" sz="1400" dirty="0" smtClean="0">
                <a:solidFill>
                  <a:srgbClr val="FFFFFF"/>
                </a:solidFill>
              </a:rPr>
              <a:t>その他、研究用の観測衛星や地上観測装置多数</a:t>
            </a:r>
            <a:endParaRPr kumimoji="1" lang="en-US" altLang="ja-JP" sz="1400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ja-JP" altLang="en-US" sz="1400" dirty="0" smtClean="0">
                <a:solidFill>
                  <a:srgbClr val="FFFFFF"/>
                </a:solidFill>
              </a:rPr>
              <a:t>データは原則どこも公開。世界中の宇宙天気予報機関がほぼ同じデータを使い、宇宙天気情報を出している</a:t>
            </a:r>
            <a:endParaRPr lang="en-US" altLang="ja-JP" sz="1400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ja-JP" altLang="en-US" sz="1400" dirty="0" smtClean="0">
                <a:solidFill>
                  <a:srgbClr val="FFFFFF"/>
                </a:solidFill>
              </a:rPr>
              <a:t>衛星による定常的なモニター観測</a:t>
            </a:r>
            <a:r>
              <a:rPr lang="en-US" altLang="ja-JP" sz="1400" dirty="0" smtClean="0">
                <a:solidFill>
                  <a:srgbClr val="FFFFFF"/>
                </a:solidFill>
              </a:rPr>
              <a:t>(SOHO, SDO, ACE, GOES)</a:t>
            </a:r>
            <a:r>
              <a:rPr lang="ja-JP" altLang="en-US" sz="1400" dirty="0" smtClean="0">
                <a:solidFill>
                  <a:srgbClr val="FFFFFF"/>
                </a:solidFill>
              </a:rPr>
              <a:t>は主に米（＋欧</a:t>
            </a:r>
            <a:r>
              <a:rPr lang="en-US" altLang="ja-JP" sz="1400" dirty="0" smtClean="0">
                <a:solidFill>
                  <a:srgbClr val="FFFFFF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ja-JP" altLang="en-US" sz="1400" dirty="0" smtClean="0">
                <a:solidFill>
                  <a:srgbClr val="FFFFFF"/>
                </a:solidFill>
              </a:rPr>
              <a:t>日本の衛星は科学的に大きな成果（ようこう、あけぼの、</a:t>
            </a:r>
            <a:r>
              <a:rPr lang="en-US" altLang="ja-JP" sz="1400" dirty="0" smtClean="0">
                <a:solidFill>
                  <a:srgbClr val="FFFFFF"/>
                </a:solidFill>
              </a:rPr>
              <a:t>GOETAIL</a:t>
            </a:r>
            <a:r>
              <a:rPr lang="ja-JP" altLang="en-US" sz="1400" dirty="0" smtClean="0">
                <a:solidFill>
                  <a:srgbClr val="FFFFFF"/>
                </a:solidFill>
              </a:rPr>
              <a:t>、ひので、れいめい</a:t>
            </a:r>
            <a:r>
              <a:rPr lang="en-US" altLang="ja-JP" sz="1400" dirty="0" err="1" smtClean="0">
                <a:solidFill>
                  <a:srgbClr val="FFFFFF"/>
                </a:solidFill>
              </a:rPr>
              <a:t>etc</a:t>
            </a:r>
            <a:r>
              <a:rPr lang="ja-JP" altLang="en-US" sz="1400" dirty="0" smtClean="0">
                <a:solidFill>
                  <a:srgbClr val="FFFFFF"/>
                </a:solidFill>
              </a:rPr>
              <a:t>）</a:t>
            </a:r>
            <a:endParaRPr lang="en-US" altLang="ja-JP" sz="1400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ja-JP" altLang="en-US" sz="1400" dirty="0" smtClean="0">
                <a:solidFill>
                  <a:srgbClr val="FFFFFF"/>
                </a:solidFill>
              </a:rPr>
              <a:t>地上観測では大学や国立天文台等の研究機関が長期モニター観測も。</a:t>
            </a:r>
            <a:endParaRPr lang="en-US" altLang="ja-JP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3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49915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宇宙天気現象の現状と将来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2646" y="745955"/>
            <a:ext cx="4978400" cy="5787492"/>
          </a:xfrm>
        </p:spPr>
        <p:txBody>
          <a:bodyPr>
            <a:noAutofit/>
          </a:bodyPr>
          <a:lstStyle/>
          <a:p>
            <a:r>
              <a:rPr lang="ja-JP" altLang="en-US" sz="1600" dirty="0" smtClean="0"/>
              <a:t>目標</a:t>
            </a:r>
            <a:endParaRPr lang="en-US" altLang="ja-JP" sz="1600" dirty="0" smtClean="0"/>
          </a:p>
          <a:p>
            <a:pPr lvl="1"/>
            <a:r>
              <a:rPr lang="ja-JP" altLang="en-US" sz="1200" dirty="0" smtClean="0"/>
              <a:t>太陽面</a:t>
            </a:r>
            <a:r>
              <a:rPr lang="ja-JP" altLang="en-US" sz="1200" dirty="0"/>
              <a:t>、太陽風の観測を入力として</a:t>
            </a:r>
            <a:r>
              <a:rPr lang="ja-JP" altLang="en-US" sz="1200" dirty="0" smtClean="0"/>
              <a:t>、太陽面の擾乱（フレア発生）、高エネルギー粒子生成、惑星間空間の伝播、地球への影響（磁気嵐、放射線帯、電離圏擾乱）を予測できる統合数値モデル</a:t>
            </a:r>
            <a:endParaRPr lang="en-US" altLang="ja-JP" sz="1600" dirty="0"/>
          </a:p>
          <a:p>
            <a:r>
              <a:rPr lang="ja-JP" altLang="en-US" sz="1600" dirty="0" smtClean="0"/>
              <a:t>現状できていること</a:t>
            </a:r>
            <a:endParaRPr lang="en-US" altLang="ja-JP" sz="1600" dirty="0" smtClean="0"/>
          </a:p>
          <a:p>
            <a:pPr lvl="1"/>
            <a:r>
              <a:rPr lang="ja-JP" altLang="en-US" sz="1200" dirty="0" smtClean="0"/>
              <a:t>太陽面、太陽風</a:t>
            </a:r>
            <a:r>
              <a:rPr lang="en-US" altLang="ja-JP" sz="1200" dirty="0" smtClean="0"/>
              <a:t>(@L1)</a:t>
            </a:r>
            <a:r>
              <a:rPr lang="ja-JP" altLang="en-US" sz="1200" dirty="0" smtClean="0"/>
              <a:t>、地球磁気圏、電離圏の状況の</a:t>
            </a:r>
            <a:r>
              <a:rPr lang="en-US" altLang="ja-JP" sz="1200" dirty="0" err="1" smtClean="0"/>
              <a:t>Nowcast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太陽面、惑星間空間の観測から、太陽風・コロナ質量放出の地球到来（磁気嵐）を予測（予報と現況の中間くらい）</a:t>
            </a:r>
            <a:endParaRPr lang="en-US" altLang="ja-JP" sz="1200" dirty="0"/>
          </a:p>
          <a:p>
            <a:pPr lvl="1"/>
            <a:r>
              <a:rPr lang="ja-JP" altLang="en-US" sz="1200" dirty="0" smtClean="0"/>
              <a:t>経験モデルによる予測（フレアを起こしそうな黒点の有無など）</a:t>
            </a:r>
            <a:endParaRPr lang="en-US" altLang="ja-JP" sz="1200" dirty="0" smtClean="0"/>
          </a:p>
          <a:p>
            <a:r>
              <a:rPr lang="ja-JP" altLang="en-US" sz="1600" dirty="0" smtClean="0"/>
              <a:t>最近の進展</a:t>
            </a:r>
            <a:endParaRPr lang="en-US" altLang="ja-JP" sz="1600" dirty="0" smtClean="0"/>
          </a:p>
          <a:p>
            <a:pPr lvl="1"/>
            <a:r>
              <a:rPr lang="ja-JP" altLang="en-US" sz="1200" dirty="0" smtClean="0"/>
              <a:t>観測量を入力とした数値モデルの開発（まだ局所的）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大陽周回の</a:t>
            </a:r>
            <a:r>
              <a:rPr lang="en-US" altLang="ja-JP" sz="1200" dirty="0" smtClean="0"/>
              <a:t>STEREO</a:t>
            </a:r>
            <a:r>
              <a:rPr lang="ja-JP" altLang="en-US" sz="1200" dirty="0" smtClean="0"/>
              <a:t>衛星が地球から見えない側も観測</a:t>
            </a:r>
            <a:endParaRPr lang="en-US" altLang="ja-JP" sz="1200" dirty="0" smtClean="0"/>
          </a:p>
          <a:p>
            <a:r>
              <a:rPr lang="ja-JP" altLang="en-US" sz="1600" dirty="0" smtClean="0"/>
              <a:t>今後期待される発展</a:t>
            </a:r>
            <a:endParaRPr lang="en-US" altLang="ja-JP" sz="1600" dirty="0" smtClean="0"/>
          </a:p>
          <a:p>
            <a:pPr lvl="1"/>
            <a:r>
              <a:rPr lang="ja-JP" altLang="en-US" sz="1200" dirty="0" smtClean="0"/>
              <a:t>放射線帯の予測モデル開発</a:t>
            </a:r>
            <a:r>
              <a:rPr lang="en-US" altLang="ja-JP" sz="1200" dirty="0" smtClean="0"/>
              <a:t> by ERG</a:t>
            </a:r>
          </a:p>
          <a:p>
            <a:pPr lvl="1"/>
            <a:r>
              <a:rPr lang="en-US" altLang="ja-JP" sz="1200" dirty="0" smtClean="0"/>
              <a:t>3</a:t>
            </a:r>
            <a:r>
              <a:rPr lang="ja-JP" altLang="en-US" sz="1200" dirty="0" smtClean="0"/>
              <a:t>次元コロナ磁場再現とフレア発生予測モデル開発</a:t>
            </a:r>
            <a:r>
              <a:rPr lang="en-US" altLang="ja-JP" sz="1200" dirty="0" smtClean="0"/>
              <a:t> by Solar-C</a:t>
            </a:r>
            <a:endParaRPr lang="en-US" altLang="ja-JP" sz="1200" dirty="0"/>
          </a:p>
          <a:p>
            <a:r>
              <a:rPr lang="ja-JP" altLang="en-US" sz="1600" dirty="0" smtClean="0"/>
              <a:t>課題</a:t>
            </a:r>
            <a:endParaRPr lang="en-US" altLang="ja-JP" sz="1600" dirty="0" smtClean="0"/>
          </a:p>
          <a:p>
            <a:pPr lvl="1"/>
            <a:r>
              <a:rPr lang="ja-JP" altLang="en-US" sz="1200" dirty="0" smtClean="0"/>
              <a:t>基礎的な物理過程の理解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データ同化、統合数値モデルの開発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長期変動の理解と予測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局地的な情報（軌道、緯度経度）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定常的な観測体制（国際分担）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「何を」「どの精度で」予測すべきかと回避、防護策</a:t>
            </a:r>
            <a:endParaRPr lang="en-US" altLang="ja-JP" sz="1200" dirty="0" smtClean="0"/>
          </a:p>
          <a:p>
            <a:endParaRPr kumimoji="1" lang="ja-JP" altLang="en-US" sz="1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131" y="4647884"/>
            <a:ext cx="3258669" cy="161304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455357" y="6357836"/>
            <a:ext cx="32314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「ひので」の磁場観測を入力とした大陽フレア発生の数値シミュレーション（名古屋大学、草野氏）</a:t>
            </a:r>
            <a:endParaRPr kumimoji="1" lang="ja-JP" altLang="en-US" sz="105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78" y="804331"/>
            <a:ext cx="3257032" cy="319475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428131" y="3872088"/>
            <a:ext cx="3231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米</a:t>
            </a:r>
            <a:r>
              <a:rPr kumimoji="1" lang="en-US" altLang="ja-JP" sz="1050" dirty="0" smtClean="0"/>
              <a:t>NOAA</a:t>
            </a:r>
            <a:r>
              <a:rPr kumimoji="1" lang="ja-JP" altLang="en-US" sz="1050" dirty="0" smtClean="0"/>
              <a:t>宇宙天気予報センタ</a:t>
            </a:r>
            <a:r>
              <a:rPr kumimoji="1" lang="en-US" altLang="ja-JP" sz="1050" dirty="0" smtClean="0"/>
              <a:t>—</a:t>
            </a:r>
            <a:endParaRPr kumimoji="1" lang="ja-JP" altLang="en-US" sz="105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2222" y="6202669"/>
            <a:ext cx="4670778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宇宙天気予報は地上</a:t>
            </a:r>
            <a:r>
              <a:rPr lang="ja-JP" altLang="en-US" sz="1600" dirty="0"/>
              <a:t>の天気予報からは数十年遅れている</a:t>
            </a:r>
            <a:r>
              <a:rPr lang="ja-JP" altLang="en-US" sz="1600" dirty="0" smtClean="0"/>
              <a:t>。観測体制の整備と基礎</a:t>
            </a:r>
            <a:r>
              <a:rPr lang="ja-JP" altLang="en-US" sz="1600" dirty="0"/>
              <a:t>研究がまだまだ必要。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6762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06109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宇宙天気予報サイト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225"/>
            <a:ext cx="3453331" cy="26694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49" y="3781778"/>
            <a:ext cx="2511346" cy="242973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2938" y="6342514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米</a:t>
            </a:r>
            <a:r>
              <a:rPr lang="en-US" altLang="ja-JP" sz="1400" dirty="0" smtClean="0"/>
              <a:t>NOAA</a:t>
            </a:r>
          </a:p>
          <a:p>
            <a:r>
              <a:rPr lang="en-US" altLang="ja-JP" sz="1400" dirty="0" smtClean="0"/>
              <a:t>http</a:t>
            </a:r>
            <a:r>
              <a:rPr lang="en-US" altLang="ja-JP" sz="1400" dirty="0"/>
              <a:t>://</a:t>
            </a:r>
            <a:r>
              <a:rPr lang="en-US" altLang="ja-JP" sz="1400" dirty="0" err="1"/>
              <a:t>www.swpc.noaa.gov</a:t>
            </a:r>
            <a:r>
              <a:rPr lang="en-US" altLang="ja-JP" sz="1400" dirty="0"/>
              <a:t>/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8098" y="519229"/>
            <a:ext cx="2493992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NICT</a:t>
            </a:r>
            <a:r>
              <a:rPr kumimoji="1" lang="ja-JP" altLang="en-US" sz="1600" dirty="0" smtClean="0"/>
              <a:t>　</a:t>
            </a:r>
            <a:r>
              <a:rPr lang="en-US" altLang="ja-JP" sz="1600" dirty="0"/>
              <a:t>http://</a:t>
            </a:r>
            <a:r>
              <a:rPr lang="en-US" altLang="ja-JP" sz="1600" dirty="0" err="1"/>
              <a:t>swc.nict.go.jp</a:t>
            </a:r>
            <a:r>
              <a:rPr lang="en-US" altLang="ja-JP" sz="1600" dirty="0"/>
              <a:t>/</a:t>
            </a:r>
            <a:endParaRPr kumimoji="1" lang="ja-JP" altLang="en-US" sz="16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756" y="4154690"/>
            <a:ext cx="3794540" cy="205682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813756" y="6385029"/>
            <a:ext cx="2614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ESA </a:t>
            </a:r>
          </a:p>
          <a:p>
            <a:r>
              <a:rPr lang="en-US" altLang="ja-JP" sz="1400" dirty="0" smtClean="0"/>
              <a:t>http</a:t>
            </a:r>
            <a:r>
              <a:rPr lang="en-US" altLang="ja-JP" sz="1400" dirty="0"/>
              <a:t>://</a:t>
            </a:r>
            <a:r>
              <a:rPr lang="en-US" altLang="ja-JP" sz="1400" dirty="0" err="1"/>
              <a:t>swe.ssa.esa.int</a:t>
            </a:r>
            <a:r>
              <a:rPr lang="en-US" altLang="ja-JP" sz="1400" dirty="0"/>
              <a:t>/web/guest</a:t>
            </a:r>
            <a:endParaRPr kumimoji="1" lang="ja-JP" altLang="en-US" sz="14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303" y="3143089"/>
            <a:ext cx="2112095" cy="30124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3831" y="2613871"/>
            <a:ext cx="2850169" cy="52921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835303" y="2278317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http://aurora3d.jp/</a:t>
            </a:r>
            <a:r>
              <a:rPr lang="en-US" altLang="ja-JP" sz="1200" dirty="0" err="1"/>
              <a:t>spaceweather</a:t>
            </a:r>
            <a:r>
              <a:rPr lang="en-US" altLang="ja-JP" sz="1200" dirty="0"/>
              <a:t>/</a:t>
            </a:r>
            <a:endParaRPr kumimoji="1" lang="ja-JP" altLang="en-US" sz="12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0051" y="1036891"/>
            <a:ext cx="2240155" cy="2809449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557634" y="766479"/>
            <a:ext cx="2249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https://</a:t>
            </a:r>
            <a:r>
              <a:rPr lang="en-US" altLang="ja-JP" sz="1400" dirty="0" err="1"/>
              <a:t>twitter.com</a:t>
            </a:r>
            <a:r>
              <a:rPr lang="en-US" altLang="ja-JP" sz="1400" dirty="0"/>
              <a:t>/</a:t>
            </a:r>
            <a:r>
              <a:rPr lang="en-US" altLang="ja-JP" sz="1400" dirty="0" err="1"/>
              <a:t>swnews</a:t>
            </a:r>
            <a:endParaRPr kumimoji="1" lang="ja-JP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93831" y="1173440"/>
            <a:ext cx="264687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ja-JP" altLang="en-US" sz="1400" dirty="0" smtClean="0"/>
              <a:t>世界中で大体同じような予報</a:t>
            </a:r>
            <a:endParaRPr kumimoji="1" lang="en-US" altLang="ja-JP" sz="1400" dirty="0" smtClean="0"/>
          </a:p>
          <a:p>
            <a:pPr marL="285750" indent="-285750">
              <a:buFont typeface="Arial"/>
              <a:buChar char="•"/>
            </a:pPr>
            <a:r>
              <a:rPr lang="ja-JP" altLang="en-US" sz="1400" dirty="0" smtClean="0"/>
              <a:t>局所的な情報もある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367828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4326</TotalTime>
  <Words>2762</Words>
  <Application>Microsoft Macintosh PowerPoint</Application>
  <PresentationFormat>画面に合わせる (4:3)</PresentationFormat>
  <Paragraphs>251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ホワイト</vt:lpstr>
      <vt:lpstr>太陽活動と宇宙天気 日本と世界の宇宙天気プログラム について</vt:lpstr>
      <vt:lpstr>太陽活動と宇宙天気</vt:lpstr>
      <vt:lpstr>様々な時間スケールで変動する太陽</vt:lpstr>
      <vt:lpstr>太陽活動の異常？</vt:lpstr>
      <vt:lpstr>太陽からやってくるものと地球への影響</vt:lpstr>
      <vt:lpstr>宇宙天気現象による被害</vt:lpstr>
      <vt:lpstr>宇宙天気予報に必要な観測</vt:lpstr>
      <vt:lpstr>宇宙天気現象の現状と将来</vt:lpstr>
      <vt:lpstr>宇宙天気予報サイト</vt:lpstr>
      <vt:lpstr>欧州の宇宙天気</vt:lpstr>
      <vt:lpstr>米国の宇宙天気</vt:lpstr>
      <vt:lpstr>日本の宇宙天気</vt:lpstr>
      <vt:lpstr>PowerPoint プレゼンテーション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磯部 洋明</dc:creator>
  <cp:lastModifiedBy>isobe</cp:lastModifiedBy>
  <cp:revision>116</cp:revision>
  <dcterms:created xsi:type="dcterms:W3CDTF">2013-06-20T16:43:16Z</dcterms:created>
  <dcterms:modified xsi:type="dcterms:W3CDTF">2016-04-11T02:47:31Z</dcterms:modified>
</cp:coreProperties>
</file>