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457" r:id="rId2"/>
    <p:sldId id="512" r:id="rId3"/>
    <p:sldId id="513" r:id="rId4"/>
    <p:sldId id="520" r:id="rId5"/>
    <p:sldId id="514" r:id="rId6"/>
    <p:sldId id="485" r:id="rId7"/>
    <p:sldId id="481" r:id="rId8"/>
    <p:sldId id="510" r:id="rId9"/>
    <p:sldId id="511" r:id="rId10"/>
    <p:sldId id="503" r:id="rId11"/>
    <p:sldId id="518" r:id="rId12"/>
    <p:sldId id="515" r:id="rId13"/>
    <p:sldId id="516" r:id="rId14"/>
    <p:sldId id="517" r:id="rId15"/>
    <p:sldId id="519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7" autoAdjust="0"/>
  </p:normalViewPr>
  <p:slideViewPr>
    <p:cSldViewPr snapToGrid="0" snapToObjects="1" showGuides="1">
      <p:cViewPr varScale="1">
        <p:scale>
          <a:sx n="51" d="100"/>
          <a:sy n="51" d="100"/>
        </p:scale>
        <p:origin x="-1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4199B-84F9-874F-A2A6-B1ED319132B4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A284-0706-FB4E-9C39-430D9EAFAD7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34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EF8C-BB8F-A846-9A7D-681F067E1830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C836-D3F1-644A-AF02-3FE95D6F6A2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18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8021-2BA9-1F44-BF4C-6FEF809B5828}" type="datetimeFigureOut">
              <a:rPr lang="ja-JP" altLang="en-US" smtClean="0"/>
              <a:pPr/>
              <a:t>2015/04/13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00C8-6294-9B4B-9756-987CD49B1DC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439" y="1015306"/>
            <a:ext cx="7772400" cy="2308346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 smtClean="0">
                <a:latin typeface="メイリオ"/>
                <a:ea typeface="メイリオ"/>
                <a:cs typeface="メイリオ"/>
              </a:rPr>
              <a:t>宇宙文明学研究部門の2014</a:t>
            </a:r>
            <a:r>
              <a:rPr lang="ja-JP" altLang="en-US" sz="3200" dirty="0" smtClean="0">
                <a:latin typeface="メイリオ"/>
                <a:ea typeface="メイリオ"/>
                <a:cs typeface="メイリオ"/>
              </a:rPr>
              <a:t>年度</a:t>
            </a:r>
            <a:r>
              <a:rPr lang="en-US" altLang="ja-JP" sz="3200" dirty="0" smtClean="0">
                <a:latin typeface="メイリオ"/>
                <a:ea typeface="メイリオ"/>
                <a:cs typeface="メイリオ"/>
              </a:rPr>
              <a:t/>
            </a:r>
            <a:br>
              <a:rPr lang="en-US" altLang="ja-JP" sz="3200" dirty="0" smtClean="0">
                <a:latin typeface="メイリオ"/>
                <a:ea typeface="メイリオ"/>
                <a:cs typeface="メイリオ"/>
              </a:rPr>
            </a:br>
            <a:r>
              <a:rPr lang="en-US" altLang="ja-JP" sz="3200" dirty="0" smtClean="0">
                <a:latin typeface="メイリオ"/>
                <a:ea typeface="メイリオ"/>
                <a:cs typeface="メイリオ"/>
              </a:rPr>
              <a:t/>
            </a:r>
            <a:br>
              <a:rPr lang="en-US" altLang="ja-JP" sz="3200" dirty="0" smtClean="0">
                <a:latin typeface="メイリオ"/>
                <a:ea typeface="メイリオ"/>
                <a:cs typeface="メイリオ"/>
              </a:rPr>
            </a:br>
            <a:r>
              <a:rPr lang="ja-JP" altLang="en-US" sz="2200" dirty="0" smtClean="0">
                <a:latin typeface="メイリオ"/>
                <a:ea typeface="メイリオ"/>
                <a:cs typeface="メイリオ"/>
              </a:rPr>
              <a:t>総合生存学館（思修館）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磯部洋明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9763" y="6396334"/>
            <a:ext cx="2652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宇宙学セミナー</a:t>
            </a:r>
            <a:r>
              <a:rPr kumimoji="1" lang="en-US" altLang="ja-JP" sz="1400" dirty="0" smtClean="0"/>
              <a:t> 2015</a:t>
            </a:r>
            <a:r>
              <a:rPr kumimoji="1" lang="ja-JP" altLang="en-US" sz="1400" dirty="0" smtClean="0"/>
              <a:t>年</a:t>
            </a:r>
            <a:r>
              <a:rPr lang="en-US" altLang="ja-JP" sz="1400" dirty="0"/>
              <a:t>4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日</a:t>
            </a:r>
            <a:endParaRPr kumimoji="1" lang="ja-JP" altLang="en-US" sz="1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846216" y="4057154"/>
            <a:ext cx="7152623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宇宙文明学部門</a:t>
            </a:r>
            <a:endParaRPr kumimoji="1" lang="en-US" altLang="ja-JP" dirty="0" smtClean="0"/>
          </a:p>
          <a:p>
            <a:r>
              <a:rPr lang="ja-JP" altLang="en-US" dirty="0" smtClean="0"/>
              <a:t>＝宇宙に関する有象無象を全て引き受ける部門（特に人文社会系）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32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1" y="4615692"/>
            <a:ext cx="2773611" cy="21249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263"/>
            <a:ext cx="8229600" cy="767205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社会連携部門的活動ですが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29" y="1430421"/>
            <a:ext cx="2644074" cy="17530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175" y="1430421"/>
            <a:ext cx="2337394" cy="17530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54454" y="1052177"/>
            <a:ext cx="15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お寺</a:t>
            </a:r>
            <a:r>
              <a:rPr lang="ja-JP" altLang="en-US" dirty="0" smtClean="0"/>
              <a:t>で宇宙学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36747" y="10521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宇宙茶会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9167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宇宙落語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88410" y="36817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宇宙書会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8002" y="461569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宇宙箱舟</a:t>
            </a:r>
            <a:endParaRPr lang="en-US" altLang="ja-JP" sz="1400" dirty="0" smtClean="0"/>
          </a:p>
          <a:p>
            <a:r>
              <a:rPr lang="ja-JP" altLang="en-US" sz="1400" dirty="0" smtClean="0"/>
              <a:t>ワークショップ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41" y="1430421"/>
            <a:ext cx="2116726" cy="29883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391" y="4051104"/>
            <a:ext cx="1757886" cy="264095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454" y="3424222"/>
            <a:ext cx="1787204" cy="238293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941658" y="3527884"/>
            <a:ext cx="204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花山天文台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ギャラリーウィーク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847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宇宙ユニット外になりますが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30" y="1278422"/>
            <a:ext cx="3554706" cy="26660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37876" y="3991099"/>
            <a:ext cx="264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京都大学アカデミックデイ</a:t>
            </a:r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6" y="1074733"/>
            <a:ext cx="4183727" cy="260092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71035"/>
            <a:ext cx="1968500" cy="27813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06" y="4228569"/>
            <a:ext cx="2707540" cy="251323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64232" y="5989067"/>
            <a:ext cx="2031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学際融合センターの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分野横断交流会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850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563653" cy="1143000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宇宙環境学部門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宇宙総合学研究部門（ブロードバンドタワー部門）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的</a:t>
            </a:r>
            <a:r>
              <a:rPr kumimoji="1" lang="ja-JP" altLang="en-US" sz="2400" dirty="0" smtClean="0"/>
              <a:t>活動ですが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6461" y="2552090"/>
            <a:ext cx="75528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系企業である（株）ブロードバンドタワー</a:t>
            </a:r>
            <a:r>
              <a:rPr kumimoji="1" lang="en-US" altLang="ja-JP" dirty="0" smtClean="0"/>
              <a:t>(BBT)</a:t>
            </a:r>
            <a:r>
              <a:rPr kumimoji="1" lang="ja-JP" altLang="en-US" dirty="0" smtClean="0"/>
              <a:t>との共同研究として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並列分散処理、機械学習、画像認識などの「ビッグデータ」分析手法を</a:t>
            </a:r>
            <a:endParaRPr kumimoji="1" lang="en-US" altLang="ja-JP" dirty="0" smtClean="0"/>
          </a:p>
          <a:p>
            <a:r>
              <a:rPr lang="ja-JP" altLang="en-US" dirty="0" smtClean="0"/>
              <a:t>活用した実用的宇宙天気予報アルゴリズムの開発</a:t>
            </a:r>
            <a:endParaRPr lang="en-US" altLang="ja-JP" dirty="0" smtClean="0"/>
          </a:p>
          <a:p>
            <a:pPr marL="742950" lvl="1" indent="-285750">
              <a:buFont typeface="Arial"/>
              <a:buChar char="•"/>
            </a:pPr>
            <a:r>
              <a:rPr kumimoji="1" lang="ja-JP" altLang="en-US" dirty="0" smtClean="0"/>
              <a:t>特許申請中</a:t>
            </a:r>
            <a:endParaRPr kumimoji="1" lang="en-US" altLang="ja-JP" dirty="0" smtClean="0"/>
          </a:p>
          <a:p>
            <a:pPr marL="742950" lvl="1" indent="-285750">
              <a:buFont typeface="Arial"/>
              <a:buChar char="•"/>
            </a:pPr>
            <a:r>
              <a:rPr lang="ja-JP" altLang="en-US" dirty="0" smtClean="0"/>
              <a:t>論文投稿中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0502" y="4506639"/>
            <a:ext cx="6893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Collaborators: </a:t>
            </a:r>
            <a:r>
              <a:rPr kumimoji="1" lang="ja-JP" altLang="en-US" sz="1400" dirty="0" smtClean="0"/>
              <a:t>村主崇行（理研）、柴山拓也（名大）、根本茂（宇宙ユニット</a:t>
            </a:r>
            <a:r>
              <a:rPr kumimoji="1" lang="en-US" altLang="ja-JP" sz="1400" dirty="0" smtClean="0"/>
              <a:t>/BBT)</a:t>
            </a:r>
            <a:r>
              <a:rPr kumimoji="1" lang="ja-JP" altLang="en-US" sz="1400" dirty="0" smtClean="0"/>
              <a:t>、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駒崎健二</a:t>
            </a:r>
            <a:r>
              <a:rPr lang="en-US" altLang="ja-JP" sz="1400" dirty="0" smtClean="0"/>
              <a:t>(BBT)</a:t>
            </a:r>
            <a:r>
              <a:rPr lang="ja-JP" altLang="en-US" sz="1400" dirty="0" smtClean="0"/>
              <a:t>、中村裕一（情報）</a:t>
            </a:r>
            <a:r>
              <a:rPr kumimoji="1" lang="ja-JP" altLang="en-US" sz="1400" dirty="0" smtClean="0"/>
              <a:t>磯部洋明、柴田一成、浅井歩（宇宙ユニット）、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羽田裕子、高棹真介（理）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76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宇宙センシング学研究部門的活動ですが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01653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衛星地球観測（リモートセンシング）データのユーザーコミュニティの形成と新しい利用の促進</a:t>
            </a:r>
            <a:endParaRPr kumimoji="1" lang="en-US" altLang="ja-JP" sz="2000" dirty="0" smtClean="0"/>
          </a:p>
          <a:p>
            <a:pPr lvl="1"/>
            <a:r>
              <a:rPr lang="ja-JP" altLang="en-US" sz="1600" dirty="0" smtClean="0"/>
              <a:t>防災（防災研</a:t>
            </a:r>
            <a:r>
              <a:rPr lang="en-US" altLang="ja-JP" sz="1600" dirty="0" smtClean="0"/>
              <a:t>･</a:t>
            </a:r>
            <a:r>
              <a:rPr lang="ja-JP" altLang="en-US" sz="1600" dirty="0" smtClean="0"/>
              <a:t>橋本、総合生存学館・山敷）</a:t>
            </a:r>
            <a:endParaRPr lang="en-US" altLang="ja-JP" sz="1600" dirty="0" smtClean="0"/>
          </a:p>
          <a:p>
            <a:pPr lvl="1"/>
            <a:r>
              <a:rPr kumimoji="1" lang="ja-JP" altLang="en-US" sz="1600" dirty="0" smtClean="0"/>
              <a:t>森林（アジアアフリカ研</a:t>
            </a:r>
            <a:r>
              <a:rPr kumimoji="1" lang="en-US" altLang="ja-JP" sz="1600" dirty="0" smtClean="0"/>
              <a:t>･</a:t>
            </a:r>
            <a:r>
              <a:rPr kumimoji="1" lang="ja-JP" altLang="en-US" sz="1600" dirty="0" smtClean="0"/>
              <a:t>竹田、</a:t>
            </a:r>
            <a:r>
              <a:rPr kumimoji="1" lang="en-US" altLang="ja-JP" sz="1600" dirty="0" smtClean="0"/>
              <a:t>Chan, </a:t>
            </a:r>
            <a:r>
              <a:rPr kumimoji="1" lang="en-US" altLang="ja-JP" sz="1600" dirty="0" err="1" smtClean="0"/>
              <a:t>Thinn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 lvl="1"/>
            <a:r>
              <a:rPr kumimoji="1" lang="ja-JP" altLang="en-US" sz="1600" dirty="0" smtClean="0"/>
              <a:t>フィールドワーク（アジアアフリカ研</a:t>
            </a:r>
            <a:r>
              <a:rPr kumimoji="1" lang="en-US" altLang="ja-JP" sz="1600" dirty="0" smtClean="0"/>
              <a:t>･</a:t>
            </a:r>
            <a:r>
              <a:rPr kumimoji="1" lang="ja-JP" altLang="en-US" sz="1600" dirty="0" smtClean="0"/>
              <a:t>古澤）</a:t>
            </a:r>
            <a:endParaRPr kumimoji="1" lang="en-US" altLang="ja-JP" sz="1600" dirty="0" smtClean="0"/>
          </a:p>
          <a:p>
            <a:pPr lvl="1"/>
            <a:r>
              <a:rPr kumimoji="1" lang="ja-JP" altLang="en-US" sz="1600" dirty="0" smtClean="0"/>
              <a:t>人文考古学（宇宙ユニット・中野</a:t>
            </a:r>
            <a:r>
              <a:rPr lang="ja-JP" altLang="en-US" sz="1600" dirty="0" smtClean="0"/>
              <a:t>、こころセンター・鎌田）</a:t>
            </a:r>
            <a:endParaRPr lang="en-US" altLang="ja-JP" sz="1600" dirty="0" smtClean="0"/>
          </a:p>
          <a:p>
            <a:pPr lvl="1"/>
            <a:r>
              <a:rPr kumimoji="1" lang="ja-JP" altLang="en-US" sz="1600" dirty="0" smtClean="0"/>
              <a:t>この分野での</a:t>
            </a:r>
            <a:r>
              <a:rPr kumimoji="1" lang="en-US" altLang="ja-JP" sz="1600" dirty="0" smtClean="0"/>
              <a:t>JAXA-</a:t>
            </a:r>
            <a:r>
              <a:rPr kumimoji="1" lang="ja-JP" altLang="en-US" sz="1600" dirty="0" smtClean="0"/>
              <a:t>京大連携の推進</a:t>
            </a:r>
            <a:endParaRPr kumimoji="1" lang="en-US" altLang="ja-JP" sz="1600" dirty="0" smtClean="0"/>
          </a:p>
          <a:p>
            <a:pPr lvl="1"/>
            <a:r>
              <a:rPr lang="ja-JP" altLang="en-US" sz="1600" dirty="0" smtClean="0"/>
              <a:t>自分の研究にリモセンデータ使ってみたいけど敷居が高くて</a:t>
            </a:r>
            <a:r>
              <a:rPr lang="en-US" altLang="ja-JP" sz="1600" dirty="0" smtClean="0"/>
              <a:t>…</a:t>
            </a:r>
            <a:r>
              <a:rPr lang="ja-JP" altLang="en-US" sz="1600" dirty="0" smtClean="0"/>
              <a:t>という方の相談窓口になって、ノウハウを提供する役割を果たす体制を今年作って行きたい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56576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44958" cy="1143000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/>
              <a:t>（総合生存学館の講義ですが）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ja-JP" altLang="en-US" sz="2400" dirty="0" smtClean="0"/>
              <a:t>科学・学術と社会のコミュニケーション（前期、木曜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限）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ja-JP" altLang="ja-JP" dirty="0"/>
              <a:t>第</a:t>
            </a:r>
            <a:r>
              <a:rPr lang="en-US" altLang="ja-JP" dirty="0"/>
              <a:t>1</a:t>
            </a:r>
            <a:r>
              <a:rPr lang="ja-JP" altLang="ja-JP" dirty="0"/>
              <a:t>回　イントロダクション（講義）</a:t>
            </a:r>
            <a:r>
              <a:rPr lang="en-US" altLang="ja-JP" dirty="0"/>
              <a:t> Introduction (lecture)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2</a:t>
            </a:r>
            <a:r>
              <a:rPr lang="ja-JP" altLang="ja-JP" dirty="0"/>
              <a:t>回　科学コミュニケーションの背景と歴史（講義）</a:t>
            </a:r>
            <a:r>
              <a:rPr lang="en-US" altLang="ja-JP" dirty="0"/>
              <a:t> Overview of history and background of science communication (lecture)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3</a:t>
            </a:r>
            <a:r>
              <a:rPr lang="ja-JP" altLang="ja-JP" dirty="0"/>
              <a:t>回　科学技術への社会の不信（調査と発表、議論）　</a:t>
            </a:r>
            <a:r>
              <a:rPr lang="en-US" altLang="ja-JP" dirty="0"/>
              <a:t>Public distrust in science and technology (research and discussion)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4, 5</a:t>
            </a:r>
            <a:r>
              <a:rPr lang="ja-JP" altLang="ja-JP" dirty="0"/>
              <a:t>回　科学コミュニケーションの実例調査及び企画の予備的検討</a:t>
            </a:r>
            <a:r>
              <a:rPr lang="en-US" altLang="ja-JP" dirty="0"/>
              <a:t> Research on the social needs and preliminary planning of the student project on science communication.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6, 7</a:t>
            </a:r>
            <a:r>
              <a:rPr lang="ja-JP" altLang="ja-JP" dirty="0"/>
              <a:t>回　対話力トレーニング（</a:t>
            </a:r>
            <a:r>
              <a:rPr lang="en-US" altLang="ja-JP" dirty="0" err="1"/>
              <a:t>iCeMS</a:t>
            </a:r>
            <a:r>
              <a:rPr lang="ja-JP" altLang="ja-JP" dirty="0"/>
              <a:t>科学コミュニケーショングループが開発したワークショップ等を実施予定）　</a:t>
            </a:r>
            <a:r>
              <a:rPr lang="en-US" altLang="ja-JP" dirty="0"/>
              <a:t>Practice of dialogue  with public.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8,9</a:t>
            </a:r>
            <a:r>
              <a:rPr lang="ja-JP" altLang="ja-JP" dirty="0"/>
              <a:t>回　研究紹介実習（実際に非専門家に向けた自分の研究紹介ポスターを作成してみる）</a:t>
            </a:r>
            <a:r>
              <a:rPr lang="en-US" altLang="ja-JP" dirty="0"/>
              <a:t> Practice of poster presentation to non-experts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10-11</a:t>
            </a:r>
            <a:r>
              <a:rPr lang="ja-JP" altLang="ja-JP" dirty="0"/>
              <a:t>回　企画検討</a:t>
            </a:r>
            <a:r>
              <a:rPr lang="en-US" altLang="ja-JP" dirty="0"/>
              <a:t> Planning of the student project.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12-13</a:t>
            </a:r>
            <a:r>
              <a:rPr lang="ja-JP" altLang="ja-JP" dirty="0"/>
              <a:t>回　科学コミュニケーションイベント等の実施（授業時間外になる可能性もある） </a:t>
            </a:r>
            <a:r>
              <a:rPr lang="en-US" altLang="ja-JP" dirty="0"/>
              <a:t>Student project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14-15</a:t>
            </a:r>
            <a:r>
              <a:rPr lang="ja-JP" altLang="ja-JP" dirty="0"/>
              <a:t>回　結果の解析及び考察</a:t>
            </a:r>
            <a:r>
              <a:rPr lang="en-US" altLang="ja-JP" dirty="0"/>
              <a:t> Feedback and discussion.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18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563653" cy="1143000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（総合生存学館の講義ですが）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2800" dirty="0" smtClean="0"/>
              <a:t>宇宙学</a:t>
            </a:r>
            <a:r>
              <a:rPr lang="ja-JP" altLang="en-US" sz="2400" dirty="0" smtClean="0"/>
              <a:t>（後期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木曜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限</a:t>
            </a:r>
            <a:r>
              <a:rPr lang="ja-JP" altLang="en-US" sz="2400" dirty="0"/>
              <a:t>）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ja-JP" sz="1200" dirty="0"/>
              <a:t>第</a:t>
            </a:r>
            <a:r>
              <a:rPr lang="en-US" altLang="ja-JP" sz="1200" dirty="0"/>
              <a:t>1</a:t>
            </a:r>
            <a:r>
              <a:rPr lang="ja-JP" altLang="ja-JP" sz="1200" dirty="0"/>
              <a:t>回　人間の宇宙観の変遷</a:t>
            </a:r>
            <a:r>
              <a:rPr lang="en-US" altLang="ja-JP" sz="1200" dirty="0"/>
              <a:t> Cosmology: from myth to modern science 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2</a:t>
            </a:r>
            <a:r>
              <a:rPr lang="ja-JP" altLang="ja-JP" sz="1200" dirty="0"/>
              <a:t>回　宇宙史概観</a:t>
            </a:r>
            <a:r>
              <a:rPr lang="en-US" altLang="ja-JP" sz="1200" dirty="0"/>
              <a:t> Physical history of the universe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3</a:t>
            </a:r>
            <a:r>
              <a:rPr lang="ja-JP" altLang="ja-JP" sz="1200" dirty="0"/>
              <a:t>回　現代天文学概観</a:t>
            </a:r>
            <a:r>
              <a:rPr lang="en-US" altLang="ja-JP" sz="1200" dirty="0"/>
              <a:t> Overview of contemporary astronomy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4</a:t>
            </a:r>
            <a:r>
              <a:rPr lang="ja-JP" altLang="ja-JP" sz="1200" dirty="0"/>
              <a:t>回　人類生存圏としての太陽地球環境</a:t>
            </a:r>
            <a:r>
              <a:rPr lang="en-US" altLang="ja-JP" sz="1200" dirty="0"/>
              <a:t> Solar-Terrestrial environment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5</a:t>
            </a:r>
            <a:r>
              <a:rPr lang="ja-JP" altLang="ja-JP" sz="1200" dirty="0"/>
              <a:t>回　地球と生命の歴史</a:t>
            </a:r>
            <a:r>
              <a:rPr lang="en-US" altLang="ja-JP" sz="1200" dirty="0"/>
              <a:t> History of the Earth and the life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6</a:t>
            </a:r>
            <a:r>
              <a:rPr lang="ja-JP" altLang="ja-JP" sz="1200" dirty="0"/>
              <a:t>回　人類の生存を脅かす宇宙規模災害</a:t>
            </a:r>
            <a:r>
              <a:rPr lang="en-US" altLang="ja-JP" sz="1200" dirty="0"/>
              <a:t> Disasters from space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7</a:t>
            </a:r>
            <a:r>
              <a:rPr lang="ja-JP" altLang="ja-JP" sz="1200" dirty="0"/>
              <a:t>回　地球外生命、宇宙人、宇宙文明</a:t>
            </a:r>
            <a:r>
              <a:rPr lang="en-US" altLang="ja-JP" sz="1200" dirty="0"/>
              <a:t> Extraterrestrial lives and civilizations 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8</a:t>
            </a:r>
            <a:r>
              <a:rPr lang="ja-JP" altLang="ja-JP" sz="1200" dirty="0"/>
              <a:t>回　宇宙開発利用の現状と将来</a:t>
            </a:r>
            <a:r>
              <a:rPr lang="en-US" altLang="ja-JP" sz="1200" dirty="0"/>
              <a:t> Space development and utilization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 9</a:t>
            </a:r>
            <a:r>
              <a:rPr lang="ja-JP" altLang="ja-JP" sz="1200" dirty="0"/>
              <a:t>回　宇宙政策とその課題</a:t>
            </a:r>
            <a:r>
              <a:rPr lang="en-US" altLang="ja-JP" sz="1200" dirty="0"/>
              <a:t> Space policy 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10</a:t>
            </a:r>
            <a:r>
              <a:rPr lang="ja-JP" altLang="ja-JP" sz="1200" dirty="0"/>
              <a:t>回　宇宙をかき乱すのか：フリーマン･ダイソンの思想を手がかりに</a:t>
            </a:r>
            <a:r>
              <a:rPr lang="en-US" altLang="ja-JP" sz="1200" dirty="0"/>
              <a:t> Disturbing the universe: the philosophy of Freeman Dyson</a:t>
            </a:r>
            <a:endParaRPr lang="ja-JP" altLang="ja-JP" sz="1200" dirty="0"/>
          </a:p>
          <a:p>
            <a:r>
              <a:rPr lang="en-US" altLang="ja-JP" sz="1200" dirty="0"/>
              <a:t>   </a:t>
            </a:r>
            <a:r>
              <a:rPr lang="ja-JP" altLang="ja-JP" sz="1200" dirty="0"/>
              <a:t>第</a:t>
            </a:r>
            <a:r>
              <a:rPr lang="en-US" altLang="ja-JP" sz="1200" dirty="0"/>
              <a:t>11</a:t>
            </a:r>
            <a:r>
              <a:rPr lang="ja-JP" altLang="ja-JP" sz="1200" dirty="0"/>
              <a:t>回　宇宙と多様性：レヴィ</a:t>
            </a:r>
            <a:r>
              <a:rPr lang="en-US" altLang="ja-JP" sz="1200" dirty="0"/>
              <a:t>=</a:t>
            </a:r>
            <a:r>
              <a:rPr lang="ja-JP" altLang="ja-JP" sz="1200" dirty="0"/>
              <a:t>ストロース、今西錦司、梅棹忠夫から見る宇宙</a:t>
            </a:r>
            <a:r>
              <a:rPr lang="en-US" altLang="ja-JP" sz="1200" dirty="0"/>
              <a:t> Diversity and space: Claude Levi=Strauss, </a:t>
            </a:r>
            <a:r>
              <a:rPr lang="en-US" altLang="ja-JP" sz="1200" dirty="0" err="1"/>
              <a:t>Kinji</a:t>
            </a:r>
            <a:r>
              <a:rPr lang="en-US" altLang="ja-JP" sz="1200" dirty="0"/>
              <a:t> </a:t>
            </a:r>
            <a:r>
              <a:rPr lang="en-US" altLang="ja-JP" sz="1200" dirty="0" err="1"/>
              <a:t>Imanishi</a:t>
            </a:r>
            <a:r>
              <a:rPr lang="en-US" altLang="ja-JP" sz="1200" dirty="0"/>
              <a:t> and </a:t>
            </a:r>
            <a:r>
              <a:rPr lang="en-US" altLang="ja-JP" sz="1200" dirty="0" err="1"/>
              <a:t>Tadao</a:t>
            </a:r>
            <a:r>
              <a:rPr lang="en-US" altLang="ja-JP" sz="1200" dirty="0"/>
              <a:t> </a:t>
            </a:r>
            <a:r>
              <a:rPr lang="en-US" altLang="ja-JP" sz="1200" dirty="0" err="1"/>
              <a:t>Umesao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12</a:t>
            </a:r>
            <a:r>
              <a:rPr lang="ja-JP" altLang="ja-JP" sz="1200" dirty="0"/>
              <a:t>回　アルキメデスの視点：ハンナ・アーレントから見る宇宙</a:t>
            </a:r>
            <a:r>
              <a:rPr lang="en-US" altLang="ja-JP" sz="1200" dirty="0"/>
              <a:t> Archimedes’ point: Hannah Arendt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13</a:t>
            </a:r>
            <a:r>
              <a:rPr lang="ja-JP" altLang="ja-JP" sz="1200" dirty="0"/>
              <a:t>回　宇宙開発への社会のまなざし </a:t>
            </a:r>
            <a:r>
              <a:rPr lang="en-US" altLang="ja-JP" sz="1200" dirty="0"/>
              <a:t>Public view on space development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14</a:t>
            </a:r>
            <a:r>
              <a:rPr lang="ja-JP" altLang="ja-JP" sz="1200" dirty="0"/>
              <a:t>回　教育と宇宙科学</a:t>
            </a:r>
            <a:r>
              <a:rPr lang="en-US" altLang="ja-JP" sz="1200" dirty="0"/>
              <a:t> Space science in education</a:t>
            </a:r>
            <a:endParaRPr lang="ja-JP" altLang="ja-JP" sz="1200" dirty="0"/>
          </a:p>
          <a:p>
            <a:r>
              <a:rPr lang="ja-JP" altLang="ja-JP" sz="1200" dirty="0"/>
              <a:t>第</a:t>
            </a:r>
            <a:r>
              <a:rPr lang="en-US" altLang="ja-JP" sz="1200" dirty="0"/>
              <a:t>15</a:t>
            </a:r>
            <a:r>
              <a:rPr lang="ja-JP" altLang="ja-JP" sz="1200" dirty="0"/>
              <a:t>回　全体討論　</a:t>
            </a:r>
            <a:r>
              <a:rPr lang="en-US" altLang="ja-JP" sz="1200" dirty="0" smtClean="0"/>
              <a:t>Discussion</a:t>
            </a:r>
            <a:endParaRPr lang="ja-JP" altLang="ja-JP" sz="1200" dirty="0"/>
          </a:p>
        </p:txBody>
      </p:sp>
    </p:spTree>
    <p:extLst>
      <p:ext uri="{BB962C8B-B14F-4D97-AF65-F5344CB8AC3E}">
        <p14:creationId xmlns:p14="http://schemas.microsoft.com/office/powerpoint/2010/main" val="410178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宇宙人類学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52" y="1436803"/>
            <a:ext cx="2540000" cy="37211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23145" y="1760223"/>
            <a:ext cx="5302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クオ・ヴァディス・アントロポス？人類よ、いずこへいきたもう？（大村敬一）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人類は宇宙をかき乱すのか？（磯部洋明）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人類学のフィールドとしての宇宙（岡田浩樹）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ファースト・コンタクトの人類学（木村大治）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宇宙空間での生は私たちに何を教えるか（佐藤知久）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宇宙が開く生物＝社会・文化的多様性への扉</a:t>
            </a:r>
            <a:r>
              <a:rPr lang="ja-JP" altLang="en-US" dirty="0" smtClean="0"/>
              <a:t>（大村敬一）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果てしなき果てをめざして（内堀基光）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4152" y="519888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　昭和堂から出版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81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JAXA</a:t>
            </a:r>
            <a:r>
              <a:rPr kumimoji="1" lang="ja-JP" altLang="en-US" sz="2800" dirty="0" smtClean="0"/>
              <a:t>レポートから論文集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71912" y="1600200"/>
            <a:ext cx="3114887" cy="4525963"/>
          </a:xfrm>
        </p:spPr>
        <p:txBody>
          <a:bodyPr>
            <a:noAutofit/>
          </a:bodyPr>
          <a:lstStyle/>
          <a:p>
            <a:r>
              <a:rPr lang="en-US" altLang="ja-JP" sz="1100" dirty="0" smtClean="0"/>
              <a:t>The two faces of tomorrow: Human Bio-sociocultural Diversity Expanded thorough Space Development (K. </a:t>
            </a:r>
            <a:r>
              <a:rPr lang="en-US" altLang="ja-JP" sz="1100" dirty="0" err="1" smtClean="0"/>
              <a:t>Omura</a:t>
            </a:r>
            <a:r>
              <a:rPr lang="en-US" altLang="ja-JP" sz="1100" dirty="0" smtClean="0"/>
              <a:t>)</a:t>
            </a:r>
          </a:p>
          <a:p>
            <a:r>
              <a:rPr kumimoji="1" lang="en-US" altLang="ja-JP" sz="1100" dirty="0" smtClean="0"/>
              <a:t>Television and Japanese Imagination of outer space (F. </a:t>
            </a:r>
            <a:r>
              <a:rPr kumimoji="1" lang="en-US" altLang="ja-JP" sz="1100" dirty="0" err="1" smtClean="0"/>
              <a:t>Itakura</a:t>
            </a:r>
            <a:r>
              <a:rPr kumimoji="1" lang="en-US" altLang="ja-JP" sz="1100" dirty="0" smtClean="0"/>
              <a:t>)</a:t>
            </a:r>
          </a:p>
          <a:p>
            <a:r>
              <a:rPr lang="en-US" altLang="ja-JP" sz="1100" dirty="0" smtClean="0"/>
              <a:t>A socio-cultural study of the </a:t>
            </a:r>
            <a:r>
              <a:rPr lang="en-US" altLang="ja-JP" sz="1100" dirty="0" err="1" smtClean="0"/>
              <a:t>discources</a:t>
            </a:r>
            <a:r>
              <a:rPr lang="en-US" altLang="ja-JP" sz="1100" dirty="0" smtClean="0"/>
              <a:t> of mono-</a:t>
            </a:r>
            <a:r>
              <a:rPr lang="en-US" altLang="ja-JP" sz="1100" dirty="0" err="1" smtClean="0"/>
              <a:t>zukuri</a:t>
            </a:r>
            <a:r>
              <a:rPr lang="en-US" altLang="ja-JP" sz="1100" dirty="0" smtClean="0"/>
              <a:t> in the manufacturing of launch vehicles in Japan (H. Iwatani)</a:t>
            </a:r>
          </a:p>
          <a:p>
            <a:r>
              <a:rPr kumimoji="1" lang="en-US" altLang="ja-JP" sz="1100" dirty="0" smtClean="0"/>
              <a:t>Anthropology of “First Contact” (D. Kimura)</a:t>
            </a:r>
          </a:p>
          <a:p>
            <a:r>
              <a:rPr lang="en-US" altLang="ja-JP" sz="1100" dirty="0" smtClean="0"/>
              <a:t>The Humanistic Approach to Space Exploration: A Cultural Anthropological Look at Space Tourism (H. Okada)</a:t>
            </a:r>
          </a:p>
          <a:p>
            <a:r>
              <a:rPr lang="en-US" altLang="ja-JP" sz="1100" dirty="0" smtClean="0"/>
              <a:t>Life in extraterrestrial space: An anthropological consideration on astronauts’ everyday experiences (T. Sato)</a:t>
            </a:r>
          </a:p>
          <a:p>
            <a:r>
              <a:rPr kumimoji="1" lang="en-US" altLang="ja-JP" sz="1100" dirty="0" smtClean="0"/>
              <a:t>Do we disturb the universe? Diversity in space as a grotesque hope for humankind (H. Isobe)</a:t>
            </a:r>
          </a:p>
          <a:p>
            <a:endParaRPr kumimoji="1"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2787"/>
            <a:ext cx="4848498" cy="30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3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2" y="50800"/>
            <a:ext cx="7290775" cy="53823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9823" y="5802997"/>
            <a:ext cx="873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2</a:t>
            </a:r>
            <a:r>
              <a:rPr lang="en-US" altLang="ja-JP" dirty="0" smtClean="0"/>
              <a:t>〜3</a:t>
            </a:r>
            <a:r>
              <a:rPr lang="ja-JP" altLang="en-US" dirty="0" smtClean="0"/>
              <a:t>ヶ月に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回、これまでは主に神戸で開催。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宇宙人類学研究会としての</a:t>
            </a:r>
            <a:r>
              <a:rPr lang="ja-JP" altLang="en-US" dirty="0" smtClean="0"/>
              <a:t>次のステップは宇宙関係者のオーラルヒストリー作成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61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　宇宙倫理学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89" y="4020111"/>
            <a:ext cx="4625030" cy="25454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4491" y="1329451"/>
            <a:ext cx="747858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宇宙ユニット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応用哲学会</a:t>
            </a:r>
            <a:r>
              <a:rPr kumimoji="1" lang="en-US" altLang="ja-JP" dirty="0" smtClean="0"/>
              <a:t>/JAXA</a:t>
            </a:r>
            <a:r>
              <a:rPr kumimoji="1" lang="ja-JP" altLang="en-US" dirty="0" smtClean="0"/>
              <a:t>共催サマースクール　宇宙開発について学び、一緒に考える</a:t>
            </a:r>
            <a:r>
              <a:rPr kumimoji="1" lang="en-US" altLang="ja-JP" dirty="0" smtClean="0"/>
              <a:t> (9/8〜10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JAXA</a:t>
            </a:r>
            <a:r>
              <a:rPr kumimoji="1" lang="ja-JP" altLang="en-US" dirty="0" smtClean="0"/>
              <a:t>つくば宇宙センター）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宇宙ユニットサマースクールでも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つのグループが</a:t>
            </a:r>
            <a:r>
              <a:rPr lang="en-US" altLang="ja-JP" dirty="0" smtClean="0"/>
              <a:t>MARS ONE</a:t>
            </a:r>
            <a:r>
              <a:rPr lang="ja-JP" altLang="en-US" dirty="0" smtClean="0"/>
              <a:t>の倫理問題について検討、宇宙ユニットシンポジウムで発表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宇宙ユニットシンポジウムで宇宙倫理関係講演２件：明治学院大の稲葉振一郎さん「宇宙力民の倫理ーロボット・ポストヒューマニティから考える）、滋賀大の神崎宣次さん「環境倫理学と宇宙開発」</a:t>
            </a:r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これらの成果をもとに今年度中に最初の論文集を。（応用哲学会から？）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504" y="4783053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京大文学研究科・</a:t>
            </a:r>
            <a:endParaRPr lang="en-US" altLang="ja-JP" dirty="0" smtClean="0"/>
          </a:p>
          <a:p>
            <a:r>
              <a:rPr kumimoji="1" lang="ja-JP" altLang="en-US" dirty="0" smtClean="0"/>
              <a:t>応用哲学応用倫理学研究センターの</a:t>
            </a:r>
            <a:endParaRPr kumimoji="1" lang="en-US" altLang="ja-JP" dirty="0" smtClean="0"/>
          </a:p>
          <a:p>
            <a:r>
              <a:rPr lang="ja-JP" altLang="en-US" dirty="0" smtClean="0"/>
              <a:t>研究プロジェクトに。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04" y="606794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Collaborators:</a:t>
            </a:r>
          </a:p>
          <a:p>
            <a:r>
              <a:rPr lang="ja-JP" altLang="en-US" sz="1200" dirty="0" smtClean="0"/>
              <a:t>伊勢田哲治、水谷雅彦（京大文）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神崎宣次（滋賀大）、呉羽真（宇宙ユ）</a:t>
            </a: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317235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有人宇宙開発の検討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11" y="2650569"/>
            <a:ext cx="2691069" cy="342037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39205" y="1329452"/>
            <a:ext cx="7092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有</a:t>
            </a:r>
            <a:r>
              <a:rPr kumimoji="1" lang="ja-JP" altLang="en-US" dirty="0" smtClean="0"/>
              <a:t>人宇宙研究会</a:t>
            </a:r>
            <a:endParaRPr kumimoji="1" lang="en-US" altLang="ja-JP" dirty="0" smtClean="0"/>
          </a:p>
          <a:p>
            <a:pPr marL="742950" lvl="1" indent="-285750">
              <a:buFont typeface="Arial"/>
              <a:buChar char="•"/>
            </a:pPr>
            <a:r>
              <a:rPr kumimoji="1" lang="ja-JP" altLang="en-US" dirty="0" smtClean="0"/>
              <a:t>（宇宙ユニット</a:t>
            </a:r>
            <a:r>
              <a:rPr kumimoji="1" lang="en-US" altLang="ja-JP" dirty="0" smtClean="0"/>
              <a:t>BBT</a:t>
            </a:r>
            <a:r>
              <a:rPr kumimoji="1" lang="ja-JP" altLang="en-US" dirty="0" smtClean="0"/>
              <a:t>部門・中野不二男研究室（</a:t>
            </a:r>
            <a:r>
              <a:rPr kumimoji="1" lang="en-US" altLang="ja-JP" dirty="0" smtClean="0"/>
              <a:t>KOSMO=RONDO</a:t>
            </a:r>
            <a:r>
              <a:rPr kumimoji="1" lang="ja-JP" altLang="en-US" dirty="0" smtClean="0"/>
              <a:t>）と宇宙文明学部門の共催で、</a:t>
            </a:r>
            <a:r>
              <a:rPr kumimoji="1" lang="en-US" altLang="ja-JP" dirty="0" smtClean="0"/>
              <a:t>JAXA</a:t>
            </a:r>
            <a:r>
              <a:rPr lang="ja-JP" altLang="en-US" dirty="0" smtClean="0"/>
              <a:t>や九州工の工学関係の方を招いて</a:t>
            </a:r>
            <a:r>
              <a:rPr lang="en-US" altLang="ja-JP" dirty="0" smtClean="0"/>
              <a:t>3</a:t>
            </a:r>
            <a:r>
              <a:rPr lang="ja-JP" altLang="en-US" dirty="0" smtClean="0"/>
              <a:t>度ほど開催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5751" y="3490738"/>
            <a:ext cx="4819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dirty="0" smtClean="0"/>
              <a:t>文学研究科・社会学研究室の太郎丸博先生の社会調査実習の授業で</a:t>
            </a:r>
            <a:r>
              <a:rPr lang="ja-JP" altLang="en-US" dirty="0" smtClean="0"/>
              <a:t>、１年間のテーマに宇宙開発に関する意識調査を採用して頂き、宇宙学から「発注」する形でインターネット調査</a:t>
            </a:r>
            <a:endParaRPr lang="en-US" altLang="ja-JP" dirty="0" smtClean="0"/>
          </a:p>
          <a:p>
            <a:pPr marL="1200150" lvl="2" indent="-285750">
              <a:buFont typeface="Arial"/>
              <a:buChar char="•"/>
            </a:pPr>
            <a:r>
              <a:rPr lang="en-US" altLang="ja-JP" dirty="0" smtClean="0"/>
              <a:t>=&gt;</a:t>
            </a:r>
            <a:r>
              <a:rPr lang="ja-JP" altLang="en-US" dirty="0" smtClean="0"/>
              <a:t>今後、このデータを用いた学会発表や論文</a:t>
            </a:r>
            <a:r>
              <a:rPr lang="ja-JP" altLang="en-US" dirty="0" smtClean="0"/>
              <a:t>執筆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24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宇宙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歴史</a:t>
            </a:r>
            <a:r>
              <a:rPr kumimoji="1" lang="en-US" altLang="ja-JP" sz="3200" dirty="0" smtClean="0"/>
              <a:t>･</a:t>
            </a:r>
            <a:r>
              <a:rPr kumimoji="1" lang="ja-JP" altLang="en-US" sz="3200" dirty="0" smtClean="0"/>
              <a:t>宗教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9452" y="4892339"/>
            <a:ext cx="8617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中国宋代の天文誌の記述から黒点とオーロラに関する記述をサーベイして過去の太陽活動の指標となるデータベースを作成（</a:t>
            </a:r>
            <a:r>
              <a:rPr lang="en-US" altLang="ja-JP" dirty="0" smtClean="0"/>
              <a:t>Hayakawa, </a:t>
            </a:r>
            <a:r>
              <a:rPr lang="en-US" altLang="ja-JP" dirty="0" err="1" smtClean="0"/>
              <a:t>Tamazawa</a:t>
            </a:r>
            <a:r>
              <a:rPr lang="en-US" altLang="ja-JP" dirty="0" smtClean="0"/>
              <a:t>, Kawamura, Isobe)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ja-JP" dirty="0" smtClean="0"/>
              <a:t>Earth, Planets and Space</a:t>
            </a:r>
            <a:r>
              <a:rPr lang="ja-JP" altLang="en-US" dirty="0" smtClean="0"/>
              <a:t>誌に論文投稿中</a:t>
            </a:r>
            <a:endParaRPr lang="en-US" altLang="ja-JP" dirty="0" smtClean="0"/>
          </a:p>
          <a:p>
            <a:pPr marL="742950" lvl="1" indent="-285750">
              <a:buFont typeface="Arial"/>
              <a:buChar char="•"/>
            </a:pPr>
            <a:r>
              <a:rPr lang="ja-JP" altLang="en-US" dirty="0" smtClean="0"/>
              <a:t>サーベイの範囲を拡げてデータベースとして順次公開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東アジアにおける近代科学の受容</a:t>
            </a:r>
            <a:endParaRPr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dirty="0" smtClean="0"/>
              <a:t>現代に生きる普通の人々にとっての科学と宗教</a:t>
            </a:r>
            <a:endParaRPr lang="en-US" altLang="ja-JP" dirty="0" smtClean="0"/>
          </a:p>
          <a:p>
            <a:pPr marL="742950" lvl="1" indent="-285750">
              <a:buFont typeface="Arial"/>
              <a:buChar char="•"/>
            </a:pPr>
            <a:endParaRPr kumimoji="1" lang="en-US" altLang="ja-JP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4" y="1242204"/>
            <a:ext cx="4850036" cy="35301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07554" y="3112433"/>
            <a:ext cx="305724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Collaborators:</a:t>
            </a:r>
          </a:p>
          <a:p>
            <a:r>
              <a:rPr lang="ja-JP" altLang="en-US" sz="1400" dirty="0" smtClean="0"/>
              <a:t>早川尚志（文）、玉澤春史（理）、</a:t>
            </a:r>
            <a:endParaRPr lang="en-US" altLang="ja-JP" sz="1400" dirty="0" smtClean="0"/>
          </a:p>
          <a:p>
            <a:r>
              <a:rPr lang="ja-JP" altLang="en-US" sz="1400" dirty="0" smtClean="0"/>
              <a:t>河村聡人（理）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鎌田東二、熊谷誠慈（こころセ）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M.-H. </a:t>
            </a:r>
            <a:r>
              <a:rPr lang="en-US" altLang="ja-JP" sz="1400" dirty="0" err="1" smtClean="0"/>
              <a:t>Deroche</a:t>
            </a:r>
            <a:r>
              <a:rPr lang="ja-JP" altLang="en-US" sz="1400" dirty="0" smtClean="0"/>
              <a:t>（総合生存学館）</a:t>
            </a:r>
            <a:endParaRPr lang="en-US" altLang="ja-JP" sz="1400" dirty="0" smtClean="0"/>
          </a:p>
          <a:p>
            <a:r>
              <a:rPr lang="en-US" altLang="ja-JP" sz="1400" dirty="0" smtClean="0"/>
              <a:t>Bill </a:t>
            </a:r>
            <a:r>
              <a:rPr lang="en-US" altLang="ja-JP" sz="1400" dirty="0" err="1" smtClean="0"/>
              <a:t>Mak</a:t>
            </a:r>
            <a:r>
              <a:rPr lang="ja-JP" altLang="en-US" sz="1400" dirty="0" smtClean="0"/>
              <a:t>（白眉</a:t>
            </a:r>
            <a:r>
              <a:rPr lang="en-US" altLang="ja-JP" sz="1400" dirty="0" smtClean="0"/>
              <a:t>/</a:t>
            </a:r>
            <a:r>
              <a:rPr lang="ja-JP" altLang="en-US" sz="1400" dirty="0" smtClean="0"/>
              <a:t>人文研）</a:t>
            </a:r>
            <a:endParaRPr lang="en-US" altLang="ja-JP" sz="14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45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9186"/>
      </p:ext>
    </p:extLst>
  </p:cSld>
  <p:clrMapOvr>
    <a:masterClrMapping/>
  </p:clrMapOvr>
</p:sld>
</file>

<file path=ppt/theme/theme1.xml><?xml version="1.0" encoding="utf-8"?>
<a:theme xmlns:a="http://schemas.openxmlformats.org/drawingml/2006/main" name="トワイライト">
  <a:themeElements>
    <a:clrScheme name="トワイライト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トワイライト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トワイライ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トワイライト.thmx</Template>
  <TotalTime>8832</TotalTime>
  <Words>840</Words>
  <Application>Microsoft Macintosh PowerPoint</Application>
  <PresentationFormat>画面に合わせる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トワイライト</vt:lpstr>
      <vt:lpstr>宇宙文明学研究部門の2014年度  総合生存学館（思修館）磯部洋明</vt:lpstr>
      <vt:lpstr>宇宙人類学</vt:lpstr>
      <vt:lpstr>JAXAレポートから論文集</vt:lpstr>
      <vt:lpstr>PowerPoint プレゼンテーション</vt:lpstr>
      <vt:lpstr>　宇宙倫理学 </vt:lpstr>
      <vt:lpstr>有人宇宙開発の検討</vt:lpstr>
      <vt:lpstr>宇宙×歴史･宗教</vt:lpstr>
      <vt:lpstr>PowerPoint プレゼンテーション</vt:lpstr>
      <vt:lpstr>PowerPoint プレゼンテーション</vt:lpstr>
      <vt:lpstr>社会連携部門的活動ですが</vt:lpstr>
      <vt:lpstr>宇宙ユニット外になりますが</vt:lpstr>
      <vt:lpstr>宇宙環境学部門 ＋ 宇宙総合学研究部門（ブロードバンドタワー部門） 的活動ですが</vt:lpstr>
      <vt:lpstr>宇宙センシング学研究部門的活動ですが</vt:lpstr>
      <vt:lpstr>（総合生存学館の講義ですが） 科学・学術と社会のコミュニケーション（前期、木曜2限）</vt:lpstr>
      <vt:lpstr>（総合生存学館の講義ですが） 宇宙学（後期、木曜1限）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最新の太陽像と宇宙天気予報 </dc:title>
  <dc:creator>磯部 洋明</dc:creator>
  <cp:lastModifiedBy>isobe</cp:lastModifiedBy>
  <cp:revision>241</cp:revision>
  <cp:lastPrinted>2013-07-24T17:50:30Z</cp:lastPrinted>
  <dcterms:created xsi:type="dcterms:W3CDTF">2010-11-09T02:30:56Z</dcterms:created>
  <dcterms:modified xsi:type="dcterms:W3CDTF">2015-04-13T05:39:15Z</dcterms:modified>
</cp:coreProperties>
</file>