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7CE"/>
          </a:solidFill>
        </a:fill>
      </a:tcStyle>
    </a:wholeTbl>
    <a:band2H>
      <a:tcTxStyle b="def" i="def"/>
      <a:tcStyle>
        <a:tcBdr/>
        <a:fill>
          <a:solidFill>
            <a:srgbClr val="FBF3E8"/>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ACC"/>
          </a:solidFill>
        </a:fill>
      </a:tcStyle>
    </a:wholeTbl>
    <a:band2H>
      <a:tcTxStyle b="def" i="def"/>
      <a:tcStyle>
        <a:tcBdr/>
        <a:fill>
          <a:solidFill>
            <a:srgbClr val="FAED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FCC"/>
          </a:solidFill>
        </a:fill>
      </a:tcStyle>
    </a:wholeTbl>
    <a:band2H>
      <a:tcTxStyle b="def" i="def"/>
      <a:tcStyle>
        <a:tcBdr/>
        <a:fill>
          <a:solidFill>
            <a:srgbClr val="F6E9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a1</a:t>
            </a:r>
            <a:r>
              <a:rPr>
                <a:latin typeface="+mn-lt"/>
                <a:ea typeface="+mn-ea"/>
                <a:cs typeface="+mn-cs"/>
                <a:sym typeface="Helvetica"/>
              </a:rPr>
              <a:t>ち</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タイトル スライド">
    <p:spTree>
      <p:nvGrpSpPr>
        <p:cNvPr id="1" name=""/>
        <p:cNvGrpSpPr/>
        <p:nvPr/>
      </p:nvGrpSpPr>
      <p:grpSpPr>
        <a:xfrm>
          <a:off x="0" y="0"/>
          <a:ext cx="0" cy="0"/>
          <a:chOff x="0" y="0"/>
          <a:chExt cx="0" cy="0"/>
        </a:xfrm>
      </p:grpSpPr>
      <p:sp>
        <p:nvSpPr>
          <p:cNvPr id="11" name="Shape 11"/>
          <p:cNvSpPr/>
          <p:nvPr>
            <p:ph type="title"/>
          </p:nvPr>
        </p:nvSpPr>
        <p:spPr>
          <a:xfrm>
            <a:off x="685800" y="2130425"/>
            <a:ext cx="7772400" cy="1470025"/>
          </a:xfrm>
          <a:prstGeom prst="rect">
            <a:avLst/>
          </a:prstGeom>
        </p:spPr>
        <p:txBody>
          <a:bodyPr anchor="b"/>
          <a:lstStyle>
            <a:lvl1pPr>
              <a:defRPr sz="5400"/>
            </a:lvl1pPr>
          </a:lstStyle>
          <a:p>
            <a:pPr/>
            <a:r>
              <a:t>マスター タイトルの書式設定</a:t>
            </a:r>
          </a:p>
        </p:txBody>
      </p:sp>
      <p:sp>
        <p:nvSpPr>
          <p:cNvPr id="12" name="Shape 12"/>
          <p:cNvSpPr/>
          <p:nvPr>
            <p:ph type="body" sz="quarter" idx="1"/>
          </p:nvPr>
        </p:nvSpPr>
        <p:spPr>
          <a:xfrm>
            <a:off x="1371600" y="3886200"/>
            <a:ext cx="6400800" cy="1752600"/>
          </a:xfrm>
          <a:prstGeom prst="rect">
            <a:avLst/>
          </a:prstGeom>
        </p:spPr>
        <p:txBody>
          <a:bodyPr anchor="t"/>
          <a:lstStyle>
            <a:lvl1pPr marL="0" indent="0" algn="ctr">
              <a:spcBef>
                <a:spcPts val="600"/>
              </a:spcBef>
              <a:buSzTx/>
              <a:buFontTx/>
              <a:buNone/>
              <a:defRPr sz="2800">
                <a:solidFill>
                  <a:srgbClr val="E9EAF0"/>
                </a:solidFill>
              </a:defRPr>
            </a:lvl1pPr>
          </a:lstStyle>
          <a:p>
            <a:pPr/>
            <a:r>
              <a:t>マスター サブタイトルの書式設定</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縦書きテキスト">
    <p:spTree>
      <p:nvGrpSpPr>
        <p:cNvPr id="1" name=""/>
        <p:cNvGrpSpPr/>
        <p:nvPr/>
      </p:nvGrpSpPr>
      <p:grpSpPr>
        <a:xfrm>
          <a:off x="0" y="0"/>
          <a:ext cx="0" cy="0"/>
          <a:chOff x="0" y="0"/>
          <a:chExt cx="0" cy="0"/>
        </a:xfrm>
      </p:grpSpPr>
      <p:sp>
        <p:nvSpPr>
          <p:cNvPr id="92" name="Shape 92"/>
          <p:cNvSpPr/>
          <p:nvPr>
            <p:ph type="title"/>
          </p:nvPr>
        </p:nvSpPr>
        <p:spPr>
          <a:prstGeom prst="rect">
            <a:avLst/>
          </a:prstGeom>
        </p:spPr>
        <p:txBody>
          <a:bodyPr/>
          <a:lstStyle/>
          <a:p>
            <a:pPr/>
            <a:r>
              <a:t>マスター タイトルの書式設定</a:t>
            </a:r>
          </a:p>
        </p:txBody>
      </p:sp>
      <p:sp>
        <p:nvSpPr>
          <p:cNvPr id="93" name="Shape 93"/>
          <p:cNvSpPr/>
          <p:nvPr>
            <p:ph type="body" idx="1"/>
          </p:nvPr>
        </p:nvSpPr>
        <p:spPr>
          <a:prstGeom prst="rect">
            <a:avLst/>
          </a:prstGeom>
        </p:spPr>
        <p:txBody>
          <a:bodyPr anchor="t"/>
          <a:lstStyle/>
          <a:p>
            <a:pPr/>
            <a:r>
              <a:t>マスター テキストの書式設定</a:t>
            </a:r>
          </a:p>
          <a:p>
            <a:pPr lvl="1"/>
            <a:r>
              <a:t>第 2 レベル</a:t>
            </a:r>
          </a:p>
          <a:p>
            <a:pPr lvl="2"/>
            <a:r>
              <a:t>第 3 レベル</a:t>
            </a:r>
          </a:p>
          <a:p>
            <a:pPr lvl="3"/>
            <a:r>
              <a:t>第 4 レベル</a:t>
            </a:r>
          </a:p>
          <a:p>
            <a:pPr lvl="4"/>
            <a:r>
              <a:t>第 5 レベル</a:t>
            </a:r>
          </a:p>
        </p:txBody>
      </p:sp>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縦書きタイトルと縦書きテキスト">
    <p:spTree>
      <p:nvGrpSpPr>
        <p:cNvPr id="1" name=""/>
        <p:cNvGrpSpPr/>
        <p:nvPr/>
      </p:nvGrpSpPr>
      <p:grpSpPr>
        <a:xfrm>
          <a:off x="0" y="0"/>
          <a:ext cx="0" cy="0"/>
          <a:chOff x="0" y="0"/>
          <a:chExt cx="0" cy="0"/>
        </a:xfrm>
      </p:grpSpPr>
      <p:sp>
        <p:nvSpPr>
          <p:cNvPr id="101" name="Shape 101"/>
          <p:cNvSpPr/>
          <p:nvPr>
            <p:ph type="title"/>
          </p:nvPr>
        </p:nvSpPr>
        <p:spPr>
          <a:xfrm>
            <a:off x="6629400" y="274638"/>
            <a:ext cx="2057400" cy="5851526"/>
          </a:xfrm>
          <a:prstGeom prst="rect">
            <a:avLst/>
          </a:prstGeom>
        </p:spPr>
        <p:txBody>
          <a:bodyPr/>
          <a:lstStyle/>
          <a:p>
            <a:pPr/>
            <a:r>
              <a:t>マスター タイトルの書式設定</a:t>
            </a:r>
          </a:p>
        </p:txBody>
      </p:sp>
      <p:sp>
        <p:nvSpPr>
          <p:cNvPr id="102" name="Shape 102"/>
          <p:cNvSpPr/>
          <p:nvPr>
            <p:ph type="body" idx="1"/>
          </p:nvPr>
        </p:nvSpPr>
        <p:spPr>
          <a:xfrm>
            <a:off x="457200" y="274638"/>
            <a:ext cx="6019800" cy="5851526"/>
          </a:xfrm>
          <a:prstGeom prst="rect">
            <a:avLst/>
          </a:prstGeom>
        </p:spPr>
        <p:txBody>
          <a:bodyPr anchor="t"/>
          <a:lstStyle/>
          <a:p>
            <a:pPr/>
            <a:r>
              <a:t>マスター テキストの書式設定</a:t>
            </a:r>
          </a:p>
          <a:p>
            <a:pPr lvl="1"/>
            <a:r>
              <a:t>第 2 レベル</a:t>
            </a:r>
          </a:p>
          <a:p>
            <a:pPr lvl="2"/>
            <a:r>
              <a:t>第 3 レベル</a:t>
            </a:r>
          </a:p>
          <a:p>
            <a:pPr lvl="3"/>
            <a:r>
              <a:t>第 4 レベル</a:t>
            </a:r>
          </a:p>
          <a:p>
            <a:pPr lvl="4"/>
            <a:r>
              <a:t>第 5 レベル</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タイトルとコンテンツ">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マスター タイトルの書式設定</a:t>
            </a:r>
          </a:p>
        </p:txBody>
      </p:sp>
      <p:sp>
        <p:nvSpPr>
          <p:cNvPr id="21" name="Shape 21"/>
          <p:cNvSpPr/>
          <p:nvPr>
            <p:ph type="body" idx="1"/>
          </p:nvPr>
        </p:nvSpPr>
        <p:spPr>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セクション見出し">
    <p:spTree>
      <p:nvGrpSpPr>
        <p:cNvPr id="1" name=""/>
        <p:cNvGrpSpPr/>
        <p:nvPr/>
      </p:nvGrpSpPr>
      <p:grpSpPr>
        <a:xfrm>
          <a:off x="0" y="0"/>
          <a:ext cx="0" cy="0"/>
          <a:chOff x="0" y="0"/>
          <a:chExt cx="0" cy="0"/>
        </a:xfrm>
      </p:grpSpPr>
      <p:sp>
        <p:nvSpPr>
          <p:cNvPr id="29" name="Shape 29"/>
          <p:cNvSpPr/>
          <p:nvPr>
            <p:ph type="title"/>
          </p:nvPr>
        </p:nvSpPr>
        <p:spPr>
          <a:xfrm>
            <a:off x="722312" y="4406900"/>
            <a:ext cx="7772401" cy="1362075"/>
          </a:xfrm>
          <a:prstGeom prst="rect">
            <a:avLst/>
          </a:prstGeom>
        </p:spPr>
        <p:txBody>
          <a:bodyPr/>
          <a:lstStyle>
            <a:lvl1pPr algn="l">
              <a:defRPr b="1" cap="all" sz="4000"/>
            </a:lvl1pPr>
          </a:lstStyle>
          <a:p>
            <a:pPr/>
            <a:r>
              <a:t>マスター タイトルの書式設定</a:t>
            </a:r>
          </a:p>
        </p:txBody>
      </p:sp>
      <p:sp>
        <p:nvSpPr>
          <p:cNvPr id="30" name="Shape 30"/>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E9EAF0"/>
                </a:solidFill>
              </a:defRPr>
            </a:lvl1pPr>
          </a:lstStyle>
          <a:p>
            <a:pPr/>
            <a:r>
              <a:t>マスター テキストの書式設定</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2 つのコンテンツ">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p>
            <a:pPr/>
            <a:r>
              <a:t>マスター タイトルの書式設定</a:t>
            </a:r>
          </a:p>
        </p:txBody>
      </p:sp>
      <p:sp>
        <p:nvSpPr>
          <p:cNvPr id="39" name="Shape 39"/>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マスター テキストの書式設定</a:t>
            </a:r>
          </a:p>
          <a:p>
            <a:pPr lvl="1"/>
            <a:r>
              <a:t>第 2 レベル</a:t>
            </a:r>
          </a:p>
          <a:p>
            <a:pPr lvl="2"/>
            <a:r>
              <a:t>第 3 レベル</a:t>
            </a:r>
          </a:p>
          <a:p>
            <a:pPr lvl="3"/>
            <a:r>
              <a:t>第 4 レベル</a:t>
            </a:r>
          </a:p>
          <a:p>
            <a:pPr lvl="4"/>
            <a:r>
              <a:t>第 5 レベル</a:t>
            </a: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比較">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a:r>
              <a:t>マスター タイトルの書式設定</a:t>
            </a:r>
          </a:p>
        </p:txBody>
      </p:sp>
      <p:sp>
        <p:nvSpPr>
          <p:cNvPr id="48" name="Shape 48"/>
          <p:cNvSpPr/>
          <p:nvPr>
            <p:ph type="body" sz="quarter" idx="1"/>
          </p:nvPr>
        </p:nvSpPr>
        <p:spPr>
          <a:xfrm>
            <a:off x="457200" y="1535112"/>
            <a:ext cx="4040188" cy="639763"/>
          </a:xfrm>
          <a:prstGeom prst="rect">
            <a:avLst/>
          </a:prstGeom>
        </p:spPr>
        <p:txBody>
          <a:bodyPr anchor="t"/>
          <a:lstStyle>
            <a:lvl1pPr marL="0" indent="0">
              <a:spcBef>
                <a:spcPts val="400"/>
              </a:spcBef>
              <a:buSzTx/>
              <a:buFontTx/>
              <a:buNone/>
              <a:defRPr b="1" sz="2000"/>
            </a:lvl1pPr>
          </a:lstStyle>
          <a:p>
            <a:pPr/>
            <a:r>
              <a:t>マスター テキストの書式設定</a:t>
            </a:r>
          </a:p>
        </p:txBody>
      </p:sp>
      <p:sp>
        <p:nvSpPr>
          <p:cNvPr id="49" name="Shape 49"/>
          <p:cNvSpPr/>
          <p:nvPr>
            <p:ph type="body" sz="quarter" idx="13"/>
          </p:nvPr>
        </p:nvSpPr>
        <p:spPr>
          <a:xfrm>
            <a:off x="4645025" y="1535112"/>
            <a:ext cx="4041775" cy="639763"/>
          </a:xfrm>
          <a:prstGeom prst="rect">
            <a:avLst/>
          </a:prstGeom>
        </p:spPr>
        <p:txBody>
          <a:bodyPr anchor="t"/>
          <a:lstStyle/>
          <a:p>
            <a:pPr marL="0" indent="0">
              <a:spcBef>
                <a:spcPts val="400"/>
              </a:spcBef>
              <a:buSzTx/>
              <a:buFontTx/>
              <a:buNone/>
              <a:defRPr b="1" sz="2000"/>
            </a:pPr>
          </a:p>
        </p:txBody>
      </p:sp>
      <p:sp>
        <p:nvSpPr>
          <p:cNvPr id="50" name="Shape 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のみ">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p>
            <a:pPr/>
            <a:r>
              <a:t>マスター タイトルの書式設定</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白紙">
    <p:spTree>
      <p:nvGrpSpPr>
        <p:cNvPr id="1" name=""/>
        <p:cNvGrpSpPr/>
        <p:nvPr/>
      </p:nvGrpSpPr>
      <p:grpSpPr>
        <a:xfrm>
          <a:off x="0" y="0"/>
          <a:ext cx="0" cy="0"/>
          <a:chOff x="0" y="0"/>
          <a:chExt cx="0" cy="0"/>
        </a:xfrm>
      </p:grpSpPr>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タイトル付きのコンテンツ">
    <p:spTree>
      <p:nvGrpSpPr>
        <p:cNvPr id="1" name=""/>
        <p:cNvGrpSpPr/>
        <p:nvPr/>
      </p:nvGrpSpPr>
      <p:grpSpPr>
        <a:xfrm>
          <a:off x="0" y="0"/>
          <a:ext cx="0" cy="0"/>
          <a:chOff x="0" y="0"/>
          <a:chExt cx="0" cy="0"/>
        </a:xfrm>
      </p:grpSpPr>
      <p:sp>
        <p:nvSpPr>
          <p:cNvPr id="72" name="Shape 72"/>
          <p:cNvSpPr/>
          <p:nvPr>
            <p:ph type="title"/>
          </p:nvPr>
        </p:nvSpPr>
        <p:spPr>
          <a:xfrm>
            <a:off x="457200" y="273050"/>
            <a:ext cx="3008314" cy="1162050"/>
          </a:xfrm>
          <a:prstGeom prst="rect">
            <a:avLst/>
          </a:prstGeom>
        </p:spPr>
        <p:txBody>
          <a:bodyPr anchor="b"/>
          <a:lstStyle>
            <a:lvl1pPr algn="l">
              <a:defRPr b="1" sz="2000"/>
            </a:lvl1pPr>
          </a:lstStyle>
          <a:p>
            <a:pPr/>
            <a:r>
              <a:t>マスター タイトルの書式設定</a:t>
            </a:r>
          </a:p>
        </p:txBody>
      </p:sp>
      <p:sp>
        <p:nvSpPr>
          <p:cNvPr id="73" name="Shape 73"/>
          <p:cNvSpPr/>
          <p:nvPr>
            <p:ph type="body" idx="1"/>
          </p:nvPr>
        </p:nvSpPr>
        <p:spPr>
          <a:xfrm>
            <a:off x="3575050" y="273050"/>
            <a:ext cx="5111750" cy="5853113"/>
          </a:xfrm>
          <a:prstGeom prst="rect">
            <a:avLst/>
          </a:prstGeom>
        </p:spPr>
        <p:txBody>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74" name="Shape 74"/>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solidFill>
                  <a:srgbClr val="CDE6E8"/>
                </a:solidFill>
              </a:defRPr>
            </a:pPr>
          </a:p>
        </p:txBody>
      </p:sp>
      <p:sp>
        <p:nvSpPr>
          <p:cNvPr id="75" name="Shape 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タイトル付きの図">
    <p:spTree>
      <p:nvGrpSpPr>
        <p:cNvPr id="1" name=""/>
        <p:cNvGrpSpPr/>
        <p:nvPr/>
      </p:nvGrpSpPr>
      <p:grpSpPr>
        <a:xfrm>
          <a:off x="0" y="0"/>
          <a:ext cx="0" cy="0"/>
          <a:chOff x="0" y="0"/>
          <a:chExt cx="0" cy="0"/>
        </a:xfrm>
      </p:grpSpPr>
      <p:sp>
        <p:nvSpPr>
          <p:cNvPr id="82" name="Shape 82"/>
          <p:cNvSpPr/>
          <p:nvPr>
            <p:ph type="title"/>
          </p:nvPr>
        </p:nvSpPr>
        <p:spPr>
          <a:xfrm>
            <a:off x="1792288" y="4800600"/>
            <a:ext cx="5486401" cy="566738"/>
          </a:xfrm>
          <a:prstGeom prst="rect">
            <a:avLst/>
          </a:prstGeom>
        </p:spPr>
        <p:txBody>
          <a:bodyPr anchor="b"/>
          <a:lstStyle>
            <a:lvl1pPr algn="l">
              <a:defRPr b="1" sz="2000"/>
            </a:lvl1pPr>
          </a:lstStyle>
          <a:p>
            <a:pPr/>
            <a:r>
              <a:t>マスター タイトルの書式設定</a:t>
            </a:r>
          </a:p>
        </p:txBody>
      </p:sp>
      <p:sp>
        <p:nvSpPr>
          <p:cNvPr id="83" name="Shape 83"/>
          <p:cNvSpPr/>
          <p:nvPr>
            <p:ph type="pic" sz="half" idx="13"/>
          </p:nvPr>
        </p:nvSpPr>
        <p:spPr>
          <a:xfrm>
            <a:off x="1792288" y="612775"/>
            <a:ext cx="5486401" cy="4114800"/>
          </a:xfrm>
          <a:prstGeom prst="rect">
            <a:avLst/>
          </a:prstGeom>
        </p:spPr>
        <p:txBody>
          <a:bodyPr lIns="91439" rIns="91439" anchor="t">
            <a:noAutofit/>
          </a:bodyPr>
          <a:lstStyle/>
          <a:p>
            <a:pPr/>
          </a:p>
        </p:txBody>
      </p:sp>
      <p:sp>
        <p:nvSpPr>
          <p:cNvPr id="84" name="Shape 84"/>
          <p:cNvSpPr/>
          <p:nvPr>
            <p:ph type="body" sz="quarter" idx="1"/>
          </p:nvPr>
        </p:nvSpPr>
        <p:spPr>
          <a:xfrm>
            <a:off x="1792288" y="5367337"/>
            <a:ext cx="5486401" cy="804863"/>
          </a:xfrm>
          <a:prstGeom prst="rect">
            <a:avLst/>
          </a:prstGeom>
        </p:spPr>
        <p:txBody>
          <a:bodyPr anchor="t"/>
          <a:lstStyle>
            <a:lvl1pPr marL="0" indent="0">
              <a:spcBef>
                <a:spcPts val="300"/>
              </a:spcBef>
              <a:buSzTx/>
              <a:buFontTx/>
              <a:buNone/>
              <a:defRPr sz="1400">
                <a:solidFill>
                  <a:srgbClr val="CDE6E8"/>
                </a:solidFill>
              </a:defRPr>
            </a:lvl1pPr>
          </a:lstStyle>
          <a:p>
            <a:pPr/>
            <a:r>
              <a:t>マスター テキストの書式設定</a:t>
            </a:r>
          </a:p>
        </p:txBody>
      </p:sp>
      <p:sp>
        <p:nvSpPr>
          <p:cNvPr id="85" name="Shape 8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1000">
              <a:srgbClr val="000000"/>
            </a:gs>
            <a:gs pos="62000">
              <a:srgbClr val="24213E"/>
            </a:gs>
            <a:gs pos="100000">
              <a:srgbClr val="51566E"/>
            </a:gs>
          </a:gsLst>
          <a:lin ang="5400000" scaled="0"/>
        </a:gradFill>
      </p:bgPr>
    </p:bg>
    <p:spTree>
      <p:nvGrpSpPr>
        <p:cNvPr id="1" name=""/>
        <p:cNvGrpSpPr/>
        <p:nvPr/>
      </p:nvGrpSpPr>
      <p:grpSpPr>
        <a:xfrm>
          <a:off x="0" y="0"/>
          <a:ext cx="0" cy="0"/>
          <a:chOff x="0" y="0"/>
          <a:chExt cx="0" cy="0"/>
        </a:xfrm>
      </p:grpSpPr>
      <p:sp>
        <p:nvSpPr>
          <p:cNvPr id="2" name="Shape 2"/>
          <p:cNvSpPr/>
          <p:nvPr>
            <p:ph type="title"/>
          </p:nvPr>
        </p:nvSpPr>
        <p:spPr>
          <a:xfrm>
            <a:off x="457200" y="457200"/>
            <a:ext cx="82296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マスター タイトルの書式設定</a:t>
            </a:r>
          </a:p>
        </p:txBody>
      </p:sp>
      <p:sp>
        <p:nvSpPr>
          <p:cNvPr id="3" name="Shape 3"/>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マスター テキストの書式設定</a:t>
            </a:r>
          </a:p>
          <a:p>
            <a:pPr lvl="1"/>
            <a:r>
              <a:t>第 2 レベル</a:t>
            </a:r>
          </a:p>
          <a:p>
            <a:pPr lvl="2"/>
            <a:r>
              <a:t>第 3 レベル</a:t>
            </a:r>
          </a:p>
          <a:p>
            <a:pPr lvl="3"/>
            <a:r>
              <a:t>第 4 レベル</a:t>
            </a:r>
          </a:p>
          <a:p>
            <a:pPr lvl="4"/>
            <a:r>
              <a:t>第 5 レベル</a:t>
            </a:r>
          </a:p>
        </p:txBody>
      </p:sp>
      <p:sp>
        <p:nvSpPr>
          <p:cNvPr id="4" name="Shape 4"/>
          <p:cNvSpPr/>
          <p:nvPr>
            <p:ph type="sldNum" sz="quarter" idx="2"/>
          </p:nvPr>
        </p:nvSpPr>
        <p:spPr>
          <a:xfrm>
            <a:off x="8436064" y="6404292"/>
            <a:ext cx="250736" cy="269241"/>
          </a:xfrm>
          <a:prstGeom prst="rect">
            <a:avLst/>
          </a:prstGeom>
          <a:ln w="12700">
            <a:miter lim="400000"/>
          </a:ln>
        </p:spPr>
        <p:txBody>
          <a:bodyPr wrap="none" lIns="45719" rIns="45719" anchor="ctr">
            <a:spAutoFit/>
          </a:bodyPr>
          <a:lstStyle>
            <a:lvl1pPr algn="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1pPr>
      <a:lvl2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2pPr>
      <a:lvl3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3pPr>
      <a:lvl4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4pPr>
      <a:lvl5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5pPr>
      <a:lvl6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6pPr>
      <a:lvl7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7pPr>
      <a:lvl8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8pPr>
      <a:lvl9pPr marL="0" marR="0" indent="0" algn="ctr" defTabSz="914400" rtl="0" latinLnBrk="0">
        <a:lnSpc>
          <a:spcPct val="100000"/>
        </a:lnSpc>
        <a:spcBef>
          <a:spcPts val="0"/>
        </a:spcBef>
        <a:spcAft>
          <a:spcPts val="0"/>
        </a:spcAft>
        <a:buClrTx/>
        <a:buSzTx/>
        <a:buFontTx/>
        <a:buNone/>
        <a:tabLst/>
        <a:defRPr b="0" baseline="0" cap="none" i="0" spc="0" strike="noStrike" sz="5000" u="none">
          <a:ln>
            <a:noFill/>
          </a:ln>
          <a:solidFill>
            <a:srgbClr val="FFFFFF"/>
          </a:solidFill>
          <a:uFillTx/>
          <a:latin typeface="Corbel"/>
          <a:ea typeface="Corbel"/>
          <a:cs typeface="Corbel"/>
          <a:sym typeface="Corbel"/>
        </a:defRPr>
      </a:lvl9pPr>
    </p:titleStyle>
    <p:bodyStyle>
      <a:lvl1pPr marL="342900" marR="0" indent="-342900"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1pPr>
      <a:lvl2pPr marL="783771" marR="0" indent="-326571"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2pPr>
      <a:lvl3pPr marL="1219200" marR="0" indent="-304800"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3pPr>
      <a:lvl4pPr marL="1737360" marR="0" indent="-365760"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4pPr>
      <a:lvl5pPr marL="2194560" marR="0" indent="-365760"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5pPr>
      <a:lvl6pPr marL="2651760" marR="0" indent="-365760"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6pPr>
      <a:lvl7pPr marL="3108960" marR="0" indent="-365760"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7pPr>
      <a:lvl8pPr marL="3566159" marR="0" indent="-365759"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8pPr>
      <a:lvl9pPr marL="4023359" marR="0" indent="-365759" algn="l" defTabSz="914400" rtl="0" latinLnBrk="0">
        <a:lnSpc>
          <a:spcPct val="150000"/>
        </a:lnSpc>
        <a:spcBef>
          <a:spcPts val="700"/>
        </a:spcBef>
        <a:spcAft>
          <a:spcPts val="0"/>
        </a:spcAft>
        <a:buClrTx/>
        <a:buSzPct val="100000"/>
        <a:buFont typeface="Arial"/>
        <a:buChar char="•"/>
        <a:tabLst/>
        <a:defRPr b="0" baseline="0" cap="none" i="0" spc="0" strike="noStrike" sz="3200" u="none">
          <a:ln>
            <a:noFill/>
          </a:ln>
          <a:solidFill>
            <a:srgbClr val="FFFFFF"/>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orbe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6.jpeg"/><Relationship Id="rId4" Type="http://schemas.openxmlformats.org/officeDocument/2006/relationships/image" Target="../media/image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gif"/><Relationship Id="rId4" Type="http://schemas.openxmlformats.org/officeDocument/2006/relationships/image" Target="../media/image2.gif"/><Relationship Id="rId5" Type="http://schemas.openxmlformats.org/officeDocument/2006/relationships/image" Target="../media/image15.png"/><Relationship Id="rId6" Type="http://schemas.openxmlformats.org/officeDocument/2006/relationships/image" Target="../media/image1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 name="image1.png"/>
          <p:cNvPicPr>
            <a:picLocks noChangeAspect="1"/>
          </p:cNvPicPr>
          <p:nvPr/>
        </p:nvPicPr>
        <p:blipFill>
          <a:blip r:embed="rId2">
            <a:extLst/>
          </a:blip>
          <a:stretch>
            <a:fillRect/>
          </a:stretch>
        </p:blipFill>
        <p:spPr>
          <a:xfrm>
            <a:off x="-1216250" y="0"/>
            <a:ext cx="11329225" cy="6858000"/>
          </a:xfrm>
          <a:prstGeom prst="rect">
            <a:avLst/>
          </a:prstGeom>
          <a:ln w="12700">
            <a:miter lim="400000"/>
          </a:ln>
        </p:spPr>
      </p:pic>
      <p:sp>
        <p:nvSpPr>
          <p:cNvPr id="113" name="Shape 113"/>
          <p:cNvSpPr/>
          <p:nvPr>
            <p:ph type="subTitle" sz="quarter" idx="1"/>
          </p:nvPr>
        </p:nvSpPr>
        <p:spPr>
          <a:xfrm>
            <a:off x="216974" y="4447376"/>
            <a:ext cx="6928916" cy="1752601"/>
          </a:xfrm>
          <a:prstGeom prst="rect">
            <a:avLst/>
          </a:prstGeom>
        </p:spPr>
        <p:txBody>
          <a:bodyPr/>
          <a:lstStyle/>
          <a:p>
            <a:pPr algn="l">
              <a:spcBef>
                <a:spcPts val="400"/>
              </a:spcBef>
              <a:defRPr sz="2000"/>
            </a:pPr>
            <a:r>
              <a:rPr>
                <a:latin typeface="+mn-lt"/>
                <a:ea typeface="+mn-ea"/>
                <a:cs typeface="+mn-cs"/>
                <a:sym typeface="Helvetica"/>
              </a:rPr>
              <a:t>磯部洋明（いそべひろあき）</a:t>
            </a:r>
          </a:p>
          <a:p>
            <a:pPr algn="l">
              <a:spcBef>
                <a:spcPts val="400"/>
              </a:spcBef>
              <a:defRPr sz="2000"/>
            </a:pPr>
            <a:r>
              <a:rPr>
                <a:latin typeface="+mn-lt"/>
                <a:ea typeface="+mn-ea"/>
                <a:cs typeface="+mn-cs"/>
                <a:sym typeface="Helvetica"/>
              </a:rPr>
              <a:t>京都大学大学院総合生存学館</a:t>
            </a:r>
            <a:r>
              <a:t> / </a:t>
            </a:r>
            <a:r>
              <a:rPr>
                <a:latin typeface="+mn-lt"/>
                <a:ea typeface="+mn-ea"/>
                <a:cs typeface="+mn-cs"/>
                <a:sym typeface="Helvetica"/>
              </a:rPr>
              <a:t>宇宙総合学研究ユニット</a:t>
            </a:r>
          </a:p>
        </p:txBody>
      </p:sp>
      <p:sp>
        <p:nvSpPr>
          <p:cNvPr id="114" name="Shape 114"/>
          <p:cNvSpPr/>
          <p:nvPr/>
        </p:nvSpPr>
        <p:spPr>
          <a:xfrm>
            <a:off x="216973" y="6285567"/>
            <a:ext cx="5215530"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solidFill>
                  <a:srgbClr val="FFFFFF"/>
                </a:solidFill>
              </a:defRPr>
            </a:pPr>
            <a:r>
              <a:t>2016</a:t>
            </a:r>
            <a:r>
              <a:rPr>
                <a:latin typeface="+mn-lt"/>
                <a:ea typeface="+mn-ea"/>
                <a:cs typeface="+mn-cs"/>
                <a:sym typeface="Helvetica"/>
              </a:rPr>
              <a:t>年</a:t>
            </a:r>
            <a:r>
              <a:t>4</a:t>
            </a:r>
            <a:r>
              <a:rPr>
                <a:latin typeface="+mn-lt"/>
                <a:ea typeface="+mn-ea"/>
                <a:cs typeface="+mn-cs"/>
                <a:sym typeface="Helvetica"/>
              </a:rPr>
              <a:t>月</a:t>
            </a:r>
            <a:r>
              <a:t>12</a:t>
            </a:r>
            <a:r>
              <a:rPr>
                <a:latin typeface="+mn-lt"/>
                <a:ea typeface="+mn-ea"/>
                <a:cs typeface="+mn-cs"/>
                <a:sym typeface="Helvetica"/>
              </a:rPr>
              <a:t>日</a:t>
            </a:r>
          </a:p>
        </p:txBody>
      </p:sp>
      <p:sp>
        <p:nvSpPr>
          <p:cNvPr id="115" name="Shape 115"/>
          <p:cNvSpPr/>
          <p:nvPr/>
        </p:nvSpPr>
        <p:spPr>
          <a:xfrm>
            <a:off x="8092803" y="6522340"/>
            <a:ext cx="615912"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FFFFFF"/>
                </a:solidFill>
              </a:defRPr>
            </a:lvl1pPr>
          </a:lstStyle>
          <a:p>
            <a:pPr/>
            <a:r>
              <a:t>NASA</a:t>
            </a:r>
          </a:p>
        </p:txBody>
      </p:sp>
      <p:sp>
        <p:nvSpPr>
          <p:cNvPr id="116" name="Shape 116"/>
          <p:cNvSpPr/>
          <p:nvPr/>
        </p:nvSpPr>
        <p:spPr>
          <a:xfrm>
            <a:off x="2133183" y="2725220"/>
            <a:ext cx="5531431" cy="1399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solidFill>
                  <a:srgbClr val="FFFFFF"/>
                </a:solidFill>
              </a:defRPr>
            </a:pPr>
            <a:r>
              <a:rPr>
                <a:latin typeface="+mn-lt"/>
                <a:ea typeface="+mn-ea"/>
                <a:cs typeface="+mn-cs"/>
                <a:sym typeface="Helvetica"/>
              </a:rPr>
              <a:t>全学共通科目</a:t>
            </a:r>
            <a:r>
              <a:t> </a:t>
            </a:r>
            <a:r>
              <a:rPr>
                <a:latin typeface="+mn-lt"/>
                <a:ea typeface="+mn-ea"/>
                <a:cs typeface="+mn-cs"/>
                <a:sym typeface="Helvetica"/>
              </a:rPr>
              <a:t>宇宙総合学</a:t>
            </a:r>
          </a:p>
          <a:p>
            <a:pPr algn="ctr">
              <a:defRPr sz="4400">
                <a:solidFill>
                  <a:srgbClr val="FFFFFF"/>
                </a:solidFill>
              </a:defRPr>
            </a:pPr>
            <a:r>
              <a:t>1.</a:t>
            </a:r>
            <a:r>
              <a:rPr>
                <a:latin typeface="+mn-lt"/>
                <a:ea typeface="+mn-ea"/>
                <a:cs typeface="+mn-cs"/>
                <a:sym typeface="Helvetica"/>
              </a:rPr>
              <a:t>宇宙総合学とは何か</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p:nvPr>
        </p:nvSpPr>
        <p:spPr>
          <a:xfrm>
            <a:off x="445161" y="47978"/>
            <a:ext cx="8229601" cy="1143001"/>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宇宙天気</a:t>
            </a:r>
          </a:p>
        </p:txBody>
      </p:sp>
      <p:pic>
        <p:nvPicPr>
          <p:cNvPr id="163" name="image12.png"/>
          <p:cNvPicPr>
            <a:picLocks noChangeAspect="1"/>
          </p:cNvPicPr>
          <p:nvPr/>
        </p:nvPicPr>
        <p:blipFill>
          <a:blip r:embed="rId2">
            <a:extLst/>
          </a:blip>
          <a:srcRect l="0" t="0" r="0" b="16"/>
          <a:stretch>
            <a:fillRect/>
          </a:stretch>
        </p:blipFill>
        <p:spPr>
          <a:xfrm>
            <a:off x="127000" y="705556"/>
            <a:ext cx="8698839" cy="5870222"/>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p:nvPr>
        </p:nvSpPr>
        <p:spPr>
          <a:xfrm>
            <a:off x="445161" y="47978"/>
            <a:ext cx="8229601" cy="1143001"/>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宇宙天気</a:t>
            </a:r>
          </a:p>
        </p:txBody>
      </p:sp>
      <p:pic>
        <p:nvPicPr>
          <p:cNvPr id="166" name="image12.png"/>
          <p:cNvPicPr>
            <a:picLocks noChangeAspect="1"/>
          </p:cNvPicPr>
          <p:nvPr/>
        </p:nvPicPr>
        <p:blipFill>
          <a:blip r:embed="rId2">
            <a:extLst/>
          </a:blip>
          <a:srcRect l="0" t="0" r="0" b="16"/>
          <a:stretch>
            <a:fillRect/>
          </a:stretch>
        </p:blipFill>
        <p:spPr>
          <a:xfrm>
            <a:off x="127000" y="705556"/>
            <a:ext cx="8698839" cy="5870222"/>
          </a:xfrm>
          <a:prstGeom prst="rect">
            <a:avLst/>
          </a:prstGeom>
          <a:ln w="12700">
            <a:miter lim="400000"/>
          </a:ln>
        </p:spPr>
      </p:pic>
      <p:pic>
        <p:nvPicPr>
          <p:cNvPr id="167" name="image13.jpg" descr="J:\images\IonoEffect.JPG"/>
          <p:cNvPicPr>
            <a:picLocks noChangeAspect="1"/>
          </p:cNvPicPr>
          <p:nvPr/>
        </p:nvPicPr>
        <p:blipFill>
          <a:blip r:embed="rId3">
            <a:extLst/>
          </a:blip>
          <a:stretch>
            <a:fillRect/>
          </a:stretch>
        </p:blipFill>
        <p:spPr>
          <a:xfrm>
            <a:off x="311666" y="2370622"/>
            <a:ext cx="6866392" cy="4092268"/>
          </a:xfrm>
          <a:prstGeom prst="rect">
            <a:avLst/>
          </a:prstGeom>
          <a:ln>
            <a:solidFill>
              <a:srgbClr val="FFFFFF"/>
            </a:solidFill>
          </a:ln>
        </p:spPr>
      </p:pic>
      <p:pic>
        <p:nvPicPr>
          <p:cNvPr id="168" name="image14.png"/>
          <p:cNvPicPr>
            <a:picLocks noChangeAspect="1"/>
          </p:cNvPicPr>
          <p:nvPr/>
        </p:nvPicPr>
        <p:blipFill>
          <a:blip r:embed="rId4">
            <a:extLst/>
          </a:blip>
          <a:stretch>
            <a:fillRect/>
          </a:stretch>
        </p:blipFill>
        <p:spPr>
          <a:xfrm>
            <a:off x="5513871" y="959554"/>
            <a:ext cx="3189112" cy="216142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 grpId="1"/>
      <p:bldP build="whole" bldLvl="1" animBg="1" rev="0" advAuto="0" spid="168"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prstGeom prst="rect">
            <a:avLst/>
          </a:prstGeom>
        </p:spPr>
        <p:txBody>
          <a:bodyPr/>
          <a:lstStyle/>
          <a:p>
            <a:pPr>
              <a:defRPr sz="3600"/>
            </a:pPr>
            <a:r>
              <a:t>BBT</a:t>
            </a:r>
            <a:r>
              <a:rPr>
                <a:latin typeface="+mn-lt"/>
                <a:ea typeface="+mn-ea"/>
                <a:cs typeface="+mn-cs"/>
                <a:sym typeface="Helvetica"/>
              </a:rPr>
              <a:t>宇宙天気研究会</a:t>
            </a:r>
          </a:p>
        </p:txBody>
      </p:sp>
      <p:pic>
        <p:nvPicPr>
          <p:cNvPr id="171" name="image15.png"/>
          <p:cNvPicPr>
            <a:picLocks noChangeAspect="1"/>
          </p:cNvPicPr>
          <p:nvPr/>
        </p:nvPicPr>
        <p:blipFill>
          <a:blip r:embed="rId2">
            <a:extLst/>
          </a:blip>
          <a:stretch>
            <a:fillRect/>
          </a:stretch>
        </p:blipFill>
        <p:spPr>
          <a:xfrm>
            <a:off x="3866784" y="1600200"/>
            <a:ext cx="5150216" cy="3832579"/>
          </a:xfrm>
          <a:prstGeom prst="rect">
            <a:avLst/>
          </a:prstGeom>
          <a:ln w="12700">
            <a:miter lim="400000"/>
          </a:ln>
        </p:spPr>
      </p:pic>
      <p:sp>
        <p:nvSpPr>
          <p:cNvPr id="172" name="Shape 172"/>
          <p:cNvSpPr/>
          <p:nvPr/>
        </p:nvSpPr>
        <p:spPr>
          <a:xfrm>
            <a:off x="457199" y="1763888"/>
            <a:ext cx="2873024" cy="41300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a:solidFill>
                  <a:srgbClr val="FFFFFF"/>
                </a:solidFill>
              </a:defRPr>
            </a:pPr>
            <a:r>
              <a:rPr>
                <a:latin typeface="+mn-lt"/>
                <a:ea typeface="+mn-ea"/>
                <a:cs typeface="+mn-cs"/>
                <a:sym typeface="Helvetica"/>
              </a:rPr>
              <a:t>ビッグデータ解析を得意とする民間企業</a:t>
            </a:r>
            <a:r>
              <a:t>(</a:t>
            </a:r>
            <a:r>
              <a:rPr>
                <a:latin typeface="+mn-lt"/>
                <a:ea typeface="+mn-ea"/>
                <a:cs typeface="+mn-cs"/>
                <a:sym typeface="Helvetica"/>
              </a:rPr>
              <a:t>株）</a:t>
            </a:r>
            <a:r>
              <a:t>BroadBandTower</a:t>
            </a:r>
            <a:r>
              <a:rPr>
                <a:latin typeface="+mn-lt"/>
                <a:ea typeface="+mn-ea"/>
                <a:cs typeface="+mn-cs"/>
                <a:sym typeface="Helvetica"/>
              </a:rPr>
              <a:t>との共同研究</a:t>
            </a:r>
          </a:p>
          <a:p>
            <a:pPr marL="285750" indent="-285750">
              <a:buSzPct val="100000"/>
              <a:buFont typeface="Arial"/>
              <a:buChar char="•"/>
              <a:defRPr>
                <a:solidFill>
                  <a:srgbClr val="FFFFFF"/>
                </a:solidFill>
              </a:defRPr>
            </a:pPr>
          </a:p>
          <a:p>
            <a:pPr marL="285750" indent="-285750">
              <a:buSzPct val="100000"/>
              <a:buFont typeface="Arial"/>
              <a:buChar char="•"/>
              <a:defRPr>
                <a:solidFill>
                  <a:srgbClr val="FFFFFF"/>
                </a:solidFill>
              </a:defRPr>
            </a:pPr>
            <a:r>
              <a:rPr>
                <a:latin typeface="+mn-lt"/>
                <a:ea typeface="+mn-ea"/>
                <a:cs typeface="+mn-cs"/>
                <a:sym typeface="Helvetica"/>
              </a:rPr>
              <a:t>ビッグデータ化する宇宙天気データを機械学習を用いて解析し、太陽の観測データからフレアの発生や地球への影響を予報するモデルを作る</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p:nvPr>
        </p:nvSpPr>
        <p:spPr>
          <a:prstGeom prst="rect">
            <a:avLst/>
          </a:prstGeom>
        </p:spPr>
        <p:txBody>
          <a:bodyPr/>
          <a:lstStyle/>
          <a:p>
            <a:pPr/>
          </a:p>
        </p:txBody>
      </p:sp>
      <p:pic>
        <p:nvPicPr>
          <p:cNvPr id="175" name="image16.png"/>
          <p:cNvPicPr>
            <a:picLocks noChangeAspect="1"/>
          </p:cNvPicPr>
          <p:nvPr/>
        </p:nvPicPr>
        <p:blipFill>
          <a:blip r:embed="rId2">
            <a:extLst/>
          </a:blip>
          <a:stretch>
            <a:fillRect/>
          </a:stretch>
        </p:blipFill>
        <p:spPr>
          <a:xfrm>
            <a:off x="393700" y="0"/>
            <a:ext cx="8337385" cy="6858000"/>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p:nvPr>
        </p:nvSpPr>
        <p:spPr>
          <a:xfrm>
            <a:off x="158749" y="673100"/>
            <a:ext cx="6215177" cy="1143000"/>
          </a:xfrm>
          <a:prstGeom prst="rect">
            <a:avLst/>
          </a:prstGeom>
        </p:spPr>
        <p:txBody>
          <a:bodyPr/>
          <a:lstStyle/>
          <a:p>
            <a:pPr algn="l">
              <a:defRPr sz="2100"/>
            </a:pPr>
            <a:r>
              <a:rPr>
                <a:latin typeface="+mn-lt"/>
                <a:ea typeface="+mn-ea"/>
                <a:cs typeface="+mn-cs"/>
                <a:sym typeface="Helvetica"/>
              </a:rPr>
              <a:t>「にしとみといふ所の山」はどこだったのか？</a:t>
            </a:r>
            <a:br>
              <a:rPr>
                <a:latin typeface="+mn-lt"/>
                <a:ea typeface="+mn-ea"/>
                <a:cs typeface="+mn-cs"/>
                <a:sym typeface="Helvetica"/>
              </a:rPr>
            </a:br>
            <a:br>
              <a:rPr>
                <a:latin typeface="+mn-lt"/>
                <a:ea typeface="+mn-ea"/>
                <a:cs typeface="+mn-cs"/>
                <a:sym typeface="Helvetica"/>
              </a:rPr>
            </a:br>
            <a:r>
              <a:rPr sz="1900">
                <a:latin typeface="+mn-lt"/>
                <a:ea typeface="+mn-ea"/>
                <a:cs typeface="+mn-cs"/>
                <a:sym typeface="Helvetica"/>
              </a:rPr>
              <a:t>当時の東海道沿い辺りを人工衛星データで見てみる</a:t>
            </a:r>
          </a:p>
        </p:txBody>
      </p:sp>
      <p:pic>
        <p:nvPicPr>
          <p:cNvPr id="178" name="image17.png" descr="yugyoujiphoto1.tiff"/>
          <p:cNvPicPr>
            <a:picLocks noChangeAspect="1"/>
          </p:cNvPicPr>
          <p:nvPr/>
        </p:nvPicPr>
        <p:blipFill>
          <a:blip r:embed="rId2">
            <a:extLst/>
          </a:blip>
          <a:stretch>
            <a:fillRect/>
          </a:stretch>
        </p:blipFill>
        <p:spPr>
          <a:xfrm>
            <a:off x="301625" y="1841500"/>
            <a:ext cx="4884738" cy="2800350"/>
          </a:xfrm>
          <a:prstGeom prst="rect">
            <a:avLst/>
          </a:prstGeom>
          <a:ln>
            <a:solidFill>
              <a:srgbClr val="FFFFFF"/>
            </a:solidFill>
            <a:miter/>
          </a:ln>
        </p:spPr>
      </p:pic>
      <p:pic>
        <p:nvPicPr>
          <p:cNvPr id="179" name="image18.png" descr="yugyoujiphoto2.tiff"/>
          <p:cNvPicPr>
            <a:picLocks noChangeAspect="1"/>
          </p:cNvPicPr>
          <p:nvPr/>
        </p:nvPicPr>
        <p:blipFill>
          <a:blip r:embed="rId3">
            <a:extLst/>
          </a:blip>
          <a:stretch>
            <a:fillRect/>
          </a:stretch>
        </p:blipFill>
        <p:spPr>
          <a:xfrm>
            <a:off x="4295775" y="3983037"/>
            <a:ext cx="4508500" cy="2592388"/>
          </a:xfrm>
          <a:prstGeom prst="rect">
            <a:avLst/>
          </a:prstGeom>
          <a:ln>
            <a:solidFill>
              <a:srgbClr val="FFFFFF"/>
            </a:solidFill>
            <a:miter/>
          </a:ln>
        </p:spPr>
      </p:pic>
      <p:sp>
        <p:nvSpPr>
          <p:cNvPr id="180" name="Shape 180"/>
          <p:cNvSpPr/>
          <p:nvPr/>
        </p:nvSpPr>
        <p:spPr>
          <a:xfrm>
            <a:off x="5359122" y="1937067"/>
            <a:ext cx="3508654" cy="192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solidFill>
                  <a:srgbClr val="FFFFFF"/>
                </a:solidFill>
                <a:latin typeface="ＤＦＰ教科書体W3"/>
                <a:ea typeface="ＤＦＰ教科書体W3"/>
                <a:cs typeface="ＤＦＰ教科書体W3"/>
                <a:sym typeface="ＤＦＰ教科書体W3"/>
              </a:defRPr>
            </a:pPr>
            <a:r>
              <a:t>繪よく書きたらむ</a:t>
            </a:r>
          </a:p>
          <a:p>
            <a:pPr>
              <a:defRPr sz="2400">
                <a:solidFill>
                  <a:srgbClr val="FFFFFF"/>
                </a:solidFill>
                <a:latin typeface="ＤＦＰ教科書体W3"/>
                <a:ea typeface="ＤＦＰ教科書体W3"/>
                <a:cs typeface="ＤＦＰ教科書体W3"/>
                <a:sym typeface="ＤＦＰ教科書体W3"/>
              </a:defRPr>
            </a:pPr>
            <a:r>
              <a:t>屏風をたてならべたらむやうなり。片つ方は海、濱のさまも、寄せかへる浪の景色も、いみじうおもしろし。</a:t>
            </a:r>
          </a:p>
        </p:txBody>
      </p:sp>
      <p:sp>
        <p:nvSpPr>
          <p:cNvPr id="181" name="Shape 181"/>
          <p:cNvSpPr/>
          <p:nvPr/>
        </p:nvSpPr>
        <p:spPr>
          <a:xfrm>
            <a:off x="2652446" y="3327255"/>
            <a:ext cx="989393" cy="989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12" y="10800"/>
                </a:moveTo>
                <a:cubicBezTo>
                  <a:pt x="1212" y="16095"/>
                  <a:pt x="5505" y="20388"/>
                  <a:pt x="10800" y="20388"/>
                </a:cubicBezTo>
                <a:cubicBezTo>
                  <a:pt x="16095" y="20388"/>
                  <a:pt x="20388" y="16095"/>
                  <a:pt x="20388" y="10800"/>
                </a:cubicBezTo>
                <a:cubicBezTo>
                  <a:pt x="20388" y="5505"/>
                  <a:pt x="16095" y="1212"/>
                  <a:pt x="10800" y="1212"/>
                </a:cubicBezTo>
                <a:cubicBezTo>
                  <a:pt x="5505" y="1212"/>
                  <a:pt x="1212" y="5505"/>
                  <a:pt x="1212" y="10800"/>
                </a:cubicBezTo>
                <a:close/>
              </a:path>
            </a:pathLst>
          </a:custGeom>
          <a:solidFill>
            <a:srgbClr val="FFFF00"/>
          </a:solidFill>
          <a:ln>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182" name="Shape 182"/>
          <p:cNvSpPr/>
          <p:nvPr/>
        </p:nvSpPr>
        <p:spPr>
          <a:xfrm rot="1142027">
            <a:off x="3819864" y="4154087"/>
            <a:ext cx="950527" cy="295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09" y="5400"/>
                </a:lnTo>
                <a:lnTo>
                  <a:pt x="209" y="16200"/>
                </a:lnTo>
                <a:lnTo>
                  <a:pt x="0" y="16200"/>
                </a:lnTo>
                <a:close/>
                <a:moveTo>
                  <a:pt x="419" y="5400"/>
                </a:moveTo>
                <a:lnTo>
                  <a:pt x="838" y="5400"/>
                </a:lnTo>
                <a:lnTo>
                  <a:pt x="838" y="16200"/>
                </a:lnTo>
                <a:lnTo>
                  <a:pt x="419" y="16200"/>
                </a:lnTo>
                <a:close/>
                <a:moveTo>
                  <a:pt x="1047" y="5400"/>
                </a:moveTo>
                <a:lnTo>
                  <a:pt x="18248" y="5400"/>
                </a:lnTo>
                <a:lnTo>
                  <a:pt x="18248" y="0"/>
                </a:lnTo>
                <a:lnTo>
                  <a:pt x="21600" y="10800"/>
                </a:lnTo>
                <a:lnTo>
                  <a:pt x="18248" y="21600"/>
                </a:lnTo>
                <a:lnTo>
                  <a:pt x="18248" y="16200"/>
                </a:lnTo>
                <a:lnTo>
                  <a:pt x="1047" y="16200"/>
                </a:lnTo>
                <a:close/>
              </a:path>
            </a:pathLst>
          </a:custGeom>
          <a:solidFill>
            <a:srgbClr val="FFFF00"/>
          </a:solidFill>
          <a:ln>
            <a:solidFill>
              <a:srgbClr val="E7B944"/>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183" name="Shape 183"/>
          <p:cNvSpPr/>
          <p:nvPr/>
        </p:nvSpPr>
        <p:spPr>
          <a:xfrm>
            <a:off x="587374" y="5175249"/>
            <a:ext cx="2479290"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solidFill>
                  <a:srgbClr val="FFFFFF"/>
                </a:solidFill>
              </a:defRPr>
            </a:pPr>
            <a:r>
              <a:rPr>
                <a:latin typeface="+mn-lt"/>
                <a:ea typeface="+mn-ea"/>
                <a:cs typeface="+mn-cs"/>
                <a:sym typeface="Helvetica"/>
              </a:rPr>
              <a:t>これか？</a:t>
            </a:r>
          </a:p>
          <a:p>
            <a:pPr>
              <a:defRPr sz="2400">
                <a:solidFill>
                  <a:srgbClr val="FFFFFF"/>
                </a:solidFill>
              </a:defRPr>
            </a:pPr>
            <a:r>
              <a:rPr>
                <a:latin typeface="+mn-lt"/>
                <a:ea typeface="+mn-ea"/>
                <a:cs typeface="+mn-cs"/>
                <a:sym typeface="Helvetica"/>
              </a:rPr>
              <a:t>でも海から遠い</a:t>
            </a:r>
            <a:r>
              <a:t>...</a:t>
            </a:r>
          </a:p>
        </p:txBody>
      </p:sp>
      <p:sp>
        <p:nvSpPr>
          <p:cNvPr id="184" name="Shape 184"/>
          <p:cNvSpPr/>
          <p:nvPr/>
        </p:nvSpPr>
        <p:spPr>
          <a:xfrm>
            <a:off x="437948" y="6452870"/>
            <a:ext cx="33045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中野不二男先生の講義資料より</a:t>
            </a:r>
          </a:p>
        </p:txBody>
      </p:sp>
      <p:sp>
        <p:nvSpPr>
          <p:cNvPr id="185" name="Shape 185"/>
          <p:cNvSpPr/>
          <p:nvPr/>
        </p:nvSpPr>
        <p:spPr>
          <a:xfrm>
            <a:off x="6069838" y="106680"/>
            <a:ext cx="3037841" cy="77089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100">
                <a:solidFill>
                  <a:srgbClr val="FFFFFF"/>
                </a:solidFill>
              </a:defRPr>
            </a:pPr>
            <a:r>
              <a:t>宇宙人文学</a:t>
            </a:r>
          </a:p>
          <a:p>
            <a:pPr algn="ctr">
              <a:defRPr sz="2100">
                <a:solidFill>
                  <a:srgbClr val="FFFFFF"/>
                </a:solidFill>
              </a:defRPr>
            </a:pPr>
            <a:r>
              <a:t>（中野不二男特任教授）</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image20.png" descr="enoshimaB-6Mup.bmp"/>
          <p:cNvPicPr>
            <a:picLocks noChangeAspect="1"/>
          </p:cNvPicPr>
          <p:nvPr/>
        </p:nvPicPr>
        <p:blipFill>
          <a:blip r:embed="rId2">
            <a:extLst/>
          </a:blip>
          <a:stretch>
            <a:fillRect/>
          </a:stretch>
        </p:blipFill>
        <p:spPr>
          <a:xfrm>
            <a:off x="342900" y="231775"/>
            <a:ext cx="8493125" cy="6369050"/>
          </a:xfrm>
          <a:prstGeom prst="rect">
            <a:avLst/>
          </a:prstGeom>
          <a:ln>
            <a:solidFill>
              <a:srgbClr val="FFFFFF"/>
            </a:solidFill>
            <a:miter/>
          </a:ln>
        </p:spPr>
      </p:pic>
      <p:sp>
        <p:nvSpPr>
          <p:cNvPr id="188" name="Shape 188"/>
          <p:cNvSpPr/>
          <p:nvPr/>
        </p:nvSpPr>
        <p:spPr>
          <a:xfrm>
            <a:off x="1074737" y="2949574"/>
            <a:ext cx="4021139" cy="7645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1</a:t>
            </a:r>
            <a:r>
              <a:t>020</a:t>
            </a:r>
            <a:r>
              <a:rPr>
                <a:latin typeface="+mn-lt"/>
                <a:ea typeface="+mn-ea"/>
                <a:cs typeface="+mn-cs"/>
                <a:sym typeface="Helvetica"/>
              </a:rPr>
              <a:t>年</a:t>
            </a:r>
            <a:r>
              <a:t>10</a:t>
            </a:r>
            <a:r>
              <a:rPr>
                <a:latin typeface="+mn-lt"/>
                <a:ea typeface="+mn-ea"/>
                <a:cs typeface="+mn-cs"/>
                <a:sym typeface="Helvetica"/>
              </a:rPr>
              <a:t>月　</a:t>
            </a:r>
          </a:p>
          <a:p>
            <a:pPr algn="ctr"/>
            <a:r>
              <a:rPr>
                <a:latin typeface="+mn-lt"/>
                <a:ea typeface="+mn-ea"/>
                <a:cs typeface="+mn-cs"/>
                <a:sym typeface="Helvetica"/>
              </a:rPr>
              <a:t>菅原孝標女たちが</a:t>
            </a:r>
            <a:r>
              <a:t>“</a:t>
            </a:r>
            <a:r>
              <a:rPr>
                <a:latin typeface="+mn-lt"/>
                <a:ea typeface="+mn-ea"/>
                <a:cs typeface="+mn-cs"/>
                <a:sym typeface="Helvetica"/>
              </a:rPr>
              <a:t>にしとみ</a:t>
            </a:r>
            <a:r>
              <a:t>”</a:t>
            </a:r>
            <a:r>
              <a:rPr>
                <a:latin typeface="+mn-lt"/>
                <a:ea typeface="+mn-ea"/>
                <a:cs typeface="+mn-cs"/>
                <a:sym typeface="Helvetica"/>
              </a:rPr>
              <a:t>を泊まる</a:t>
            </a:r>
          </a:p>
        </p:txBody>
      </p:sp>
      <p:sp>
        <p:nvSpPr>
          <p:cNvPr id="189" name="Shape 189"/>
          <p:cNvSpPr/>
          <p:nvPr/>
        </p:nvSpPr>
        <p:spPr>
          <a:xfrm>
            <a:off x="1173162" y="3851274"/>
            <a:ext cx="4021139" cy="713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1216</a:t>
            </a:r>
            <a:r>
              <a:rPr>
                <a:latin typeface="+mn-lt"/>
                <a:ea typeface="+mn-ea"/>
                <a:cs typeface="+mn-cs"/>
                <a:sym typeface="Helvetica"/>
              </a:rPr>
              <a:t>（建保</a:t>
            </a:r>
            <a:r>
              <a:t>4</a:t>
            </a:r>
            <a:r>
              <a:rPr>
                <a:latin typeface="+mn-lt"/>
                <a:ea typeface="+mn-ea"/>
                <a:cs typeface="+mn-cs"/>
                <a:sym typeface="Helvetica"/>
              </a:rPr>
              <a:t>）年　</a:t>
            </a:r>
          </a:p>
          <a:p>
            <a:pPr algn="ctr"/>
            <a:r>
              <a:rPr>
                <a:latin typeface="+mn-lt"/>
                <a:ea typeface="+mn-ea"/>
                <a:cs typeface="+mn-cs"/>
                <a:sym typeface="Helvetica"/>
              </a:rPr>
              <a:t>江ノ島隆起、干潮時に渡渉可能となる</a:t>
            </a:r>
          </a:p>
        </p:txBody>
      </p:sp>
      <p:sp>
        <p:nvSpPr>
          <p:cNvPr id="190" name="Shape 190"/>
          <p:cNvSpPr/>
          <p:nvPr/>
        </p:nvSpPr>
        <p:spPr>
          <a:xfrm>
            <a:off x="1171575" y="4972050"/>
            <a:ext cx="4022725" cy="713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1296</a:t>
            </a:r>
            <a:r>
              <a:rPr>
                <a:latin typeface="+mn-lt"/>
                <a:ea typeface="+mn-ea"/>
                <a:cs typeface="+mn-cs"/>
                <a:sym typeface="Helvetica"/>
              </a:rPr>
              <a:t>（永仁</a:t>
            </a:r>
            <a:r>
              <a:t>4</a:t>
            </a:r>
            <a:r>
              <a:rPr>
                <a:latin typeface="+mn-lt"/>
                <a:ea typeface="+mn-ea"/>
                <a:cs typeface="+mn-cs"/>
                <a:sym typeface="Helvetica"/>
              </a:rPr>
              <a:t>）年　</a:t>
            </a:r>
          </a:p>
          <a:p>
            <a:pPr algn="ctr"/>
            <a:r>
              <a:rPr>
                <a:latin typeface="+mn-lt"/>
                <a:ea typeface="+mn-ea"/>
                <a:cs typeface="+mn-cs"/>
                <a:sym typeface="Helvetica"/>
              </a:rPr>
              <a:t>江ノ島さらに隆起、渡渉可能となる</a:t>
            </a:r>
          </a:p>
        </p:txBody>
      </p:sp>
      <p:sp>
        <p:nvSpPr>
          <p:cNvPr id="191" name="Shape 191"/>
          <p:cNvSpPr/>
          <p:nvPr/>
        </p:nvSpPr>
        <p:spPr>
          <a:xfrm>
            <a:off x="6604000" y="231774"/>
            <a:ext cx="1968500" cy="1260478"/>
          </a:xfrm>
          <a:prstGeom prst="ellipse">
            <a:avLst/>
          </a:prstGeom>
          <a:ln>
            <a:solidFill>
              <a:srgbClr val="FFFF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88"/>
                                        </p:tgtEl>
                                        <p:attrNameLst>
                                          <p:attrName>style.visibility</p:attrName>
                                        </p:attrNameLst>
                                      </p:cBhvr>
                                      <p:to>
                                        <p:strVal val="visible"/>
                                      </p:to>
                                    </p:set>
                                    <p:anim calcmode="lin" valueType="num">
                                      <p:cBhvr>
                                        <p:cTn id="7" dur="1000" fill="hold"/>
                                        <p:tgtEl>
                                          <p:spTgt spid="188"/>
                                        </p:tgtEl>
                                        <p:attrNameLst>
                                          <p:attrName>ppt_x</p:attrName>
                                        </p:attrNameLst>
                                      </p:cBhvr>
                                      <p:tavLst>
                                        <p:tav tm="0">
                                          <p:val>
                                            <p:strVal val="#ppt_x"/>
                                          </p:val>
                                        </p:tav>
                                        <p:tav tm="100000">
                                          <p:val>
                                            <p:strVal val="#ppt_x"/>
                                          </p:val>
                                        </p:tav>
                                      </p:tavLst>
                                    </p:anim>
                                    <p:anim calcmode="lin" valueType="num">
                                      <p:cBhvr>
                                        <p:cTn id="8" dur="10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89"/>
                                        </p:tgtEl>
                                        <p:attrNameLst>
                                          <p:attrName>style.visibility</p:attrName>
                                        </p:attrNameLst>
                                      </p:cBhvr>
                                      <p:to>
                                        <p:strVal val="visible"/>
                                      </p:to>
                                    </p:set>
                                    <p:anim calcmode="lin" valueType="num">
                                      <p:cBhvr>
                                        <p:cTn id="13" dur="1000" fill="hold"/>
                                        <p:tgtEl>
                                          <p:spTgt spid="189"/>
                                        </p:tgtEl>
                                        <p:attrNameLst>
                                          <p:attrName>ppt_x</p:attrName>
                                        </p:attrNameLst>
                                      </p:cBhvr>
                                      <p:tavLst>
                                        <p:tav tm="0">
                                          <p:val>
                                            <p:strVal val="#ppt_x"/>
                                          </p:val>
                                        </p:tav>
                                        <p:tav tm="100000">
                                          <p:val>
                                            <p:strVal val="#ppt_x"/>
                                          </p:val>
                                        </p:tav>
                                      </p:tavLst>
                                    </p:anim>
                                    <p:anim calcmode="lin" valueType="num">
                                      <p:cBhvr>
                                        <p:cTn id="14" dur="10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190"/>
                                        </p:tgtEl>
                                        <p:attrNameLst>
                                          <p:attrName>style.visibility</p:attrName>
                                        </p:attrNameLst>
                                      </p:cBhvr>
                                      <p:to>
                                        <p:strVal val="visible"/>
                                      </p:to>
                                    </p:set>
                                    <p:anim calcmode="lin" valueType="num">
                                      <p:cBhvr>
                                        <p:cTn id="19" dur="1000" fill="hold"/>
                                        <p:tgtEl>
                                          <p:spTgt spid="190"/>
                                        </p:tgtEl>
                                        <p:attrNameLst>
                                          <p:attrName>ppt_x</p:attrName>
                                        </p:attrNameLst>
                                      </p:cBhvr>
                                      <p:tavLst>
                                        <p:tav tm="0">
                                          <p:val>
                                            <p:strVal val="#ppt_x"/>
                                          </p:val>
                                        </p:tav>
                                        <p:tav tm="100000">
                                          <p:val>
                                            <p:strVal val="#ppt_x"/>
                                          </p:val>
                                        </p:tav>
                                      </p:tavLst>
                                    </p:anim>
                                    <p:anim calcmode="lin" valueType="num">
                                      <p:cBhvr>
                                        <p:cTn id="20" dur="1000" fill="hold"/>
                                        <p:tgtEl>
                                          <p:spTgt spid="1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4" fill="hold">
                                  <p:stCondLst>
                                    <p:cond delay="0"/>
                                  </p:stCondLst>
                                  <p:iterate type="el" backwards="0">
                                    <p:tmAbs val="0"/>
                                  </p:iterate>
                                  <p:childTnLst>
                                    <p:set>
                                      <p:cBhvr>
                                        <p:cTn id="24" fill="hold"/>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1"/>
      <p:bldP build="whole" bldLvl="1" animBg="1" rev="0" advAuto="0" spid="189" grpId="2"/>
      <p:bldP build="whole" bldLvl="1" animBg="1" rev="0" advAuto="0" spid="190" grpId="3"/>
      <p:bldP build="whole" bldLvl="1" animBg="1" rev="0" advAuto="0" spid="191" grpId="4"/>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image21.png" descr="C:\Users\tamazawa\Downloads\800px-Sunspot_Numbers.png"/>
          <p:cNvPicPr>
            <a:picLocks noChangeAspect="1"/>
          </p:cNvPicPr>
          <p:nvPr/>
        </p:nvPicPr>
        <p:blipFill>
          <a:blip r:embed="rId2">
            <a:extLst/>
          </a:blip>
          <a:stretch>
            <a:fillRect/>
          </a:stretch>
        </p:blipFill>
        <p:spPr>
          <a:xfrm>
            <a:off x="3275857" y="1268759"/>
            <a:ext cx="5760640" cy="2448274"/>
          </a:xfrm>
          <a:prstGeom prst="rect">
            <a:avLst/>
          </a:prstGeom>
          <a:ln>
            <a:solidFill>
              <a:schemeClr val="accent1"/>
            </a:solidFill>
          </a:ln>
        </p:spPr>
      </p:pic>
      <p:sp>
        <p:nvSpPr>
          <p:cNvPr id="194" name="Shape 194"/>
          <p:cNvSpPr/>
          <p:nvPr>
            <p:ph type="title"/>
          </p:nvPr>
        </p:nvSpPr>
        <p:spPr>
          <a:xfrm>
            <a:off x="457200" y="0"/>
            <a:ext cx="8229600" cy="1417638"/>
          </a:xfrm>
          <a:prstGeom prst="rect">
            <a:avLst/>
          </a:prstGeom>
        </p:spPr>
        <p:txBody>
          <a:bodyPr/>
          <a:lstStyle>
            <a:lvl1pPr>
              <a:defRPr sz="44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歴史文献天文学研究会</a:t>
            </a:r>
          </a:p>
        </p:txBody>
      </p:sp>
      <p:sp>
        <p:nvSpPr>
          <p:cNvPr id="195" name="Shape 195"/>
          <p:cNvSpPr/>
          <p:nvPr/>
        </p:nvSpPr>
        <p:spPr>
          <a:xfrm flipH="1">
            <a:off x="179511" y="3356991"/>
            <a:ext cx="3096345" cy="288033"/>
          </a:xfrm>
          <a:prstGeom prst="rightArrow">
            <a:avLst>
              <a:gd name="adj1" fmla="val 25101"/>
              <a:gd name="adj2" fmla="val 50000"/>
            </a:avLst>
          </a:prstGeom>
          <a:solidFill>
            <a:schemeClr val="accent1"/>
          </a:solidFill>
          <a:ln w="25400">
            <a:solidFill>
              <a:srgbClr val="A98936"/>
            </a:solidFill>
          </a:ln>
        </p:spPr>
        <p:txBody>
          <a:bodyPr lIns="45719" rIns="45719" anchor="ctr"/>
          <a:lstStyle/>
          <a:p>
            <a:pPr algn="ctr">
              <a:defRPr>
                <a:solidFill>
                  <a:srgbClr val="FFFFFF"/>
                </a:solidFill>
              </a:defRPr>
            </a:pPr>
          </a:p>
        </p:txBody>
      </p:sp>
      <p:sp>
        <p:nvSpPr>
          <p:cNvPr id="196" name="Shape 196"/>
          <p:cNvSpPr/>
          <p:nvPr/>
        </p:nvSpPr>
        <p:spPr>
          <a:xfrm>
            <a:off x="-108521" y="2564903"/>
            <a:ext cx="683570"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5400">
                <a:solidFill>
                  <a:schemeClr val="accent1"/>
                </a:solidFill>
              </a:defRPr>
            </a:lvl1pPr>
          </a:lstStyle>
          <a:p>
            <a:pPr/>
            <a:r>
              <a:t>?</a:t>
            </a:r>
          </a:p>
        </p:txBody>
      </p:sp>
      <p:sp>
        <p:nvSpPr>
          <p:cNvPr id="197" name="Shape 197"/>
          <p:cNvSpPr/>
          <p:nvPr/>
        </p:nvSpPr>
        <p:spPr>
          <a:xfrm>
            <a:off x="251519" y="1268759"/>
            <a:ext cx="2808314" cy="153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solidFill>
                  <a:srgbClr val="FFFFFF"/>
                </a:solidFill>
              </a:defRPr>
            </a:pPr>
            <a:r>
              <a:rPr>
                <a:latin typeface="+mn-lt"/>
                <a:ea typeface="+mn-ea"/>
                <a:cs typeface="+mn-cs"/>
                <a:sym typeface="Helvetica"/>
              </a:rPr>
              <a:t>黒点観測の歴史は</a:t>
            </a:r>
            <a:r>
              <a:t>400</a:t>
            </a:r>
            <a:r>
              <a:rPr>
                <a:latin typeface="+mn-lt"/>
                <a:ea typeface="+mn-ea"/>
                <a:cs typeface="+mn-cs"/>
                <a:sym typeface="Helvetica"/>
              </a:rPr>
              <a:t>年。昔の太陽はどうだったか？地球環境への影響は？</a:t>
            </a:r>
          </a:p>
        </p:txBody>
      </p:sp>
      <p:grpSp>
        <p:nvGrpSpPr>
          <p:cNvPr id="206" name="Group 206"/>
          <p:cNvGrpSpPr/>
          <p:nvPr/>
        </p:nvGrpSpPr>
        <p:grpSpPr>
          <a:xfrm>
            <a:off x="251519" y="3555462"/>
            <a:ext cx="8784978" cy="3185907"/>
            <a:chOff x="0" y="0"/>
            <a:chExt cx="8784976" cy="3185905"/>
          </a:xfrm>
        </p:grpSpPr>
        <p:sp>
          <p:nvSpPr>
            <p:cNvPr id="198" name="Shape 198"/>
            <p:cNvSpPr/>
            <p:nvPr/>
          </p:nvSpPr>
          <p:spPr>
            <a:xfrm flipH="1" rot="10800000">
              <a:off x="0" y="0"/>
              <a:ext cx="8784977" cy="31859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8552"/>
                  </a:lnTo>
                  <a:lnTo>
                    <a:pt x="9000" y="18552"/>
                  </a:lnTo>
                  <a:lnTo>
                    <a:pt x="8725" y="21600"/>
                  </a:lnTo>
                  <a:lnTo>
                    <a:pt x="3600" y="18552"/>
                  </a:lnTo>
                  <a:lnTo>
                    <a:pt x="0" y="18552"/>
                  </a:lnTo>
                  <a:lnTo>
                    <a:pt x="0" y="10822"/>
                  </a:lnTo>
                  <a:close/>
                </a:path>
              </a:pathLst>
            </a:custGeom>
            <a:solidFill>
              <a:srgbClr val="24213E">
                <a:alpha val="50000"/>
              </a:srgbClr>
            </a:solidFill>
            <a:ln w="25400" cap="flat">
              <a:solidFill>
                <a:schemeClr val="accent1"/>
              </a:solidFill>
              <a:prstDash val="solid"/>
              <a:round/>
            </a:ln>
            <a:effectLst/>
          </p:spPr>
          <p:txBody>
            <a:bodyPr wrap="square" lIns="45719" tIns="45719" rIns="45719" bIns="45719" numCol="1" anchor="ctr">
              <a:noAutofit/>
            </a:bodyPr>
            <a:lstStyle/>
            <a:p>
              <a:pPr algn="ctr">
                <a:defRPr>
                  <a:solidFill>
                    <a:srgbClr val="24213E"/>
                  </a:solidFill>
                </a:defRPr>
              </a:pPr>
            </a:p>
          </p:txBody>
        </p:sp>
        <p:pic>
          <p:nvPicPr>
            <p:cNvPr id="199" name="image22.gif" descr="ss615-l.gif"/>
            <p:cNvPicPr>
              <a:picLocks noChangeAspect="1"/>
            </p:cNvPicPr>
            <p:nvPr/>
          </p:nvPicPr>
          <p:blipFill>
            <a:blip r:embed="rId3">
              <a:extLst/>
            </a:blip>
            <a:stretch>
              <a:fillRect/>
            </a:stretch>
          </p:blipFill>
          <p:spPr>
            <a:xfrm>
              <a:off x="72008" y="521609"/>
              <a:ext cx="2592289" cy="2592289"/>
            </a:xfrm>
            <a:prstGeom prst="rect">
              <a:avLst/>
            </a:prstGeom>
            <a:ln w="12700" cap="flat">
              <a:noFill/>
              <a:miter lim="400000"/>
            </a:ln>
            <a:effectLst/>
          </p:spPr>
        </p:pic>
        <p:pic>
          <p:nvPicPr>
            <p:cNvPr id="200" name="image23.gif" descr="Scheiner_christoph.gif"/>
            <p:cNvPicPr>
              <a:picLocks noChangeAspect="1"/>
            </p:cNvPicPr>
            <p:nvPr/>
          </p:nvPicPr>
          <p:blipFill>
            <a:blip r:embed="rId4">
              <a:extLst/>
            </a:blip>
            <a:srcRect l="42170" t="15031" r="25243" b="51076"/>
            <a:stretch>
              <a:fillRect/>
            </a:stretch>
          </p:blipFill>
          <p:spPr>
            <a:xfrm>
              <a:off x="4464496" y="665625"/>
              <a:ext cx="1584177" cy="1584177"/>
            </a:xfrm>
            <a:prstGeom prst="rect">
              <a:avLst/>
            </a:prstGeom>
            <a:ln w="12700" cap="flat">
              <a:noFill/>
              <a:miter lim="400000"/>
            </a:ln>
            <a:effectLst/>
          </p:spPr>
        </p:pic>
        <p:pic>
          <p:nvPicPr>
            <p:cNvPr id="201" name="image24.png"/>
            <p:cNvPicPr>
              <a:picLocks noChangeAspect="1"/>
            </p:cNvPicPr>
            <p:nvPr/>
          </p:nvPicPr>
          <p:blipFill>
            <a:blip r:embed="rId5">
              <a:extLst/>
            </a:blip>
            <a:srcRect l="0" t="0" r="0" b="11674"/>
            <a:stretch>
              <a:fillRect/>
            </a:stretch>
          </p:blipFill>
          <p:spPr>
            <a:xfrm>
              <a:off x="2808312" y="593617"/>
              <a:ext cx="1296145" cy="1656185"/>
            </a:xfrm>
            <a:prstGeom prst="rect">
              <a:avLst/>
            </a:prstGeom>
            <a:ln w="12700" cap="flat">
              <a:noFill/>
              <a:miter lim="400000"/>
            </a:ln>
            <a:effectLst/>
          </p:spPr>
        </p:pic>
        <p:pic>
          <p:nvPicPr>
            <p:cNvPr id="202" name="image25.png"/>
            <p:cNvPicPr>
              <a:picLocks noChangeAspect="1"/>
            </p:cNvPicPr>
            <p:nvPr/>
          </p:nvPicPr>
          <p:blipFill>
            <a:blip r:embed="rId6">
              <a:extLst/>
            </a:blip>
            <a:stretch>
              <a:fillRect/>
            </a:stretch>
          </p:blipFill>
          <p:spPr>
            <a:xfrm>
              <a:off x="6165387" y="498919"/>
              <a:ext cx="2547583" cy="2614979"/>
            </a:xfrm>
            <a:prstGeom prst="rect">
              <a:avLst/>
            </a:prstGeom>
            <a:ln w="12700" cap="flat">
              <a:noFill/>
              <a:miter lim="400000"/>
            </a:ln>
            <a:effectLst/>
          </p:spPr>
        </p:pic>
        <p:sp>
          <p:nvSpPr>
            <p:cNvPr id="203" name="Shape 203"/>
            <p:cNvSpPr/>
            <p:nvPr/>
          </p:nvSpPr>
          <p:spPr>
            <a:xfrm>
              <a:off x="2664296" y="2249801"/>
              <a:ext cx="1584177" cy="828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r>
                <a:t>Galileo Galilei </a:t>
              </a:r>
            </a:p>
          </p:txBody>
        </p:sp>
        <p:sp>
          <p:nvSpPr>
            <p:cNvPr id="204" name="Shape 204"/>
            <p:cNvSpPr/>
            <p:nvPr/>
          </p:nvSpPr>
          <p:spPr>
            <a:xfrm>
              <a:off x="4464496" y="2249801"/>
              <a:ext cx="1584177" cy="828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r>
                <a:t>Christoph Scheiner</a:t>
              </a:r>
            </a:p>
          </p:txBody>
        </p:sp>
        <p:sp>
          <p:nvSpPr>
            <p:cNvPr id="205" name="Shape 205"/>
            <p:cNvSpPr/>
            <p:nvPr/>
          </p:nvSpPr>
          <p:spPr>
            <a:xfrm flipH="1">
              <a:off x="4248472" y="593617"/>
              <a:ext cx="1" cy="2448273"/>
            </a:xfrm>
            <a:prstGeom prst="line">
              <a:avLst/>
            </a:prstGeom>
            <a:noFill/>
            <a:ln w="19050" cap="flat">
              <a:solidFill>
                <a:schemeClr val="accent1"/>
              </a:solidFill>
              <a:prstDash val="dash"/>
              <a:round/>
            </a:ln>
            <a:effectLst/>
          </p:spPr>
          <p:txBody>
            <a:bodyPr wrap="square" lIns="45719" tIns="45719" rIns="45719" bIns="45719" numCol="1" anchor="t">
              <a:noAutofit/>
            </a:bodyPr>
            <a:lstStyle/>
            <a:p>
              <a:pPr>
                <a:defRPr>
                  <a:solidFill>
                    <a:srgbClr val="FFFFFF"/>
                  </a:solidFill>
                </a:defRPr>
              </a:pPr>
            </a:p>
          </p:txBody>
        </p:sp>
      </p:gr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title"/>
          </p:nvPr>
        </p:nvSpPr>
        <p:spPr>
          <a:xfrm>
            <a:off x="0" y="282222"/>
            <a:ext cx="9144000" cy="828844"/>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歴史文献天文学研究会</a:t>
            </a:r>
          </a:p>
        </p:txBody>
      </p:sp>
      <p:sp>
        <p:nvSpPr>
          <p:cNvPr id="209" name="Shape 209"/>
          <p:cNvSpPr/>
          <p:nvPr/>
        </p:nvSpPr>
        <p:spPr>
          <a:xfrm>
            <a:off x="5231289" y="4456419"/>
            <a:ext cx="4392490" cy="91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defRPr>
            </a:pPr>
            <a:r>
              <a:rPr>
                <a:latin typeface="+mn-lt"/>
                <a:ea typeface="+mn-ea"/>
                <a:cs typeface="+mn-cs"/>
                <a:sym typeface="Helvetica"/>
              </a:rPr>
              <a:t>『</a:t>
            </a:r>
            <a:r>
              <a:rPr>
                <a:latin typeface="+mn-lt"/>
                <a:ea typeface="+mn-ea"/>
                <a:cs typeface="+mn-cs"/>
                <a:sym typeface="Helvetica"/>
              </a:rPr>
              <a:t>猿猴庵随観図会</a:t>
            </a:r>
            <a:r>
              <a:rPr>
                <a:latin typeface="+mn-lt"/>
                <a:ea typeface="+mn-ea"/>
                <a:cs typeface="+mn-cs"/>
                <a:sym typeface="Helvetica"/>
              </a:rPr>
              <a:t>』</a:t>
            </a:r>
          </a:p>
          <a:p>
            <a:pPr>
              <a:defRPr sz="1600">
                <a:solidFill>
                  <a:srgbClr val="FFFFFF"/>
                </a:solidFill>
              </a:defRPr>
            </a:pPr>
            <a:r>
              <a:t>(Digital Archive in National Congress Library)</a:t>
            </a:r>
            <a:br/>
          </a:p>
        </p:txBody>
      </p:sp>
      <p:pic>
        <p:nvPicPr>
          <p:cNvPr id="210" name="image26.png"/>
          <p:cNvPicPr>
            <a:picLocks noChangeAspect="1"/>
          </p:cNvPicPr>
          <p:nvPr/>
        </p:nvPicPr>
        <p:blipFill>
          <a:blip r:embed="rId2">
            <a:extLst/>
          </a:blip>
          <a:stretch>
            <a:fillRect/>
          </a:stretch>
        </p:blipFill>
        <p:spPr>
          <a:xfrm>
            <a:off x="5436096" y="1360075"/>
            <a:ext cx="3569978" cy="3096344"/>
          </a:xfrm>
          <a:prstGeom prst="rect">
            <a:avLst/>
          </a:prstGeom>
          <a:ln w="12700">
            <a:miter lim="400000"/>
          </a:ln>
        </p:spPr>
      </p:pic>
      <p:sp>
        <p:nvSpPr>
          <p:cNvPr id="211" name="Shape 211"/>
          <p:cNvSpPr/>
          <p:nvPr/>
        </p:nvSpPr>
        <p:spPr>
          <a:xfrm>
            <a:off x="352777" y="1535667"/>
            <a:ext cx="4487335" cy="3672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2000">
                <a:solidFill>
                  <a:srgbClr val="FFFFFF"/>
                </a:solidFill>
              </a:defRPr>
            </a:pPr>
            <a:r>
              <a:rPr>
                <a:latin typeface="+mn-lt"/>
                <a:ea typeface="+mn-ea"/>
                <a:cs typeface="+mn-cs"/>
                <a:sym typeface="Helvetica"/>
              </a:rPr>
              <a:t>歴史文献中には、</a:t>
            </a:r>
            <a:r>
              <a:t>(</a:t>
            </a:r>
            <a:r>
              <a:rPr>
                <a:latin typeface="+mn-lt"/>
                <a:ea typeface="+mn-ea"/>
                <a:cs typeface="+mn-cs"/>
                <a:sym typeface="Helvetica"/>
              </a:rPr>
              <a:t>肉眼）黒点やオーロラの観測記録が遺されている＝＞過去の太陽活動が分かる！</a:t>
            </a:r>
          </a:p>
          <a:p>
            <a:pPr marL="285750" indent="-285750">
              <a:buSzPct val="100000"/>
              <a:buFont typeface="Arial"/>
              <a:buChar char="•"/>
              <a:defRPr sz="2000">
                <a:solidFill>
                  <a:srgbClr val="FFFFFF"/>
                </a:solidFill>
              </a:defRPr>
            </a:pPr>
          </a:p>
          <a:p>
            <a:pPr marL="285750" indent="-285750">
              <a:buSzPct val="100000"/>
              <a:buFont typeface="Arial"/>
              <a:buChar char="•"/>
              <a:defRPr sz="2000">
                <a:solidFill>
                  <a:srgbClr val="FFFFFF"/>
                </a:solidFill>
              </a:defRPr>
            </a:pPr>
            <a:r>
              <a:rPr>
                <a:latin typeface="+mn-lt"/>
                <a:ea typeface="+mn-ea"/>
                <a:cs typeface="+mn-cs"/>
                <a:sym typeface="Helvetica"/>
              </a:rPr>
              <a:t>文献を読める歴史</a:t>
            </a:r>
            <a:r>
              <a:rPr>
                <a:latin typeface="+mn-lt"/>
                <a:ea typeface="+mn-ea"/>
                <a:cs typeface="+mn-cs"/>
                <a:sym typeface="Helvetica"/>
              </a:rPr>
              <a:t>･</a:t>
            </a:r>
            <a:r>
              <a:rPr>
                <a:latin typeface="+mn-lt"/>
                <a:ea typeface="+mn-ea"/>
                <a:cs typeface="+mn-cs"/>
                <a:sym typeface="Helvetica"/>
              </a:rPr>
              <a:t>古典の研究者と、その科学的意義のわかる自然科学研究者の協力が必要！</a:t>
            </a:r>
          </a:p>
          <a:p>
            <a:pPr marL="285750" indent="-285750">
              <a:buSzPct val="100000"/>
              <a:buFont typeface="Arial"/>
              <a:buChar char="•"/>
              <a:defRPr sz="2000">
                <a:solidFill>
                  <a:srgbClr val="FFFFFF"/>
                </a:solidFill>
              </a:defRPr>
            </a:pPr>
          </a:p>
          <a:p>
            <a:pPr marL="285750" indent="-285750">
              <a:buSzPct val="100000"/>
              <a:buFont typeface="Arial"/>
              <a:buChar char="•"/>
              <a:defRPr sz="2000">
                <a:solidFill>
                  <a:srgbClr val="FFFFFF"/>
                </a:solidFill>
              </a:defRPr>
            </a:pPr>
            <a:r>
              <a:rPr>
                <a:latin typeface="+mn-lt"/>
                <a:ea typeface="+mn-ea"/>
                <a:cs typeface="+mn-cs"/>
                <a:sym typeface="Helvetica"/>
              </a:rPr>
              <a:t>過去の地震や災害についてもしらべられる。</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p:nvPr>
        </p:nvSpPr>
        <p:spPr>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有人宇宙計画研究会</a:t>
            </a:r>
          </a:p>
        </p:txBody>
      </p:sp>
      <p:pic>
        <p:nvPicPr>
          <p:cNvPr id="214" name="image5.png"/>
          <p:cNvPicPr>
            <a:picLocks noChangeAspect="1"/>
          </p:cNvPicPr>
          <p:nvPr/>
        </p:nvPicPr>
        <p:blipFill>
          <a:blip r:embed="rId2">
            <a:extLst/>
          </a:blip>
          <a:stretch>
            <a:fillRect/>
          </a:stretch>
        </p:blipFill>
        <p:spPr>
          <a:xfrm>
            <a:off x="335760" y="3244767"/>
            <a:ext cx="4861640" cy="3233450"/>
          </a:xfrm>
          <a:prstGeom prst="rect">
            <a:avLst/>
          </a:prstGeom>
          <a:ln w="12700">
            <a:miter lim="400000"/>
          </a:ln>
        </p:spPr>
      </p:pic>
      <p:pic>
        <p:nvPicPr>
          <p:cNvPr id="215" name="image7.png"/>
          <p:cNvPicPr>
            <a:picLocks noChangeAspect="1"/>
          </p:cNvPicPr>
          <p:nvPr/>
        </p:nvPicPr>
        <p:blipFill>
          <a:blip r:embed="rId3">
            <a:extLst/>
          </a:blip>
          <a:stretch>
            <a:fillRect/>
          </a:stretch>
        </p:blipFill>
        <p:spPr>
          <a:xfrm>
            <a:off x="4473637" y="1545533"/>
            <a:ext cx="4213163" cy="2808777"/>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p:nvPr>
        </p:nvSpPr>
        <p:spPr>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宇宙人類学</a:t>
            </a:r>
          </a:p>
        </p:txBody>
      </p:sp>
      <p:pic>
        <p:nvPicPr>
          <p:cNvPr id="218" name="image27.png"/>
          <p:cNvPicPr>
            <a:picLocks noChangeAspect="1"/>
          </p:cNvPicPr>
          <p:nvPr/>
        </p:nvPicPr>
        <p:blipFill>
          <a:blip r:embed="rId2">
            <a:extLst/>
          </a:blip>
          <a:stretch>
            <a:fillRect/>
          </a:stretch>
        </p:blipFill>
        <p:spPr>
          <a:xfrm>
            <a:off x="457200" y="1297183"/>
            <a:ext cx="2278908" cy="3244865"/>
          </a:xfrm>
          <a:prstGeom prst="rect">
            <a:avLst/>
          </a:prstGeom>
          <a:ln w="12700">
            <a:miter lim="400000"/>
          </a:ln>
        </p:spPr>
      </p:pic>
      <p:sp>
        <p:nvSpPr>
          <p:cNvPr id="219" name="Shape 219"/>
          <p:cNvSpPr/>
          <p:nvPr/>
        </p:nvSpPr>
        <p:spPr>
          <a:xfrm>
            <a:off x="2852199" y="1328914"/>
            <a:ext cx="4455033" cy="1348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a:solidFill>
                  <a:srgbClr val="FFFFFF"/>
                </a:solidFill>
              </a:defRPr>
            </a:pPr>
            <a:r>
              <a:rPr>
                <a:latin typeface="+mn-lt"/>
                <a:ea typeface="+mn-ea"/>
                <a:cs typeface="+mn-cs"/>
                <a:sym typeface="Helvetica"/>
              </a:rPr>
              <a:t>極限状況や新たな環境は、そこにおかれた対象の未知なる性質を暴き出す</a:t>
            </a:r>
          </a:p>
          <a:p>
            <a:pPr marL="285750" indent="-285750">
              <a:buSzPct val="100000"/>
              <a:buFont typeface="Arial"/>
              <a:buChar char="•"/>
              <a:defRPr>
                <a:solidFill>
                  <a:srgbClr val="FFFFFF"/>
                </a:solidFill>
              </a:defRPr>
            </a:pPr>
            <a:r>
              <a:rPr>
                <a:latin typeface="+mn-lt"/>
                <a:ea typeface="+mn-ea"/>
                <a:cs typeface="+mn-cs"/>
                <a:sym typeface="Helvetica"/>
              </a:rPr>
              <a:t>宇宙は人間とその社会にとっての新たなフィールド</a:t>
            </a:r>
          </a:p>
        </p:txBody>
      </p:sp>
      <p:grpSp>
        <p:nvGrpSpPr>
          <p:cNvPr id="223" name="Group 223"/>
          <p:cNvGrpSpPr/>
          <p:nvPr/>
        </p:nvGrpSpPr>
        <p:grpSpPr>
          <a:xfrm>
            <a:off x="314646" y="2945852"/>
            <a:ext cx="8617626" cy="3991883"/>
            <a:chOff x="0" y="0"/>
            <a:chExt cx="8617625" cy="3991881"/>
          </a:xfrm>
        </p:grpSpPr>
        <p:pic>
          <p:nvPicPr>
            <p:cNvPr id="220" name="image28.png"/>
            <p:cNvPicPr>
              <a:picLocks noChangeAspect="1"/>
            </p:cNvPicPr>
            <p:nvPr/>
          </p:nvPicPr>
          <p:blipFill>
            <a:blip r:embed="rId3">
              <a:extLst/>
            </a:blip>
            <a:stretch>
              <a:fillRect/>
            </a:stretch>
          </p:blipFill>
          <p:spPr>
            <a:xfrm>
              <a:off x="6077625" y="0"/>
              <a:ext cx="2540001" cy="3721100"/>
            </a:xfrm>
            <a:prstGeom prst="rect">
              <a:avLst/>
            </a:prstGeom>
            <a:ln w="12700" cap="flat">
              <a:noFill/>
              <a:miter lim="400000"/>
            </a:ln>
            <a:effectLst/>
          </p:spPr>
        </p:pic>
        <p:sp>
          <p:nvSpPr>
            <p:cNvPr id="221" name="Shape 221"/>
            <p:cNvSpPr/>
            <p:nvPr/>
          </p:nvSpPr>
          <p:spPr>
            <a:xfrm>
              <a:off x="0" y="2795541"/>
              <a:ext cx="6322452" cy="1196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200">
                  <a:solidFill>
                    <a:srgbClr val="FFFFFF"/>
                  </a:solidFill>
                </a:defRPr>
              </a:pPr>
            </a:p>
            <a:p>
              <a:pPr>
                <a:defRPr sz="1400">
                  <a:solidFill>
                    <a:srgbClr val="FFFFFF"/>
                  </a:solidFill>
                </a:defRPr>
              </a:pPr>
              <a:r>
                <a:t>Collaborators: </a:t>
              </a:r>
            </a:p>
            <a:p>
              <a:pPr>
                <a:defRPr sz="1400">
                  <a:solidFill>
                    <a:srgbClr val="FFFFFF"/>
                  </a:solidFill>
                </a:defRPr>
              </a:pPr>
              <a:r>
                <a:rPr>
                  <a:latin typeface="+mn-lt"/>
                  <a:ea typeface="+mn-ea"/>
                  <a:cs typeface="+mn-cs"/>
                  <a:sym typeface="Helvetica"/>
                </a:rPr>
                <a:t>木村大治（京大アジアアフリカ研）</a:t>
              </a:r>
            </a:p>
            <a:p>
              <a:pPr>
                <a:defRPr sz="1400">
                  <a:solidFill>
                    <a:srgbClr val="FFFFFF"/>
                  </a:solidFill>
                </a:defRPr>
              </a:pPr>
              <a:r>
                <a:rPr>
                  <a:latin typeface="+mn-lt"/>
                  <a:ea typeface="+mn-ea"/>
                  <a:cs typeface="+mn-cs"/>
                  <a:sym typeface="Helvetica"/>
                </a:rPr>
                <a:t>岡田浩樹（神戸大国際文化）、大村敬一（阪大言語文化）、</a:t>
              </a:r>
            </a:p>
            <a:p>
              <a:pPr>
                <a:defRPr sz="1400">
                  <a:solidFill>
                    <a:srgbClr val="FFFFFF"/>
                  </a:solidFill>
                </a:defRPr>
              </a:pPr>
              <a:r>
                <a:rPr>
                  <a:latin typeface="+mn-lt"/>
                  <a:ea typeface="+mn-ea"/>
                  <a:cs typeface="+mn-cs"/>
                  <a:sym typeface="Helvetica"/>
                </a:rPr>
                <a:t>佐藤和久（京都文教大文化人類）他</a:t>
              </a:r>
            </a:p>
          </p:txBody>
        </p:sp>
        <p:sp>
          <p:nvSpPr>
            <p:cNvPr id="222" name="Shape 222"/>
            <p:cNvSpPr/>
            <p:nvPr/>
          </p:nvSpPr>
          <p:spPr>
            <a:xfrm>
              <a:off x="0" y="1929482"/>
              <a:ext cx="5908339" cy="1005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285750" indent="-285750">
                <a:buSzPct val="100000"/>
                <a:buFont typeface="Arial"/>
                <a:buChar char="•"/>
                <a:defRPr>
                  <a:solidFill>
                    <a:srgbClr val="FFFFFF"/>
                  </a:solidFill>
                </a:defRPr>
              </a:pPr>
              <a:r>
                <a:rPr>
                  <a:latin typeface="+mn-lt"/>
                  <a:ea typeface="+mn-ea"/>
                  <a:cs typeface="+mn-cs"/>
                  <a:sym typeface="Helvetica"/>
                </a:rPr>
                <a:t>宇宙滞在がもたらす心身の変容：どこまでが人間か？</a:t>
              </a:r>
            </a:p>
            <a:p>
              <a:pPr marL="285750" indent="-285750">
                <a:buSzPct val="100000"/>
                <a:buFont typeface="Arial"/>
                <a:buChar char="•"/>
                <a:defRPr>
                  <a:solidFill>
                    <a:srgbClr val="FFFFFF"/>
                  </a:solidFill>
                </a:defRPr>
              </a:pPr>
              <a:r>
                <a:rPr>
                  <a:latin typeface="+mn-lt"/>
                  <a:ea typeface="+mn-ea"/>
                  <a:cs typeface="+mn-cs"/>
                  <a:sym typeface="Helvetica"/>
                </a:rPr>
                <a:t>宇宙人との遭遇：コミュニケーションとは何か？</a:t>
              </a:r>
            </a:p>
            <a:p>
              <a:pPr marL="285750" indent="-285750">
                <a:buSzPct val="100000"/>
                <a:buFont typeface="Arial"/>
                <a:buChar char="•"/>
                <a:defRPr>
                  <a:solidFill>
                    <a:srgbClr val="FFFFFF"/>
                  </a:solidFill>
                </a:defRPr>
              </a:pPr>
              <a:r>
                <a:rPr>
                  <a:latin typeface="+mn-lt"/>
                  <a:ea typeface="+mn-ea"/>
                  <a:cs typeface="+mn-cs"/>
                  <a:sym typeface="Helvetica"/>
                </a:rPr>
                <a:t>宇宙進出は人類文化を統一するか？多様にするか？</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1541912" y="700812"/>
            <a:ext cx="8229601" cy="1143001"/>
          </a:xfrm>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宇宙総合学研究ユニット</a:t>
            </a:r>
          </a:p>
        </p:txBody>
      </p:sp>
      <p:sp>
        <p:nvSpPr>
          <p:cNvPr id="119" name="Shape 119"/>
          <p:cNvSpPr/>
          <p:nvPr>
            <p:ph type="body" idx="1"/>
          </p:nvPr>
        </p:nvSpPr>
        <p:spPr>
          <a:xfrm>
            <a:off x="457200" y="2316291"/>
            <a:ext cx="8229600" cy="4525963"/>
          </a:xfrm>
          <a:prstGeom prst="rect">
            <a:avLst/>
          </a:prstGeom>
        </p:spPr>
        <p:txBody>
          <a:bodyPr/>
          <a:lstStyle/>
          <a:p>
            <a:pPr marL="325754" indent="-325754" defTabSz="868680">
              <a:spcBef>
                <a:spcPts val="300"/>
              </a:spcBef>
              <a:defRPr sz="1520"/>
            </a:pPr>
            <a:r>
              <a:rPr>
                <a:latin typeface="+mn-lt"/>
                <a:ea typeface="+mn-ea"/>
                <a:cs typeface="+mn-cs"/>
                <a:sym typeface="Helvetica"/>
              </a:rPr>
              <a:t>理工系から人文社会系まで、様々な分野の研究者が集まって総合的に宇宙を研究し、新しい学問を開拓するために、</a:t>
            </a:r>
            <a:r>
              <a:t>2008</a:t>
            </a:r>
            <a:r>
              <a:rPr>
                <a:latin typeface="+mn-lt"/>
                <a:ea typeface="+mn-ea"/>
                <a:cs typeface="+mn-cs"/>
                <a:sym typeface="Helvetica"/>
              </a:rPr>
              <a:t>年に「宇宙総合学研究ユニット」が京大に発足</a:t>
            </a:r>
            <a:endParaRPr sz="1710"/>
          </a:p>
          <a:p>
            <a:pPr marL="325754" indent="-325754" defTabSz="868680">
              <a:spcBef>
                <a:spcPts val="600"/>
              </a:spcBef>
              <a:defRPr sz="1710"/>
            </a:pPr>
          </a:p>
          <a:p>
            <a:pPr marL="325754" indent="-325754" defTabSz="868680">
              <a:spcBef>
                <a:spcPts val="300"/>
              </a:spcBef>
              <a:defRPr sz="1520"/>
            </a:pPr>
            <a:r>
              <a:rPr>
                <a:latin typeface="+mn-lt"/>
                <a:ea typeface="+mn-ea"/>
                <a:cs typeface="+mn-cs"/>
                <a:sym typeface="Helvetica"/>
              </a:rPr>
              <a:t>理学、工学、文学、アジア</a:t>
            </a:r>
            <a:r>
              <a:rPr>
                <a:latin typeface="+mn-lt"/>
                <a:ea typeface="+mn-ea"/>
                <a:cs typeface="+mn-cs"/>
                <a:sym typeface="Helvetica"/>
              </a:rPr>
              <a:t>･</a:t>
            </a:r>
            <a:r>
              <a:rPr>
                <a:latin typeface="+mn-lt"/>
                <a:ea typeface="+mn-ea"/>
                <a:cs typeface="+mn-cs"/>
                <a:sym typeface="Helvetica"/>
              </a:rPr>
              <a:t>アフリカ地域、人間</a:t>
            </a:r>
            <a:r>
              <a:rPr>
                <a:latin typeface="+mn-lt"/>
                <a:ea typeface="+mn-ea"/>
                <a:cs typeface="+mn-cs"/>
                <a:sym typeface="Helvetica"/>
              </a:rPr>
              <a:t>･</a:t>
            </a:r>
            <a:r>
              <a:rPr>
                <a:latin typeface="+mn-lt"/>
                <a:ea typeface="+mn-ea"/>
                <a:cs typeface="+mn-cs"/>
                <a:sym typeface="Helvetica"/>
              </a:rPr>
              <a:t>環境、エネルギー科学、生存研、こころの未来研究センター、総合博物館、基礎物理研、防災研、総合生存学館、国際高等教育院、白眉センターから</a:t>
            </a:r>
            <a:r>
              <a:t>70</a:t>
            </a:r>
            <a:r>
              <a:rPr>
                <a:latin typeface="+mn-lt"/>
                <a:ea typeface="+mn-ea"/>
                <a:cs typeface="+mn-cs"/>
                <a:sym typeface="Helvetica"/>
              </a:rPr>
              <a:t>余名の教員＋</a:t>
            </a:r>
            <a:r>
              <a:t>4</a:t>
            </a:r>
            <a:r>
              <a:rPr>
                <a:latin typeface="+mn-lt"/>
                <a:ea typeface="+mn-ea"/>
                <a:cs typeface="+mn-cs"/>
                <a:sym typeface="Helvetica"/>
              </a:rPr>
              <a:t>名の専任。</a:t>
            </a:r>
            <a:r>
              <a:t>(</a:t>
            </a:r>
            <a:r>
              <a:rPr>
                <a:latin typeface="+mn-lt"/>
                <a:ea typeface="+mn-ea"/>
                <a:cs typeface="+mn-cs"/>
                <a:sym typeface="Helvetica"/>
              </a:rPr>
              <a:t>株</a:t>
            </a:r>
            <a:r>
              <a:t>)</a:t>
            </a:r>
            <a:r>
              <a:rPr>
                <a:latin typeface="+mn-lt"/>
                <a:ea typeface="+mn-ea"/>
                <a:cs typeface="+mn-cs"/>
                <a:sym typeface="Helvetica"/>
              </a:rPr>
              <a:t>ブロードバンドタワーとの共同研究部門に</a:t>
            </a:r>
            <a:r>
              <a:t>5</a:t>
            </a:r>
            <a:r>
              <a:rPr>
                <a:latin typeface="+mn-lt"/>
                <a:ea typeface="+mn-ea"/>
                <a:cs typeface="+mn-cs"/>
                <a:sym typeface="Helvetica"/>
              </a:rPr>
              <a:t>名の非常勤</a:t>
            </a:r>
            <a:endParaRPr sz="1710"/>
          </a:p>
          <a:p>
            <a:pPr marL="325754" indent="-325754" defTabSz="868680">
              <a:spcBef>
                <a:spcPts val="600"/>
              </a:spcBef>
              <a:defRPr sz="1710"/>
            </a:pPr>
          </a:p>
          <a:p>
            <a:pPr marL="325754" indent="-325754" defTabSz="868680">
              <a:spcBef>
                <a:spcPts val="300"/>
              </a:spcBef>
              <a:defRPr sz="1520"/>
            </a:pPr>
            <a:r>
              <a:rPr>
                <a:latin typeface="+mn-lt"/>
                <a:ea typeface="+mn-ea"/>
                <a:cs typeface="+mn-cs"/>
                <a:sym typeface="Helvetica"/>
              </a:rPr>
              <a:t>詳細はホームページ</a:t>
            </a:r>
            <a:r>
              <a:t> http://www.usss.kyoto-u.ac.jp/ </a:t>
            </a:r>
            <a:r>
              <a:rPr>
                <a:latin typeface="+mn-lt"/>
                <a:ea typeface="+mn-ea"/>
                <a:cs typeface="+mn-cs"/>
                <a:sym typeface="Helvetica"/>
              </a:rPr>
              <a:t>又は「宇宙ユニット」で検索</a:t>
            </a:r>
            <a:endParaRPr sz="1710"/>
          </a:p>
        </p:txBody>
      </p:sp>
      <p:pic>
        <p:nvPicPr>
          <p:cNvPr id="120" name="image2.jpg" descr="USSS-logo-blue.jpg"/>
          <p:cNvPicPr>
            <a:picLocks noChangeAspect="1"/>
          </p:cNvPicPr>
          <p:nvPr/>
        </p:nvPicPr>
        <p:blipFill>
          <a:blip r:embed="rId2">
            <a:extLst/>
          </a:blip>
          <a:stretch>
            <a:fillRect/>
          </a:stretch>
        </p:blipFill>
        <p:spPr>
          <a:xfrm>
            <a:off x="952880" y="457200"/>
            <a:ext cx="1559508" cy="1559508"/>
          </a:xfrm>
          <a:prstGeom prst="rect">
            <a:avLst/>
          </a:prstGeom>
          <a:ln w="12700">
            <a:miter lim="400000"/>
          </a:ln>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p:nvPr>
        </p:nvSpPr>
        <p:spPr>
          <a:xfrm>
            <a:off x="351358" y="457200"/>
            <a:ext cx="8229601" cy="1143000"/>
          </a:xfrm>
          <a:prstGeom prst="rect">
            <a:avLst/>
          </a:prstGeom>
        </p:spPr>
        <p:txBody>
          <a:bodyPr/>
          <a:lstStyle>
            <a:lvl1pPr>
              <a:defRPr sz="40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未来のはなし</a:t>
            </a:r>
          </a:p>
        </p:txBody>
      </p:sp>
      <p:pic>
        <p:nvPicPr>
          <p:cNvPr id="226" name="image29.jpeg" descr="Earth_GPN-2000-001138.jpg"/>
          <p:cNvPicPr>
            <a:picLocks noChangeAspect="1"/>
          </p:cNvPicPr>
          <p:nvPr/>
        </p:nvPicPr>
        <p:blipFill>
          <a:blip r:embed="rId2">
            <a:extLst/>
          </a:blip>
          <a:stretch>
            <a:fillRect/>
          </a:stretch>
        </p:blipFill>
        <p:spPr>
          <a:xfrm>
            <a:off x="3036748" y="2388678"/>
            <a:ext cx="2497075" cy="249707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6"/>
                                        </p:tgtEl>
                                        <p:attrNameLst>
                                          <p:attrName>style.visibility</p:attrName>
                                        </p:attrNameLst>
                                      </p:cBhvr>
                                      <p:to>
                                        <p:strVal val="visible"/>
                                      </p:to>
                                    </p:set>
                                    <p:anim calcmode="lin" valueType="num">
                                      <p:cBhvr>
                                        <p:cTn id="7" dur="500" fill="hold"/>
                                        <p:tgtEl>
                                          <p:spTgt spid="226"/>
                                        </p:tgtEl>
                                        <p:attrNameLst>
                                          <p:attrName>ppt_w</p:attrName>
                                        </p:attrNameLst>
                                      </p:cBhvr>
                                      <p:tavLst>
                                        <p:tav tm="0">
                                          <p:val>
                                            <p:fltVal val="0"/>
                                          </p:val>
                                        </p:tav>
                                        <p:tav tm="100000">
                                          <p:val>
                                            <p:strVal val="#ppt_w"/>
                                          </p:val>
                                        </p:tav>
                                      </p:tavLst>
                                    </p:anim>
                                    <p:anim calcmode="lin" valueType="num">
                                      <p:cBhvr>
                                        <p:cTn id="8" dur="500" fill="hold"/>
                                        <p:tgtEl>
                                          <p:spTgt spid="2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body" idx="1"/>
          </p:nvPr>
        </p:nvSpPr>
        <p:spPr>
          <a:xfrm>
            <a:off x="457200" y="1600200"/>
            <a:ext cx="8229600" cy="4525963"/>
          </a:xfrm>
          <a:prstGeom prst="rect">
            <a:avLst/>
          </a:prstGeom>
        </p:spPr>
        <p:txBody>
          <a:bodyPr/>
          <a:lstStyle/>
          <a:p>
            <a:pPr marL="253745" indent="-253745" defTabSz="676655">
              <a:spcBef>
                <a:spcPts val="400"/>
              </a:spcBef>
              <a:defRPr sz="2072"/>
            </a:pPr>
            <a:r>
              <a:rPr>
                <a:latin typeface="+mn-lt"/>
                <a:ea typeface="+mn-ea"/>
                <a:cs typeface="+mn-cs"/>
                <a:sym typeface="Helvetica"/>
              </a:rPr>
              <a:t>「宇宙から見れば国境などない」「地球市民」「宇宙船地球号」</a:t>
            </a:r>
            <a:r>
              <a:t>...</a:t>
            </a:r>
          </a:p>
          <a:p>
            <a:pPr marL="0" indent="0" defTabSz="676655">
              <a:spcBef>
                <a:spcPts val="500"/>
              </a:spcBef>
              <a:buSzTx/>
              <a:buNone/>
              <a:defRPr sz="2072"/>
            </a:pPr>
          </a:p>
          <a:p>
            <a:pPr marL="253745" indent="-253745" defTabSz="676655">
              <a:spcBef>
                <a:spcPts val="500"/>
              </a:spcBef>
              <a:defRPr sz="2072"/>
            </a:pPr>
          </a:p>
          <a:p>
            <a:pPr marL="253745" indent="-253745" defTabSz="676655">
              <a:spcBef>
                <a:spcPts val="400"/>
              </a:spcBef>
              <a:defRPr sz="2072"/>
            </a:pPr>
            <a:r>
              <a:rPr>
                <a:latin typeface="+mn-lt"/>
                <a:ea typeface="+mn-ea"/>
                <a:cs typeface="+mn-cs"/>
                <a:sym typeface="Helvetica"/>
              </a:rPr>
              <a:t>それって究極のグローバル化？「みんなが同じ文化」「みんなが同じ考え方」でいいの？</a:t>
            </a:r>
          </a:p>
          <a:p>
            <a:pPr marL="253745" indent="-253745" defTabSz="676655">
              <a:spcBef>
                <a:spcPts val="500"/>
              </a:spcBef>
              <a:defRPr sz="2072"/>
            </a:pPr>
          </a:p>
          <a:p>
            <a:pPr marL="253745" indent="-253745" defTabSz="676655">
              <a:spcBef>
                <a:spcPts val="500"/>
              </a:spcBef>
              <a:defRPr sz="2072"/>
            </a:pPr>
          </a:p>
        </p:txBody>
      </p:sp>
      <p:sp>
        <p:nvSpPr>
          <p:cNvPr id="229" name="Shape 229"/>
          <p:cNvSpPr/>
          <p:nvPr>
            <p:ph type="title"/>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p:nvPr>
        </p:nvSpPr>
        <p:spPr>
          <a:prstGeom prst="rect">
            <a:avLst/>
          </a:prstGeom>
        </p:spPr>
        <p:txBody>
          <a:bodyPr/>
          <a:lstStyle>
            <a:lvl1pPr>
              <a:defRPr sz="28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宇宙を開拓するのは誰？</a:t>
            </a:r>
          </a:p>
        </p:txBody>
      </p:sp>
      <p:graphicFrame>
        <p:nvGraphicFramePr>
          <p:cNvPr id="232" name="Table 232"/>
          <p:cNvGraphicFramePr/>
          <p:nvPr/>
        </p:nvGraphicFramePr>
        <p:xfrm>
          <a:off x="280059" y="1763901"/>
          <a:ext cx="8578382" cy="4138198"/>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715676"/>
                <a:gridCol w="1715676"/>
                <a:gridCol w="1715676"/>
                <a:gridCol w="1715676"/>
                <a:gridCol w="1715676"/>
              </a:tblGrid>
              <a:tr h="680439">
                <a:tc>
                  <a:txBody>
                    <a:bodyPr/>
                    <a:lstStyle/>
                    <a:p>
                      <a:pPr algn="l" defTabSz="914400">
                        <a:defRPr sz="1800"/>
                      </a:pPr>
                    </a:p>
                  </a:txBody>
                  <a:tcPr marL="45720" marR="45720" marT="45720" marB="45720" anchor="t" anchorCtr="0" horzOverflow="overflow">
                    <a:solidFill>
                      <a:srgbClr val="BE6A17"/>
                    </a:solidFill>
                  </a:tcPr>
                </a:tc>
                <a:tc>
                  <a:txBody>
                    <a:bodyPr/>
                    <a:lstStyle/>
                    <a:p>
                      <a:pPr algn="l" defTabSz="914400">
                        <a:defRPr sz="2000"/>
                      </a:pPr>
                      <a:r>
                        <a:rPr>
                          <a:latin typeface="+mn-lt"/>
                          <a:ea typeface="+mn-ea"/>
                          <a:cs typeface="+mn-cs"/>
                          <a:sym typeface="Helvetica"/>
                        </a:rPr>
                        <a:t>メイフラワー号</a:t>
                      </a:r>
                    </a:p>
                  </a:txBody>
                  <a:tcPr marL="45720" marR="45720" marT="45720" marB="45720" anchor="t" anchorCtr="0" horzOverflow="overflow">
                    <a:solidFill>
                      <a:srgbClr val="BE6A17"/>
                    </a:solidFill>
                  </a:tcPr>
                </a:tc>
                <a:tc>
                  <a:txBody>
                    <a:bodyPr/>
                    <a:lstStyle/>
                    <a:p>
                      <a:pPr algn="l" defTabSz="914400">
                        <a:defRPr sz="2000"/>
                      </a:pPr>
                      <a:r>
                        <a:rPr>
                          <a:latin typeface="+mn-lt"/>
                          <a:ea typeface="+mn-ea"/>
                          <a:cs typeface="+mn-cs"/>
                          <a:sym typeface="Helvetica"/>
                        </a:rPr>
                        <a:t>モルモン教徒</a:t>
                      </a:r>
                    </a:p>
                  </a:txBody>
                  <a:tcPr marL="45720" marR="45720" marT="45720" marB="45720" anchor="t" anchorCtr="0" horzOverflow="overflow">
                    <a:solidFill>
                      <a:srgbClr val="BE6A17"/>
                    </a:solidFill>
                  </a:tcPr>
                </a:tc>
                <a:tc>
                  <a:txBody>
                    <a:bodyPr/>
                    <a:lstStyle/>
                    <a:p>
                      <a:pPr algn="l" defTabSz="914400">
                        <a:defRPr sz="2000"/>
                      </a:pPr>
                      <a:r>
                        <a:rPr>
                          <a:latin typeface="+mn-lt"/>
                          <a:ea typeface="+mn-ea"/>
                          <a:cs typeface="+mn-cs"/>
                          <a:sym typeface="Helvetica"/>
                        </a:rPr>
                        <a:t>巨大宇宙コロニー</a:t>
                      </a:r>
                    </a:p>
                  </a:txBody>
                  <a:tcPr marL="45720" marR="45720" marT="45720" marB="45720" anchor="t" anchorCtr="0" horzOverflow="overflow">
                    <a:solidFill>
                      <a:srgbClr val="BE6A17"/>
                    </a:solidFill>
                  </a:tcPr>
                </a:tc>
                <a:tc>
                  <a:txBody>
                    <a:bodyPr/>
                    <a:lstStyle/>
                    <a:p>
                      <a:pPr algn="l" defTabSz="914400">
                        <a:defRPr sz="2000"/>
                      </a:pPr>
                      <a:r>
                        <a:rPr>
                          <a:latin typeface="+mn-lt"/>
                          <a:ea typeface="+mn-ea"/>
                          <a:cs typeface="+mn-cs"/>
                          <a:sym typeface="Helvetica"/>
                        </a:rPr>
                        <a:t>小惑星への移住</a:t>
                      </a:r>
                    </a:p>
                  </a:txBody>
                  <a:tcPr marL="45720" marR="45720" marT="45720" marB="45720" anchor="t" anchorCtr="0" horzOverflow="overflow">
                    <a:solidFill>
                      <a:srgbClr val="BE6A17"/>
                    </a:solidFill>
                  </a:tcPr>
                </a:tc>
              </a:tr>
              <a:tr h="576293">
                <a:tc>
                  <a:txBody>
                    <a:bodyPr/>
                    <a:lstStyle/>
                    <a:p>
                      <a:pPr algn="l" defTabSz="914400">
                        <a:defRPr sz="2000"/>
                      </a:pPr>
                      <a:r>
                        <a:rPr>
                          <a:latin typeface="+mn-lt"/>
                          <a:ea typeface="+mn-ea"/>
                          <a:cs typeface="+mn-cs"/>
                          <a:sym typeface="Helvetica"/>
                        </a:rPr>
                        <a:t>年</a:t>
                      </a:r>
                    </a:p>
                  </a:txBody>
                  <a:tcPr marL="45720" marR="45720" marT="45720" marB="45720" anchor="t" anchorCtr="0" horzOverflow="overflow"/>
                </a:tc>
                <a:tc>
                  <a:txBody>
                    <a:bodyPr/>
                    <a:lstStyle/>
                    <a:p>
                      <a:pPr algn="l" defTabSz="914400">
                        <a:defRPr sz="1800"/>
                      </a:pPr>
                      <a:r>
                        <a:rPr sz="2000"/>
                        <a:t>1620</a:t>
                      </a:r>
                    </a:p>
                  </a:txBody>
                  <a:tcPr marL="45720" marR="45720" marT="45720" marB="45720" anchor="t" anchorCtr="0" horzOverflow="overflow"/>
                </a:tc>
                <a:tc>
                  <a:txBody>
                    <a:bodyPr/>
                    <a:lstStyle/>
                    <a:p>
                      <a:pPr algn="l" defTabSz="914400">
                        <a:defRPr sz="1800"/>
                      </a:pPr>
                      <a:r>
                        <a:rPr sz="2000"/>
                        <a:t>1847</a:t>
                      </a:r>
                    </a:p>
                  </a:txBody>
                  <a:tcPr marL="45720" marR="45720" marT="45720" marB="45720" anchor="t" anchorCtr="0" horzOverflow="overflow"/>
                </a:tc>
                <a:tc>
                  <a:txBody>
                    <a:bodyPr/>
                    <a:lstStyle/>
                    <a:p>
                      <a:pPr algn="l" defTabSz="914400">
                        <a:defRPr sz="1800"/>
                      </a:pPr>
                      <a:r>
                        <a:rPr sz="2000"/>
                        <a:t>2???</a:t>
                      </a:r>
                    </a:p>
                  </a:txBody>
                  <a:tcPr marL="45720" marR="45720" marT="45720" marB="45720" anchor="t" anchorCtr="0" horzOverflow="overflow"/>
                </a:tc>
                <a:tc>
                  <a:txBody>
                    <a:bodyPr/>
                    <a:lstStyle/>
                    <a:p>
                      <a:pPr algn="l" defTabSz="914400">
                        <a:defRPr sz="1800"/>
                      </a:pPr>
                      <a:r>
                        <a:rPr sz="2000"/>
                        <a:t>2???</a:t>
                      </a:r>
                    </a:p>
                  </a:txBody>
                  <a:tcPr marL="45720" marR="45720" marT="45720" marB="45720" anchor="t" anchorCtr="0" horzOverflow="overflow"/>
                </a:tc>
              </a:tr>
              <a:tr h="576293">
                <a:tc>
                  <a:txBody>
                    <a:bodyPr/>
                    <a:lstStyle/>
                    <a:p>
                      <a:pPr algn="l" defTabSz="914400">
                        <a:defRPr sz="2000"/>
                      </a:pPr>
                      <a:r>
                        <a:rPr>
                          <a:latin typeface="+mn-lt"/>
                          <a:ea typeface="+mn-ea"/>
                          <a:cs typeface="+mn-cs"/>
                          <a:sym typeface="Helvetica"/>
                        </a:rPr>
                        <a:t>人数</a:t>
                      </a:r>
                    </a:p>
                  </a:txBody>
                  <a:tcPr marL="45720" marR="45720" marT="45720" marB="45720" anchor="t" anchorCtr="0" horzOverflow="overflow"/>
                </a:tc>
                <a:tc>
                  <a:txBody>
                    <a:bodyPr/>
                    <a:lstStyle/>
                    <a:p>
                      <a:pPr algn="l" defTabSz="914400">
                        <a:defRPr sz="1800"/>
                      </a:pPr>
                      <a:r>
                        <a:rPr sz="2000"/>
                        <a:t>103</a:t>
                      </a:r>
                    </a:p>
                  </a:txBody>
                  <a:tcPr marL="45720" marR="45720" marT="45720" marB="45720" anchor="t" anchorCtr="0" horzOverflow="overflow"/>
                </a:tc>
                <a:tc>
                  <a:txBody>
                    <a:bodyPr/>
                    <a:lstStyle/>
                    <a:p>
                      <a:pPr algn="l" defTabSz="914400">
                        <a:defRPr sz="1800"/>
                      </a:pPr>
                      <a:r>
                        <a:rPr sz="2000"/>
                        <a:t>1,891</a:t>
                      </a:r>
                    </a:p>
                  </a:txBody>
                  <a:tcPr marL="45720" marR="45720" marT="45720" marB="45720" anchor="t" anchorCtr="0" horzOverflow="overflow"/>
                </a:tc>
                <a:tc>
                  <a:txBody>
                    <a:bodyPr/>
                    <a:lstStyle/>
                    <a:p>
                      <a:pPr algn="l" defTabSz="914400">
                        <a:defRPr sz="1800"/>
                      </a:pPr>
                      <a:r>
                        <a:rPr sz="2000"/>
                        <a:t>10,000</a:t>
                      </a:r>
                    </a:p>
                  </a:txBody>
                  <a:tcPr marL="45720" marR="45720" marT="45720" marB="45720" anchor="t" anchorCtr="0" horzOverflow="overflow"/>
                </a:tc>
                <a:tc>
                  <a:txBody>
                    <a:bodyPr/>
                    <a:lstStyle/>
                    <a:p>
                      <a:pPr algn="l" defTabSz="914400">
                        <a:defRPr sz="1800"/>
                      </a:pPr>
                      <a:r>
                        <a:rPr sz="2000"/>
                        <a:t>23</a:t>
                      </a:r>
                    </a:p>
                  </a:txBody>
                  <a:tcPr marL="45720" marR="45720" marT="45720" marB="45720" anchor="t" anchorCtr="0" horzOverflow="overflow"/>
                </a:tc>
              </a:tr>
              <a:tr h="576293">
                <a:tc>
                  <a:txBody>
                    <a:bodyPr/>
                    <a:lstStyle/>
                    <a:p>
                      <a:pPr algn="l" defTabSz="914400">
                        <a:defRPr sz="2000"/>
                      </a:pPr>
                      <a:r>
                        <a:rPr>
                          <a:latin typeface="+mn-lt"/>
                          <a:ea typeface="+mn-ea"/>
                          <a:cs typeface="+mn-cs"/>
                          <a:sym typeface="Helvetica"/>
                        </a:rPr>
                        <a:t>積荷（トン）</a:t>
                      </a:r>
                    </a:p>
                  </a:txBody>
                  <a:tcPr marL="45720" marR="45720" marT="45720" marB="45720" anchor="t" anchorCtr="0" horzOverflow="overflow"/>
                </a:tc>
                <a:tc>
                  <a:txBody>
                    <a:bodyPr/>
                    <a:lstStyle/>
                    <a:p>
                      <a:pPr algn="l" defTabSz="914400">
                        <a:defRPr sz="1800"/>
                      </a:pPr>
                      <a:r>
                        <a:rPr sz="2000"/>
                        <a:t>180</a:t>
                      </a:r>
                    </a:p>
                  </a:txBody>
                  <a:tcPr marL="45720" marR="45720" marT="45720" marB="45720" anchor="t" anchorCtr="0" horzOverflow="overflow"/>
                </a:tc>
                <a:tc>
                  <a:txBody>
                    <a:bodyPr/>
                    <a:lstStyle/>
                    <a:p>
                      <a:pPr algn="l" defTabSz="914400">
                        <a:defRPr sz="1800"/>
                      </a:pPr>
                      <a:r>
                        <a:rPr sz="2000"/>
                        <a:t>3,500</a:t>
                      </a:r>
                    </a:p>
                  </a:txBody>
                  <a:tcPr marL="45720" marR="45720" marT="45720" marB="45720" anchor="t" anchorCtr="0" horzOverflow="overflow"/>
                </a:tc>
                <a:tc>
                  <a:txBody>
                    <a:bodyPr/>
                    <a:lstStyle/>
                    <a:p>
                      <a:pPr algn="l" defTabSz="914400">
                        <a:defRPr sz="1800"/>
                      </a:pPr>
                      <a:r>
                        <a:rPr sz="2000"/>
                        <a:t>3.6 million</a:t>
                      </a:r>
                    </a:p>
                  </a:txBody>
                  <a:tcPr marL="45720" marR="45720" marT="45720" marB="45720" anchor="t" anchorCtr="0" horzOverflow="overflow"/>
                </a:tc>
                <a:tc>
                  <a:txBody>
                    <a:bodyPr/>
                    <a:lstStyle/>
                    <a:p>
                      <a:pPr algn="l" defTabSz="914400">
                        <a:defRPr sz="1800"/>
                      </a:pPr>
                      <a:r>
                        <a:rPr sz="2000"/>
                        <a:t>50</a:t>
                      </a:r>
                    </a:p>
                  </a:txBody>
                  <a:tcPr marL="45720" marR="45720" marT="45720" marB="45720" anchor="t" anchorCtr="0" horzOverflow="overflow"/>
                </a:tc>
              </a:tr>
              <a:tr h="576293">
                <a:tc>
                  <a:txBody>
                    <a:bodyPr/>
                    <a:lstStyle/>
                    <a:p>
                      <a:pPr algn="l" defTabSz="914400">
                        <a:defRPr sz="2000"/>
                      </a:pPr>
                      <a:r>
                        <a:rPr>
                          <a:latin typeface="+mn-lt"/>
                          <a:ea typeface="+mn-ea"/>
                          <a:cs typeface="+mn-cs"/>
                          <a:sym typeface="Helvetica"/>
                        </a:rPr>
                        <a:t>費用</a:t>
                      </a:r>
                      <a:r>
                        <a:t>(1975</a:t>
                      </a:r>
                      <a:r>
                        <a:rPr>
                          <a:latin typeface="+mn-lt"/>
                          <a:ea typeface="+mn-ea"/>
                          <a:cs typeface="+mn-cs"/>
                          <a:sym typeface="Helvetica"/>
                        </a:rPr>
                        <a:t>の米ドルで</a:t>
                      </a:r>
                      <a:r>
                        <a:t>)</a:t>
                      </a:r>
                    </a:p>
                  </a:txBody>
                  <a:tcPr marL="45720" marR="45720" marT="45720" marB="45720" anchor="t" anchorCtr="0" horzOverflow="overflow"/>
                </a:tc>
                <a:tc>
                  <a:txBody>
                    <a:bodyPr/>
                    <a:lstStyle/>
                    <a:p>
                      <a:pPr algn="l" defTabSz="914400">
                        <a:defRPr sz="2000"/>
                      </a:pPr>
                      <a:r>
                        <a:t>600</a:t>
                      </a:r>
                      <a:r>
                        <a:rPr>
                          <a:latin typeface="+mn-lt"/>
                          <a:ea typeface="+mn-ea"/>
                          <a:cs typeface="+mn-cs"/>
                          <a:sym typeface="Helvetica"/>
                        </a:rPr>
                        <a:t>万ドル</a:t>
                      </a:r>
                    </a:p>
                  </a:txBody>
                  <a:tcPr marL="45720" marR="45720" marT="45720" marB="45720" anchor="t" anchorCtr="0" horzOverflow="overflow"/>
                </a:tc>
                <a:tc>
                  <a:txBody>
                    <a:bodyPr/>
                    <a:lstStyle/>
                    <a:p>
                      <a:pPr algn="l" defTabSz="914400">
                        <a:defRPr sz="2000"/>
                      </a:pPr>
                      <a:r>
                        <a:t>1500</a:t>
                      </a:r>
                      <a:r>
                        <a:rPr>
                          <a:latin typeface="+mn-lt"/>
                          <a:ea typeface="+mn-ea"/>
                          <a:cs typeface="+mn-cs"/>
                          <a:sym typeface="Helvetica"/>
                        </a:rPr>
                        <a:t>万ドル</a:t>
                      </a:r>
                    </a:p>
                  </a:txBody>
                  <a:tcPr marL="45720" marR="45720" marT="45720" marB="45720" anchor="t" anchorCtr="0" horzOverflow="overflow"/>
                </a:tc>
                <a:tc>
                  <a:txBody>
                    <a:bodyPr/>
                    <a:lstStyle/>
                    <a:p>
                      <a:pPr algn="l" defTabSz="914400">
                        <a:defRPr sz="2000"/>
                      </a:pPr>
                      <a:r>
                        <a:t>1000</a:t>
                      </a:r>
                      <a:r>
                        <a:rPr>
                          <a:latin typeface="+mn-lt"/>
                          <a:ea typeface="+mn-ea"/>
                          <a:cs typeface="+mn-cs"/>
                          <a:sym typeface="Helvetica"/>
                        </a:rPr>
                        <a:t>億ドル</a:t>
                      </a:r>
                    </a:p>
                  </a:txBody>
                  <a:tcPr marL="45720" marR="45720" marT="45720" marB="45720" anchor="t" anchorCtr="0" horzOverflow="overflow"/>
                </a:tc>
                <a:tc>
                  <a:txBody>
                    <a:bodyPr/>
                    <a:lstStyle/>
                    <a:p>
                      <a:pPr algn="l" defTabSz="914400">
                        <a:defRPr sz="2000"/>
                      </a:pPr>
                      <a:r>
                        <a:t>100</a:t>
                      </a:r>
                      <a:r>
                        <a:rPr>
                          <a:latin typeface="+mn-lt"/>
                          <a:ea typeface="+mn-ea"/>
                          <a:cs typeface="+mn-cs"/>
                          <a:sym typeface="Helvetica"/>
                        </a:rPr>
                        <a:t>万ドル</a:t>
                      </a:r>
                    </a:p>
                  </a:txBody>
                  <a:tcPr marL="45720" marR="45720" marT="45720" marB="45720" anchor="t" anchorCtr="0" horzOverflow="overflow"/>
                </a:tc>
              </a:tr>
              <a:tr h="576293">
                <a:tc>
                  <a:txBody>
                    <a:bodyPr/>
                    <a:lstStyle/>
                    <a:p>
                      <a:pPr algn="l" defTabSz="914400">
                        <a:defRPr sz="2000"/>
                      </a:pPr>
                      <a:r>
                        <a:rPr>
                          <a:latin typeface="+mn-lt"/>
                          <a:ea typeface="+mn-ea"/>
                          <a:cs typeface="+mn-cs"/>
                          <a:sym typeface="Helvetica"/>
                        </a:rPr>
                        <a:t>積荷</a:t>
                      </a:r>
                      <a:r>
                        <a:t>1</a:t>
                      </a:r>
                      <a:r>
                        <a:rPr>
                          <a:latin typeface="+mn-lt"/>
                          <a:ea typeface="+mn-ea"/>
                          <a:cs typeface="+mn-cs"/>
                          <a:sym typeface="Helvetica"/>
                        </a:rPr>
                        <a:t>ポンドあたりの費用</a:t>
                      </a:r>
                    </a:p>
                  </a:txBody>
                  <a:tcPr marL="45720" marR="45720" marT="45720" marB="45720" anchor="t" anchorCtr="0" horzOverflow="overflow"/>
                </a:tc>
                <a:tc>
                  <a:txBody>
                    <a:bodyPr/>
                    <a:lstStyle/>
                    <a:p>
                      <a:pPr algn="l" defTabSz="914400">
                        <a:defRPr sz="1800"/>
                      </a:pPr>
                      <a:r>
                        <a:rPr sz="2000"/>
                        <a:t>$15</a:t>
                      </a:r>
                    </a:p>
                  </a:txBody>
                  <a:tcPr marL="45720" marR="45720" marT="45720" marB="45720" anchor="t" anchorCtr="0" horzOverflow="overflow"/>
                </a:tc>
                <a:tc>
                  <a:txBody>
                    <a:bodyPr/>
                    <a:lstStyle/>
                    <a:p>
                      <a:pPr algn="l" defTabSz="914400">
                        <a:defRPr sz="1800"/>
                      </a:pPr>
                      <a:r>
                        <a:rPr sz="2000"/>
                        <a:t>$2</a:t>
                      </a:r>
                    </a:p>
                  </a:txBody>
                  <a:tcPr marL="45720" marR="45720" marT="45720" marB="45720" anchor="t" anchorCtr="0" horzOverflow="overflow"/>
                </a:tc>
                <a:tc>
                  <a:txBody>
                    <a:bodyPr/>
                    <a:lstStyle/>
                    <a:p>
                      <a:pPr algn="l" defTabSz="914400">
                        <a:defRPr sz="1800"/>
                      </a:pPr>
                      <a:r>
                        <a:rPr sz="2000"/>
                        <a:t>$13</a:t>
                      </a:r>
                    </a:p>
                  </a:txBody>
                  <a:tcPr marL="45720" marR="45720" marT="45720" marB="45720" anchor="t" anchorCtr="0" horzOverflow="overflow"/>
                </a:tc>
                <a:tc>
                  <a:txBody>
                    <a:bodyPr/>
                    <a:lstStyle/>
                    <a:p>
                      <a:pPr algn="l" defTabSz="914400">
                        <a:defRPr sz="1800"/>
                      </a:pPr>
                      <a:r>
                        <a:rPr sz="2000"/>
                        <a:t>$10</a:t>
                      </a:r>
                    </a:p>
                  </a:txBody>
                  <a:tcPr marL="45720" marR="45720" marT="45720" marB="45720" anchor="t" anchorCtr="0" horzOverflow="overflow"/>
                </a:tc>
              </a:tr>
              <a:tr h="576293">
                <a:tc>
                  <a:txBody>
                    <a:bodyPr/>
                    <a:lstStyle/>
                    <a:p>
                      <a:pPr algn="l" defTabSz="914400">
                        <a:defRPr sz="2000"/>
                      </a:pPr>
                      <a:r>
                        <a:t>1</a:t>
                      </a:r>
                      <a:r>
                        <a:rPr>
                          <a:latin typeface="+mn-lt"/>
                          <a:ea typeface="+mn-ea"/>
                          <a:cs typeface="+mn-cs"/>
                          <a:sym typeface="Helvetica"/>
                        </a:rPr>
                        <a:t>家族当たりの費用を年収で割った値</a:t>
                      </a:r>
                    </a:p>
                  </a:txBody>
                  <a:tcPr marL="45720" marR="45720" marT="45720" marB="45720" anchor="t" anchorCtr="0" horzOverflow="overflow"/>
                </a:tc>
                <a:tc>
                  <a:txBody>
                    <a:bodyPr/>
                    <a:lstStyle/>
                    <a:p>
                      <a:pPr algn="l" defTabSz="914400">
                        <a:defRPr sz="1800"/>
                      </a:pPr>
                      <a:r>
                        <a:rPr sz="3200">
                          <a:solidFill>
                            <a:srgbClr val="FF0000"/>
                          </a:solidFill>
                        </a:rPr>
                        <a:t>7.5</a:t>
                      </a:r>
                    </a:p>
                  </a:txBody>
                  <a:tcPr marL="45720" marR="45720" marT="45720" marB="45720" anchor="t" anchorCtr="0" horzOverflow="overflow"/>
                </a:tc>
                <a:tc>
                  <a:txBody>
                    <a:bodyPr/>
                    <a:lstStyle/>
                    <a:p>
                      <a:pPr algn="l" defTabSz="914400">
                        <a:defRPr sz="1800"/>
                      </a:pPr>
                      <a:r>
                        <a:rPr sz="3200">
                          <a:solidFill>
                            <a:srgbClr val="FF0000"/>
                          </a:solidFill>
                        </a:rPr>
                        <a:t>2.5</a:t>
                      </a:r>
                    </a:p>
                  </a:txBody>
                  <a:tcPr marL="45720" marR="45720" marT="45720" marB="45720" anchor="t" anchorCtr="0" horzOverflow="overflow"/>
                </a:tc>
                <a:tc>
                  <a:txBody>
                    <a:bodyPr/>
                    <a:lstStyle/>
                    <a:p>
                      <a:pPr algn="l" defTabSz="914400">
                        <a:defRPr sz="1800"/>
                      </a:pPr>
                      <a:r>
                        <a:rPr sz="3200">
                          <a:solidFill>
                            <a:srgbClr val="FF0000"/>
                          </a:solidFill>
                        </a:rPr>
                        <a:t>1,500</a:t>
                      </a:r>
                    </a:p>
                  </a:txBody>
                  <a:tcPr marL="45720" marR="45720" marT="45720" marB="45720" anchor="t" anchorCtr="0" horzOverflow="overflow"/>
                </a:tc>
                <a:tc>
                  <a:txBody>
                    <a:bodyPr/>
                    <a:lstStyle/>
                    <a:p>
                      <a:pPr algn="l" defTabSz="914400">
                        <a:defRPr sz="1800"/>
                      </a:pPr>
                      <a:r>
                        <a:rPr sz="3200">
                          <a:solidFill>
                            <a:srgbClr val="FF0000"/>
                          </a:solidFill>
                        </a:rPr>
                        <a:t>6</a:t>
                      </a:r>
                    </a:p>
                  </a:txBody>
                  <a:tcPr marL="45720" marR="45720" marT="45720" marB="45720" anchor="t" anchorCtr="0" horzOverflow="overflow"/>
                </a:tc>
              </a:tr>
            </a:tbl>
          </a:graphicData>
        </a:graphic>
      </p:graphicFrame>
      <p:sp>
        <p:nvSpPr>
          <p:cNvPr id="233" name="Shape 233"/>
          <p:cNvSpPr/>
          <p:nvPr/>
        </p:nvSpPr>
        <p:spPr>
          <a:xfrm>
            <a:off x="280059" y="1286779"/>
            <a:ext cx="439824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F..</a:t>
            </a:r>
            <a:r>
              <a:rPr>
                <a:latin typeface="+mn-lt"/>
                <a:ea typeface="+mn-ea"/>
                <a:cs typeface="+mn-cs"/>
                <a:sym typeface="Helvetica"/>
              </a:rPr>
              <a:t>ダイソン「宇宙をかき乱すべきか」より</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image30.png" descr="ElonMusk.png"/>
          <p:cNvPicPr>
            <a:picLocks noChangeAspect="1"/>
          </p:cNvPicPr>
          <p:nvPr/>
        </p:nvPicPr>
        <p:blipFill>
          <a:blip r:embed="rId2">
            <a:extLst/>
          </a:blip>
          <a:stretch>
            <a:fillRect/>
          </a:stretch>
        </p:blipFill>
        <p:spPr>
          <a:xfrm>
            <a:off x="239498" y="3206451"/>
            <a:ext cx="4063762" cy="3202244"/>
          </a:xfrm>
          <a:prstGeom prst="rect">
            <a:avLst/>
          </a:prstGeom>
          <a:ln w="12700">
            <a:miter lim="400000"/>
          </a:ln>
        </p:spPr>
      </p:pic>
      <p:sp>
        <p:nvSpPr>
          <p:cNvPr id="236" name="Shape 236"/>
          <p:cNvSpPr/>
          <p:nvPr/>
        </p:nvSpPr>
        <p:spPr>
          <a:xfrm>
            <a:off x="239499" y="6408694"/>
            <a:ext cx="8739645"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rgbClr val="FFFFFF"/>
                </a:solidFill>
              </a:defRPr>
            </a:lvl1pPr>
          </a:lstStyle>
          <a:p>
            <a:pPr/>
            <a:r>
              <a:t>http://www.theverge.com/2014/10/4/6907721/elon-musks-believes-colonizing-mars-will-save-humanity</a:t>
            </a:r>
          </a:p>
        </p:txBody>
      </p:sp>
      <p:pic>
        <p:nvPicPr>
          <p:cNvPr id="237" name="image31.png"/>
          <p:cNvPicPr>
            <a:picLocks noChangeAspect="1"/>
          </p:cNvPicPr>
          <p:nvPr/>
        </p:nvPicPr>
        <p:blipFill>
          <a:blip r:embed="rId3">
            <a:extLst/>
          </a:blip>
          <a:stretch>
            <a:fillRect/>
          </a:stretch>
        </p:blipFill>
        <p:spPr>
          <a:xfrm>
            <a:off x="5242923" y="124366"/>
            <a:ext cx="3443877" cy="3651549"/>
          </a:xfrm>
          <a:prstGeom prst="rect">
            <a:avLst/>
          </a:prstGeom>
          <a:ln w="12700">
            <a:miter lim="400000"/>
          </a:ln>
        </p:spPr>
      </p:pic>
      <p:sp>
        <p:nvSpPr>
          <p:cNvPr id="238" name="Shape 238"/>
          <p:cNvSpPr/>
          <p:nvPr/>
        </p:nvSpPr>
        <p:spPr>
          <a:xfrm>
            <a:off x="941870" y="713445"/>
            <a:ext cx="4052903"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http://www.huffingtonpost.com/2014/09/30/elon-musk-mars-aeon-interview_n_5907914.html</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p:nvPr>
        </p:nvSpPr>
        <p:spPr>
          <a:prstGeom prst="rect">
            <a:avLst/>
          </a:prstGeom>
        </p:spPr>
        <p:txBody>
          <a:bodyPr/>
          <a:lstStyle/>
          <a:p>
            <a:pPr/>
          </a:p>
        </p:txBody>
      </p:sp>
      <p:pic>
        <p:nvPicPr>
          <p:cNvPr id="241" name="image32.png"/>
          <p:cNvPicPr>
            <a:picLocks noChangeAspect="1"/>
          </p:cNvPicPr>
          <p:nvPr/>
        </p:nvPicPr>
        <p:blipFill>
          <a:blip r:embed="rId2">
            <a:extLst/>
          </a:blip>
          <a:stretch>
            <a:fillRect/>
          </a:stretch>
        </p:blipFill>
        <p:spPr>
          <a:xfrm>
            <a:off x="0" y="1117600"/>
            <a:ext cx="9144000" cy="4612526"/>
          </a:xfrm>
          <a:prstGeom prst="rect">
            <a:avLst/>
          </a:prstGeom>
          <a:ln w="12700">
            <a:miter lim="400000"/>
          </a:ln>
        </p:spPr>
      </p:pic>
      <p:sp>
        <p:nvSpPr>
          <p:cNvPr id="242" name="Shape 242"/>
          <p:cNvSpPr/>
          <p:nvPr/>
        </p:nvSpPr>
        <p:spPr>
          <a:xfrm>
            <a:off x="4238421" y="6435283"/>
            <a:ext cx="217091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http://lunar.xprize.org</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p:nvPr>
        </p:nvSpPr>
        <p:spPr>
          <a:prstGeom prst="rect">
            <a:avLst/>
          </a:prstGeom>
        </p:spPr>
        <p:txBody>
          <a:bodyPr/>
          <a:lstStyle/>
          <a:p>
            <a:pPr/>
          </a:p>
        </p:txBody>
      </p:sp>
      <p:pic>
        <p:nvPicPr>
          <p:cNvPr id="245" name="image33.png"/>
          <p:cNvPicPr>
            <a:picLocks noChangeAspect="1"/>
          </p:cNvPicPr>
          <p:nvPr/>
        </p:nvPicPr>
        <p:blipFill>
          <a:blip r:embed="rId2">
            <a:extLst/>
          </a:blip>
          <a:stretch>
            <a:fillRect/>
          </a:stretch>
        </p:blipFill>
        <p:spPr>
          <a:xfrm>
            <a:off x="0" y="508000"/>
            <a:ext cx="9144000" cy="5817274"/>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極限状態がもたらす新しい知見</a:t>
            </a:r>
          </a:p>
        </p:txBody>
      </p:sp>
      <p:sp>
        <p:nvSpPr>
          <p:cNvPr id="248" name="Shape 248"/>
          <p:cNvSpPr/>
          <p:nvPr>
            <p:ph type="body" sz="half" idx="1"/>
          </p:nvPr>
        </p:nvSpPr>
        <p:spPr>
          <a:xfrm>
            <a:off x="457200" y="2076450"/>
            <a:ext cx="8229600" cy="2320925"/>
          </a:xfrm>
          <a:prstGeom prst="rect">
            <a:avLst/>
          </a:prstGeom>
        </p:spPr>
        <p:txBody>
          <a:bodyPr/>
          <a:lstStyle/>
          <a:p>
            <a:pPr>
              <a:spcBef>
                <a:spcPts val="500"/>
              </a:spcBef>
              <a:defRPr sz="2400"/>
            </a:pPr>
            <a:r>
              <a:rPr>
                <a:latin typeface="+mn-lt"/>
                <a:ea typeface="+mn-ea"/>
                <a:cs typeface="+mn-cs"/>
                <a:sym typeface="Helvetica"/>
              </a:rPr>
              <a:t>超高エネルギー加速器と新しい素粒子の発見</a:t>
            </a:r>
          </a:p>
          <a:p>
            <a:pPr>
              <a:spcBef>
                <a:spcPts val="500"/>
              </a:spcBef>
              <a:defRPr sz="2400"/>
            </a:pPr>
            <a:r>
              <a:rPr>
                <a:latin typeface="+mn-lt"/>
                <a:ea typeface="+mn-ea"/>
                <a:cs typeface="+mn-cs"/>
                <a:sym typeface="Helvetica"/>
              </a:rPr>
              <a:t>ダンゴムシの心</a:t>
            </a:r>
          </a:p>
          <a:p>
            <a:pPr>
              <a:spcBef>
                <a:spcPts val="500"/>
              </a:spcBef>
              <a:defRPr sz="2400"/>
            </a:pPr>
            <a:r>
              <a:rPr>
                <a:latin typeface="+mn-lt"/>
                <a:ea typeface="+mn-ea"/>
                <a:cs typeface="+mn-cs"/>
                <a:sym typeface="Helvetica"/>
              </a:rPr>
              <a:t>宇宙へ行く人間</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body" sz="half" idx="1"/>
          </p:nvPr>
        </p:nvSpPr>
        <p:spPr>
          <a:xfrm>
            <a:off x="179831" y="755486"/>
            <a:ext cx="6885739" cy="2775734"/>
          </a:xfrm>
          <a:prstGeom prst="rect">
            <a:avLst/>
          </a:prstGeom>
        </p:spPr>
        <p:txBody>
          <a:bodyPr/>
          <a:lstStyle/>
          <a:p>
            <a:pPr marL="0" indent="0">
              <a:buSzTx/>
              <a:buNone/>
              <a:defRPr sz="1800"/>
            </a:pPr>
          </a:p>
          <a:p>
            <a:pPr>
              <a:spcBef>
                <a:spcPts val="400"/>
              </a:spcBef>
              <a:defRPr sz="1800"/>
            </a:pPr>
            <a:r>
              <a:rPr>
                <a:latin typeface="+mn-lt"/>
                <a:ea typeface="+mn-ea"/>
                <a:cs typeface="+mn-cs"/>
                <a:sym typeface="Helvetica"/>
              </a:rPr>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t> </a:t>
            </a:r>
          </a:p>
        </p:txBody>
      </p:sp>
      <p:pic>
        <p:nvPicPr>
          <p:cNvPr id="251" name="image34.png"/>
          <p:cNvPicPr>
            <a:picLocks noChangeAspect="1"/>
          </p:cNvPicPr>
          <p:nvPr/>
        </p:nvPicPr>
        <p:blipFill>
          <a:blip r:embed="rId2">
            <a:extLst/>
          </a:blip>
          <a:stretch>
            <a:fillRect/>
          </a:stretch>
        </p:blipFill>
        <p:spPr>
          <a:xfrm>
            <a:off x="7065568" y="1508352"/>
            <a:ext cx="1909777" cy="1270001"/>
          </a:xfrm>
          <a:prstGeom prst="rect">
            <a:avLst/>
          </a:prstGeom>
          <a:ln w="12700">
            <a:miter lim="400000"/>
          </a:ln>
        </p:spPr>
      </p:pic>
      <p:sp>
        <p:nvSpPr>
          <p:cNvPr id="252" name="Shape 252"/>
          <p:cNvSpPr/>
          <p:nvPr/>
        </p:nvSpPr>
        <p:spPr>
          <a:xfrm>
            <a:off x="1804951" y="3229113"/>
            <a:ext cx="2052260"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FFFF"/>
                </a:solidFill>
              </a:defRPr>
            </a:pPr>
            <a:r>
              <a:rPr>
                <a:latin typeface="+mn-lt"/>
                <a:ea typeface="+mn-ea"/>
                <a:cs typeface="+mn-cs"/>
                <a:sym typeface="Helvetica"/>
              </a:rPr>
              <a:t>レヴィ</a:t>
            </a:r>
            <a:r>
              <a:t>=</a:t>
            </a:r>
            <a:r>
              <a:rPr>
                <a:latin typeface="+mn-lt"/>
                <a:ea typeface="+mn-ea"/>
                <a:cs typeface="+mn-cs"/>
                <a:sym typeface="Helvetica"/>
              </a:rPr>
              <a:t>ストロース講義</a:t>
            </a:r>
          </a:p>
        </p:txBody>
      </p:sp>
      <p:pic>
        <p:nvPicPr>
          <p:cNvPr id="253" name="image35.png"/>
          <p:cNvPicPr>
            <a:picLocks noChangeAspect="1"/>
          </p:cNvPicPr>
          <p:nvPr/>
        </p:nvPicPr>
        <p:blipFill>
          <a:blip r:embed="rId3">
            <a:extLst/>
          </a:blip>
          <a:stretch>
            <a:fillRect/>
          </a:stretch>
        </p:blipFill>
        <p:spPr>
          <a:xfrm>
            <a:off x="1194152" y="4058592"/>
            <a:ext cx="1857226" cy="2655930"/>
          </a:xfrm>
          <a:prstGeom prst="rect">
            <a:avLst/>
          </a:prstGeom>
          <a:ln w="12700">
            <a:miter lim="400000"/>
          </a:ln>
        </p:spPr>
      </p:pic>
      <p:sp>
        <p:nvSpPr>
          <p:cNvPr id="254" name="Shape 254"/>
          <p:cNvSpPr/>
          <p:nvPr/>
        </p:nvSpPr>
        <p:spPr>
          <a:xfrm>
            <a:off x="3547385" y="4129197"/>
            <a:ext cx="5369569" cy="299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mn-lt"/>
                <a:ea typeface="+mn-ea"/>
                <a:cs typeface="+mn-cs"/>
                <a:sym typeface="Helvetica"/>
              </a:defRPr>
            </a:pPr>
            <a:r>
              <a:t>今西錦司</a:t>
            </a:r>
            <a:r>
              <a:t>『</a:t>
            </a:r>
            <a:r>
              <a:t>民族文化などは、人間が意識的につくりあげようとしてできたものではなくて、自然にそうなってきたものでしょう。こういう文化と、</a:t>
            </a:r>
            <a:r>
              <a:rPr>
                <a:solidFill>
                  <a:srgbClr val="FFFF00"/>
                </a:solidFill>
              </a:rPr>
              <a:t>サピエンスとして人間が意識的に努力して作り出した文化</a:t>
            </a:r>
            <a:r>
              <a:t>とは、はっきり分ける必要がある</a:t>
            </a:r>
            <a:r>
              <a:t>』</a:t>
            </a:r>
          </a:p>
          <a:p>
            <a:pPr>
              <a:defRPr>
                <a:solidFill>
                  <a:srgbClr val="FFFFFF"/>
                </a:solidFill>
                <a:latin typeface="+mn-lt"/>
                <a:ea typeface="+mn-ea"/>
                <a:cs typeface="+mn-cs"/>
                <a:sym typeface="Helvetica"/>
              </a:defRPr>
            </a:pPr>
          </a:p>
          <a:p>
            <a:pPr>
              <a:defRPr>
                <a:solidFill>
                  <a:srgbClr val="FFFFFF"/>
                </a:solidFill>
                <a:latin typeface="+mn-lt"/>
                <a:ea typeface="+mn-ea"/>
                <a:cs typeface="+mn-cs"/>
                <a:sym typeface="Helvetica"/>
              </a:defRPr>
            </a:pPr>
            <a:r>
              <a:t>梅棹忠夫</a:t>
            </a:r>
            <a:r>
              <a:t>『</a:t>
            </a:r>
            <a:r>
              <a:t>目的的発想は自然的所与とちごうてかなり自由度が高い。洋々たる可能性をはらんでいるとともに、一面</a:t>
            </a:r>
            <a:r>
              <a:rPr>
                <a:solidFill>
                  <a:srgbClr val="FFFF00"/>
                </a:solidFill>
              </a:rPr>
              <a:t>大変恐ろしいところ</a:t>
            </a:r>
            <a:r>
              <a:t>がある</a:t>
            </a:r>
            <a:r>
              <a:t>』</a:t>
            </a:r>
          </a:p>
        </p:txBody>
      </p:sp>
      <p:sp>
        <p:nvSpPr>
          <p:cNvPr id="255" name="Shape 255"/>
          <p:cNvSpPr/>
          <p:nvPr/>
        </p:nvSpPr>
        <p:spPr>
          <a:xfrm>
            <a:off x="474086" y="293821"/>
            <a:ext cx="5880101"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宇宙と、人類の多様性、グロテスクな未来</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7" name="image36.jpg" descr="mars-moon_m.jpg"/>
          <p:cNvPicPr>
            <a:picLocks noChangeAspect="1"/>
          </p:cNvPicPr>
          <p:nvPr/>
        </p:nvPicPr>
        <p:blipFill>
          <a:blip r:embed="rId2">
            <a:extLst/>
          </a:blip>
          <a:stretch>
            <a:fillRect/>
          </a:stretch>
        </p:blipFill>
        <p:spPr>
          <a:xfrm>
            <a:off x="0" y="0"/>
            <a:ext cx="9124967" cy="6858000"/>
          </a:xfrm>
          <a:prstGeom prst="rect">
            <a:avLst/>
          </a:prstGeom>
          <a:ln w="12700">
            <a:miter lim="400000"/>
          </a:ln>
        </p:spPr>
      </p:pic>
      <p:sp>
        <p:nvSpPr>
          <p:cNvPr id="258" name="Shape 258"/>
          <p:cNvSpPr/>
          <p:nvPr>
            <p:ph type="title"/>
          </p:nvPr>
        </p:nvSpPr>
        <p:spPr>
          <a:xfrm>
            <a:off x="457200" y="130337"/>
            <a:ext cx="8229600" cy="1143001"/>
          </a:xfrm>
          <a:prstGeom prst="rect">
            <a:avLst/>
          </a:prstGeom>
        </p:spPr>
        <p:txBody>
          <a:bodyPr/>
          <a:lstStyle/>
          <a:p>
            <a:pPr algn="l">
              <a:defRPr sz="1600"/>
            </a:pPr>
            <a:r>
              <a:rPr>
                <a:latin typeface="+mn-lt"/>
                <a:ea typeface="+mn-ea"/>
                <a:cs typeface="+mn-cs"/>
                <a:sym typeface="Helvetica"/>
              </a:rPr>
              <a:t>『</a:t>
            </a:r>
            <a:r>
              <a:rPr>
                <a:latin typeface="+mn-lt"/>
                <a:ea typeface="+mn-ea"/>
                <a:cs typeface="+mn-cs"/>
                <a:sym typeface="Helvetica"/>
              </a:rPr>
              <a:t>私なんかは、自分の一生については自然が破壊されていくのを悲しんだりしている。けれども人間の一生を考えたらサイボーグでもなんでもいいから、もっと発展してほしいという気持になるね</a:t>
            </a:r>
            <a:r>
              <a:rPr>
                <a:latin typeface="+mn-lt"/>
                <a:ea typeface="+mn-ea"/>
                <a:cs typeface="+mn-cs"/>
                <a:sym typeface="Helvetica"/>
              </a:rPr>
              <a:t>』</a:t>
            </a:r>
            <a:r>
              <a:rPr>
                <a:latin typeface="+mn-lt"/>
                <a:ea typeface="+mn-ea"/>
                <a:cs typeface="+mn-cs"/>
                <a:sym typeface="Helvetica"/>
              </a:rPr>
              <a:t>（今西錦司）</a:t>
            </a:r>
          </a:p>
        </p:txBody>
      </p:sp>
      <p:sp>
        <p:nvSpPr>
          <p:cNvPr id="259" name="Shape 259"/>
          <p:cNvSpPr/>
          <p:nvPr/>
        </p:nvSpPr>
        <p:spPr>
          <a:xfrm>
            <a:off x="457200" y="5284784"/>
            <a:ext cx="8229600" cy="3454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defRPr sz="2000">
                <a:solidFill>
                  <a:srgbClr val="FFFFFF"/>
                </a:solidFill>
                <a:latin typeface="ヒラギノ丸ゴ Pro"/>
                <a:ea typeface="ヒラギノ丸ゴ Pro"/>
                <a:cs typeface="ヒラギノ丸ゴ Pro"/>
                <a:sym typeface="ヒラギノ丸ゴ Pro"/>
              </a:defRPr>
            </a:lvl1pPr>
          </a:lstStyle>
          <a:p>
            <a:pPr>
              <a:defRPr>
                <a:latin typeface="Corbel"/>
                <a:ea typeface="Corbel"/>
                <a:cs typeface="Corbel"/>
                <a:sym typeface="Corbel"/>
              </a:defRPr>
            </a:pPr>
            <a:r>
              <a:rPr>
                <a:latin typeface="ヒラギノ丸ゴ Pro"/>
                <a:ea typeface="ヒラギノ丸ゴ Pro"/>
                <a:cs typeface="ヒラギノ丸ゴ Pro"/>
                <a:sym typeface="ヒラギノ丸ゴ Pro"/>
              </a:rPr>
              <a:t>われわれは宇宙をかき乱すのか？</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63" name="Group 263"/>
          <p:cNvGrpSpPr/>
          <p:nvPr/>
        </p:nvGrpSpPr>
        <p:grpSpPr>
          <a:xfrm>
            <a:off x="467543" y="152636"/>
            <a:ext cx="8229601" cy="792088"/>
            <a:chOff x="0" y="0"/>
            <a:chExt cx="8229600" cy="792087"/>
          </a:xfrm>
        </p:grpSpPr>
        <p:sp>
          <p:nvSpPr>
            <p:cNvPr id="261" name="Shape 261"/>
            <p:cNvSpPr/>
            <p:nvPr/>
          </p:nvSpPr>
          <p:spPr>
            <a:xfrm>
              <a:off x="0" y="0"/>
              <a:ext cx="8229600" cy="792088"/>
            </a:xfrm>
            <a:prstGeom prst="rect">
              <a:avLst/>
            </a:prstGeom>
            <a:solidFill>
              <a:schemeClr val="accent1"/>
            </a:solidFill>
            <a:ln w="381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defRPr sz="2800">
                  <a:latin typeface="ヒラギノ角ゴ Pro W3"/>
                  <a:ea typeface="ヒラギノ角ゴ Pro W3"/>
                  <a:cs typeface="ヒラギノ角ゴ Pro W3"/>
                  <a:sym typeface="ヒラギノ角ゴ Pro W3"/>
                </a:defRPr>
              </a:pPr>
            </a:p>
          </p:txBody>
        </p:sp>
        <p:sp>
          <p:nvSpPr>
            <p:cNvPr id="262" name="Shape 262"/>
            <p:cNvSpPr/>
            <p:nvPr/>
          </p:nvSpPr>
          <p:spPr>
            <a:xfrm>
              <a:off x="0" y="172524"/>
              <a:ext cx="8229600" cy="447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a:latin typeface="ヒラギノ角ゴ Pro W3"/>
                  <a:ea typeface="ヒラギノ角ゴ Pro W3"/>
                  <a:cs typeface="ヒラギノ角ゴ Pro W3"/>
                  <a:sym typeface="ヒラギノ角ゴ Pro W3"/>
                </a:defRPr>
              </a:lvl1pPr>
            </a:lstStyle>
            <a:p>
              <a:pPr/>
              <a:r>
                <a:t>宇宙ユニットの社会連携活動</a:t>
              </a:r>
            </a:p>
          </p:txBody>
        </p:sp>
      </p:grpSp>
      <p:pic>
        <p:nvPicPr>
          <p:cNvPr id="264" name="image37.png"/>
          <p:cNvPicPr>
            <a:picLocks noChangeAspect="1"/>
          </p:cNvPicPr>
          <p:nvPr/>
        </p:nvPicPr>
        <p:blipFill>
          <a:blip r:embed="rId2">
            <a:extLst/>
          </a:blip>
          <a:stretch>
            <a:fillRect/>
          </a:stretch>
        </p:blipFill>
        <p:spPr>
          <a:xfrm>
            <a:off x="1253065" y="2013465"/>
            <a:ext cx="3043477" cy="2282608"/>
          </a:xfrm>
          <a:prstGeom prst="rect">
            <a:avLst/>
          </a:prstGeom>
          <a:ln w="12700">
            <a:miter lim="400000"/>
          </a:ln>
        </p:spPr>
      </p:pic>
      <p:pic>
        <p:nvPicPr>
          <p:cNvPr id="265" name="image38.png"/>
          <p:cNvPicPr>
            <a:picLocks noChangeAspect="1"/>
          </p:cNvPicPr>
          <p:nvPr/>
        </p:nvPicPr>
        <p:blipFill>
          <a:blip r:embed="rId3">
            <a:extLst/>
          </a:blip>
          <a:stretch>
            <a:fillRect/>
          </a:stretch>
        </p:blipFill>
        <p:spPr>
          <a:xfrm>
            <a:off x="186266" y="4453466"/>
            <a:ext cx="2658536" cy="1495427"/>
          </a:xfrm>
          <a:prstGeom prst="rect">
            <a:avLst/>
          </a:prstGeom>
          <a:ln w="12700">
            <a:miter lim="400000"/>
          </a:ln>
        </p:spPr>
      </p:pic>
      <p:pic>
        <p:nvPicPr>
          <p:cNvPr id="266" name="image39.png"/>
          <p:cNvPicPr>
            <a:picLocks noChangeAspect="1"/>
          </p:cNvPicPr>
          <p:nvPr/>
        </p:nvPicPr>
        <p:blipFill>
          <a:blip r:embed="rId4">
            <a:extLst/>
          </a:blip>
          <a:stretch>
            <a:fillRect/>
          </a:stretch>
        </p:blipFill>
        <p:spPr>
          <a:xfrm>
            <a:off x="6468800" y="1303865"/>
            <a:ext cx="2228344" cy="3149602"/>
          </a:xfrm>
          <a:prstGeom prst="rect">
            <a:avLst/>
          </a:prstGeom>
          <a:ln w="12700">
            <a:miter lim="400000"/>
          </a:ln>
        </p:spPr>
      </p:pic>
      <p:sp>
        <p:nvSpPr>
          <p:cNvPr id="267" name="Shape 267"/>
          <p:cNvSpPr/>
          <p:nvPr/>
        </p:nvSpPr>
        <p:spPr>
          <a:xfrm>
            <a:off x="467544" y="1182468"/>
            <a:ext cx="5736610" cy="904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1600">
                <a:solidFill>
                  <a:srgbClr val="FFFFFF"/>
                </a:solidFill>
                <a:latin typeface="ヒラギノ角ゴ Pro W3"/>
                <a:ea typeface="ヒラギノ角ゴ Pro W3"/>
                <a:cs typeface="ヒラギノ角ゴ Pro W3"/>
                <a:sym typeface="ヒラギノ角ゴ Pro W3"/>
              </a:defRPr>
            </a:pPr>
            <a:r>
              <a:t>宇宙ユニットシンポジウム（研究者による講演と討議）</a:t>
            </a:r>
          </a:p>
          <a:p>
            <a:pPr marL="285750" indent="-285750">
              <a:buSzPct val="100000"/>
              <a:buFont typeface="Arial"/>
              <a:buChar char="•"/>
              <a:defRPr sz="1600">
                <a:solidFill>
                  <a:srgbClr val="FFFFFF"/>
                </a:solidFill>
                <a:latin typeface="ヒラギノ角ゴ Pro W3"/>
                <a:ea typeface="ヒラギノ角ゴ Pro W3"/>
                <a:cs typeface="ヒラギノ角ゴ Pro W3"/>
                <a:sym typeface="ヒラギノ角ゴ Pro W3"/>
              </a:defRPr>
            </a:pPr>
            <a:r>
              <a:t>宇宙研究の広場（研究者、学生、高校生、企業関係者、市民団体等が一同に介してそれぞれの活動を発表）</a:t>
            </a:r>
          </a:p>
        </p:txBody>
      </p:sp>
      <p:pic>
        <p:nvPicPr>
          <p:cNvPr id="268" name="image40.png"/>
          <p:cNvPicPr>
            <a:picLocks noChangeAspect="1"/>
          </p:cNvPicPr>
          <p:nvPr/>
        </p:nvPicPr>
        <p:blipFill>
          <a:blip r:embed="rId5">
            <a:extLst/>
          </a:blip>
          <a:stretch>
            <a:fillRect/>
          </a:stretch>
        </p:blipFill>
        <p:spPr>
          <a:xfrm>
            <a:off x="7332133" y="4594135"/>
            <a:ext cx="1635945" cy="1226959"/>
          </a:xfrm>
          <a:prstGeom prst="rect">
            <a:avLst/>
          </a:prstGeom>
          <a:ln w="12700">
            <a:miter lim="400000"/>
          </a:ln>
        </p:spPr>
      </p:pic>
      <p:pic>
        <p:nvPicPr>
          <p:cNvPr id="269" name="image41.png"/>
          <p:cNvPicPr>
            <a:picLocks noChangeAspect="1"/>
          </p:cNvPicPr>
          <p:nvPr/>
        </p:nvPicPr>
        <p:blipFill>
          <a:blip r:embed="rId6">
            <a:extLst/>
          </a:blip>
          <a:stretch>
            <a:fillRect/>
          </a:stretch>
        </p:blipFill>
        <p:spPr>
          <a:xfrm>
            <a:off x="5637650" y="3739946"/>
            <a:ext cx="1559016" cy="2233547"/>
          </a:xfrm>
          <a:prstGeom prst="rect">
            <a:avLst/>
          </a:prstGeom>
          <a:ln w="12700">
            <a:miter lim="400000"/>
          </a:ln>
        </p:spPr>
      </p:pic>
      <p:sp>
        <p:nvSpPr>
          <p:cNvPr id="270" name="Shape 270"/>
          <p:cNvSpPr/>
          <p:nvPr/>
        </p:nvSpPr>
        <p:spPr>
          <a:xfrm>
            <a:off x="6204153" y="6041225"/>
            <a:ext cx="2479397" cy="59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85750" indent="-285750">
              <a:buSzPct val="100000"/>
              <a:buFont typeface="Arial"/>
              <a:buChar char="•"/>
              <a:defRPr sz="1600">
                <a:solidFill>
                  <a:srgbClr val="FFFFFF"/>
                </a:solidFill>
                <a:latin typeface="ヒラギノ角ゴ Pro W3"/>
                <a:ea typeface="ヒラギノ角ゴ Pro W3"/>
                <a:cs typeface="ヒラギノ角ゴ Pro W3"/>
                <a:sym typeface="ヒラギノ角ゴ Pro W3"/>
              </a:defRPr>
            </a:pPr>
            <a:r>
              <a:t>アート、伝統文化との</a:t>
            </a:r>
          </a:p>
          <a:p>
            <a:pPr>
              <a:defRPr sz="1600">
                <a:solidFill>
                  <a:srgbClr val="FFFFFF"/>
                </a:solidFill>
                <a:latin typeface="ヒラギノ角ゴ Pro W3"/>
                <a:ea typeface="ヒラギノ角ゴ Pro W3"/>
                <a:cs typeface="ヒラギノ角ゴ Pro W3"/>
                <a:sym typeface="ヒラギノ角ゴ Pro W3"/>
              </a:defRPr>
            </a:pPr>
            <a:r>
              <a:t>コラボレーション</a:t>
            </a:r>
          </a:p>
        </p:txBody>
      </p:sp>
      <p:sp>
        <p:nvSpPr>
          <p:cNvPr id="271" name="Shape 271"/>
          <p:cNvSpPr/>
          <p:nvPr/>
        </p:nvSpPr>
        <p:spPr>
          <a:xfrm>
            <a:off x="213544" y="6041225"/>
            <a:ext cx="2190989"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Arial"/>
              <a:buChar char="•"/>
              <a:defRPr sz="1600">
                <a:solidFill>
                  <a:srgbClr val="FFFFFF"/>
                </a:solidFill>
                <a:latin typeface="ヒラギノ角ゴ Pro W3"/>
                <a:ea typeface="ヒラギノ角ゴ Pro W3"/>
                <a:cs typeface="ヒラギノ角ゴ Pro W3"/>
                <a:sym typeface="ヒラギノ角ゴ Pro W3"/>
              </a:defRPr>
            </a:lvl1pPr>
          </a:lstStyle>
          <a:p>
            <a:pPr/>
            <a:r>
              <a:t>お寺で宇宙学</a:t>
            </a:r>
          </a:p>
        </p:txBody>
      </p:sp>
      <p:sp>
        <p:nvSpPr>
          <p:cNvPr id="272" name="Shape 272"/>
          <p:cNvSpPr/>
          <p:nvPr/>
        </p:nvSpPr>
        <p:spPr>
          <a:xfrm rot="10800000">
            <a:off x="382876" y="6954034"/>
            <a:ext cx="2021658"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Arial"/>
              <a:buChar char="•"/>
              <a:defRPr sz="1600">
                <a:solidFill>
                  <a:srgbClr val="FFFFFF"/>
                </a:solidFill>
                <a:latin typeface="ヒラギノ角ゴ Pro W3"/>
                <a:ea typeface="ヒラギノ角ゴ Pro W3"/>
                <a:cs typeface="ヒラギノ角ゴ Pro W3"/>
                <a:sym typeface="ヒラギノ角ゴ Pro W3"/>
              </a:defRPr>
            </a:lvl1pPr>
          </a:lstStyle>
          <a:p>
            <a:pPr/>
            <a:r>
              <a:t>科学衛星打ち上げパブリックビューイング</a:t>
            </a:r>
          </a:p>
        </p:txBody>
      </p:sp>
      <p:sp>
        <p:nvSpPr>
          <p:cNvPr id="273" name="Shape 273"/>
          <p:cNvSpPr/>
          <p:nvPr/>
        </p:nvSpPr>
        <p:spPr>
          <a:xfrm>
            <a:off x="2951697" y="6054468"/>
            <a:ext cx="2337977" cy="599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buSzPct val="100000"/>
              <a:buFont typeface="Arial"/>
              <a:buChar char="•"/>
              <a:defRPr sz="1600">
                <a:solidFill>
                  <a:srgbClr val="FFFFFF"/>
                </a:solidFill>
                <a:latin typeface="ヒラギノ角ゴ Pro W3"/>
                <a:ea typeface="ヒラギノ角ゴ Pro W3"/>
                <a:cs typeface="ヒラギノ角ゴ Pro W3"/>
                <a:sym typeface="ヒラギノ角ゴ Pro W3"/>
              </a:defRPr>
            </a:lvl1pPr>
          </a:lstStyle>
          <a:p>
            <a:pPr/>
            <a:r>
              <a:t>子ども向けワークショップ、出前授業</a:t>
            </a:r>
          </a:p>
        </p:txBody>
      </p:sp>
      <p:pic>
        <p:nvPicPr>
          <p:cNvPr id="274" name="image42.png"/>
          <p:cNvPicPr>
            <a:picLocks noChangeAspect="1"/>
          </p:cNvPicPr>
          <p:nvPr/>
        </p:nvPicPr>
        <p:blipFill>
          <a:blip r:embed="rId7">
            <a:extLst/>
          </a:blip>
          <a:stretch>
            <a:fillRect/>
          </a:stretch>
        </p:blipFill>
        <p:spPr>
          <a:xfrm>
            <a:off x="3181999" y="4540179"/>
            <a:ext cx="2229083" cy="1492248"/>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prstGeom prst="rect">
            <a:avLst/>
          </a:prstGeom>
        </p:spPr>
        <p:txBody>
          <a:bodyPr/>
          <a:lstStyle>
            <a:lvl1pPr>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講義予定</a:t>
            </a:r>
          </a:p>
        </p:txBody>
      </p:sp>
      <p:sp>
        <p:nvSpPr>
          <p:cNvPr id="123" name="Shape 123"/>
          <p:cNvSpPr/>
          <p:nvPr>
            <p:ph type="body" idx="1"/>
          </p:nvPr>
        </p:nvSpPr>
        <p:spPr>
          <a:xfrm>
            <a:off x="457200" y="1222857"/>
            <a:ext cx="8229600" cy="5150115"/>
          </a:xfrm>
          <a:prstGeom prst="rect">
            <a:avLst/>
          </a:prstGeom>
        </p:spPr>
        <p:txBody>
          <a:bodyPr/>
          <a:lstStyle/>
          <a:p>
            <a:pPr marL="257175" indent="-257175" defTabSz="685800">
              <a:lnSpc>
                <a:spcPct val="120000"/>
              </a:lnSpc>
              <a:spcBef>
                <a:spcPts val="200"/>
              </a:spcBef>
              <a:defRPr sz="1125"/>
            </a:pPr>
            <a:r>
              <a:t>4</a:t>
            </a:r>
            <a:r>
              <a:rPr>
                <a:latin typeface="+mn-lt"/>
                <a:ea typeface="+mn-ea"/>
                <a:cs typeface="+mn-cs"/>
                <a:sym typeface="Helvetica"/>
              </a:rPr>
              <a:t>月</a:t>
            </a:r>
            <a:r>
              <a:t>12</a:t>
            </a:r>
            <a:r>
              <a:rPr>
                <a:latin typeface="+mn-lt"/>
                <a:ea typeface="+mn-ea"/>
                <a:cs typeface="+mn-cs"/>
                <a:sym typeface="Helvetica"/>
              </a:rPr>
              <a:t>日　宇宙総合学とは何か？　磯部洋明　（総合生存学館）　　　　　　　　　　　　　　　　　　　　　　　　　　</a:t>
            </a:r>
          </a:p>
          <a:p>
            <a:pPr marL="257175" indent="-257175" defTabSz="685800">
              <a:lnSpc>
                <a:spcPct val="120000"/>
              </a:lnSpc>
              <a:spcBef>
                <a:spcPts val="200"/>
              </a:spcBef>
              <a:defRPr sz="1125"/>
            </a:pPr>
            <a:r>
              <a:t>4</a:t>
            </a:r>
            <a:r>
              <a:rPr>
                <a:latin typeface="+mn-lt"/>
                <a:ea typeface="+mn-ea"/>
                <a:cs typeface="+mn-cs"/>
                <a:sym typeface="Helvetica"/>
              </a:rPr>
              <a:t>月</a:t>
            </a:r>
            <a:r>
              <a:t>19</a:t>
            </a:r>
            <a:r>
              <a:rPr>
                <a:latin typeface="+mn-lt"/>
                <a:ea typeface="+mn-ea"/>
                <a:cs typeface="+mn-cs"/>
                <a:sym typeface="Helvetica"/>
              </a:rPr>
              <a:t>日　地球磁気圏とオーロラ　海老原祐輔 （生存圏研究所）　　　　　　　　　　　　　　　　　　</a:t>
            </a:r>
          </a:p>
          <a:p>
            <a:pPr marL="257175" indent="-257175" defTabSz="685800">
              <a:lnSpc>
                <a:spcPct val="120000"/>
              </a:lnSpc>
              <a:spcBef>
                <a:spcPts val="200"/>
              </a:spcBef>
              <a:defRPr sz="1125"/>
            </a:pPr>
            <a:r>
              <a:t>4</a:t>
            </a:r>
            <a:r>
              <a:rPr>
                <a:latin typeface="+mn-lt"/>
                <a:ea typeface="+mn-ea"/>
                <a:cs typeface="+mn-cs"/>
                <a:sym typeface="Helvetica"/>
              </a:rPr>
              <a:t>月</a:t>
            </a:r>
            <a:r>
              <a:t>26</a:t>
            </a:r>
            <a:r>
              <a:rPr>
                <a:latin typeface="+mn-lt"/>
                <a:ea typeface="+mn-ea"/>
                <a:cs typeface="+mn-cs"/>
                <a:sym typeface="Helvetica"/>
              </a:rPr>
              <a:t>日　宇宙落語　柴田一成（理学研究科）、特別ゲスト・林家染二（落語家）</a:t>
            </a:r>
          </a:p>
          <a:p>
            <a:pPr marL="257175" indent="-257175" defTabSz="685800">
              <a:lnSpc>
                <a:spcPct val="120000"/>
              </a:lnSpc>
              <a:spcBef>
                <a:spcPts val="200"/>
              </a:spcBef>
              <a:defRPr sz="1125"/>
            </a:pPr>
            <a:r>
              <a:t>5</a:t>
            </a:r>
            <a:r>
              <a:rPr>
                <a:latin typeface="+mn-lt"/>
                <a:ea typeface="+mn-ea"/>
                <a:cs typeface="+mn-cs"/>
                <a:sym typeface="Helvetica"/>
              </a:rPr>
              <a:t>月</a:t>
            </a:r>
            <a:r>
              <a:t>10</a:t>
            </a:r>
            <a:r>
              <a:rPr>
                <a:latin typeface="+mn-lt"/>
                <a:ea typeface="+mn-ea"/>
                <a:cs typeface="+mn-cs"/>
                <a:sym typeface="Helvetica"/>
              </a:rPr>
              <a:t>日　放射線と宇宙　斉藤学（工学研究科）</a:t>
            </a:r>
          </a:p>
          <a:p>
            <a:pPr marL="257175" indent="-257175" defTabSz="685800">
              <a:lnSpc>
                <a:spcPct val="120000"/>
              </a:lnSpc>
              <a:spcBef>
                <a:spcPts val="200"/>
              </a:spcBef>
              <a:defRPr sz="1125"/>
            </a:pPr>
            <a:r>
              <a:t>5</a:t>
            </a:r>
            <a:r>
              <a:rPr>
                <a:latin typeface="+mn-lt"/>
                <a:ea typeface="+mn-ea"/>
                <a:cs typeface="+mn-cs"/>
                <a:sym typeface="Helvetica"/>
              </a:rPr>
              <a:t>月</a:t>
            </a:r>
            <a:r>
              <a:t>17</a:t>
            </a:r>
            <a:r>
              <a:rPr>
                <a:latin typeface="+mn-lt"/>
                <a:ea typeface="+mn-ea"/>
                <a:cs typeface="+mn-cs"/>
                <a:sym typeface="Helvetica"/>
              </a:rPr>
              <a:t>日　宇宙医学　石原昭彦（人間環境学研究科）</a:t>
            </a:r>
          </a:p>
          <a:p>
            <a:pPr marL="257175" indent="-257175" defTabSz="685800">
              <a:lnSpc>
                <a:spcPct val="120000"/>
              </a:lnSpc>
              <a:spcBef>
                <a:spcPts val="200"/>
              </a:spcBef>
              <a:defRPr sz="1125"/>
            </a:pPr>
            <a:r>
              <a:t>5</a:t>
            </a:r>
            <a:r>
              <a:rPr>
                <a:latin typeface="+mn-lt"/>
                <a:ea typeface="+mn-ea"/>
                <a:cs typeface="+mn-cs"/>
                <a:sym typeface="Helvetica"/>
              </a:rPr>
              <a:t>月</a:t>
            </a:r>
            <a:r>
              <a:t>24</a:t>
            </a:r>
            <a:r>
              <a:rPr>
                <a:latin typeface="+mn-lt"/>
                <a:ea typeface="+mn-ea"/>
                <a:cs typeface="+mn-cs"/>
                <a:sym typeface="Helvetica"/>
              </a:rPr>
              <a:t>日　人類の宇宙観の変遷　伊藤和行（文学研究科）　　　　　　　　　　　　　　　　　　　　　　　　</a:t>
            </a:r>
          </a:p>
          <a:p>
            <a:pPr marL="257175" indent="-257175" defTabSz="685800">
              <a:lnSpc>
                <a:spcPct val="120000"/>
              </a:lnSpc>
              <a:spcBef>
                <a:spcPts val="200"/>
              </a:spcBef>
              <a:defRPr sz="1125"/>
            </a:pPr>
            <a:r>
              <a:t>5</a:t>
            </a:r>
            <a:r>
              <a:rPr>
                <a:latin typeface="+mn-lt"/>
                <a:ea typeface="+mn-ea"/>
                <a:cs typeface="+mn-cs"/>
                <a:sym typeface="Helvetica"/>
              </a:rPr>
              <a:t>月</a:t>
            </a:r>
            <a:r>
              <a:t>31</a:t>
            </a:r>
            <a:r>
              <a:rPr>
                <a:latin typeface="+mn-lt"/>
                <a:ea typeface="+mn-ea"/>
                <a:cs typeface="+mn-cs"/>
                <a:sym typeface="Helvetica"/>
              </a:rPr>
              <a:t>日　宇宙と人のこころ　鎌田東二（元こころの未来研究センター）　　　　　　　　　　　　　　</a:t>
            </a:r>
          </a:p>
          <a:p>
            <a:pPr marL="257175" indent="-257175" defTabSz="685800">
              <a:lnSpc>
                <a:spcPct val="120000"/>
              </a:lnSpc>
              <a:spcBef>
                <a:spcPts val="200"/>
              </a:spcBef>
              <a:defRPr sz="1125"/>
            </a:pPr>
            <a:r>
              <a:t>6</a:t>
            </a:r>
            <a:r>
              <a:rPr>
                <a:latin typeface="+mn-lt"/>
                <a:ea typeface="+mn-ea"/>
                <a:cs typeface="+mn-cs"/>
                <a:sym typeface="Helvetica"/>
              </a:rPr>
              <a:t>月</a:t>
            </a:r>
            <a:r>
              <a:t>7</a:t>
            </a:r>
            <a:r>
              <a:rPr>
                <a:latin typeface="+mn-lt"/>
                <a:ea typeface="+mn-ea"/>
                <a:cs typeface="+mn-cs"/>
                <a:sym typeface="Helvetica"/>
              </a:rPr>
              <a:t>日　人工衛星の力学と制御　大塚敏之（情報学研究科）　　　　　　　　　　　　　　</a:t>
            </a:r>
          </a:p>
          <a:p>
            <a:pPr marL="257175" indent="-257175" defTabSz="685800">
              <a:lnSpc>
                <a:spcPct val="120000"/>
              </a:lnSpc>
              <a:spcBef>
                <a:spcPts val="200"/>
              </a:spcBef>
              <a:defRPr sz="1125"/>
            </a:pPr>
            <a:r>
              <a:t>6</a:t>
            </a:r>
            <a:r>
              <a:rPr>
                <a:latin typeface="+mn-lt"/>
                <a:ea typeface="+mn-ea"/>
                <a:cs typeface="+mn-cs"/>
                <a:sym typeface="Helvetica"/>
              </a:rPr>
              <a:t>月</a:t>
            </a:r>
            <a:r>
              <a:t>14</a:t>
            </a:r>
            <a:r>
              <a:rPr>
                <a:latin typeface="+mn-lt"/>
                <a:ea typeface="+mn-ea"/>
                <a:cs typeface="+mn-cs"/>
                <a:sym typeface="Helvetica"/>
              </a:rPr>
              <a:t>日　宇宙倫理学　伊勢田哲治（文学研究科）　　　　　　　　　　　　　　　　　　　　　　　　　　　　　　　　　　　　</a:t>
            </a:r>
          </a:p>
          <a:p>
            <a:pPr marL="257175" indent="-257175" defTabSz="685800">
              <a:lnSpc>
                <a:spcPct val="120000"/>
              </a:lnSpc>
              <a:spcBef>
                <a:spcPts val="200"/>
              </a:spcBef>
              <a:defRPr sz="1125"/>
            </a:pPr>
            <a:r>
              <a:t>6</a:t>
            </a:r>
            <a:r>
              <a:rPr>
                <a:latin typeface="+mn-lt"/>
                <a:ea typeface="+mn-ea"/>
                <a:cs typeface="+mn-cs"/>
                <a:sym typeface="Helvetica"/>
              </a:rPr>
              <a:t>月</a:t>
            </a:r>
            <a:r>
              <a:t>21</a:t>
            </a:r>
            <a:r>
              <a:rPr>
                <a:latin typeface="+mn-lt"/>
                <a:ea typeface="+mn-ea"/>
                <a:cs typeface="+mn-cs"/>
                <a:sym typeface="Helvetica"/>
              </a:rPr>
              <a:t>日　宇宙計画学　中野不二男 （宇宙ユニット</a:t>
            </a:r>
            <a:r>
              <a:t>BBT</a:t>
            </a:r>
            <a:r>
              <a:rPr>
                <a:latin typeface="+mn-lt"/>
                <a:ea typeface="+mn-ea"/>
                <a:cs typeface="+mn-cs"/>
                <a:sym typeface="Helvetica"/>
              </a:rPr>
              <a:t>部門）　　　　　　　　　　　　　　　　　　　　　　　　　　　　　　　</a:t>
            </a:r>
          </a:p>
          <a:p>
            <a:pPr marL="257175" indent="-257175" defTabSz="685800">
              <a:lnSpc>
                <a:spcPct val="120000"/>
              </a:lnSpc>
              <a:spcBef>
                <a:spcPts val="200"/>
              </a:spcBef>
              <a:defRPr sz="1125"/>
            </a:pPr>
            <a:r>
              <a:t>6</a:t>
            </a:r>
            <a:r>
              <a:rPr>
                <a:latin typeface="+mn-lt"/>
                <a:ea typeface="+mn-ea"/>
                <a:cs typeface="+mn-cs"/>
                <a:sym typeface="Helvetica"/>
              </a:rPr>
              <a:t>月</a:t>
            </a:r>
            <a:r>
              <a:t>28</a:t>
            </a:r>
            <a:r>
              <a:rPr>
                <a:latin typeface="+mn-lt"/>
                <a:ea typeface="+mn-ea"/>
                <a:cs typeface="+mn-cs"/>
                <a:sym typeface="Helvetica"/>
              </a:rPr>
              <a:t>日　最新宇宙観測　栗田光樹夫（理学研究科）　　　　　　　　　　　　　　　　　　　　</a:t>
            </a:r>
          </a:p>
          <a:p>
            <a:pPr marL="257175" indent="-257175" defTabSz="685800">
              <a:lnSpc>
                <a:spcPct val="120000"/>
              </a:lnSpc>
              <a:spcBef>
                <a:spcPts val="200"/>
              </a:spcBef>
              <a:defRPr sz="1125"/>
            </a:pPr>
            <a:r>
              <a:t>7</a:t>
            </a:r>
            <a:r>
              <a:rPr>
                <a:latin typeface="+mn-lt"/>
                <a:ea typeface="+mn-ea"/>
                <a:cs typeface="+mn-cs"/>
                <a:sym typeface="Helvetica"/>
              </a:rPr>
              <a:t>月</a:t>
            </a:r>
            <a:r>
              <a:t>5</a:t>
            </a:r>
            <a:r>
              <a:rPr>
                <a:latin typeface="+mn-lt"/>
                <a:ea typeface="+mn-ea"/>
                <a:cs typeface="+mn-cs"/>
                <a:sym typeface="Helvetica"/>
              </a:rPr>
              <a:t>日　太陽系探査とはやぶさ</a:t>
            </a:r>
            <a:r>
              <a:t>2</a:t>
            </a:r>
            <a:r>
              <a:rPr>
                <a:latin typeface="+mn-lt"/>
                <a:ea typeface="+mn-ea"/>
                <a:cs typeface="+mn-cs"/>
                <a:sym typeface="Helvetica"/>
              </a:rPr>
              <a:t>　土</a:t>
            </a:r>
            <a:r>
              <a:t>’</a:t>
            </a:r>
            <a:r>
              <a:rPr>
                <a:latin typeface="+mn-lt"/>
                <a:ea typeface="+mn-ea"/>
                <a:cs typeface="+mn-cs"/>
                <a:sym typeface="Helvetica"/>
              </a:rPr>
              <a:t>山明（理学研究科）　　　　　　　　　　　　　　　　　　　　　　　　　　　　　</a:t>
            </a:r>
          </a:p>
          <a:p>
            <a:pPr marL="257175" indent="-257175" defTabSz="685800">
              <a:lnSpc>
                <a:spcPct val="120000"/>
              </a:lnSpc>
              <a:spcBef>
                <a:spcPts val="200"/>
              </a:spcBef>
              <a:defRPr sz="1125"/>
            </a:pPr>
            <a:r>
              <a:t>7</a:t>
            </a:r>
            <a:r>
              <a:rPr>
                <a:latin typeface="+mn-lt"/>
                <a:ea typeface="+mn-ea"/>
                <a:cs typeface="+mn-cs"/>
                <a:sym typeface="Helvetica"/>
              </a:rPr>
              <a:t>月</a:t>
            </a:r>
            <a:r>
              <a:t>12</a:t>
            </a:r>
            <a:r>
              <a:rPr>
                <a:latin typeface="+mn-lt"/>
                <a:ea typeface="+mn-ea"/>
                <a:cs typeface="+mn-cs"/>
                <a:sym typeface="Helvetica"/>
              </a:rPr>
              <a:t>日　宇宙人類学　木村大治（アジアアフリカ地域研究研究科）　　　　　　　　　　　　　　　　　　　　</a:t>
            </a:r>
          </a:p>
          <a:p>
            <a:pPr marL="257175" indent="-257175" defTabSz="685800">
              <a:lnSpc>
                <a:spcPct val="120000"/>
              </a:lnSpc>
              <a:spcBef>
                <a:spcPts val="200"/>
              </a:spcBef>
              <a:defRPr sz="1125"/>
            </a:pPr>
            <a:r>
              <a:t>7</a:t>
            </a:r>
            <a:r>
              <a:rPr>
                <a:latin typeface="+mn-lt"/>
                <a:ea typeface="+mn-ea"/>
                <a:cs typeface="+mn-cs"/>
                <a:sym typeface="Helvetica"/>
              </a:rPr>
              <a:t>月</a:t>
            </a:r>
            <a:r>
              <a:t>19</a:t>
            </a:r>
            <a:r>
              <a:rPr>
                <a:latin typeface="+mn-lt"/>
                <a:ea typeface="+mn-ea"/>
                <a:cs typeface="+mn-cs"/>
                <a:sym typeface="Helvetica"/>
              </a:rPr>
              <a:t>日　宇宙太陽発電所　篠原真毅（生存圏研究所） 　　　</a:t>
            </a:r>
          </a:p>
        </p:txBody>
      </p:sp>
      <p:sp>
        <p:nvSpPr>
          <p:cNvPr id="124" name="Shape 124"/>
          <p:cNvSpPr/>
          <p:nvPr/>
        </p:nvSpPr>
        <p:spPr>
          <a:xfrm>
            <a:off x="457199" y="6446987"/>
            <a:ext cx="5103623"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＊成績は毎回の小レポートの合計点でつきます。</a:t>
            </a:r>
          </a:p>
        </p:txBody>
      </p:sp>
      <p:sp>
        <p:nvSpPr>
          <p:cNvPr id="125" name="Shape 125"/>
          <p:cNvSpPr/>
          <p:nvPr/>
        </p:nvSpPr>
        <p:spPr>
          <a:xfrm>
            <a:off x="7004890" y="4321030"/>
            <a:ext cx="1521505" cy="1348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00"/>
                </a:solidFill>
              </a:defRPr>
            </a:pPr>
            <a:r>
              <a:rPr>
                <a:latin typeface="+mn-lt"/>
                <a:ea typeface="+mn-ea"/>
                <a:cs typeface="+mn-cs"/>
                <a:sym typeface="Helvetica"/>
              </a:rPr>
              <a:t>宇宙研究は</a:t>
            </a:r>
          </a:p>
          <a:p>
            <a:pPr>
              <a:defRPr>
                <a:solidFill>
                  <a:srgbClr val="FFFF00"/>
                </a:solidFill>
              </a:defRPr>
            </a:pPr>
            <a:r>
              <a:rPr>
                <a:latin typeface="+mn-lt"/>
                <a:ea typeface="+mn-ea"/>
                <a:cs typeface="+mn-cs"/>
                <a:sym typeface="Helvetica"/>
              </a:rPr>
              <a:t>様々な分野に</a:t>
            </a:r>
          </a:p>
          <a:p>
            <a:pPr>
              <a:defRPr>
                <a:solidFill>
                  <a:srgbClr val="FFFF00"/>
                </a:solidFill>
              </a:defRPr>
            </a:pPr>
            <a:r>
              <a:rPr>
                <a:latin typeface="+mn-lt"/>
                <a:ea typeface="+mn-ea"/>
                <a:cs typeface="+mn-cs"/>
                <a:sym typeface="Helvetica"/>
              </a:rPr>
              <a:t>またがる</a:t>
            </a:r>
          </a:p>
          <a:p>
            <a:pPr>
              <a:defRPr>
                <a:solidFill>
                  <a:srgbClr val="FFFF00"/>
                </a:solidFill>
              </a:defRPr>
            </a:pPr>
            <a:r>
              <a:rPr>
                <a:latin typeface="+mn-lt"/>
                <a:ea typeface="+mn-ea"/>
                <a:cs typeface="+mn-cs"/>
                <a:sym typeface="Helvetica"/>
              </a:rPr>
              <a:t>総合研究</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prstGeom prst="rect">
            <a:avLst/>
          </a:prstGeom>
        </p:spPr>
        <p:txBody>
          <a:bodyPr/>
          <a:lstStyle/>
          <a:p>
            <a:pPr/>
          </a:p>
        </p:txBody>
      </p:sp>
      <p:sp>
        <p:nvSpPr>
          <p:cNvPr id="277" name="Shape 277"/>
          <p:cNvSpPr/>
          <p:nvPr>
            <p:ph type="body" idx="1"/>
          </p:nvPr>
        </p:nvSpPr>
        <p:spPr>
          <a:xfrm>
            <a:off x="457200" y="1600200"/>
            <a:ext cx="8229600" cy="4525963"/>
          </a:xfrm>
          <a:prstGeom prst="rect">
            <a:avLst/>
          </a:prstGeom>
        </p:spPr>
        <p:txBody>
          <a:bodyPr/>
          <a:lstStyle/>
          <a:p>
            <a:pPr marL="0" indent="0">
              <a:lnSpc>
                <a:spcPct val="135000"/>
              </a:lnSpc>
              <a:spcBef>
                <a:spcPts val="600"/>
              </a:spcBef>
              <a:buSzTx/>
              <a:buNone/>
              <a:defRPr sz="2900"/>
            </a:pPr>
            <a:r>
              <a:rPr>
                <a:latin typeface="+mn-lt"/>
                <a:ea typeface="+mn-ea"/>
                <a:cs typeface="+mn-cs"/>
                <a:sym typeface="Helvetica"/>
              </a:rPr>
              <a:t>ぜひ、宇宙ユニットの様々な活動に参加して下さい。</a:t>
            </a:r>
          </a:p>
          <a:p>
            <a:pPr marL="0" indent="0">
              <a:lnSpc>
                <a:spcPct val="135000"/>
              </a:lnSpc>
              <a:spcBef>
                <a:spcPts val="600"/>
              </a:spcBef>
              <a:buSzTx/>
              <a:buNone/>
              <a:defRPr sz="2900"/>
            </a:pPr>
          </a:p>
          <a:p>
            <a:pPr>
              <a:lnSpc>
                <a:spcPct val="135000"/>
              </a:lnSpc>
              <a:spcBef>
                <a:spcPts val="600"/>
              </a:spcBef>
              <a:defRPr sz="2900"/>
            </a:pPr>
            <a:r>
              <a:rPr>
                <a:latin typeface="+mn-lt"/>
                <a:ea typeface="+mn-ea"/>
                <a:cs typeface="+mn-cs"/>
                <a:sym typeface="Helvetica"/>
              </a:rPr>
              <a:t>「宇宙ユニット」で検索</a:t>
            </a:r>
          </a:p>
          <a:p>
            <a:pPr>
              <a:lnSpc>
                <a:spcPct val="135000"/>
              </a:lnSpc>
              <a:spcBef>
                <a:spcPts val="600"/>
              </a:spcBef>
              <a:defRPr sz="2900"/>
            </a:pPr>
            <a:r>
              <a:t>usss@kwasan.kyoto-u.ac.jp</a:t>
            </a:r>
            <a:r>
              <a:rPr>
                <a:latin typeface="+mn-lt"/>
                <a:ea typeface="+mn-ea"/>
                <a:cs typeface="+mn-cs"/>
                <a:sym typeface="Helvetica"/>
              </a:rPr>
              <a:t>にメール</a:t>
            </a:r>
          </a:p>
          <a:p>
            <a:pPr>
              <a:lnSpc>
                <a:spcPct val="135000"/>
              </a:lnSpc>
              <a:spcBef>
                <a:spcPts val="600"/>
              </a:spcBef>
              <a:defRPr sz="2900"/>
            </a:pPr>
            <a:r>
              <a:rPr>
                <a:latin typeface="+mn-lt"/>
                <a:ea typeface="+mn-ea"/>
                <a:cs typeface="+mn-cs"/>
                <a:sym typeface="Helvetica"/>
              </a:rPr>
              <a:t>授業の後で相談に来る</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p:nvPr>
        </p:nvSpPr>
        <p:spPr>
          <a:prstGeom prst="rect">
            <a:avLst/>
          </a:prstGeom>
        </p:spPr>
        <p:txBody>
          <a:bodyPr/>
          <a:lstStyle>
            <a:lvl1pPr>
              <a:defRPr sz="44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今日の小レポート課題</a:t>
            </a:r>
          </a:p>
        </p:txBody>
      </p:sp>
      <p:sp>
        <p:nvSpPr>
          <p:cNvPr id="280" name="Shape 280"/>
          <p:cNvSpPr/>
          <p:nvPr>
            <p:ph type="body" idx="1"/>
          </p:nvPr>
        </p:nvSpPr>
        <p:spPr>
          <a:xfrm>
            <a:off x="457200" y="1600200"/>
            <a:ext cx="8229600" cy="4525963"/>
          </a:xfrm>
          <a:prstGeom prst="rect">
            <a:avLst/>
          </a:prstGeom>
        </p:spPr>
        <p:txBody>
          <a:bodyPr/>
          <a:lstStyle/>
          <a:p>
            <a:pPr>
              <a:lnSpc>
                <a:spcPct val="120000"/>
              </a:lnSpc>
              <a:spcBef>
                <a:spcPts val="600"/>
              </a:spcBef>
              <a:defRPr sz="2900"/>
            </a:pPr>
            <a:r>
              <a:rPr>
                <a:latin typeface="+mn-lt"/>
                <a:ea typeface="+mn-ea"/>
                <a:cs typeface="+mn-cs"/>
                <a:sym typeface="Helvetica"/>
              </a:rPr>
              <a:t>自分の専門（にしたいと思っている）分野と「宇宙」の接点で、どのような研究課題が考えられるか</a:t>
            </a:r>
          </a:p>
          <a:p>
            <a:pPr lvl="1" marL="742950" indent="-285750">
              <a:lnSpc>
                <a:spcPct val="120000"/>
              </a:lnSpc>
              <a:spcBef>
                <a:spcPts val="600"/>
              </a:spcBef>
              <a:defRPr sz="2500"/>
            </a:pPr>
            <a:r>
              <a:rPr>
                <a:latin typeface="+mn-lt"/>
                <a:ea typeface="+mn-ea"/>
                <a:cs typeface="+mn-cs"/>
                <a:sym typeface="Helvetica"/>
              </a:rPr>
              <a:t>（もともと宇宙をやりたいと思っている人は、宇宙とそれ以外の分野の連携で）</a:t>
            </a:r>
          </a:p>
          <a:p>
            <a:pPr>
              <a:lnSpc>
                <a:spcPct val="120000"/>
              </a:lnSpc>
              <a:spcBef>
                <a:spcPts val="600"/>
              </a:spcBef>
              <a:defRPr sz="2900"/>
            </a:pPr>
            <a:r>
              <a:rPr>
                <a:latin typeface="+mn-lt"/>
                <a:ea typeface="+mn-ea"/>
                <a:cs typeface="+mn-cs"/>
                <a:sym typeface="Helvetica"/>
              </a:rPr>
              <a:t>今日の授業への感想、宇宙総合学への期待などなんでも。</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p:nvPr>
        </p:nvSpPr>
        <p:spPr>
          <a:prstGeom prst="rect">
            <a:avLst/>
          </a:prstGeom>
        </p:spPr>
        <p:txBody>
          <a:bodyPr/>
          <a:lstStyle>
            <a:lvl1pPr>
              <a:defRPr sz="44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今日の小レポート課題</a:t>
            </a:r>
          </a:p>
        </p:txBody>
      </p:sp>
      <p:sp>
        <p:nvSpPr>
          <p:cNvPr id="128" name="Shape 128"/>
          <p:cNvSpPr/>
          <p:nvPr>
            <p:ph type="body" idx="1"/>
          </p:nvPr>
        </p:nvSpPr>
        <p:spPr>
          <a:xfrm>
            <a:off x="457200" y="1600200"/>
            <a:ext cx="8229600" cy="4525963"/>
          </a:xfrm>
          <a:prstGeom prst="rect">
            <a:avLst/>
          </a:prstGeom>
        </p:spPr>
        <p:txBody>
          <a:bodyPr/>
          <a:lstStyle/>
          <a:p>
            <a:pPr>
              <a:lnSpc>
                <a:spcPct val="120000"/>
              </a:lnSpc>
              <a:spcBef>
                <a:spcPts val="600"/>
              </a:spcBef>
              <a:defRPr sz="2900"/>
            </a:pPr>
            <a:r>
              <a:rPr>
                <a:latin typeface="+mn-lt"/>
                <a:ea typeface="+mn-ea"/>
                <a:cs typeface="+mn-cs"/>
                <a:sym typeface="Helvetica"/>
              </a:rPr>
              <a:t>自分の専門（にしたいと思っている）分野と「宇宙」の接点で、どのような研究課題が考えられるか</a:t>
            </a:r>
          </a:p>
          <a:p>
            <a:pPr lvl="1" marL="742950" indent="-285750">
              <a:lnSpc>
                <a:spcPct val="120000"/>
              </a:lnSpc>
              <a:spcBef>
                <a:spcPts val="600"/>
              </a:spcBef>
              <a:defRPr sz="2500"/>
            </a:pPr>
            <a:r>
              <a:rPr>
                <a:latin typeface="+mn-lt"/>
                <a:ea typeface="+mn-ea"/>
                <a:cs typeface="+mn-cs"/>
                <a:sym typeface="Helvetica"/>
              </a:rPr>
              <a:t>（もともと宇宙をやりたいと思っている人は、宇宙とそれ以外の分野の連携で）</a:t>
            </a:r>
          </a:p>
          <a:p>
            <a:pPr>
              <a:lnSpc>
                <a:spcPct val="120000"/>
              </a:lnSpc>
              <a:spcBef>
                <a:spcPts val="600"/>
              </a:spcBef>
              <a:defRPr sz="2900"/>
            </a:pPr>
            <a:r>
              <a:rPr>
                <a:latin typeface="+mn-lt"/>
                <a:ea typeface="+mn-ea"/>
                <a:cs typeface="+mn-cs"/>
                <a:sym typeface="Helvetica"/>
              </a:rPr>
              <a:t>今日の授業への感想、宇宙総合学への期待などなんでも。</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p:nvPr>
        </p:nvSpPr>
        <p:spPr>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人類生存圏の宇宙への拡張</a:t>
            </a:r>
          </a:p>
        </p:txBody>
      </p:sp>
      <p:sp>
        <p:nvSpPr>
          <p:cNvPr id="131" name="Shape 131"/>
          <p:cNvSpPr/>
          <p:nvPr>
            <p:ph type="body" idx="1"/>
          </p:nvPr>
        </p:nvSpPr>
        <p:spPr>
          <a:xfrm>
            <a:off x="457200" y="1600200"/>
            <a:ext cx="8229600" cy="4525963"/>
          </a:xfrm>
          <a:prstGeom prst="rect">
            <a:avLst/>
          </a:prstGeom>
        </p:spPr>
        <p:txBody>
          <a:bodyPr/>
          <a:lstStyle/>
          <a:p>
            <a:pPr marL="339470" indent="-339470" defTabSz="905255">
              <a:lnSpc>
                <a:spcPct val="135000"/>
              </a:lnSpc>
              <a:spcBef>
                <a:spcPts val="600"/>
              </a:spcBef>
              <a:defRPr sz="2772"/>
            </a:pPr>
            <a:r>
              <a:rPr>
                <a:latin typeface="+mn-lt"/>
                <a:ea typeface="+mn-ea"/>
                <a:cs typeface="+mn-cs"/>
                <a:sym typeface="Helvetica"/>
              </a:rPr>
              <a:t>人が宇宙へ行く</a:t>
            </a:r>
          </a:p>
          <a:p>
            <a:pPr lvl="1" marL="735520" indent="-282892" defTabSz="905255">
              <a:lnSpc>
                <a:spcPct val="135000"/>
              </a:lnSpc>
              <a:spcBef>
                <a:spcPts val="500"/>
              </a:spcBef>
              <a:defRPr sz="2376"/>
            </a:pPr>
            <a:r>
              <a:rPr>
                <a:latin typeface="+mn-lt"/>
                <a:ea typeface="+mn-ea"/>
                <a:cs typeface="+mn-cs"/>
                <a:sym typeface="Helvetica"/>
              </a:rPr>
              <a:t>宇宙飛行士、民間宇宙旅行</a:t>
            </a:r>
          </a:p>
          <a:p>
            <a:pPr marL="339470" indent="-339470" defTabSz="905255">
              <a:lnSpc>
                <a:spcPct val="135000"/>
              </a:lnSpc>
              <a:defRPr sz="2772"/>
            </a:pPr>
          </a:p>
          <a:p>
            <a:pPr marL="339470" indent="-339470" defTabSz="905255">
              <a:lnSpc>
                <a:spcPct val="135000"/>
              </a:lnSpc>
              <a:spcBef>
                <a:spcPts val="600"/>
              </a:spcBef>
              <a:defRPr sz="2772"/>
            </a:pPr>
            <a:r>
              <a:rPr>
                <a:latin typeface="+mn-lt"/>
                <a:ea typeface="+mn-ea"/>
                <a:cs typeface="+mn-cs"/>
                <a:sym typeface="Helvetica"/>
              </a:rPr>
              <a:t>宇宙を利用する</a:t>
            </a:r>
          </a:p>
          <a:p>
            <a:pPr lvl="1" marL="735520" indent="-282892" defTabSz="905255">
              <a:lnSpc>
                <a:spcPct val="135000"/>
              </a:lnSpc>
              <a:spcBef>
                <a:spcPts val="500"/>
              </a:spcBef>
              <a:defRPr sz="2376"/>
            </a:pPr>
            <a:r>
              <a:rPr>
                <a:latin typeface="+mn-lt"/>
                <a:ea typeface="+mn-ea"/>
                <a:cs typeface="+mn-cs"/>
                <a:sym typeface="Helvetica"/>
              </a:rPr>
              <a:t>気象、測位、安全保障</a:t>
            </a:r>
            <a:r>
              <a:t>...</a:t>
            </a:r>
            <a:r>
              <a:rPr>
                <a:latin typeface="+mn-lt"/>
                <a:ea typeface="+mn-ea"/>
                <a:cs typeface="+mn-cs"/>
                <a:sym typeface="Helvetica"/>
              </a:rPr>
              <a:t>社会インフラとしての宇宙</a:t>
            </a:r>
          </a:p>
          <a:p>
            <a:pPr lvl="1" marL="735520" indent="-282892" defTabSz="905255">
              <a:lnSpc>
                <a:spcPct val="135000"/>
              </a:lnSpc>
              <a:spcBef>
                <a:spcPts val="600"/>
              </a:spcBef>
              <a:defRPr sz="2376"/>
            </a:pPr>
          </a:p>
          <a:p>
            <a:pPr marL="339470" indent="-339470" defTabSz="905255">
              <a:lnSpc>
                <a:spcPct val="135000"/>
              </a:lnSpc>
              <a:spcBef>
                <a:spcPts val="600"/>
              </a:spcBef>
              <a:defRPr sz="2772"/>
            </a:pPr>
            <a:r>
              <a:rPr>
                <a:latin typeface="+mn-lt"/>
                <a:ea typeface="+mn-ea"/>
                <a:cs typeface="+mn-cs"/>
                <a:sym typeface="Helvetica"/>
              </a:rPr>
              <a:t>宇宙に開かれた地球環境</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title"/>
          </p:nvPr>
        </p:nvSpPr>
        <p:spPr>
          <a:xfrm>
            <a:off x="457200" y="130889"/>
            <a:ext cx="8229600" cy="1143001"/>
          </a:xfrm>
          <a:prstGeom prst="rect">
            <a:avLst/>
          </a:prstGeom>
        </p:spPr>
        <p:txBody>
          <a:bodyPr/>
          <a:lstStyle>
            <a:lvl1pPr algn="l">
              <a:defRPr sz="36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人が宇宙へ</a:t>
            </a:r>
          </a:p>
        </p:txBody>
      </p:sp>
      <p:sp>
        <p:nvSpPr>
          <p:cNvPr id="134" name="Shape 134"/>
          <p:cNvSpPr/>
          <p:nvPr>
            <p:ph type="body" sz="half" idx="1"/>
          </p:nvPr>
        </p:nvSpPr>
        <p:spPr>
          <a:xfrm>
            <a:off x="313434" y="1264788"/>
            <a:ext cx="3894448" cy="4525963"/>
          </a:xfrm>
          <a:prstGeom prst="rect">
            <a:avLst/>
          </a:prstGeom>
        </p:spPr>
        <p:txBody>
          <a:bodyPr/>
          <a:lstStyle/>
          <a:p>
            <a:pPr marL="339470" indent="-339470" defTabSz="905255">
              <a:spcBef>
                <a:spcPts val="400"/>
              </a:spcBef>
              <a:defRPr sz="1979"/>
            </a:pPr>
            <a:r>
              <a:rPr>
                <a:latin typeface="+mn-lt"/>
                <a:ea typeface="+mn-ea"/>
                <a:cs typeface="+mn-cs"/>
                <a:sym typeface="Helvetica"/>
              </a:rPr>
              <a:t>ガガーリン</a:t>
            </a:r>
            <a:r>
              <a:t> </a:t>
            </a:r>
            <a:r>
              <a:rPr>
                <a:latin typeface="+mn-lt"/>
                <a:ea typeface="+mn-ea"/>
                <a:cs typeface="+mn-cs"/>
                <a:sym typeface="Helvetica"/>
              </a:rPr>
              <a:t>初の宇宙飛行</a:t>
            </a:r>
            <a:r>
              <a:t>(1961)</a:t>
            </a:r>
          </a:p>
          <a:p>
            <a:pPr marL="339470" indent="-339470" defTabSz="905255">
              <a:spcBef>
                <a:spcPts val="400"/>
              </a:spcBef>
              <a:defRPr sz="1979"/>
            </a:pPr>
            <a:r>
              <a:rPr>
                <a:latin typeface="+mn-lt"/>
                <a:ea typeface="+mn-ea"/>
                <a:cs typeface="+mn-cs"/>
                <a:sym typeface="Helvetica"/>
              </a:rPr>
              <a:t>アポロ</a:t>
            </a:r>
            <a:r>
              <a:t>11</a:t>
            </a:r>
            <a:r>
              <a:rPr>
                <a:latin typeface="+mn-lt"/>
                <a:ea typeface="+mn-ea"/>
                <a:cs typeface="+mn-cs"/>
                <a:sym typeface="Helvetica"/>
              </a:rPr>
              <a:t>号月面着陸</a:t>
            </a:r>
            <a:r>
              <a:t>(1969)</a:t>
            </a:r>
          </a:p>
          <a:p>
            <a:pPr marL="339470" indent="-339470" defTabSz="905255">
              <a:spcBef>
                <a:spcPts val="400"/>
              </a:spcBef>
              <a:defRPr sz="1979"/>
            </a:pPr>
            <a:r>
              <a:rPr>
                <a:latin typeface="+mn-lt"/>
                <a:ea typeface="+mn-ea"/>
                <a:cs typeface="+mn-cs"/>
                <a:sym typeface="Helvetica"/>
              </a:rPr>
              <a:t>国際宇宙ステーション（</a:t>
            </a:r>
            <a:r>
              <a:t>now</a:t>
            </a:r>
            <a:r>
              <a:rPr>
                <a:latin typeface="+mn-lt"/>
                <a:ea typeface="+mn-ea"/>
                <a:cs typeface="+mn-cs"/>
                <a:sym typeface="Helvetica"/>
              </a:rPr>
              <a:t>）</a:t>
            </a:r>
          </a:p>
          <a:p>
            <a:pPr marL="339470" indent="-339470" defTabSz="905255">
              <a:spcBef>
                <a:spcPts val="400"/>
              </a:spcBef>
              <a:defRPr sz="1979"/>
            </a:pPr>
            <a:r>
              <a:rPr>
                <a:latin typeface="+mn-lt"/>
                <a:ea typeface="+mn-ea"/>
                <a:cs typeface="+mn-cs"/>
                <a:sym typeface="Helvetica"/>
              </a:rPr>
              <a:t>民間宇宙旅行（</a:t>
            </a:r>
            <a:r>
              <a:t>201?)</a:t>
            </a:r>
          </a:p>
          <a:p>
            <a:pPr marL="339470" indent="-339470" defTabSz="905255">
              <a:defRPr sz="1979"/>
            </a:pPr>
          </a:p>
        </p:txBody>
      </p:sp>
      <p:pic>
        <p:nvPicPr>
          <p:cNvPr id="135" name="image3.jpg" descr="Gagarin_space_suite.jpg"/>
          <p:cNvPicPr>
            <a:picLocks noChangeAspect="1"/>
          </p:cNvPicPr>
          <p:nvPr/>
        </p:nvPicPr>
        <p:blipFill>
          <a:blip r:embed="rId2">
            <a:extLst/>
          </a:blip>
          <a:stretch>
            <a:fillRect/>
          </a:stretch>
        </p:blipFill>
        <p:spPr>
          <a:xfrm>
            <a:off x="6730218" y="160020"/>
            <a:ext cx="2148267" cy="2880358"/>
          </a:xfrm>
          <a:prstGeom prst="rect">
            <a:avLst/>
          </a:prstGeom>
          <a:ln w="12700">
            <a:miter lim="400000"/>
          </a:ln>
        </p:spPr>
      </p:pic>
      <p:pic>
        <p:nvPicPr>
          <p:cNvPr id="136" name="image4.png"/>
          <p:cNvPicPr>
            <a:picLocks noChangeAspect="1"/>
          </p:cNvPicPr>
          <p:nvPr/>
        </p:nvPicPr>
        <p:blipFill>
          <a:blip r:embed="rId3">
            <a:extLst/>
          </a:blip>
          <a:stretch>
            <a:fillRect/>
          </a:stretch>
        </p:blipFill>
        <p:spPr>
          <a:xfrm>
            <a:off x="4351647" y="1264788"/>
            <a:ext cx="2587962" cy="2244362"/>
          </a:xfrm>
          <a:prstGeom prst="rect">
            <a:avLst/>
          </a:prstGeom>
          <a:ln w="12700">
            <a:miter lim="400000"/>
          </a:ln>
        </p:spPr>
      </p:pic>
      <p:pic>
        <p:nvPicPr>
          <p:cNvPr id="137" name="image5.png"/>
          <p:cNvPicPr>
            <a:picLocks noChangeAspect="1"/>
          </p:cNvPicPr>
          <p:nvPr/>
        </p:nvPicPr>
        <p:blipFill>
          <a:blip r:embed="rId4">
            <a:extLst/>
          </a:blip>
          <a:stretch>
            <a:fillRect/>
          </a:stretch>
        </p:blipFill>
        <p:spPr>
          <a:xfrm>
            <a:off x="4166675" y="4328155"/>
            <a:ext cx="2563544" cy="1705000"/>
          </a:xfrm>
          <a:prstGeom prst="rect">
            <a:avLst/>
          </a:prstGeom>
          <a:ln w="12700">
            <a:miter lim="400000"/>
          </a:ln>
        </p:spPr>
      </p:pic>
      <p:pic>
        <p:nvPicPr>
          <p:cNvPr id="138" name="image6.png" descr="j.png"/>
          <p:cNvPicPr>
            <a:picLocks noChangeAspect="1"/>
          </p:cNvPicPr>
          <p:nvPr/>
        </p:nvPicPr>
        <p:blipFill>
          <a:blip r:embed="rId5">
            <a:extLst/>
          </a:blip>
          <a:stretch>
            <a:fillRect/>
          </a:stretch>
        </p:blipFill>
        <p:spPr>
          <a:xfrm>
            <a:off x="785631" y="4521251"/>
            <a:ext cx="3422252" cy="2038980"/>
          </a:xfrm>
          <a:prstGeom prst="rect">
            <a:avLst/>
          </a:prstGeom>
          <a:ln w="12700">
            <a:miter lim="400000"/>
          </a:ln>
        </p:spPr>
      </p:pic>
      <p:sp>
        <p:nvSpPr>
          <p:cNvPr id="139" name="Shape 139"/>
          <p:cNvSpPr/>
          <p:nvPr/>
        </p:nvSpPr>
        <p:spPr>
          <a:xfrm>
            <a:off x="6211522" y="6080774"/>
            <a:ext cx="2704515" cy="735965"/>
          </a:xfrm>
          <a:prstGeom prst="rect">
            <a:avLst/>
          </a:prstGeom>
          <a:ln>
            <a:solidFill>
              <a:srgbClr val="FF0000"/>
            </a:solidFill>
          </a:ln>
          <a:extLst>
            <a:ext uri="{C572A759-6A51-4108-AA02-DFA0A04FC94B}">
              <ma14:wrappingTextBoxFlag xmlns:ma14="http://schemas.microsoft.com/office/mac/drawingml/2011/main" val="1"/>
            </a:ext>
          </a:extLst>
        </p:spPr>
        <p:txBody>
          <a:bodyPr wrap="none" lIns="45719" rIns="45719">
            <a:spAutoFit/>
          </a:bodyPr>
          <a:lstStyle/>
          <a:p>
            <a:pPr>
              <a:defRPr sz="2000">
                <a:solidFill>
                  <a:srgbClr val="FFFFFF"/>
                </a:solidFill>
              </a:defRPr>
            </a:pPr>
            <a:r>
              <a:rPr>
                <a:latin typeface="+mn-lt"/>
                <a:ea typeface="+mn-ea"/>
                <a:cs typeface="+mn-cs"/>
                <a:sym typeface="Helvetica"/>
              </a:rPr>
              <a:t>職業宇宙飛行士以外が</a:t>
            </a:r>
          </a:p>
          <a:p>
            <a:pPr>
              <a:defRPr sz="2000">
                <a:solidFill>
                  <a:srgbClr val="FFFFFF"/>
                </a:solidFill>
              </a:defRPr>
            </a:pPr>
            <a:r>
              <a:rPr>
                <a:latin typeface="+mn-lt"/>
                <a:ea typeface="+mn-ea"/>
                <a:cs typeface="+mn-cs"/>
                <a:sym typeface="Helvetica"/>
              </a:rPr>
              <a:t>宇宙へ行く時代？</a:t>
            </a:r>
          </a:p>
        </p:txBody>
      </p:sp>
      <p:pic>
        <p:nvPicPr>
          <p:cNvPr id="140" name="image7.png"/>
          <p:cNvPicPr>
            <a:picLocks noChangeAspect="1"/>
          </p:cNvPicPr>
          <p:nvPr/>
        </p:nvPicPr>
        <p:blipFill>
          <a:blip r:embed="rId6">
            <a:extLst/>
          </a:blip>
          <a:stretch>
            <a:fillRect/>
          </a:stretch>
        </p:blipFill>
        <p:spPr>
          <a:xfrm>
            <a:off x="6351456" y="3040377"/>
            <a:ext cx="2696701" cy="1797801"/>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p:nvPr>
        </p:nvSpPr>
        <p:spPr>
          <a:xfrm>
            <a:off x="457200" y="252354"/>
            <a:ext cx="8229600" cy="1143001"/>
          </a:xfrm>
          <a:prstGeom prst="rect">
            <a:avLst/>
          </a:prstGeom>
        </p:spPr>
        <p:txBody>
          <a:bodyPr/>
          <a:lstStyle>
            <a:lvl1pPr>
              <a:defRPr sz="3200">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宇宙を利用する</a:t>
            </a:r>
          </a:p>
        </p:txBody>
      </p:sp>
      <p:sp>
        <p:nvSpPr>
          <p:cNvPr id="143" name="Shape 143"/>
          <p:cNvSpPr/>
          <p:nvPr>
            <p:ph type="body" idx="1"/>
          </p:nvPr>
        </p:nvSpPr>
        <p:spPr>
          <a:xfrm>
            <a:off x="457200" y="1847343"/>
            <a:ext cx="8229600" cy="4525963"/>
          </a:xfrm>
          <a:prstGeom prst="rect">
            <a:avLst/>
          </a:prstGeom>
        </p:spPr>
        <p:txBody>
          <a:bodyPr/>
          <a:lstStyle/>
          <a:p>
            <a:pPr marL="209169" indent="-209169" defTabSz="557784">
              <a:spcBef>
                <a:spcPts val="200"/>
              </a:spcBef>
              <a:defRPr sz="1098"/>
            </a:pPr>
            <a:r>
              <a:rPr>
                <a:latin typeface="+mn-lt"/>
                <a:ea typeface="+mn-ea"/>
                <a:cs typeface="+mn-cs"/>
                <a:sym typeface="Helvetica"/>
              </a:rPr>
              <a:t>気象衛星</a:t>
            </a:r>
          </a:p>
          <a:p>
            <a:pPr lvl="1" marL="453199" indent="-174307" defTabSz="557784">
              <a:spcBef>
                <a:spcPts val="200"/>
              </a:spcBef>
              <a:defRPr sz="976"/>
            </a:pPr>
            <a:r>
              <a:rPr>
                <a:latin typeface="+mn-lt"/>
                <a:ea typeface="+mn-ea"/>
                <a:cs typeface="+mn-cs"/>
                <a:sym typeface="Helvetica"/>
              </a:rPr>
              <a:t>天気予報</a:t>
            </a:r>
          </a:p>
          <a:p>
            <a:pPr marL="209169" indent="-209169" defTabSz="557784">
              <a:spcBef>
                <a:spcPts val="200"/>
              </a:spcBef>
              <a:defRPr sz="1098"/>
            </a:pPr>
            <a:r>
              <a:rPr>
                <a:latin typeface="+mn-lt"/>
                <a:ea typeface="+mn-ea"/>
                <a:cs typeface="+mn-cs"/>
                <a:sym typeface="Helvetica"/>
              </a:rPr>
              <a:t>通信、放送衛星</a:t>
            </a:r>
          </a:p>
          <a:p>
            <a:pPr lvl="1" marL="453199" indent="-174307" defTabSz="557784">
              <a:spcBef>
                <a:spcPts val="200"/>
              </a:spcBef>
              <a:defRPr sz="976"/>
            </a:pPr>
            <a:r>
              <a:rPr>
                <a:latin typeface="+mn-lt"/>
                <a:ea typeface="+mn-ea"/>
                <a:cs typeface="+mn-cs"/>
                <a:sym typeface="Helvetica"/>
              </a:rPr>
              <a:t>衛星電話、衛星</a:t>
            </a:r>
            <a:r>
              <a:t>TV</a:t>
            </a:r>
            <a:endParaRPr sz="1708"/>
          </a:p>
          <a:p>
            <a:pPr marL="209169" indent="-209169" defTabSz="557784">
              <a:spcBef>
                <a:spcPts val="200"/>
              </a:spcBef>
              <a:defRPr sz="1098"/>
            </a:pPr>
            <a:r>
              <a:rPr>
                <a:latin typeface="+mn-lt"/>
                <a:ea typeface="+mn-ea"/>
                <a:cs typeface="+mn-cs"/>
                <a:sym typeface="Helvetica"/>
              </a:rPr>
              <a:t>測位衛星</a:t>
            </a:r>
            <a:r>
              <a:t>(GPS)</a:t>
            </a:r>
          </a:p>
          <a:p>
            <a:pPr lvl="1" marL="453199" indent="-174307" defTabSz="557784">
              <a:spcBef>
                <a:spcPts val="200"/>
              </a:spcBef>
              <a:defRPr sz="976"/>
            </a:pPr>
            <a:r>
              <a:rPr>
                <a:latin typeface="+mn-lt"/>
                <a:ea typeface="+mn-ea"/>
                <a:cs typeface="+mn-cs"/>
                <a:sym typeface="Helvetica"/>
              </a:rPr>
              <a:t>カーナビ、パーソナルナビゲーション、自動運転</a:t>
            </a:r>
          </a:p>
          <a:p>
            <a:pPr marL="209169" indent="-209169" defTabSz="557784">
              <a:spcBef>
                <a:spcPts val="200"/>
              </a:spcBef>
              <a:defRPr sz="1098"/>
            </a:pPr>
            <a:r>
              <a:rPr>
                <a:latin typeface="+mn-lt"/>
                <a:ea typeface="+mn-ea"/>
                <a:cs typeface="+mn-cs"/>
                <a:sym typeface="Helvetica"/>
              </a:rPr>
              <a:t>リモートセンシング（民生）</a:t>
            </a:r>
          </a:p>
          <a:p>
            <a:pPr lvl="1" marL="453199" indent="-174307" defTabSz="557784">
              <a:spcBef>
                <a:spcPts val="200"/>
              </a:spcBef>
              <a:defRPr sz="976"/>
            </a:pPr>
            <a:r>
              <a:t>Google Earth</a:t>
            </a:r>
            <a:r>
              <a:rPr>
                <a:latin typeface="+mn-lt"/>
                <a:ea typeface="+mn-ea"/>
                <a:cs typeface="+mn-cs"/>
                <a:sym typeface="Helvetica"/>
              </a:rPr>
              <a:t>、災害監視</a:t>
            </a:r>
          </a:p>
          <a:p>
            <a:pPr marL="209169" indent="-209169" defTabSz="557784">
              <a:spcBef>
                <a:spcPts val="200"/>
              </a:spcBef>
              <a:defRPr sz="1098"/>
            </a:pPr>
            <a:r>
              <a:rPr>
                <a:latin typeface="+mn-lt"/>
                <a:ea typeface="+mn-ea"/>
                <a:cs typeface="+mn-cs"/>
                <a:sym typeface="Helvetica"/>
              </a:rPr>
              <a:t>安全保障利用</a:t>
            </a:r>
          </a:p>
          <a:p>
            <a:pPr lvl="1" marL="453199" indent="-174307" defTabSz="557784">
              <a:spcBef>
                <a:spcPts val="200"/>
              </a:spcBef>
              <a:defRPr sz="976"/>
            </a:pPr>
            <a:r>
              <a:rPr>
                <a:latin typeface="+mn-lt"/>
                <a:ea typeface="+mn-ea"/>
                <a:cs typeface="+mn-cs"/>
                <a:sym typeface="Helvetica"/>
              </a:rPr>
              <a:t>情報収集、大陸間弾道ミサイル／防衛</a:t>
            </a:r>
          </a:p>
          <a:p>
            <a:pPr marL="209169" indent="-209169" defTabSz="557784">
              <a:spcBef>
                <a:spcPts val="200"/>
              </a:spcBef>
              <a:defRPr sz="1098"/>
            </a:pPr>
            <a:r>
              <a:t>...</a:t>
            </a:r>
          </a:p>
          <a:p>
            <a:pPr lvl="1" marL="453199" indent="-174307" defTabSz="557784">
              <a:spcBef>
                <a:spcPts val="400"/>
              </a:spcBef>
              <a:defRPr sz="976"/>
            </a:pPr>
          </a:p>
          <a:p>
            <a:pPr marL="209169" indent="-209169" defTabSz="557784">
              <a:spcBef>
                <a:spcPts val="400"/>
              </a:spcBef>
              <a:defRPr sz="1098"/>
            </a:pPr>
          </a:p>
          <a:p>
            <a:pPr marL="209169" indent="-209169" defTabSz="557784">
              <a:spcBef>
                <a:spcPts val="400"/>
              </a:spcBef>
              <a:defRPr sz="1098"/>
            </a:pPr>
          </a:p>
        </p:txBody>
      </p:sp>
      <p:sp>
        <p:nvSpPr>
          <p:cNvPr id="144" name="Shape 144"/>
          <p:cNvSpPr/>
          <p:nvPr/>
        </p:nvSpPr>
        <p:spPr>
          <a:xfrm>
            <a:off x="2094512" y="6080774"/>
            <a:ext cx="4567825" cy="405765"/>
          </a:xfrm>
          <a:prstGeom prst="rect">
            <a:avLst/>
          </a:prstGeom>
          <a:ln>
            <a:solidFill>
              <a:srgbClr val="FF0000"/>
            </a:solidFill>
          </a:ln>
          <a:extLst>
            <a:ext uri="{C572A759-6A51-4108-AA02-DFA0A04FC94B}">
              <ma14:wrappingTextBoxFlag xmlns:ma14="http://schemas.microsoft.com/office/mac/drawingml/2011/main" val="1"/>
            </a:ext>
          </a:extLst>
        </p:spPr>
        <p:txBody>
          <a:bodyPr lIns="45719" rIns="45719">
            <a:spAutoFit/>
          </a:bodyPr>
          <a:lstStyle>
            <a:lvl1pPr>
              <a:defRPr sz="2400">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宇宙は既に必須の社会インフラ</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p:nvPr>
        </p:nvSpPr>
        <p:spPr>
          <a:xfrm>
            <a:off x="457200" y="95345"/>
            <a:ext cx="8229600" cy="1143001"/>
          </a:xfrm>
          <a:prstGeom prst="rect">
            <a:avLst/>
          </a:prstGeom>
        </p:spPr>
        <p:txBody>
          <a:bodyPr/>
          <a:lstStyle/>
          <a:p>
            <a:pPr lvl="1" defTabSz="457200">
              <a:defRPr sz="2800">
                <a:solidFill>
                  <a:srgbClr val="E9EAF0"/>
                </a:solidFill>
              </a:defRPr>
            </a:pPr>
            <a:r>
              <a:t>宇宙に開かれた地球環境</a:t>
            </a:r>
          </a:p>
        </p:txBody>
      </p:sp>
      <p:sp>
        <p:nvSpPr>
          <p:cNvPr id="147" name="Shape 147"/>
          <p:cNvSpPr/>
          <p:nvPr>
            <p:ph type="body" sz="half" idx="1"/>
          </p:nvPr>
        </p:nvSpPr>
        <p:spPr>
          <a:xfrm>
            <a:off x="457198" y="963272"/>
            <a:ext cx="8229601" cy="2030503"/>
          </a:xfrm>
          <a:prstGeom prst="rect">
            <a:avLst/>
          </a:prstGeom>
        </p:spPr>
        <p:txBody>
          <a:bodyPr/>
          <a:lstStyle/>
          <a:p>
            <a:pPr marL="322325" indent="-322325" defTabSz="859536">
              <a:spcBef>
                <a:spcPts val="400"/>
              </a:spcBef>
              <a:defRPr sz="1879"/>
            </a:pPr>
            <a:r>
              <a:rPr>
                <a:latin typeface="+mn-lt"/>
                <a:ea typeface="+mn-ea"/>
                <a:cs typeface="+mn-cs"/>
                <a:sym typeface="Helvetica"/>
              </a:rPr>
              <a:t>宇宙からの直接的な影響</a:t>
            </a:r>
          </a:p>
          <a:p>
            <a:pPr marL="322325" indent="-322325" defTabSz="859536">
              <a:spcBef>
                <a:spcPts val="400"/>
              </a:spcBef>
              <a:defRPr sz="1879"/>
            </a:pPr>
            <a:r>
              <a:rPr>
                <a:latin typeface="+mn-lt"/>
                <a:ea typeface="+mn-ea"/>
                <a:cs typeface="+mn-cs"/>
                <a:sym typeface="Helvetica"/>
              </a:rPr>
              <a:t>長期的な環境変動</a:t>
            </a:r>
          </a:p>
          <a:p>
            <a:pPr marL="322325" indent="-322325" defTabSz="859536">
              <a:spcBef>
                <a:spcPts val="400"/>
              </a:spcBef>
              <a:defRPr sz="1879"/>
            </a:pPr>
            <a:r>
              <a:rPr>
                <a:latin typeface="+mn-lt"/>
                <a:ea typeface="+mn-ea"/>
                <a:cs typeface="+mn-cs"/>
                <a:sym typeface="Helvetica"/>
              </a:rPr>
              <a:t>地球は</a:t>
            </a:r>
            <a:r>
              <a:rPr>
                <a:solidFill>
                  <a:srgbClr val="FFFF00"/>
                </a:solidFill>
                <a:latin typeface="+mn-lt"/>
                <a:ea typeface="+mn-ea"/>
                <a:cs typeface="+mn-cs"/>
                <a:sym typeface="Helvetica"/>
              </a:rPr>
              <a:t>開かれた変動するシステム</a:t>
            </a:r>
            <a:endParaRPr>
              <a:solidFill>
                <a:srgbClr val="FFFF00"/>
              </a:solidFill>
            </a:endParaRPr>
          </a:p>
        </p:txBody>
      </p:sp>
      <p:pic>
        <p:nvPicPr>
          <p:cNvPr id="148" name="image8.png"/>
          <p:cNvPicPr>
            <a:picLocks noChangeAspect="1"/>
          </p:cNvPicPr>
          <p:nvPr/>
        </p:nvPicPr>
        <p:blipFill>
          <a:blip r:embed="rId3">
            <a:extLst/>
          </a:blip>
          <a:stretch>
            <a:fillRect/>
          </a:stretch>
        </p:blipFill>
        <p:spPr>
          <a:xfrm>
            <a:off x="5414005" y="1333846"/>
            <a:ext cx="3272794" cy="2280047"/>
          </a:xfrm>
          <a:prstGeom prst="rect">
            <a:avLst/>
          </a:prstGeom>
          <a:ln w="12700">
            <a:miter lim="400000"/>
          </a:ln>
        </p:spPr>
      </p:pic>
      <p:pic>
        <p:nvPicPr>
          <p:cNvPr id="149" name="image9.jpg" descr="sunearth.jpg"/>
          <p:cNvPicPr>
            <a:picLocks noChangeAspect="1"/>
          </p:cNvPicPr>
          <p:nvPr/>
        </p:nvPicPr>
        <p:blipFill>
          <a:blip r:embed="rId4">
            <a:extLst/>
          </a:blip>
          <a:stretch>
            <a:fillRect/>
          </a:stretch>
        </p:blipFill>
        <p:spPr>
          <a:xfrm>
            <a:off x="1051833" y="2687283"/>
            <a:ext cx="2861822" cy="2147155"/>
          </a:xfrm>
          <a:prstGeom prst="rect">
            <a:avLst/>
          </a:prstGeom>
          <a:ln w="12700">
            <a:miter lim="400000"/>
          </a:ln>
        </p:spPr>
      </p:pic>
      <p:sp>
        <p:nvSpPr>
          <p:cNvPr id="150" name="Shape 150"/>
          <p:cNvSpPr/>
          <p:nvPr/>
        </p:nvSpPr>
        <p:spPr>
          <a:xfrm>
            <a:off x="7368988" y="963272"/>
            <a:ext cx="1374141"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FFFFFF"/>
                </a:solidFill>
                <a:latin typeface="+mn-lt"/>
                <a:ea typeface="+mn-ea"/>
                <a:cs typeface="+mn-cs"/>
                <a:sym typeface="Helvetica"/>
              </a:defRPr>
            </a:lvl1pPr>
          </a:lstStyle>
          <a:p>
            <a:pPr>
              <a:defRPr>
                <a:latin typeface="Corbel"/>
                <a:ea typeface="Corbel"/>
                <a:cs typeface="Corbel"/>
                <a:sym typeface="Corbel"/>
              </a:defRPr>
            </a:pPr>
            <a:r>
              <a:rPr>
                <a:latin typeface="+mn-lt"/>
                <a:ea typeface="+mn-ea"/>
                <a:cs typeface="+mn-cs"/>
                <a:sym typeface="Helvetica"/>
              </a:rPr>
              <a:t>小惑星衝突</a:t>
            </a:r>
          </a:p>
        </p:txBody>
      </p:sp>
      <p:sp>
        <p:nvSpPr>
          <p:cNvPr id="151" name="Shape 151"/>
          <p:cNvSpPr/>
          <p:nvPr/>
        </p:nvSpPr>
        <p:spPr>
          <a:xfrm>
            <a:off x="3913654" y="3764857"/>
            <a:ext cx="4237807"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solidFill>
                  <a:srgbClr val="FFFFFF"/>
                </a:solidFill>
              </a:defRPr>
            </a:pPr>
            <a:r>
              <a:rPr>
                <a:latin typeface="+mn-lt"/>
                <a:ea typeface="+mn-ea"/>
                <a:cs typeface="+mn-cs"/>
                <a:sym typeface="Helvetica"/>
              </a:rPr>
              <a:t>巨大太陽フレア</a:t>
            </a:r>
          </a:p>
          <a:p>
            <a:pPr>
              <a:defRPr sz="2000">
                <a:solidFill>
                  <a:srgbClr val="FFFFFF"/>
                </a:solidFill>
              </a:defRPr>
            </a:pPr>
            <a:r>
              <a:t>=&gt;</a:t>
            </a:r>
            <a:r>
              <a:rPr>
                <a:latin typeface="+mn-lt"/>
                <a:ea typeface="+mn-ea"/>
                <a:cs typeface="+mn-cs"/>
                <a:sym typeface="Helvetica"/>
              </a:rPr>
              <a:t>人工衛星故障、　通信、地上インフラ被害、宇宙飛行士被ばく</a:t>
            </a:r>
          </a:p>
        </p:txBody>
      </p:sp>
      <p:pic>
        <p:nvPicPr>
          <p:cNvPr id="152" name="image10.jpg" descr="SpotNumber-solanki03"/>
          <p:cNvPicPr>
            <a:picLocks noChangeAspect="1"/>
          </p:cNvPicPr>
          <p:nvPr/>
        </p:nvPicPr>
        <p:blipFill>
          <a:blip r:embed="rId5">
            <a:extLst/>
          </a:blip>
          <a:stretch>
            <a:fillRect/>
          </a:stretch>
        </p:blipFill>
        <p:spPr>
          <a:xfrm>
            <a:off x="5115526" y="5205312"/>
            <a:ext cx="3986840" cy="1565181"/>
          </a:xfrm>
          <a:prstGeom prst="rect">
            <a:avLst/>
          </a:prstGeom>
          <a:ln w="12700">
            <a:miter lim="400000"/>
          </a:ln>
        </p:spPr>
      </p:pic>
      <p:pic>
        <p:nvPicPr>
          <p:cNvPr id="153" name="image11.jpg" descr="FrozenThems"/>
          <p:cNvPicPr>
            <a:picLocks noChangeAspect="1"/>
          </p:cNvPicPr>
          <p:nvPr/>
        </p:nvPicPr>
        <p:blipFill>
          <a:blip r:embed="rId6">
            <a:extLst/>
          </a:blip>
          <a:stretch>
            <a:fillRect/>
          </a:stretch>
        </p:blipFill>
        <p:spPr>
          <a:xfrm>
            <a:off x="2289899" y="5048689"/>
            <a:ext cx="2295737" cy="1721803"/>
          </a:xfrm>
          <a:prstGeom prst="rect">
            <a:avLst/>
          </a:prstGeom>
          <a:ln w="12700">
            <a:miter lim="400000"/>
          </a:ln>
        </p:spPr>
      </p:pic>
      <p:sp>
        <p:nvSpPr>
          <p:cNvPr id="154" name="Shape 154"/>
          <p:cNvSpPr/>
          <p:nvPr/>
        </p:nvSpPr>
        <p:spPr>
          <a:xfrm flipH="1">
            <a:off x="4246730" y="5975698"/>
            <a:ext cx="1998462" cy="1"/>
          </a:xfrm>
          <a:prstGeom prst="line">
            <a:avLst/>
          </a:prstGeom>
          <a:ln w="381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155" name="Shape 155"/>
          <p:cNvSpPr/>
          <p:nvPr/>
        </p:nvSpPr>
        <p:spPr>
          <a:xfrm>
            <a:off x="678933" y="5995854"/>
            <a:ext cx="1292906" cy="6629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rPr>
                <a:latin typeface="+mn-lt"/>
                <a:ea typeface="+mn-ea"/>
                <a:cs typeface="+mn-cs"/>
                <a:sym typeface="Helvetica"/>
              </a:rPr>
              <a:t>太陽活動と</a:t>
            </a:r>
          </a:p>
          <a:p>
            <a:pPr>
              <a:defRPr>
                <a:solidFill>
                  <a:srgbClr val="FFFFFF"/>
                </a:solidFill>
              </a:defRPr>
            </a:pPr>
            <a:r>
              <a:rPr>
                <a:latin typeface="+mn-lt"/>
                <a:ea typeface="+mn-ea"/>
                <a:cs typeface="+mn-cs"/>
                <a:sym typeface="Helvetica"/>
              </a:rPr>
              <a:t>気候変動</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xfrm>
            <a:off x="395535" y="260648"/>
            <a:ext cx="8982873" cy="792088"/>
          </a:xfrm>
          <a:prstGeom prst="rect">
            <a:avLst/>
          </a:prstGeom>
        </p:spPr>
        <p:txBody>
          <a:bodyPr/>
          <a:lstStyle/>
          <a:p>
            <a:pPr>
              <a:defRPr sz="2400"/>
            </a:pPr>
            <a:r>
              <a:rPr>
                <a:latin typeface="+mn-lt"/>
                <a:ea typeface="+mn-ea"/>
                <a:cs typeface="+mn-cs"/>
                <a:sym typeface="Helvetica"/>
              </a:rPr>
              <a:t>学部生でも参加できる！宇宙</a:t>
            </a:r>
            <a:r>
              <a:rPr>
                <a:latin typeface="+mn-lt"/>
                <a:ea typeface="+mn-ea"/>
                <a:cs typeface="+mn-cs"/>
                <a:sym typeface="Helvetica"/>
              </a:rPr>
              <a:t>ユニットの</a:t>
            </a:r>
            <a:r>
              <a:rPr>
                <a:latin typeface="+mn-lt"/>
                <a:ea typeface="+mn-ea"/>
                <a:cs typeface="+mn-cs"/>
                <a:sym typeface="Helvetica"/>
              </a:rPr>
              <a:t>研究</a:t>
            </a:r>
            <a:r>
              <a:rPr>
                <a:latin typeface="+mn-lt"/>
                <a:ea typeface="+mn-ea"/>
                <a:cs typeface="+mn-cs"/>
                <a:sym typeface="Helvetica"/>
              </a:rPr>
              <a:t>会</a:t>
            </a:r>
          </a:p>
        </p:txBody>
      </p:sp>
      <p:sp>
        <p:nvSpPr>
          <p:cNvPr id="160" name="Shape 160"/>
          <p:cNvSpPr/>
          <p:nvPr/>
        </p:nvSpPr>
        <p:spPr>
          <a:xfrm>
            <a:off x="635045" y="679270"/>
            <a:ext cx="8113419" cy="58064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00"/>
                </a:solidFill>
              </a:defRPr>
            </a:pPr>
            <a:r>
              <a:rPr>
                <a:latin typeface="+mn-lt"/>
                <a:ea typeface="+mn-ea"/>
                <a:cs typeface="+mn-cs"/>
                <a:sym typeface="Helvetica"/>
              </a:rPr>
              <a:t>有人宇宙計画研究会</a:t>
            </a:r>
            <a:r>
              <a:rPr>
                <a:solidFill>
                  <a:srgbClr val="FFFFFF"/>
                </a:solidFill>
                <a:latin typeface="+mn-lt"/>
                <a:ea typeface="+mn-ea"/>
                <a:cs typeface="+mn-cs"/>
                <a:sym typeface="Helvetica"/>
              </a:rPr>
              <a:t>：有人宇宙を中心としたこれからの宇宙活動のあり方や具体的計画の研究</a:t>
            </a:r>
            <a:endParaRPr>
              <a:solidFill>
                <a:srgbClr val="FFFFFF"/>
              </a:solidFill>
            </a:endParaRPr>
          </a:p>
          <a:p>
            <a:pPr>
              <a:defRPr>
                <a:solidFill>
                  <a:srgbClr val="FFFFFF"/>
                </a:solidFill>
              </a:defRPr>
            </a:pPr>
          </a:p>
          <a:p>
            <a:pPr>
              <a:defRPr>
                <a:solidFill>
                  <a:srgbClr val="FFFF00"/>
                </a:solidFill>
              </a:defRPr>
            </a:pPr>
            <a:r>
              <a:rPr>
                <a:latin typeface="+mn-lt"/>
                <a:ea typeface="+mn-ea"/>
                <a:cs typeface="+mn-cs"/>
                <a:sym typeface="Helvetica"/>
              </a:rPr>
              <a:t>宇宙人文学研究会</a:t>
            </a:r>
            <a:r>
              <a:t> </a:t>
            </a:r>
            <a:r>
              <a:rPr>
                <a:solidFill>
                  <a:srgbClr val="FFFFFF"/>
                </a:solidFill>
                <a:latin typeface="+mn-lt"/>
                <a:ea typeface="+mn-ea"/>
                <a:cs typeface="+mn-cs"/>
                <a:sym typeface="Helvetica"/>
              </a:rPr>
              <a:t>：人工衛星のデータを使った人文考古学や防災研究</a:t>
            </a:r>
            <a:endParaRPr>
              <a:solidFill>
                <a:srgbClr val="FFFFFF"/>
              </a:solidFill>
            </a:endParaRPr>
          </a:p>
          <a:p>
            <a:pPr>
              <a:defRPr>
                <a:solidFill>
                  <a:srgbClr val="FFFF00"/>
                </a:solidFill>
              </a:defRPr>
            </a:pPr>
          </a:p>
          <a:p>
            <a:pPr>
              <a:defRPr>
                <a:solidFill>
                  <a:srgbClr val="FFFF00"/>
                </a:solidFill>
              </a:defRPr>
            </a:pPr>
            <a:r>
              <a:t>BBT</a:t>
            </a:r>
            <a:r>
              <a:rPr>
                <a:latin typeface="+mn-lt"/>
                <a:ea typeface="+mn-ea"/>
                <a:cs typeface="+mn-cs"/>
                <a:sym typeface="Helvetica"/>
              </a:rPr>
              <a:t>宇宙天気研究会</a:t>
            </a:r>
            <a:r>
              <a:rPr>
                <a:solidFill>
                  <a:srgbClr val="FFFFFF"/>
                </a:solidFill>
                <a:latin typeface="+mn-lt"/>
                <a:ea typeface="+mn-ea"/>
                <a:cs typeface="+mn-cs"/>
                <a:sym typeface="Helvetica"/>
              </a:rPr>
              <a:t>：機械学習等のビッグデータ解析手法を使った宇宙天気予報の研究とその社会実装</a:t>
            </a:r>
            <a:endParaRPr>
              <a:solidFill>
                <a:srgbClr val="FFFFFF"/>
              </a:solidFill>
            </a:endParaRPr>
          </a:p>
          <a:p>
            <a:pPr>
              <a:defRPr>
                <a:solidFill>
                  <a:srgbClr val="FFFFFF"/>
                </a:solidFill>
              </a:defRPr>
            </a:pPr>
            <a:r>
              <a:rPr>
                <a:latin typeface="+mn-lt"/>
                <a:ea typeface="+mn-ea"/>
                <a:cs typeface="+mn-cs"/>
                <a:sym typeface="Helvetica"/>
              </a:rPr>
              <a:t>　　　</a:t>
            </a:r>
          </a:p>
          <a:p>
            <a:pPr>
              <a:defRPr>
                <a:solidFill>
                  <a:srgbClr val="FFFF00"/>
                </a:solidFill>
              </a:defRPr>
            </a:pPr>
            <a:r>
              <a:rPr>
                <a:latin typeface="+mn-lt"/>
                <a:ea typeface="+mn-ea"/>
                <a:cs typeface="+mn-cs"/>
                <a:sym typeface="Helvetica"/>
              </a:rPr>
              <a:t>歴史文献天文学研究会</a:t>
            </a:r>
            <a:r>
              <a:rPr>
                <a:solidFill>
                  <a:srgbClr val="FFFFFF"/>
                </a:solidFill>
                <a:latin typeface="+mn-lt"/>
                <a:ea typeface="+mn-ea"/>
                <a:cs typeface="+mn-cs"/>
                <a:sym typeface="Helvetica"/>
              </a:rPr>
              <a:t>：歴史文献中のオーロラや黒点の記録から過去の太陽活動を探る</a:t>
            </a:r>
            <a:endParaRPr>
              <a:solidFill>
                <a:srgbClr val="FFFFFF"/>
              </a:solidFill>
            </a:endParaRPr>
          </a:p>
          <a:p>
            <a:pPr>
              <a:defRPr>
                <a:solidFill>
                  <a:srgbClr val="FFFFFF"/>
                </a:solidFill>
              </a:defRPr>
            </a:pPr>
          </a:p>
          <a:p>
            <a:pPr>
              <a:defRPr>
                <a:solidFill>
                  <a:srgbClr val="FFFF00"/>
                </a:solidFill>
              </a:defRPr>
            </a:pPr>
            <a:r>
              <a:rPr>
                <a:latin typeface="+mn-lt"/>
                <a:ea typeface="+mn-ea"/>
                <a:cs typeface="+mn-cs"/>
                <a:sym typeface="Helvetica"/>
              </a:rPr>
              <a:t>宇宙人類学研究会</a:t>
            </a:r>
            <a:r>
              <a:rPr>
                <a:solidFill>
                  <a:srgbClr val="FFFFFF"/>
                </a:solidFill>
                <a:latin typeface="+mn-lt"/>
                <a:ea typeface="+mn-ea"/>
                <a:cs typeface="+mn-cs"/>
                <a:sym typeface="Helvetica"/>
              </a:rPr>
              <a:t>：人類の宇宙進出の宇宙人類学的研究</a:t>
            </a:r>
            <a:endParaRPr>
              <a:solidFill>
                <a:srgbClr val="FFFFFF"/>
              </a:solidFill>
            </a:endParaRPr>
          </a:p>
          <a:p>
            <a:pPr>
              <a:defRPr>
                <a:solidFill>
                  <a:srgbClr val="FFFF00"/>
                </a:solidFill>
              </a:defRPr>
            </a:pPr>
          </a:p>
          <a:p>
            <a:pPr>
              <a:defRPr>
                <a:solidFill>
                  <a:srgbClr val="FFFF00"/>
                </a:solidFill>
              </a:defRPr>
            </a:pPr>
            <a:r>
              <a:rPr>
                <a:latin typeface="+mn-lt"/>
                <a:ea typeface="+mn-ea"/>
                <a:cs typeface="+mn-cs"/>
                <a:sym typeface="Helvetica"/>
              </a:rPr>
              <a:t>宇宙倫理学研究会</a:t>
            </a:r>
            <a:r>
              <a:rPr>
                <a:solidFill>
                  <a:srgbClr val="FFFFFF"/>
                </a:solidFill>
                <a:latin typeface="+mn-lt"/>
                <a:ea typeface="+mn-ea"/>
                <a:cs typeface="+mn-cs"/>
                <a:sym typeface="Helvetica"/>
              </a:rPr>
              <a:t>：宇宙開発利用に伴う倫理学的課題の研究</a:t>
            </a:r>
            <a:endParaRPr>
              <a:solidFill>
                <a:srgbClr val="FFFFFF"/>
              </a:solidFill>
            </a:endParaRPr>
          </a:p>
          <a:p>
            <a:pPr>
              <a:defRPr>
                <a:solidFill>
                  <a:srgbClr val="FFFFFF"/>
                </a:solidFill>
              </a:defRPr>
            </a:pPr>
            <a:r>
              <a:rPr>
                <a:latin typeface="+mn-lt"/>
                <a:ea typeface="+mn-ea"/>
                <a:cs typeface="+mn-cs"/>
                <a:sym typeface="Helvetica"/>
              </a:rPr>
              <a:t>　　</a:t>
            </a:r>
          </a:p>
          <a:p>
            <a:pPr>
              <a:defRPr>
                <a:solidFill>
                  <a:srgbClr val="FFFF00"/>
                </a:solidFill>
              </a:defRPr>
            </a:pPr>
            <a:r>
              <a:rPr>
                <a:latin typeface="+mn-lt"/>
                <a:ea typeface="+mn-ea"/>
                <a:cs typeface="+mn-cs"/>
                <a:sym typeface="Helvetica"/>
              </a:rPr>
              <a:t>環境災害研究会</a:t>
            </a:r>
            <a:r>
              <a:rPr>
                <a:solidFill>
                  <a:srgbClr val="FFFFFF"/>
                </a:solidFill>
                <a:latin typeface="+mn-lt"/>
                <a:ea typeface="+mn-ea"/>
                <a:cs typeface="+mn-cs"/>
                <a:sym typeface="Helvetica"/>
              </a:rPr>
              <a:t>：惑星衝突や巨大フレア等の宇宙由来の巨大災害の研究</a:t>
            </a:r>
            <a:endParaRPr>
              <a:solidFill>
                <a:srgbClr val="FFFFFF"/>
              </a:solidFill>
            </a:endParaRPr>
          </a:p>
          <a:p>
            <a:pPr>
              <a:defRPr>
                <a:solidFill>
                  <a:srgbClr val="FFFFFF"/>
                </a:solidFill>
              </a:defRPr>
            </a:pPr>
          </a:p>
          <a:p>
            <a:pPr>
              <a:defRPr>
                <a:solidFill>
                  <a:srgbClr val="FFFF00"/>
                </a:solidFill>
              </a:defRPr>
            </a:pPr>
            <a:r>
              <a:rPr>
                <a:latin typeface="+mn-lt"/>
                <a:ea typeface="+mn-ea"/>
                <a:cs typeface="+mn-cs"/>
                <a:sym typeface="Helvetica"/>
              </a:rPr>
              <a:t>宇宙生物学研究会</a:t>
            </a:r>
            <a:r>
              <a:rPr>
                <a:solidFill>
                  <a:srgbClr val="FFFFFF"/>
                </a:solidFill>
                <a:latin typeface="+mn-lt"/>
                <a:ea typeface="+mn-ea"/>
                <a:cs typeface="+mn-cs"/>
                <a:sym typeface="Helvetica"/>
              </a:rPr>
              <a:t>：宇宙生物学</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トワイライト">
  <a:themeElements>
    <a:clrScheme name="トワイライト">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トワイライト">
      <a:majorFont>
        <a:latin typeface="Calibri"/>
        <a:ea typeface="Calibri"/>
        <a:cs typeface="Calibri"/>
      </a:majorFont>
      <a:minorFont>
        <a:latin typeface="Helvetica"/>
        <a:ea typeface="Helvetica"/>
        <a:cs typeface="Helvetica"/>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トワイライト">
  <a:themeElements>
    <a:clrScheme name="トワイライト">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トワイライト">
      <a:majorFont>
        <a:latin typeface="Calibri"/>
        <a:ea typeface="Calibri"/>
        <a:cs typeface="Calibri"/>
      </a:majorFont>
      <a:minorFont>
        <a:latin typeface="Helvetica"/>
        <a:ea typeface="Helvetica"/>
        <a:cs typeface="Helvetica"/>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