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360" r:id="rId2"/>
    <p:sldId id="258" r:id="rId3"/>
    <p:sldId id="334" r:id="rId4"/>
    <p:sldId id="336" r:id="rId5"/>
    <p:sldId id="337" r:id="rId6"/>
    <p:sldId id="356" r:id="rId7"/>
    <p:sldId id="338" r:id="rId8"/>
    <p:sldId id="349" r:id="rId9"/>
    <p:sldId id="263" r:id="rId10"/>
    <p:sldId id="345" r:id="rId11"/>
    <p:sldId id="273" r:id="rId12"/>
    <p:sldId id="277" r:id="rId13"/>
    <p:sldId id="350" r:id="rId14"/>
    <p:sldId id="281" r:id="rId15"/>
    <p:sldId id="279" r:id="rId16"/>
    <p:sldId id="275" r:id="rId17"/>
    <p:sldId id="347" r:id="rId18"/>
    <p:sldId id="348" r:id="rId19"/>
    <p:sldId id="261" r:id="rId20"/>
    <p:sldId id="262" r:id="rId21"/>
    <p:sldId id="278" r:id="rId22"/>
    <p:sldId id="267" r:id="rId23"/>
    <p:sldId id="305" r:id="rId24"/>
    <p:sldId id="340" r:id="rId25"/>
    <p:sldId id="265" r:id="rId26"/>
    <p:sldId id="335" r:id="rId27"/>
    <p:sldId id="307" r:id="rId28"/>
    <p:sldId id="308" r:id="rId29"/>
    <p:sldId id="351" r:id="rId30"/>
    <p:sldId id="342" r:id="rId31"/>
    <p:sldId id="341" r:id="rId32"/>
    <p:sldId id="343" r:id="rId33"/>
    <p:sldId id="326" r:id="rId34"/>
    <p:sldId id="352" r:id="rId35"/>
    <p:sldId id="353" r:id="rId36"/>
    <p:sldId id="361" r:id="rId37"/>
    <p:sldId id="362" r:id="rId38"/>
    <p:sldId id="363" r:id="rId39"/>
    <p:sldId id="364" r:id="rId40"/>
    <p:sldId id="365" r:id="rId41"/>
    <p:sldId id="366" r:id="rId42"/>
    <p:sldId id="367" r:id="rId43"/>
    <p:sldId id="368" r:id="rId44"/>
    <p:sldId id="369" r:id="rId45"/>
    <p:sldId id="370" r:id="rId46"/>
    <p:sldId id="410" r:id="rId47"/>
    <p:sldId id="371" r:id="rId48"/>
    <p:sldId id="372" r:id="rId49"/>
    <p:sldId id="373" r:id="rId50"/>
    <p:sldId id="374" r:id="rId51"/>
    <p:sldId id="375" r:id="rId52"/>
    <p:sldId id="376" r:id="rId53"/>
    <p:sldId id="377" r:id="rId54"/>
    <p:sldId id="378" r:id="rId55"/>
    <p:sldId id="379" r:id="rId56"/>
    <p:sldId id="380" r:id="rId57"/>
    <p:sldId id="382"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8" r:id="rId72"/>
    <p:sldId id="399" r:id="rId73"/>
    <p:sldId id="401" r:id="rId74"/>
    <p:sldId id="400" r:id="rId75"/>
    <p:sldId id="402" r:id="rId76"/>
    <p:sldId id="403" r:id="rId77"/>
    <p:sldId id="404" r:id="rId78"/>
    <p:sldId id="405" r:id="rId79"/>
    <p:sldId id="406" r:id="rId80"/>
    <p:sldId id="407" r:id="rId81"/>
    <p:sldId id="408" r:id="rId82"/>
    <p:sldId id="409" r:id="rId8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69" d="100"/>
          <a:sy n="69" d="100"/>
        </p:scale>
        <p:origin x="-11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2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12/06/21</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12/06/21</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a:t>
            </a:fld>
            <a:endParaRPr lang="ja-JP" altLang="en-US"/>
          </a:p>
        </p:txBody>
      </p:sp>
    </p:spTree>
    <p:extLst>
      <p:ext uri="{BB962C8B-B14F-4D97-AF65-F5344CB8AC3E}">
        <p14:creationId xmlns:p14="http://schemas.microsoft.com/office/powerpoint/2010/main" val="372462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11</a:t>
            </a:fld>
            <a:endParaRPr lang="ja-JP" altLang="en-US"/>
          </a:p>
        </p:txBody>
      </p:sp>
    </p:spTree>
    <p:extLst>
      <p:ext uri="{BB962C8B-B14F-4D97-AF65-F5344CB8AC3E}">
        <p14:creationId xmlns:p14="http://schemas.microsoft.com/office/powerpoint/2010/main" val="325711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12</a:t>
            </a:fld>
            <a:endParaRPr lang="ja-JP" altLang="en-US"/>
          </a:p>
        </p:txBody>
      </p:sp>
    </p:spTree>
    <p:extLst>
      <p:ext uri="{BB962C8B-B14F-4D97-AF65-F5344CB8AC3E}">
        <p14:creationId xmlns:p14="http://schemas.microsoft.com/office/powerpoint/2010/main" val="1917424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13</a:t>
            </a:fld>
            <a:endParaRPr lang="ja-JP" altLang="en-US"/>
          </a:p>
        </p:txBody>
      </p:sp>
    </p:spTree>
    <p:extLst>
      <p:ext uri="{BB962C8B-B14F-4D97-AF65-F5344CB8AC3E}">
        <p14:creationId xmlns:p14="http://schemas.microsoft.com/office/powerpoint/2010/main" val="1476035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14</a:t>
            </a:fld>
            <a:endParaRPr lang="ja-JP" altLang="en-US"/>
          </a:p>
        </p:txBody>
      </p:sp>
    </p:spTree>
    <p:extLst>
      <p:ext uri="{BB962C8B-B14F-4D97-AF65-F5344CB8AC3E}">
        <p14:creationId xmlns:p14="http://schemas.microsoft.com/office/powerpoint/2010/main" val="1098726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15</a:t>
            </a:fld>
            <a:endParaRPr lang="ja-JP" altLang="en-US"/>
          </a:p>
        </p:txBody>
      </p:sp>
    </p:spTree>
    <p:extLst>
      <p:ext uri="{BB962C8B-B14F-4D97-AF65-F5344CB8AC3E}">
        <p14:creationId xmlns:p14="http://schemas.microsoft.com/office/powerpoint/2010/main" val="280364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16</a:t>
            </a:fld>
            <a:endParaRPr lang="ja-JP" altLang="en-US"/>
          </a:p>
        </p:txBody>
      </p:sp>
    </p:spTree>
    <p:extLst>
      <p:ext uri="{BB962C8B-B14F-4D97-AF65-F5344CB8AC3E}">
        <p14:creationId xmlns:p14="http://schemas.microsoft.com/office/powerpoint/2010/main" val="199515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17</a:t>
            </a:fld>
            <a:endParaRPr lang="ja-JP" altLang="en-US"/>
          </a:p>
        </p:txBody>
      </p:sp>
    </p:spTree>
    <p:extLst>
      <p:ext uri="{BB962C8B-B14F-4D97-AF65-F5344CB8AC3E}">
        <p14:creationId xmlns:p14="http://schemas.microsoft.com/office/powerpoint/2010/main" val="264035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18</a:t>
            </a:fld>
            <a:endParaRPr lang="ja-JP" altLang="en-US"/>
          </a:p>
        </p:txBody>
      </p:sp>
    </p:spTree>
    <p:extLst>
      <p:ext uri="{BB962C8B-B14F-4D97-AF65-F5344CB8AC3E}">
        <p14:creationId xmlns:p14="http://schemas.microsoft.com/office/powerpoint/2010/main" val="4274716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19</a:t>
            </a:fld>
            <a:endParaRPr lang="ja-JP" altLang="en-US"/>
          </a:p>
        </p:txBody>
      </p:sp>
    </p:spTree>
    <p:extLst>
      <p:ext uri="{BB962C8B-B14F-4D97-AF65-F5344CB8AC3E}">
        <p14:creationId xmlns:p14="http://schemas.microsoft.com/office/powerpoint/2010/main" val="4269430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20</a:t>
            </a:fld>
            <a:endParaRPr lang="ja-JP" altLang="en-US"/>
          </a:p>
        </p:txBody>
      </p:sp>
    </p:spTree>
    <p:extLst>
      <p:ext uri="{BB962C8B-B14F-4D97-AF65-F5344CB8AC3E}">
        <p14:creationId xmlns:p14="http://schemas.microsoft.com/office/powerpoint/2010/main" val="354754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a:t>
            </a:r>
            <a:r>
              <a:rPr kumimoji="1" lang="ja-JP" altLang="en-US" dirty="0" smtClean="0"/>
              <a:t>２ちわ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a:t>
            </a:fld>
            <a:endParaRPr lang="ja-JP" altLang="en-US"/>
          </a:p>
        </p:txBody>
      </p:sp>
    </p:spTree>
    <p:extLst>
      <p:ext uri="{BB962C8B-B14F-4D97-AF65-F5344CB8AC3E}">
        <p14:creationId xmlns:p14="http://schemas.microsoft.com/office/powerpoint/2010/main" val="244583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21</a:t>
            </a:fld>
            <a:endParaRPr lang="ja-JP" altLang="en-US"/>
          </a:p>
        </p:txBody>
      </p:sp>
    </p:spTree>
    <p:extLst>
      <p:ext uri="{BB962C8B-B14F-4D97-AF65-F5344CB8AC3E}">
        <p14:creationId xmlns:p14="http://schemas.microsoft.com/office/powerpoint/2010/main" val="2397446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22</a:t>
            </a:fld>
            <a:endParaRPr lang="ja-JP" altLang="en-US"/>
          </a:p>
        </p:txBody>
      </p:sp>
    </p:spTree>
    <p:extLst>
      <p:ext uri="{BB962C8B-B14F-4D97-AF65-F5344CB8AC3E}">
        <p14:creationId xmlns:p14="http://schemas.microsoft.com/office/powerpoint/2010/main" val="3634692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23</a:t>
            </a:fld>
            <a:endParaRPr lang="ja-JP" altLang="en-US"/>
          </a:p>
        </p:txBody>
      </p:sp>
    </p:spTree>
    <p:extLst>
      <p:ext uri="{BB962C8B-B14F-4D97-AF65-F5344CB8AC3E}">
        <p14:creationId xmlns:p14="http://schemas.microsoft.com/office/powerpoint/2010/main" val="252471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a:t>
            </a:r>
            <a:r>
              <a:rPr kumimoji="1" lang="ja-JP" altLang="en-US" dirty="0" smtClean="0"/>
              <a:t>２ちわ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24</a:t>
            </a:fld>
            <a:endParaRPr lang="ja-JP" altLang="en-US"/>
          </a:p>
        </p:txBody>
      </p:sp>
    </p:spTree>
    <p:extLst>
      <p:ext uri="{BB962C8B-B14F-4D97-AF65-F5344CB8AC3E}">
        <p14:creationId xmlns:p14="http://schemas.microsoft.com/office/powerpoint/2010/main" val="1926076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25</a:t>
            </a:fld>
            <a:endParaRPr lang="ja-JP" altLang="en-US"/>
          </a:p>
        </p:txBody>
      </p:sp>
    </p:spTree>
    <p:extLst>
      <p:ext uri="{BB962C8B-B14F-4D97-AF65-F5344CB8AC3E}">
        <p14:creationId xmlns:p14="http://schemas.microsoft.com/office/powerpoint/2010/main" val="3163410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a:t>
            </a:r>
            <a:r>
              <a:rPr kumimoji="1" lang="ja-JP" altLang="en-US" dirty="0" smtClean="0"/>
              <a:t>２ちわ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26</a:t>
            </a:fld>
            <a:endParaRPr lang="ja-JP" altLang="en-US"/>
          </a:p>
        </p:txBody>
      </p:sp>
    </p:spTree>
    <p:extLst>
      <p:ext uri="{BB962C8B-B14F-4D97-AF65-F5344CB8AC3E}">
        <p14:creationId xmlns:p14="http://schemas.microsoft.com/office/powerpoint/2010/main" val="4133267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27</a:t>
            </a:fld>
            <a:endParaRPr lang="ja-JP" altLang="en-US"/>
          </a:p>
        </p:txBody>
      </p:sp>
    </p:spTree>
    <p:extLst>
      <p:ext uri="{BB962C8B-B14F-4D97-AF65-F5344CB8AC3E}">
        <p14:creationId xmlns:p14="http://schemas.microsoft.com/office/powerpoint/2010/main" val="257819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3839A67-DAEB-6146-9F48-D1B392DF0DC2}" type="slidenum">
              <a:rPr lang="en-US" altLang="ja-JP">
                <a:latin typeface="Arial" pitchFamily="-107" charset="0"/>
                <a:ea typeface="ＭＳ Ｐゴシック" pitchFamily="-107" charset="-128"/>
                <a:cs typeface="ＭＳ Ｐゴシック" pitchFamily="-107" charset="-128"/>
              </a:rPr>
              <a:pPr/>
              <a:t>28</a:t>
            </a:fld>
            <a:endParaRPr lang="en-US" altLang="ja-JP">
              <a:latin typeface="Arial" pitchFamily="-107" charset="0"/>
              <a:ea typeface="ＭＳ Ｐゴシック" pitchFamily="-107" charset="-128"/>
              <a:cs typeface="ＭＳ Ｐゴシック" pitchFamily="-107"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en-US" altLang="ja-JP" dirty="0" smtClean="0">
                <a:latin typeface="Arial" pitchFamily="-107" charset="0"/>
                <a:ea typeface="ＭＳ Ｐゴシック" pitchFamily="-107" charset="-128"/>
                <a:cs typeface="ＭＳ Ｐゴシック" pitchFamily="-107" charset="-128"/>
              </a:rPr>
              <a:t>b2</a:t>
            </a:r>
            <a:r>
              <a:rPr lang="ja-JP" altLang="en-US" dirty="0" smtClean="0">
                <a:latin typeface="Arial" pitchFamily="-107" charset="0"/>
                <a:ea typeface="ＭＳ Ｐゴシック" pitchFamily="-107" charset="-128"/>
                <a:cs typeface="ＭＳ Ｐゴシック" pitchFamily="-107" charset="-128"/>
              </a:rPr>
              <a:t>ちわ</a:t>
            </a:r>
            <a:endParaRPr lang="ja-JP" alt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29</a:t>
            </a:fld>
            <a:endParaRPr lang="ja-JP" altLang="en-US"/>
          </a:p>
        </p:txBody>
      </p:sp>
    </p:spTree>
    <p:extLst>
      <p:ext uri="{BB962C8B-B14F-4D97-AF65-F5344CB8AC3E}">
        <p14:creationId xmlns:p14="http://schemas.microsoft.com/office/powerpoint/2010/main" val="428877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30</a:t>
            </a:fld>
            <a:endParaRPr lang="ja-JP" altLang="en-US"/>
          </a:p>
        </p:txBody>
      </p:sp>
    </p:spTree>
    <p:extLst>
      <p:ext uri="{BB962C8B-B14F-4D97-AF65-F5344CB8AC3E}">
        <p14:creationId xmlns:p14="http://schemas.microsoft.com/office/powerpoint/2010/main" val="376452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4</a:t>
            </a:fld>
            <a:endParaRPr lang="ja-JP" altLang="en-US"/>
          </a:p>
        </p:txBody>
      </p:sp>
    </p:spTree>
    <p:extLst>
      <p:ext uri="{BB962C8B-B14F-4D97-AF65-F5344CB8AC3E}">
        <p14:creationId xmlns:p14="http://schemas.microsoft.com/office/powerpoint/2010/main" val="2796028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a:t>
            </a:r>
            <a:r>
              <a:rPr kumimoji="1" lang="ja-JP" altLang="en-US" dirty="0" smtClean="0"/>
              <a:t>３ちわ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31</a:t>
            </a:fld>
            <a:endParaRPr lang="ja-JP" altLang="en-US"/>
          </a:p>
        </p:txBody>
      </p:sp>
    </p:spTree>
    <p:extLst>
      <p:ext uri="{BB962C8B-B14F-4D97-AF65-F5344CB8AC3E}">
        <p14:creationId xmlns:p14="http://schemas.microsoft.com/office/powerpoint/2010/main" val="2297725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32</a:t>
            </a:fld>
            <a:endParaRPr lang="ja-JP" altLang="en-US"/>
          </a:p>
        </p:txBody>
      </p:sp>
    </p:spTree>
    <p:extLst>
      <p:ext uri="{BB962C8B-B14F-4D97-AF65-F5344CB8AC3E}">
        <p14:creationId xmlns:p14="http://schemas.microsoft.com/office/powerpoint/2010/main" val="712117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a</a:t>
            </a:r>
            <a:r>
              <a:rPr lang="ja-JP" altLang="en-US" dirty="0" smtClean="0"/>
              <a:t>２ちた</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33</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34</a:t>
            </a:fld>
            <a:endParaRPr lang="ja-JP" altLang="en-US"/>
          </a:p>
        </p:txBody>
      </p:sp>
    </p:spTree>
    <p:extLst>
      <p:ext uri="{BB962C8B-B14F-4D97-AF65-F5344CB8AC3E}">
        <p14:creationId xmlns:p14="http://schemas.microsoft.com/office/powerpoint/2010/main" val="2575224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35</a:t>
            </a:fld>
            <a:endParaRPr lang="ja-JP" altLang="en-US"/>
          </a:p>
        </p:txBody>
      </p:sp>
    </p:spTree>
    <p:extLst>
      <p:ext uri="{BB962C8B-B14F-4D97-AF65-F5344CB8AC3E}">
        <p14:creationId xmlns:p14="http://schemas.microsoft.com/office/powerpoint/2010/main" val="3616573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37</a:t>
            </a:fld>
            <a:endParaRPr kumimoji="1" lang="ja-JP" altLang="en-US"/>
          </a:p>
        </p:txBody>
      </p:sp>
    </p:spTree>
    <p:extLst>
      <p:ext uri="{BB962C8B-B14F-4D97-AF65-F5344CB8AC3E}">
        <p14:creationId xmlns:p14="http://schemas.microsoft.com/office/powerpoint/2010/main" val="3344102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38</a:t>
            </a:fld>
            <a:endParaRPr kumimoji="1" lang="ja-JP" altLang="en-US"/>
          </a:p>
        </p:txBody>
      </p:sp>
    </p:spTree>
    <p:extLst>
      <p:ext uri="{BB962C8B-B14F-4D97-AF65-F5344CB8AC3E}">
        <p14:creationId xmlns:p14="http://schemas.microsoft.com/office/powerpoint/2010/main" val="764806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a:t>
            </a:r>
            <a:r>
              <a:rPr kumimoji="1" lang="ja-JP" altLang="en-US" dirty="0" smtClean="0"/>
              <a:t>２ち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39</a:t>
            </a:fld>
            <a:endParaRPr kumimoji="1" lang="ja-JP" altLang="en-US"/>
          </a:p>
        </p:txBody>
      </p:sp>
    </p:spTree>
    <p:extLst>
      <p:ext uri="{BB962C8B-B14F-4D97-AF65-F5344CB8AC3E}">
        <p14:creationId xmlns:p14="http://schemas.microsoft.com/office/powerpoint/2010/main" val="3011277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41</a:t>
            </a:fld>
            <a:endParaRPr kumimoji="1" lang="ja-JP" altLang="en-US"/>
          </a:p>
        </p:txBody>
      </p:sp>
    </p:spTree>
    <p:extLst>
      <p:ext uri="{BB962C8B-B14F-4D97-AF65-F5344CB8AC3E}">
        <p14:creationId xmlns:p14="http://schemas.microsoft.com/office/powerpoint/2010/main" val="3709943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42</a:t>
            </a:fld>
            <a:endParaRPr kumimoji="1" lang="ja-JP" altLang="en-US"/>
          </a:p>
        </p:txBody>
      </p:sp>
    </p:spTree>
    <p:extLst>
      <p:ext uri="{BB962C8B-B14F-4D97-AF65-F5344CB8AC3E}">
        <p14:creationId xmlns:p14="http://schemas.microsoft.com/office/powerpoint/2010/main" val="289658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5</a:t>
            </a:fld>
            <a:endParaRPr lang="ja-JP" altLang="en-US"/>
          </a:p>
        </p:txBody>
      </p:sp>
    </p:spTree>
    <p:extLst>
      <p:ext uri="{BB962C8B-B14F-4D97-AF65-F5344CB8AC3E}">
        <p14:creationId xmlns:p14="http://schemas.microsoft.com/office/powerpoint/2010/main" val="4114908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43</a:t>
            </a:fld>
            <a:endParaRPr kumimoji="1" lang="ja-JP" altLang="en-US"/>
          </a:p>
        </p:txBody>
      </p:sp>
    </p:spTree>
    <p:extLst>
      <p:ext uri="{BB962C8B-B14F-4D97-AF65-F5344CB8AC3E}">
        <p14:creationId xmlns:p14="http://schemas.microsoft.com/office/powerpoint/2010/main" val="3321957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44</a:t>
            </a:fld>
            <a:endParaRPr kumimoji="1" lang="ja-JP" altLang="en-US"/>
          </a:p>
        </p:txBody>
      </p:sp>
    </p:spTree>
    <p:extLst>
      <p:ext uri="{BB962C8B-B14F-4D97-AF65-F5344CB8AC3E}">
        <p14:creationId xmlns:p14="http://schemas.microsoft.com/office/powerpoint/2010/main" val="1987260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45</a:t>
            </a:fld>
            <a:endParaRPr kumimoji="1" lang="ja-JP" altLang="en-US"/>
          </a:p>
        </p:txBody>
      </p:sp>
    </p:spTree>
    <p:extLst>
      <p:ext uri="{BB962C8B-B14F-4D97-AF65-F5344CB8AC3E}">
        <p14:creationId xmlns:p14="http://schemas.microsoft.com/office/powerpoint/2010/main" val="1622531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47</a:t>
            </a:fld>
            <a:endParaRPr kumimoji="1" lang="ja-JP" altLang="en-US"/>
          </a:p>
        </p:txBody>
      </p:sp>
    </p:spTree>
    <p:extLst>
      <p:ext uri="{BB962C8B-B14F-4D97-AF65-F5344CB8AC3E}">
        <p14:creationId xmlns:p14="http://schemas.microsoft.com/office/powerpoint/2010/main" val="3239319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48</a:t>
            </a:fld>
            <a:endParaRPr kumimoji="1" lang="ja-JP" altLang="en-US"/>
          </a:p>
        </p:txBody>
      </p:sp>
    </p:spTree>
    <p:extLst>
      <p:ext uri="{BB962C8B-B14F-4D97-AF65-F5344CB8AC3E}">
        <p14:creationId xmlns:p14="http://schemas.microsoft.com/office/powerpoint/2010/main" val="1018275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49</a:t>
            </a:fld>
            <a:endParaRPr kumimoji="1" lang="ja-JP" altLang="en-US"/>
          </a:p>
        </p:txBody>
      </p:sp>
    </p:spTree>
    <p:extLst>
      <p:ext uri="{BB962C8B-B14F-4D97-AF65-F5344CB8AC3E}">
        <p14:creationId xmlns:p14="http://schemas.microsoft.com/office/powerpoint/2010/main" val="1289415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51</a:t>
            </a:fld>
            <a:endParaRPr kumimoji="1" lang="ja-JP" altLang="en-US"/>
          </a:p>
        </p:txBody>
      </p:sp>
    </p:spTree>
    <p:extLst>
      <p:ext uri="{BB962C8B-B14F-4D97-AF65-F5344CB8AC3E}">
        <p14:creationId xmlns:p14="http://schemas.microsoft.com/office/powerpoint/2010/main" val="1058355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52</a:t>
            </a:fld>
            <a:endParaRPr kumimoji="1" lang="ja-JP" altLang="en-US"/>
          </a:p>
        </p:txBody>
      </p:sp>
    </p:spTree>
    <p:extLst>
      <p:ext uri="{BB962C8B-B14F-4D97-AF65-F5344CB8AC3E}">
        <p14:creationId xmlns:p14="http://schemas.microsoft.com/office/powerpoint/2010/main" val="569403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53</a:t>
            </a:fld>
            <a:endParaRPr kumimoji="1" lang="ja-JP" altLang="en-US"/>
          </a:p>
        </p:txBody>
      </p:sp>
    </p:spTree>
    <p:extLst>
      <p:ext uri="{BB962C8B-B14F-4D97-AF65-F5344CB8AC3E}">
        <p14:creationId xmlns:p14="http://schemas.microsoft.com/office/powerpoint/2010/main" val="2046701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54</a:t>
            </a:fld>
            <a:endParaRPr kumimoji="1" lang="ja-JP" altLang="en-US"/>
          </a:p>
        </p:txBody>
      </p:sp>
    </p:spTree>
    <p:extLst>
      <p:ext uri="{BB962C8B-B14F-4D97-AF65-F5344CB8AC3E}">
        <p14:creationId xmlns:p14="http://schemas.microsoft.com/office/powerpoint/2010/main" val="286950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ちた</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6</a:t>
            </a:fld>
            <a:endParaRPr lang="ja-JP" altLang="en-US"/>
          </a:p>
        </p:txBody>
      </p:sp>
    </p:spTree>
    <p:extLst>
      <p:ext uri="{BB962C8B-B14F-4D97-AF65-F5344CB8AC3E}">
        <p14:creationId xmlns:p14="http://schemas.microsoft.com/office/powerpoint/2010/main" val="1041025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55</a:t>
            </a:fld>
            <a:endParaRPr kumimoji="1" lang="ja-JP" altLang="en-US"/>
          </a:p>
        </p:txBody>
      </p:sp>
    </p:spTree>
    <p:extLst>
      <p:ext uri="{BB962C8B-B14F-4D97-AF65-F5344CB8AC3E}">
        <p14:creationId xmlns:p14="http://schemas.microsoft.com/office/powerpoint/2010/main" val="1544933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56</a:t>
            </a:fld>
            <a:endParaRPr kumimoji="1" lang="ja-JP" altLang="en-US"/>
          </a:p>
        </p:txBody>
      </p:sp>
    </p:spTree>
    <p:extLst>
      <p:ext uri="{BB962C8B-B14F-4D97-AF65-F5344CB8AC3E}">
        <p14:creationId xmlns:p14="http://schemas.microsoft.com/office/powerpoint/2010/main" val="3609795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57</a:t>
            </a:fld>
            <a:endParaRPr kumimoji="1" lang="ja-JP" altLang="en-US"/>
          </a:p>
        </p:txBody>
      </p:sp>
    </p:spTree>
    <p:extLst>
      <p:ext uri="{BB962C8B-B14F-4D97-AF65-F5344CB8AC3E}">
        <p14:creationId xmlns:p14="http://schemas.microsoft.com/office/powerpoint/2010/main" val="2938920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58</a:t>
            </a:fld>
            <a:endParaRPr kumimoji="1" lang="ja-JP" altLang="en-US"/>
          </a:p>
        </p:txBody>
      </p:sp>
    </p:spTree>
    <p:extLst>
      <p:ext uri="{BB962C8B-B14F-4D97-AF65-F5344CB8AC3E}">
        <p14:creationId xmlns:p14="http://schemas.microsoft.com/office/powerpoint/2010/main" val="9959714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59</a:t>
            </a:fld>
            <a:endParaRPr kumimoji="1" lang="ja-JP" altLang="en-US"/>
          </a:p>
        </p:txBody>
      </p:sp>
    </p:spTree>
    <p:extLst>
      <p:ext uri="{BB962C8B-B14F-4D97-AF65-F5344CB8AC3E}">
        <p14:creationId xmlns:p14="http://schemas.microsoft.com/office/powerpoint/2010/main" val="779821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60</a:t>
            </a:fld>
            <a:endParaRPr kumimoji="1" lang="ja-JP" altLang="en-US"/>
          </a:p>
        </p:txBody>
      </p:sp>
    </p:spTree>
    <p:extLst>
      <p:ext uri="{BB962C8B-B14F-4D97-AF65-F5344CB8AC3E}">
        <p14:creationId xmlns:p14="http://schemas.microsoft.com/office/powerpoint/2010/main" val="1907820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61</a:t>
            </a:fld>
            <a:endParaRPr kumimoji="1" lang="ja-JP" altLang="en-US"/>
          </a:p>
        </p:txBody>
      </p:sp>
    </p:spTree>
    <p:extLst>
      <p:ext uri="{BB962C8B-B14F-4D97-AF65-F5344CB8AC3E}">
        <p14:creationId xmlns:p14="http://schemas.microsoft.com/office/powerpoint/2010/main" val="1664218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62</a:t>
            </a:fld>
            <a:endParaRPr kumimoji="1" lang="ja-JP" altLang="en-US"/>
          </a:p>
        </p:txBody>
      </p:sp>
    </p:spTree>
    <p:extLst>
      <p:ext uri="{BB962C8B-B14F-4D97-AF65-F5344CB8AC3E}">
        <p14:creationId xmlns:p14="http://schemas.microsoft.com/office/powerpoint/2010/main" val="1902053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63</a:t>
            </a:fld>
            <a:endParaRPr kumimoji="1" lang="ja-JP" altLang="en-US"/>
          </a:p>
        </p:txBody>
      </p:sp>
    </p:spTree>
    <p:extLst>
      <p:ext uri="{BB962C8B-B14F-4D97-AF65-F5344CB8AC3E}">
        <p14:creationId xmlns:p14="http://schemas.microsoft.com/office/powerpoint/2010/main" val="531430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z0</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64</a:t>
            </a:fld>
            <a:endParaRPr kumimoji="1" lang="ja-JP" altLang="en-US"/>
          </a:p>
        </p:txBody>
      </p:sp>
    </p:spTree>
    <p:extLst>
      <p:ext uri="{BB962C8B-B14F-4D97-AF65-F5344CB8AC3E}">
        <p14:creationId xmlns:p14="http://schemas.microsoft.com/office/powerpoint/2010/main" val="391511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7</a:t>
            </a:fld>
            <a:endParaRPr lang="ja-JP" altLang="en-US"/>
          </a:p>
        </p:txBody>
      </p:sp>
    </p:spTree>
    <p:extLst>
      <p:ext uri="{BB962C8B-B14F-4D97-AF65-F5344CB8AC3E}">
        <p14:creationId xmlns:p14="http://schemas.microsoft.com/office/powerpoint/2010/main" val="301691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65</a:t>
            </a:fld>
            <a:endParaRPr kumimoji="1" lang="ja-JP" altLang="en-US"/>
          </a:p>
        </p:txBody>
      </p:sp>
    </p:spTree>
    <p:extLst>
      <p:ext uri="{BB962C8B-B14F-4D97-AF65-F5344CB8AC3E}">
        <p14:creationId xmlns:p14="http://schemas.microsoft.com/office/powerpoint/2010/main" val="8700778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66</a:t>
            </a:fld>
            <a:endParaRPr kumimoji="1" lang="ja-JP" altLang="en-US"/>
          </a:p>
        </p:txBody>
      </p:sp>
    </p:spTree>
    <p:extLst>
      <p:ext uri="{BB962C8B-B14F-4D97-AF65-F5344CB8AC3E}">
        <p14:creationId xmlns:p14="http://schemas.microsoft.com/office/powerpoint/2010/main" val="648404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67</a:t>
            </a:fld>
            <a:endParaRPr kumimoji="1" lang="ja-JP" altLang="en-US"/>
          </a:p>
        </p:txBody>
      </p:sp>
    </p:spTree>
    <p:extLst>
      <p:ext uri="{BB962C8B-B14F-4D97-AF65-F5344CB8AC3E}">
        <p14:creationId xmlns:p14="http://schemas.microsoft.com/office/powerpoint/2010/main" val="2484250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68</a:t>
            </a:fld>
            <a:endParaRPr kumimoji="1" lang="ja-JP" altLang="en-US"/>
          </a:p>
        </p:txBody>
      </p:sp>
    </p:spTree>
    <p:extLst>
      <p:ext uri="{BB962C8B-B14F-4D97-AF65-F5344CB8AC3E}">
        <p14:creationId xmlns:p14="http://schemas.microsoft.com/office/powerpoint/2010/main" val="24778521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69</a:t>
            </a:fld>
            <a:endParaRPr kumimoji="1" lang="ja-JP" altLang="en-US"/>
          </a:p>
        </p:txBody>
      </p:sp>
    </p:spTree>
    <p:extLst>
      <p:ext uri="{BB962C8B-B14F-4D97-AF65-F5344CB8AC3E}">
        <p14:creationId xmlns:p14="http://schemas.microsoft.com/office/powerpoint/2010/main" val="4269220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70</a:t>
            </a:fld>
            <a:endParaRPr kumimoji="1" lang="ja-JP" altLang="en-US"/>
          </a:p>
        </p:txBody>
      </p:sp>
    </p:spTree>
    <p:extLst>
      <p:ext uri="{BB962C8B-B14F-4D97-AF65-F5344CB8AC3E}">
        <p14:creationId xmlns:p14="http://schemas.microsoft.com/office/powerpoint/2010/main" val="2340142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71</a:t>
            </a:fld>
            <a:endParaRPr kumimoji="1" lang="ja-JP" altLang="en-US"/>
          </a:p>
        </p:txBody>
      </p:sp>
    </p:spTree>
    <p:extLst>
      <p:ext uri="{BB962C8B-B14F-4D97-AF65-F5344CB8AC3E}">
        <p14:creationId xmlns:p14="http://schemas.microsoft.com/office/powerpoint/2010/main" val="573895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72</a:t>
            </a:fld>
            <a:endParaRPr kumimoji="1" lang="ja-JP" altLang="en-US"/>
          </a:p>
        </p:txBody>
      </p:sp>
    </p:spTree>
    <p:extLst>
      <p:ext uri="{BB962C8B-B14F-4D97-AF65-F5344CB8AC3E}">
        <p14:creationId xmlns:p14="http://schemas.microsoft.com/office/powerpoint/2010/main" val="13254522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73</a:t>
            </a:fld>
            <a:endParaRPr kumimoji="1" lang="ja-JP" altLang="en-US"/>
          </a:p>
        </p:txBody>
      </p:sp>
    </p:spTree>
    <p:extLst>
      <p:ext uri="{BB962C8B-B14F-4D97-AF65-F5344CB8AC3E}">
        <p14:creationId xmlns:p14="http://schemas.microsoft.com/office/powerpoint/2010/main" val="3183903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74</a:t>
            </a:fld>
            <a:endParaRPr kumimoji="1" lang="ja-JP" altLang="en-US"/>
          </a:p>
        </p:txBody>
      </p:sp>
    </p:spTree>
    <p:extLst>
      <p:ext uri="{BB962C8B-B14F-4D97-AF65-F5344CB8AC3E}">
        <p14:creationId xmlns:p14="http://schemas.microsoft.com/office/powerpoint/2010/main" val="355846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8</a:t>
            </a:fld>
            <a:endParaRPr lang="ja-JP" altLang="en-US"/>
          </a:p>
        </p:txBody>
      </p:sp>
    </p:spTree>
    <p:extLst>
      <p:ext uri="{BB962C8B-B14F-4D97-AF65-F5344CB8AC3E}">
        <p14:creationId xmlns:p14="http://schemas.microsoft.com/office/powerpoint/2010/main" val="27148885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z0</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75</a:t>
            </a:fld>
            <a:endParaRPr kumimoji="1" lang="ja-JP" altLang="en-US"/>
          </a:p>
        </p:txBody>
      </p:sp>
    </p:spTree>
    <p:extLst>
      <p:ext uri="{BB962C8B-B14F-4D97-AF65-F5344CB8AC3E}">
        <p14:creationId xmlns:p14="http://schemas.microsoft.com/office/powerpoint/2010/main" val="724670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76</a:t>
            </a:fld>
            <a:endParaRPr kumimoji="1" lang="ja-JP" altLang="en-US"/>
          </a:p>
        </p:txBody>
      </p:sp>
    </p:spTree>
    <p:extLst>
      <p:ext uri="{BB962C8B-B14F-4D97-AF65-F5344CB8AC3E}">
        <p14:creationId xmlns:p14="http://schemas.microsoft.com/office/powerpoint/2010/main" val="1585949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77</a:t>
            </a:fld>
            <a:endParaRPr kumimoji="1" lang="ja-JP" altLang="en-US"/>
          </a:p>
        </p:txBody>
      </p:sp>
    </p:spTree>
    <p:extLst>
      <p:ext uri="{BB962C8B-B14F-4D97-AF65-F5344CB8AC3E}">
        <p14:creationId xmlns:p14="http://schemas.microsoft.com/office/powerpoint/2010/main" val="794410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78</a:t>
            </a:fld>
            <a:endParaRPr kumimoji="1" lang="ja-JP" altLang="en-US"/>
          </a:p>
        </p:txBody>
      </p:sp>
    </p:spTree>
    <p:extLst>
      <p:ext uri="{BB962C8B-B14F-4D97-AF65-F5344CB8AC3E}">
        <p14:creationId xmlns:p14="http://schemas.microsoft.com/office/powerpoint/2010/main" val="1298277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79</a:t>
            </a:fld>
            <a:endParaRPr kumimoji="1" lang="ja-JP" altLang="en-US"/>
          </a:p>
        </p:txBody>
      </p:sp>
    </p:spTree>
    <p:extLst>
      <p:ext uri="{BB962C8B-B14F-4D97-AF65-F5344CB8AC3E}">
        <p14:creationId xmlns:p14="http://schemas.microsoft.com/office/powerpoint/2010/main" val="3102551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80</a:t>
            </a:fld>
            <a:endParaRPr kumimoji="1" lang="ja-JP" altLang="en-US"/>
          </a:p>
        </p:txBody>
      </p:sp>
    </p:spTree>
    <p:extLst>
      <p:ext uri="{BB962C8B-B14F-4D97-AF65-F5344CB8AC3E}">
        <p14:creationId xmlns:p14="http://schemas.microsoft.com/office/powerpoint/2010/main" val="2065214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smtClean="0"/>
              <a:t>た</a:t>
            </a:r>
            <a:endParaRPr kumimoji="1" lang="ja-JP" altLang="en-US"/>
          </a:p>
        </p:txBody>
      </p:sp>
      <p:sp>
        <p:nvSpPr>
          <p:cNvPr id="4" name="スライド番号プレースホルダー 3"/>
          <p:cNvSpPr>
            <a:spLocks noGrp="1"/>
          </p:cNvSpPr>
          <p:nvPr>
            <p:ph type="sldNum" sz="quarter" idx="10"/>
          </p:nvPr>
        </p:nvSpPr>
        <p:spPr/>
        <p:txBody>
          <a:bodyPr/>
          <a:lstStyle/>
          <a:p>
            <a:fld id="{BC029E15-778B-C14A-9E72-C842BD4DC0B6}" type="slidenum">
              <a:rPr kumimoji="1" lang="ja-JP" altLang="en-US" smtClean="0"/>
              <a:t>82</a:t>
            </a:fld>
            <a:endParaRPr kumimoji="1" lang="ja-JP" altLang="en-US"/>
          </a:p>
        </p:txBody>
      </p:sp>
    </p:spTree>
    <p:extLst>
      <p:ext uri="{BB962C8B-B14F-4D97-AF65-F5344CB8AC3E}">
        <p14:creationId xmlns:p14="http://schemas.microsoft.com/office/powerpoint/2010/main" val="356287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9</a:t>
            </a:fld>
            <a:endParaRPr lang="ja-JP" altLang="en-US"/>
          </a:p>
        </p:txBody>
      </p:sp>
    </p:spTree>
    <p:extLst>
      <p:ext uri="{BB962C8B-B14F-4D97-AF65-F5344CB8AC3E}">
        <p14:creationId xmlns:p14="http://schemas.microsoft.com/office/powerpoint/2010/main" val="147196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10</a:t>
            </a:fld>
            <a:endParaRPr lang="ja-JP" altLang="en-US"/>
          </a:p>
        </p:txBody>
      </p:sp>
    </p:spTree>
    <p:extLst>
      <p:ext uri="{BB962C8B-B14F-4D97-AF65-F5344CB8AC3E}">
        <p14:creationId xmlns:p14="http://schemas.microsoft.com/office/powerpoint/2010/main" val="357585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89B68021-2BA9-1F44-BF4C-6FEF809B5828}" type="datetimeFigureOut">
              <a:rPr lang="ja-JP" altLang="en-US" smtClean="0"/>
              <a:pPr/>
              <a:t>12/06/21</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12/06/21</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1.png"/><Relationship Id="rId1" Type="http://schemas.microsoft.com/office/2007/relationships/media" Target="file://localhost/Users/isobe/Movies/sun/990318_195.mpg" TargetMode="External"/><Relationship Id="rId2" Type="http://schemas.openxmlformats.org/officeDocument/2006/relationships/video" Target="file://localhost/Users/isobe/Movies/sun/990318_195.mp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2.png"/><Relationship Id="rId1" Type="http://schemas.microsoft.com/office/2007/relationships/media" Target="file://localhost/Users/isobe/Movies/sun/T171_010321.mov" TargetMode="External"/><Relationship Id="rId2" Type="http://schemas.openxmlformats.org/officeDocument/2006/relationships/video" Target="file://localhost/Users/isobe/Movies/sun/T171_010321.mov"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3.png"/><Relationship Id="rId1" Type="http://schemas.microsoft.com/office/2007/relationships/media" Target="file://localhost/Users/isobe/Movies/Hinode/kakudai_hinode02.mpg" TargetMode="External"/><Relationship Id="rId2" Type="http://schemas.openxmlformats.org/officeDocument/2006/relationships/video" Target="file://localhost/Users/isobe/Movies/Hinode/kakudai_hinode02.m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5.png"/><Relationship Id="rId1" Type="http://schemas.microsoft.com/office/2007/relationships/media" Target="file://localhost/Users/isobe/Movies/Hinode/Ca-limb/SOT_061120_active.mpg" TargetMode="External"/><Relationship Id="rId2" Type="http://schemas.openxmlformats.org/officeDocument/2006/relationships/video" Target="file://localhost/Users/isobe/Movies/Hinode/Ca-limb/SOT_061120_active.mp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6.png"/><Relationship Id="rId1" Type="http://schemas.microsoft.com/office/2007/relationships/media" Target="file://localhost/Users/isobe/Movies/Hinode/prominence/okamotos1_yellow.mpg" TargetMode="External"/><Relationship Id="rId2" Type="http://schemas.openxmlformats.org/officeDocument/2006/relationships/video" Target="file://localhost/Users/isobe/Movies/Hinode/prominence/okamotos1_yellow.m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5.png"/><Relationship Id="rId1" Type="http://schemas.microsoft.com/office/2007/relationships/media" Target="file://localhost/Users/isobe/Movies/sun/lasc_aug_99sm.mpg" TargetMode="External"/><Relationship Id="rId2" Type="http://schemas.openxmlformats.org/officeDocument/2006/relationships/video" Target="file://localhost/Users/isobe/Movies/sun/lasc_aug_99sm.m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6.png"/><Relationship Id="rId1" Type="http://schemas.microsoft.com/office/2007/relationships/media" Target="file://localhost/Users/isobe/Movies/sun/T171_X14_010415.mov" TargetMode="External"/><Relationship Id="rId2" Type="http://schemas.openxmlformats.org/officeDocument/2006/relationships/video" Target="file://localhost/Users/isobe/Movies/sun/T171_X14_010415.mo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7.png"/><Relationship Id="rId1" Type="http://schemas.microsoft.com/office/2007/relationships/media" Target="file://localhost/Users/isobe/Movies/Hinode/flare/Flare061213CaH.mpg" TargetMode="External"/><Relationship Id="rId2" Type="http://schemas.openxmlformats.org/officeDocument/2006/relationships/video" Target="file://localhost/Users/isobe/Movies/Hinode/flare/Flare061213CaH.m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8.png"/><Relationship Id="rId1" Type="http://schemas.microsoft.com/office/2007/relationships/media" Target="file://localhost/Users/isobe/Movies/etc/recon.mpg" TargetMode="External"/><Relationship Id="rId2" Type="http://schemas.openxmlformats.org/officeDocument/2006/relationships/video" Target="file://localhost/Users/isobe/Movies/etc/recon.mp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9.png"/><Relationship Id="rId1" Type="http://schemas.microsoft.com/office/2007/relationships/media" Target="file://localhost/Users/isobe/Movies/aurora/71417main_IMAGE_640x480.mp4" TargetMode="External"/><Relationship Id="rId2" Type="http://schemas.openxmlformats.org/officeDocument/2006/relationships/video" Target="file://localhost/Users/isobe/Movies/aurora/71417main_IMAGE_640x480.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bin"/><Relationship Id="rId5"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6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hyperlink" Target="http://www2.atword.jp/science/" TargetMode="Externa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hyperlink" Target="http://www.nirs.go.jp/information/info.php?i13"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0.png"/><Relationship Id="rId1" Type="http://schemas.microsoft.com/office/2007/relationships/media" Target="file://localhost/Users/isobe/Movies/sun/UnsharpNov91Red.mpg" TargetMode="External"/><Relationship Id="rId2" Type="http://schemas.openxmlformats.org/officeDocument/2006/relationships/video" Target="file://localhost/Users/isobe/Movies/sun/UnsharpNov91Red.m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7-16-h-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10972800" cy="6858000"/>
          </a:xfrm>
          <a:prstGeom prst="rect">
            <a:avLst/>
          </a:prstGeom>
        </p:spPr>
      </p:pic>
      <p:sp>
        <p:nvSpPr>
          <p:cNvPr id="2" name="タイトル 1"/>
          <p:cNvSpPr>
            <a:spLocks noGrp="1"/>
          </p:cNvSpPr>
          <p:nvPr>
            <p:ph type="title"/>
          </p:nvPr>
        </p:nvSpPr>
        <p:spPr>
          <a:xfrm>
            <a:off x="457200" y="1481138"/>
            <a:ext cx="8229600" cy="1609195"/>
          </a:xfrm>
          <a:solidFill>
            <a:srgbClr val="FFFFFF">
              <a:alpha val="50000"/>
            </a:srgbClr>
          </a:solidFill>
        </p:spPr>
        <p:txBody>
          <a:bodyPr>
            <a:normAutofit/>
          </a:bodyPr>
          <a:lstStyle/>
          <a:p>
            <a:r>
              <a:rPr lang="ja-JP" altLang="en-US" sz="4000" dirty="0" smtClean="0"/>
              <a:t>第</a:t>
            </a:r>
            <a:r>
              <a:rPr lang="ja-JP" altLang="en-US" sz="4000" dirty="0" smtClean="0"/>
              <a:t>二</a:t>
            </a:r>
            <a:r>
              <a:rPr lang="ja-JP" altLang="en-US" sz="4000" dirty="0" smtClean="0"/>
              <a:t>回</a:t>
            </a:r>
            <a:r>
              <a:rPr lang="ja-JP" altLang="en-US" sz="4000" dirty="0" smtClean="0"/>
              <a:t>：私たちは</a:t>
            </a:r>
            <a:r>
              <a:rPr lang="ja-JP" altLang="en-US" sz="4000" dirty="0" smtClean="0"/>
              <a:t>どこ</a:t>
            </a:r>
            <a:r>
              <a:rPr lang="ja-JP" altLang="en-US" sz="4000" dirty="0" smtClean="0"/>
              <a:t>にいるのか</a:t>
            </a:r>
            <a:r>
              <a:rPr lang="en-US" altLang="ja-JP" sz="4000" dirty="0" smtClean="0"/>
              <a:t/>
            </a:r>
            <a:br>
              <a:rPr lang="en-US" altLang="ja-JP" sz="4000" dirty="0" smtClean="0"/>
            </a:br>
            <a:r>
              <a:rPr lang="en-US" altLang="ja-JP" sz="4000" dirty="0" smtClean="0"/>
              <a:t>〜</a:t>
            </a:r>
            <a:r>
              <a:rPr lang="ja-JP" altLang="en-US" sz="4000" dirty="0" smtClean="0"/>
              <a:t>太陽と地球の関係</a:t>
            </a:r>
            <a:r>
              <a:rPr lang="en-US" altLang="ja-JP" sz="4000" dirty="0" smtClean="0"/>
              <a:t>〜</a:t>
            </a:r>
            <a:endParaRPr kumimoji="1" lang="ja-JP" altLang="en-US" sz="4000" dirty="0"/>
          </a:p>
        </p:txBody>
      </p:sp>
      <p:sp>
        <p:nvSpPr>
          <p:cNvPr id="3" name="コンテンツ プレースホルダー 2"/>
          <p:cNvSpPr>
            <a:spLocks noGrp="1"/>
          </p:cNvSpPr>
          <p:nvPr>
            <p:ph idx="1"/>
          </p:nvPr>
        </p:nvSpPr>
        <p:spPr>
          <a:xfrm>
            <a:off x="1270000" y="3690071"/>
            <a:ext cx="7027333" cy="1008929"/>
          </a:xfrm>
          <a:solidFill>
            <a:srgbClr val="FFFFFF">
              <a:alpha val="53000"/>
            </a:srgbClr>
          </a:solidFill>
        </p:spPr>
        <p:txBody>
          <a:bodyPr>
            <a:normAutofit lnSpcReduction="10000"/>
          </a:bodyPr>
          <a:lstStyle/>
          <a:p>
            <a:pPr marL="0" indent="0" algn="ctr">
              <a:buNone/>
            </a:pPr>
            <a:r>
              <a:rPr kumimoji="1" lang="ja-JP" altLang="en-US" sz="2800" dirty="0" smtClean="0"/>
              <a:t>磯部洋明</a:t>
            </a:r>
            <a:endParaRPr kumimoji="1" lang="en-US" altLang="ja-JP" sz="2800" dirty="0" smtClean="0"/>
          </a:p>
          <a:p>
            <a:pPr marL="0" indent="0" algn="ctr">
              <a:buNone/>
            </a:pPr>
            <a:r>
              <a:rPr lang="ja-JP" altLang="en-US" sz="2800" dirty="0" smtClean="0"/>
              <a:t>京都大学宇宙総合学研究ユニット</a:t>
            </a:r>
          </a:p>
          <a:p>
            <a:pPr marL="0" indent="0" algn="ctr">
              <a:buNone/>
            </a:pPr>
            <a:endParaRPr kumimoji="1" lang="en-US" altLang="ja-JP" sz="2800" dirty="0"/>
          </a:p>
        </p:txBody>
      </p:sp>
      <p:sp>
        <p:nvSpPr>
          <p:cNvPr id="5" name="テキスト ボックス 4"/>
          <p:cNvSpPr txBox="1"/>
          <p:nvPr/>
        </p:nvSpPr>
        <p:spPr>
          <a:xfrm>
            <a:off x="182029" y="232830"/>
            <a:ext cx="4932059" cy="1200329"/>
          </a:xfrm>
          <a:prstGeom prst="rect">
            <a:avLst/>
          </a:prstGeom>
          <a:noFill/>
        </p:spPr>
        <p:txBody>
          <a:bodyPr wrap="none" rtlCol="0">
            <a:spAutoFit/>
          </a:bodyPr>
          <a:lstStyle/>
          <a:p>
            <a:r>
              <a:rPr lang="ja-JP" altLang="en-US" dirty="0"/>
              <a:t>宇宙の不思議</a:t>
            </a:r>
            <a:r>
              <a:rPr lang="ja-JP" altLang="ja-JP" dirty="0"/>
              <a:t>　</a:t>
            </a:r>
            <a:r>
              <a:rPr lang="en-US" altLang="ja-JP" dirty="0"/>
              <a:t>〜</a:t>
            </a:r>
            <a:r>
              <a:rPr lang="ja-JP" altLang="en-US" dirty="0"/>
              <a:t>大人のための</a:t>
            </a:r>
            <a:r>
              <a:rPr lang="ja-JP" altLang="en-US" dirty="0" smtClean="0"/>
              <a:t>自然科学入門</a:t>
            </a:r>
            <a:r>
              <a:rPr lang="en-US" altLang="ja-JP" dirty="0" smtClean="0"/>
              <a:t>〜</a:t>
            </a:r>
          </a:p>
          <a:p>
            <a:pPr marL="0" lvl="1"/>
            <a:r>
              <a:rPr lang="en-US" altLang="ja-JP" dirty="0"/>
              <a:t>2012</a:t>
            </a:r>
            <a:r>
              <a:rPr lang="ja-JP" altLang="en-US" dirty="0"/>
              <a:t>年</a:t>
            </a:r>
            <a:r>
              <a:rPr lang="en-US" altLang="ja-JP" dirty="0"/>
              <a:t>6</a:t>
            </a:r>
            <a:r>
              <a:rPr lang="ja-JP" altLang="en-US" dirty="0" smtClean="0"/>
              <a:t>月</a:t>
            </a:r>
            <a:r>
              <a:rPr lang="en-US" altLang="ja-JP" dirty="0" smtClean="0"/>
              <a:t>22</a:t>
            </a:r>
            <a:r>
              <a:rPr lang="ja-JP" altLang="en-US" dirty="0" smtClean="0"/>
              <a:t>日</a:t>
            </a:r>
            <a:r>
              <a:rPr lang="en-US" altLang="ja-JP" dirty="0" smtClean="0"/>
              <a:t> </a:t>
            </a:r>
            <a:r>
              <a:rPr lang="ja-JP" altLang="en-US" dirty="0"/>
              <a:t>宇治市生涯学習センター</a:t>
            </a:r>
          </a:p>
          <a:p>
            <a:endParaRPr lang="en-US" altLang="ja-JP" dirty="0" smtClean="0"/>
          </a:p>
          <a:p>
            <a:endParaRPr kumimoji="1" lang="ja-JP" altLang="en-US" dirty="0"/>
          </a:p>
        </p:txBody>
      </p:sp>
    </p:spTree>
    <p:extLst>
      <p:ext uri="{BB962C8B-B14F-4D97-AF65-F5344CB8AC3E}">
        <p14:creationId xmlns:p14="http://schemas.microsoft.com/office/powerpoint/2010/main" val="8403266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2982"/>
            <a:ext cx="8229600" cy="1143000"/>
          </a:xfrm>
        </p:spPr>
        <p:txBody>
          <a:bodyPr>
            <a:normAutofit/>
          </a:bodyPr>
          <a:lstStyle/>
          <a:p>
            <a:r>
              <a:rPr lang="ja-JP" altLang="en-US" sz="3600" dirty="0" smtClean="0"/>
              <a:t>紫外線で見た太陽</a:t>
            </a:r>
            <a:endParaRPr lang="ja-JP" altLang="en-US" sz="3600" dirty="0"/>
          </a:p>
        </p:txBody>
      </p:sp>
      <p:pic>
        <p:nvPicPr>
          <p:cNvPr id="4" name="990318_195.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906909" y="1121173"/>
            <a:ext cx="5391545" cy="5391545"/>
          </a:xfrm>
          <a:prstGeom prst="rect">
            <a:avLst/>
          </a:prstGeom>
        </p:spPr>
      </p:pic>
      <p:sp>
        <p:nvSpPr>
          <p:cNvPr id="5" name="テキスト ボックス 4"/>
          <p:cNvSpPr txBox="1"/>
          <p:nvPr/>
        </p:nvSpPr>
        <p:spPr>
          <a:xfrm>
            <a:off x="457200" y="6512718"/>
            <a:ext cx="1582484" cy="369332"/>
          </a:xfrm>
          <a:prstGeom prst="rect">
            <a:avLst/>
          </a:prstGeom>
          <a:noFill/>
        </p:spPr>
        <p:txBody>
          <a:bodyPr wrap="none" rtlCol="0">
            <a:spAutoFit/>
          </a:bodyPr>
          <a:lstStyle/>
          <a:p>
            <a:r>
              <a:rPr kumimoji="1" lang="en-US" altLang="ja-JP" dirty="0" smtClean="0"/>
              <a:t>SOHO</a:t>
            </a:r>
            <a:r>
              <a:rPr kumimoji="1" lang="ja-JP" altLang="en-US" dirty="0" smtClean="0"/>
              <a:t>衛星</a:t>
            </a:r>
            <a:r>
              <a:rPr kumimoji="1" lang="en-US" altLang="ja-JP" dirty="0" smtClean="0"/>
              <a:t>/EIT</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紫外線で見たコロナ</a:t>
            </a:r>
            <a:endParaRPr lang="ja-JP" altLang="en-US" sz="3200" dirty="0"/>
          </a:p>
        </p:txBody>
      </p:sp>
      <p:pic>
        <p:nvPicPr>
          <p:cNvPr id="4" name="T171_010321.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442985" y="1262048"/>
            <a:ext cx="6916049" cy="5187037"/>
          </a:xfrm>
          <a:prstGeom prst="rect">
            <a:avLst/>
          </a:prstGeom>
        </p:spPr>
      </p:pic>
      <p:sp>
        <p:nvSpPr>
          <p:cNvPr id="5" name="テキスト ボックス 4"/>
          <p:cNvSpPr txBox="1"/>
          <p:nvPr/>
        </p:nvSpPr>
        <p:spPr>
          <a:xfrm>
            <a:off x="163260" y="5568746"/>
            <a:ext cx="1251815" cy="369332"/>
          </a:xfrm>
          <a:prstGeom prst="rect">
            <a:avLst/>
          </a:prstGeom>
          <a:noFill/>
        </p:spPr>
        <p:txBody>
          <a:bodyPr wrap="none" rtlCol="0">
            <a:spAutoFit/>
          </a:bodyPr>
          <a:lstStyle/>
          <a:p>
            <a:r>
              <a:rPr kumimoji="1" lang="en-US" altLang="ja-JP" dirty="0" smtClean="0"/>
              <a:t>TRACE</a:t>
            </a:r>
            <a:r>
              <a:rPr kumimoji="1" lang="ja-JP" altLang="en-US" dirty="0" smtClean="0"/>
              <a:t>衛星</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2012831" cy="1455999"/>
          </a:xfrm>
        </p:spPr>
        <p:txBody>
          <a:bodyPr>
            <a:normAutofit/>
          </a:bodyPr>
          <a:lstStyle/>
          <a:p>
            <a:pPr algn="l"/>
            <a:r>
              <a:rPr lang="ja-JP" altLang="en-US" sz="4000" dirty="0" smtClean="0"/>
              <a:t>黒点</a:t>
            </a:r>
            <a:endParaRPr lang="ja-JP" altLang="en-US" sz="4000" dirty="0"/>
          </a:p>
        </p:txBody>
      </p:sp>
      <p:pic>
        <p:nvPicPr>
          <p:cNvPr id="4" name="kakudai_hinode02.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283101" y="209910"/>
            <a:ext cx="6620176" cy="6620176"/>
          </a:xfrm>
          <a:prstGeom prst="rect">
            <a:avLst/>
          </a:prstGeom>
        </p:spPr>
      </p:pic>
      <p:sp>
        <p:nvSpPr>
          <p:cNvPr id="5" name="テキスト ボックス 4"/>
          <p:cNvSpPr txBox="1"/>
          <p:nvPr/>
        </p:nvSpPr>
        <p:spPr>
          <a:xfrm>
            <a:off x="209325" y="5108172"/>
            <a:ext cx="1434069" cy="646331"/>
          </a:xfrm>
          <a:prstGeom prst="rect">
            <a:avLst/>
          </a:prstGeom>
          <a:noFill/>
        </p:spPr>
        <p:txBody>
          <a:bodyPr wrap="none" rtlCol="0">
            <a:spAutoFit/>
          </a:bodyPr>
          <a:lstStyle/>
          <a:p>
            <a:r>
              <a:rPr lang="en-US" altLang="ja-JP" dirty="0" smtClean="0"/>
              <a:t>M</a:t>
            </a:r>
            <a:r>
              <a:rPr kumimoji="1" lang="en-US" altLang="ja-JP" dirty="0" smtClean="0"/>
              <a:t>ovie by </a:t>
            </a:r>
          </a:p>
          <a:p>
            <a:r>
              <a:rPr kumimoji="1" lang="en-US" altLang="ja-JP" dirty="0" smtClean="0"/>
              <a:t>T. J. Okamoto</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3600" dirty="0" smtClean="0"/>
              <a:t>黒点の構造</a:t>
            </a:r>
            <a:endParaRPr lang="ja-JP" altLang="en-US" sz="3600" dirty="0"/>
          </a:p>
        </p:txBody>
      </p:sp>
      <p:pic>
        <p:nvPicPr>
          <p:cNvPr id="4" name="図 5" descr="a.gif"/>
          <p:cNvPicPr>
            <a:picLocks noChangeAspect="1"/>
          </p:cNvPicPr>
          <p:nvPr/>
        </p:nvPicPr>
        <p:blipFill>
          <a:blip r:embed="rId3"/>
          <a:srcRect l="1048" t="375"/>
          <a:stretch>
            <a:fillRect/>
          </a:stretch>
        </p:blipFill>
        <p:spPr bwMode="auto">
          <a:xfrm>
            <a:off x="3113923" y="0"/>
            <a:ext cx="5398614" cy="6858802"/>
          </a:xfrm>
          <a:prstGeom prst="rect">
            <a:avLst/>
          </a:prstGeom>
          <a:noFill/>
          <a:ln w="28575">
            <a:solidFill>
              <a:schemeClr val="tx1"/>
            </a:solidFill>
            <a:miter lim="800000"/>
            <a:headEnd/>
            <a:tailEnd/>
          </a:ln>
        </p:spPr>
      </p:pic>
      <p:sp>
        <p:nvSpPr>
          <p:cNvPr id="5" name="テキスト ボックス 4"/>
          <p:cNvSpPr txBox="1"/>
          <p:nvPr/>
        </p:nvSpPr>
        <p:spPr>
          <a:xfrm>
            <a:off x="5791316" y="3391490"/>
            <a:ext cx="646331" cy="369332"/>
          </a:xfrm>
          <a:prstGeom prst="rect">
            <a:avLst/>
          </a:prstGeom>
          <a:noFill/>
        </p:spPr>
        <p:txBody>
          <a:bodyPr wrap="none" rtlCol="0">
            <a:spAutoFit/>
          </a:bodyPr>
          <a:lstStyle/>
          <a:p>
            <a:r>
              <a:rPr kumimoji="1" lang="ja-JP" altLang="en-US" dirty="0" smtClean="0">
                <a:solidFill>
                  <a:srgbClr val="FFFF00"/>
                </a:solidFill>
              </a:rPr>
              <a:t>暗部</a:t>
            </a:r>
            <a:endParaRPr kumimoji="1" lang="ja-JP" altLang="en-US" dirty="0">
              <a:solidFill>
                <a:srgbClr val="FFFF00"/>
              </a:solidFill>
            </a:endParaRPr>
          </a:p>
        </p:txBody>
      </p:sp>
      <p:sp>
        <p:nvSpPr>
          <p:cNvPr id="6" name="テキスト ボックス 5"/>
          <p:cNvSpPr txBox="1"/>
          <p:nvPr/>
        </p:nvSpPr>
        <p:spPr>
          <a:xfrm>
            <a:off x="4515906" y="4270768"/>
            <a:ext cx="877163" cy="369332"/>
          </a:xfrm>
          <a:prstGeom prst="rect">
            <a:avLst/>
          </a:prstGeom>
          <a:noFill/>
        </p:spPr>
        <p:txBody>
          <a:bodyPr wrap="none" rtlCol="0">
            <a:spAutoFit/>
          </a:bodyPr>
          <a:lstStyle/>
          <a:p>
            <a:r>
              <a:rPr lang="ja-JP" altLang="en-US" dirty="0" smtClean="0">
                <a:solidFill>
                  <a:srgbClr val="FF0000"/>
                </a:solidFill>
              </a:rPr>
              <a:t>半暗部</a:t>
            </a:r>
            <a:endParaRPr kumimoji="1" lang="ja-JP" altLang="en-US" dirty="0">
              <a:solidFill>
                <a:srgbClr val="FF0000"/>
              </a:solidFill>
            </a:endParaRPr>
          </a:p>
        </p:txBody>
      </p:sp>
      <p:sp>
        <p:nvSpPr>
          <p:cNvPr id="7" name="テキスト ボックス 6"/>
          <p:cNvSpPr txBox="1"/>
          <p:nvPr/>
        </p:nvSpPr>
        <p:spPr>
          <a:xfrm>
            <a:off x="83527" y="2386605"/>
            <a:ext cx="2595830" cy="3416320"/>
          </a:xfrm>
          <a:prstGeom prst="rect">
            <a:avLst/>
          </a:prstGeom>
          <a:noFill/>
        </p:spPr>
        <p:txBody>
          <a:bodyPr wrap="square" rtlCol="0">
            <a:spAutoFit/>
          </a:bodyPr>
          <a:lstStyle/>
          <a:p>
            <a:r>
              <a:rPr lang="ja-JP" altLang="en-US" sz="2400" dirty="0" smtClean="0"/>
              <a:t>黒点暗部の温度は約</a:t>
            </a:r>
            <a:r>
              <a:rPr lang="en-US" altLang="ja-JP" sz="2400" dirty="0" smtClean="0"/>
              <a:t>4000</a:t>
            </a:r>
            <a:r>
              <a:rPr lang="ja-JP" altLang="en-US" sz="2400" dirty="0" smtClean="0"/>
              <a:t>度。周囲（</a:t>
            </a:r>
            <a:r>
              <a:rPr lang="en-US" altLang="ja-JP" sz="2400" dirty="0" smtClean="0"/>
              <a:t>6000</a:t>
            </a:r>
            <a:r>
              <a:rPr lang="ja-JP" altLang="en-US" sz="2400" dirty="0" smtClean="0"/>
              <a:t>度）より冷たいので暗くみえる。</a:t>
            </a:r>
            <a:endParaRPr lang="en-US" altLang="ja-JP" sz="2400" dirty="0" smtClean="0"/>
          </a:p>
          <a:p>
            <a:endParaRPr kumimoji="1" lang="en-US" altLang="ja-JP" sz="2400" dirty="0" smtClean="0"/>
          </a:p>
          <a:p>
            <a:r>
              <a:rPr lang="ja-JP" altLang="en-US" sz="2400" dirty="0" smtClean="0"/>
              <a:t>ただし、黒点だけ取り出して夜空に置けば満月より明るい。</a:t>
            </a:r>
            <a:endParaRPr kumimoji="1" lang="en-US" altLang="ja-JP" sz="2400" dirty="0" smtClean="0"/>
          </a:p>
        </p:txBody>
      </p:sp>
      <p:pic>
        <p:nvPicPr>
          <p:cNvPr id="8" name="図 7" descr="Earth_GPN-2000-001138.jpg"/>
          <p:cNvPicPr>
            <a:picLocks noChangeAspect="1"/>
          </p:cNvPicPr>
          <p:nvPr/>
        </p:nvPicPr>
        <p:blipFill>
          <a:blip r:embed="rId4"/>
          <a:stretch>
            <a:fillRect/>
          </a:stretch>
        </p:blipFill>
        <p:spPr>
          <a:xfrm>
            <a:off x="7632161" y="683804"/>
            <a:ext cx="474568" cy="4745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8112" y="274638"/>
            <a:ext cx="1797226" cy="1143000"/>
          </a:xfrm>
        </p:spPr>
        <p:txBody>
          <a:bodyPr>
            <a:noAutofit/>
          </a:bodyPr>
          <a:lstStyle/>
          <a:p>
            <a:r>
              <a:rPr lang="ja-JP" altLang="en-US" sz="3200" dirty="0" smtClean="0"/>
              <a:t>黒点の周りの活動現象</a:t>
            </a:r>
            <a:endParaRPr lang="ja-JP" altLang="en-US" sz="3200" dirty="0"/>
          </a:p>
        </p:txBody>
      </p:sp>
      <p:pic>
        <p:nvPicPr>
          <p:cNvPr id="4" name="SOT_061120_active.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379770" y="153527"/>
            <a:ext cx="6502400" cy="6502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kamotos1_yellow.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479778"/>
            <a:ext cx="9144000" cy="4572000"/>
          </a:xfrm>
          <a:prstGeom prst="rect">
            <a:avLst/>
          </a:prstGeom>
        </p:spPr>
      </p:pic>
      <p:sp>
        <p:nvSpPr>
          <p:cNvPr id="5" name="テキスト ボックス 4"/>
          <p:cNvSpPr txBox="1"/>
          <p:nvPr/>
        </p:nvSpPr>
        <p:spPr>
          <a:xfrm>
            <a:off x="159966" y="5452610"/>
            <a:ext cx="8008472" cy="1200328"/>
          </a:xfrm>
          <a:prstGeom prst="rect">
            <a:avLst/>
          </a:prstGeom>
          <a:noFill/>
        </p:spPr>
        <p:txBody>
          <a:bodyPr wrap="none" rtlCol="0">
            <a:spAutoFit/>
          </a:bodyPr>
          <a:lstStyle/>
          <a:p>
            <a:r>
              <a:rPr kumimoji="1" lang="ja-JP" altLang="en-US" sz="2400" dirty="0" smtClean="0"/>
              <a:t>プロミネンス（紅炎）</a:t>
            </a:r>
            <a:r>
              <a:rPr kumimoji="1" lang="en-US" altLang="ja-JP" sz="2400" dirty="0" smtClean="0"/>
              <a:t> ... 100</a:t>
            </a:r>
            <a:r>
              <a:rPr kumimoji="1" lang="ja-JP" altLang="en-US" sz="2400" dirty="0" smtClean="0"/>
              <a:t>万度のコロナにうかぶ</a:t>
            </a:r>
            <a:r>
              <a:rPr kumimoji="1" lang="en-US" altLang="ja-JP" sz="2400" dirty="0" smtClean="0"/>
              <a:t>1</a:t>
            </a:r>
            <a:r>
              <a:rPr kumimoji="1" lang="ja-JP" altLang="en-US" sz="2400" dirty="0" smtClean="0"/>
              <a:t>万度のガス</a:t>
            </a:r>
            <a:endParaRPr kumimoji="1" lang="en-US" altLang="ja-JP" sz="2400" dirty="0" smtClean="0"/>
          </a:p>
          <a:p>
            <a:r>
              <a:rPr lang="ja-JP" altLang="en-US" sz="2400" dirty="0" smtClean="0"/>
              <a:t>スピキュール</a:t>
            </a:r>
            <a:r>
              <a:rPr lang="en-US" altLang="ja-JP" sz="2400" dirty="0" smtClean="0"/>
              <a:t> ... </a:t>
            </a:r>
            <a:r>
              <a:rPr lang="ja-JP" altLang="en-US" sz="2400" dirty="0" smtClean="0"/>
              <a:t>太陽の表面から吹き出すジェット</a:t>
            </a:r>
            <a:endParaRPr lang="en-US" altLang="ja-JP" sz="2400" dirty="0" smtClean="0"/>
          </a:p>
          <a:p>
            <a:endParaRPr kumimoji="1" lang="ja-JP" alt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 3" descr="jiba.png"/>
          <p:cNvPicPr>
            <a:picLocks noGrp="1" noChangeAspect="1"/>
          </p:cNvPicPr>
          <p:nvPr>
            <p:ph idx="1"/>
          </p:nvPr>
        </p:nvPicPr>
        <p:blipFill>
          <a:blip r:embed="rId3"/>
          <a:srcRect l="-18187" r="-18187"/>
          <a:stretch>
            <a:fillRect/>
          </a:stretch>
        </p:blipFill>
        <p:spPr>
          <a:xfrm>
            <a:off x="-439233" y="855754"/>
            <a:ext cx="9583233" cy="5270409"/>
          </a:xfrm>
        </p:spPr>
      </p:pic>
      <p:sp>
        <p:nvSpPr>
          <p:cNvPr id="2" name="タイトル 1"/>
          <p:cNvSpPr>
            <a:spLocks noGrp="1"/>
          </p:cNvSpPr>
          <p:nvPr>
            <p:ph type="title"/>
          </p:nvPr>
        </p:nvSpPr>
        <p:spPr/>
        <p:txBody>
          <a:bodyPr>
            <a:normAutofit/>
          </a:bodyPr>
          <a:lstStyle/>
          <a:p>
            <a:r>
              <a:rPr lang="ja-JP" altLang="en-US" sz="3600" dirty="0" smtClean="0"/>
              <a:t>黒点の正体は大きな磁石</a:t>
            </a:r>
            <a:endParaRPr lang="ja-JP" altLang="en-US" sz="36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paceimages_1908_49329424"/>
          <p:cNvPicPr>
            <a:picLocks noChangeAspect="1" noChangeArrowheads="1"/>
          </p:cNvPicPr>
          <p:nvPr/>
        </p:nvPicPr>
        <p:blipFill>
          <a:blip r:embed="rId3"/>
          <a:srcRect/>
          <a:stretch>
            <a:fillRect/>
          </a:stretch>
        </p:blipFill>
        <p:spPr bwMode="auto">
          <a:xfrm>
            <a:off x="6084888" y="837670"/>
            <a:ext cx="2951162" cy="2400300"/>
          </a:xfrm>
          <a:prstGeom prst="rect">
            <a:avLst/>
          </a:prstGeom>
          <a:noFill/>
          <a:ln w="9525">
            <a:noFill/>
            <a:miter lim="800000"/>
            <a:headEnd/>
            <a:tailEnd/>
          </a:ln>
        </p:spPr>
      </p:pic>
      <p:pic>
        <p:nvPicPr>
          <p:cNvPr id="59395" name="Picture 3" descr="Fig1b"/>
          <p:cNvPicPr>
            <a:picLocks noChangeAspect="1" noChangeArrowheads="1"/>
          </p:cNvPicPr>
          <p:nvPr/>
        </p:nvPicPr>
        <p:blipFill>
          <a:blip r:embed="rId4"/>
          <a:srcRect l="4137" t="4137" r="4805" b="4805"/>
          <a:stretch>
            <a:fillRect/>
          </a:stretch>
        </p:blipFill>
        <p:spPr bwMode="auto">
          <a:xfrm>
            <a:off x="293688" y="3330575"/>
            <a:ext cx="2665412" cy="2665413"/>
          </a:xfrm>
          <a:prstGeom prst="rect">
            <a:avLst/>
          </a:prstGeom>
          <a:noFill/>
          <a:ln w="9525">
            <a:noFill/>
            <a:miter lim="800000"/>
            <a:headEnd/>
            <a:tailEnd/>
          </a:ln>
        </p:spPr>
      </p:pic>
      <p:sp>
        <p:nvSpPr>
          <p:cNvPr id="59396" name="Text Box 4"/>
          <p:cNvSpPr txBox="1">
            <a:spLocks noChangeArrowheads="1"/>
          </p:cNvSpPr>
          <p:nvPr/>
        </p:nvSpPr>
        <p:spPr bwMode="auto">
          <a:xfrm>
            <a:off x="928688" y="6032500"/>
            <a:ext cx="1004887" cy="646113"/>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可視光</a:t>
            </a:r>
            <a:endParaRPr lang="en-US" altLang="ja-JP">
              <a:solidFill>
                <a:schemeClr val="bg1"/>
              </a:solidFill>
            </a:endParaRPr>
          </a:p>
          <a:p>
            <a:r>
              <a:rPr lang="en-US" altLang="ja-JP">
                <a:solidFill>
                  <a:schemeClr val="bg1"/>
                </a:solidFill>
              </a:rPr>
              <a:t>(6000K)</a:t>
            </a:r>
          </a:p>
        </p:txBody>
      </p:sp>
      <p:sp>
        <p:nvSpPr>
          <p:cNvPr id="59397" name="Text Box 5"/>
          <p:cNvSpPr txBox="1">
            <a:spLocks noChangeArrowheads="1"/>
          </p:cNvSpPr>
          <p:nvPr/>
        </p:nvSpPr>
        <p:spPr bwMode="auto">
          <a:xfrm>
            <a:off x="2857500" y="6040438"/>
            <a:ext cx="3249613" cy="615950"/>
          </a:xfrm>
          <a:prstGeom prst="rect">
            <a:avLst/>
          </a:prstGeom>
          <a:noFill/>
          <a:ln w="9525">
            <a:noFill/>
            <a:miter lim="800000"/>
            <a:headEnd/>
            <a:tailEnd/>
          </a:ln>
        </p:spPr>
        <p:txBody>
          <a:bodyPr wrap="none">
            <a:prstTxWarp prst="textNoShape">
              <a:avLst/>
            </a:prstTxWarp>
            <a:spAutoFit/>
          </a:bodyPr>
          <a:lstStyle/>
          <a:p>
            <a:pPr algn="ctr"/>
            <a:r>
              <a:rPr lang="ja-JP" altLang="en-US">
                <a:solidFill>
                  <a:schemeClr val="bg1"/>
                </a:solidFill>
              </a:rPr>
              <a:t>磁場</a:t>
            </a:r>
            <a:endParaRPr lang="en-US" altLang="ja-JP">
              <a:solidFill>
                <a:schemeClr val="bg1"/>
              </a:solidFill>
            </a:endParaRPr>
          </a:p>
          <a:p>
            <a:pPr algn="ctr"/>
            <a:r>
              <a:rPr lang="ja-JP" altLang="en-US" sz="1600">
                <a:solidFill>
                  <a:srgbClr val="FFFFFF"/>
                </a:solidFill>
              </a:rPr>
              <a:t>（白い部分が</a:t>
            </a:r>
            <a:r>
              <a:rPr lang="en-US" altLang="ja-JP" sz="1600">
                <a:solidFill>
                  <a:srgbClr val="FFFFFF"/>
                </a:solidFill>
              </a:rPr>
              <a:t>N</a:t>
            </a:r>
            <a:r>
              <a:rPr lang="ja-JP" altLang="en-US" sz="1600">
                <a:solidFill>
                  <a:srgbClr val="FFFFFF"/>
                </a:solidFill>
              </a:rPr>
              <a:t>極、黒い部分が</a:t>
            </a:r>
            <a:r>
              <a:rPr lang="en-US" altLang="ja-JP" sz="1600">
                <a:solidFill>
                  <a:srgbClr val="FFFFFF"/>
                </a:solidFill>
              </a:rPr>
              <a:t>S</a:t>
            </a:r>
            <a:r>
              <a:rPr lang="ja-JP" altLang="en-US" sz="1600">
                <a:solidFill>
                  <a:srgbClr val="FFFFFF"/>
                </a:solidFill>
              </a:rPr>
              <a:t>極）</a:t>
            </a:r>
          </a:p>
        </p:txBody>
      </p:sp>
      <p:pic>
        <p:nvPicPr>
          <p:cNvPr id="59398" name="Picture 6" descr="mdi_010328"/>
          <p:cNvPicPr>
            <a:picLocks noChangeAspect="1" noChangeArrowheads="1"/>
          </p:cNvPicPr>
          <p:nvPr/>
        </p:nvPicPr>
        <p:blipFill>
          <a:blip r:embed="rId5"/>
          <a:srcRect l="-2742" t="-2682" r="-2682" b="-2742"/>
          <a:stretch>
            <a:fillRect/>
          </a:stretch>
        </p:blipFill>
        <p:spPr bwMode="auto">
          <a:xfrm>
            <a:off x="3059113" y="3324225"/>
            <a:ext cx="2663825" cy="2663825"/>
          </a:xfrm>
          <a:prstGeom prst="rect">
            <a:avLst/>
          </a:prstGeom>
          <a:solidFill>
            <a:schemeClr val="tx1"/>
          </a:solidFill>
          <a:ln w="9525">
            <a:noFill/>
            <a:miter lim="800000"/>
            <a:headEnd/>
            <a:tailEnd/>
          </a:ln>
        </p:spPr>
      </p:pic>
      <p:pic>
        <p:nvPicPr>
          <p:cNvPr id="59399" name="Picture 8" descr="sxt"/>
          <p:cNvPicPr>
            <a:picLocks noChangeAspect="1" noChangeArrowheads="1"/>
          </p:cNvPicPr>
          <p:nvPr/>
        </p:nvPicPr>
        <p:blipFill>
          <a:blip r:embed="rId6"/>
          <a:srcRect l="7060" t="9723" r="8014" b="9335"/>
          <a:stretch>
            <a:fillRect/>
          </a:stretch>
        </p:blipFill>
        <p:spPr bwMode="auto">
          <a:xfrm>
            <a:off x="5867400" y="3378200"/>
            <a:ext cx="2736850" cy="2609850"/>
          </a:xfrm>
          <a:prstGeom prst="rect">
            <a:avLst/>
          </a:prstGeom>
          <a:noFill/>
          <a:ln w="9525">
            <a:noFill/>
            <a:miter lim="800000"/>
            <a:headEnd/>
            <a:tailEnd/>
          </a:ln>
        </p:spPr>
      </p:pic>
      <p:sp>
        <p:nvSpPr>
          <p:cNvPr id="59400" name="Text Box 9"/>
          <p:cNvSpPr txBox="1">
            <a:spLocks noChangeArrowheads="1"/>
          </p:cNvSpPr>
          <p:nvPr/>
        </p:nvSpPr>
        <p:spPr bwMode="auto">
          <a:xfrm>
            <a:off x="6643688" y="5997575"/>
            <a:ext cx="1274762" cy="646113"/>
          </a:xfrm>
          <a:prstGeom prst="rect">
            <a:avLst/>
          </a:prstGeom>
          <a:noFill/>
          <a:ln w="9525">
            <a:noFill/>
            <a:miter lim="800000"/>
            <a:headEnd/>
            <a:tailEnd/>
          </a:ln>
        </p:spPr>
        <p:txBody>
          <a:bodyPr wrap="none">
            <a:prstTxWarp prst="textNoShape">
              <a:avLst/>
            </a:prstTxWarp>
            <a:spAutoFit/>
          </a:bodyPr>
          <a:lstStyle/>
          <a:p>
            <a:pPr algn="ctr"/>
            <a:r>
              <a:rPr lang="ja-JP" altLang="en-US">
                <a:solidFill>
                  <a:schemeClr val="bg1"/>
                </a:solidFill>
              </a:rPr>
              <a:t>Ｘ線</a:t>
            </a:r>
            <a:endParaRPr lang="en-US" altLang="ja-JP">
              <a:solidFill>
                <a:schemeClr val="bg1"/>
              </a:solidFill>
            </a:endParaRPr>
          </a:p>
          <a:p>
            <a:pPr algn="ctr"/>
            <a:r>
              <a:rPr lang="en-US" altLang="ja-JP">
                <a:solidFill>
                  <a:schemeClr val="bg1"/>
                </a:solidFill>
              </a:rPr>
              <a:t>(1-100MK)</a:t>
            </a:r>
            <a:endParaRPr lang="en-US" altLang="ja-JP" sz="1600">
              <a:solidFill>
                <a:schemeClr val="bg1"/>
              </a:solidFill>
            </a:endParaRPr>
          </a:p>
        </p:txBody>
      </p:sp>
      <p:sp>
        <p:nvSpPr>
          <p:cNvPr id="59401" name="Text Box 10"/>
          <p:cNvSpPr txBox="1">
            <a:spLocks noChangeArrowheads="1"/>
          </p:cNvSpPr>
          <p:nvPr/>
        </p:nvSpPr>
        <p:spPr bwMode="auto">
          <a:xfrm>
            <a:off x="454025" y="260350"/>
            <a:ext cx="7618413" cy="584776"/>
          </a:xfrm>
          <a:prstGeom prst="rect">
            <a:avLst/>
          </a:prstGeom>
          <a:noFill/>
          <a:ln w="9525">
            <a:noFill/>
            <a:miter lim="800000"/>
            <a:headEnd/>
            <a:tailEnd/>
          </a:ln>
        </p:spPr>
        <p:txBody>
          <a:bodyPr>
            <a:prstTxWarp prst="textNoShape">
              <a:avLst/>
            </a:prstTxWarp>
            <a:spAutoFit/>
          </a:bodyPr>
          <a:lstStyle/>
          <a:p>
            <a:r>
              <a:rPr lang="ja-JP" altLang="en-US" sz="3200" dirty="0"/>
              <a:t>太陽の表面は磁場に覆われて</a:t>
            </a:r>
            <a:r>
              <a:rPr lang="ja-JP" altLang="en-US" sz="3200" dirty="0" smtClean="0"/>
              <a:t>いる</a:t>
            </a:r>
          </a:p>
        </p:txBody>
      </p:sp>
      <p:pic>
        <p:nvPicPr>
          <p:cNvPr id="59402" name="Picture 6" descr="FIG33D"/>
          <p:cNvPicPr>
            <a:picLocks noChangeAspect="1" noChangeArrowheads="1"/>
          </p:cNvPicPr>
          <p:nvPr/>
        </p:nvPicPr>
        <p:blipFill>
          <a:blip r:embed="rId7"/>
          <a:srcRect/>
          <a:stretch>
            <a:fillRect/>
          </a:stretch>
        </p:blipFill>
        <p:spPr bwMode="auto">
          <a:xfrm>
            <a:off x="3286125" y="1285875"/>
            <a:ext cx="2286000" cy="1903413"/>
          </a:xfrm>
          <a:prstGeom prst="rect">
            <a:avLst/>
          </a:prstGeom>
          <a:noFill/>
          <a:ln w="9525">
            <a:noFill/>
            <a:miter lim="800000"/>
            <a:headEnd/>
            <a:tailEnd/>
          </a:ln>
        </p:spPr>
      </p:pic>
      <p:grpSp>
        <p:nvGrpSpPr>
          <p:cNvPr id="2" name="グループ化 14"/>
          <p:cNvGrpSpPr>
            <a:grpSpLocks/>
          </p:cNvGrpSpPr>
          <p:nvPr/>
        </p:nvGrpSpPr>
        <p:grpSpPr bwMode="auto">
          <a:xfrm>
            <a:off x="468313" y="1952625"/>
            <a:ext cx="5241925" cy="1304925"/>
            <a:chOff x="467649" y="1952625"/>
            <a:chExt cx="5242589" cy="1304925"/>
          </a:xfrm>
        </p:grpSpPr>
        <p:grpSp>
          <p:nvGrpSpPr>
            <p:cNvPr id="3" name="グループ化 12"/>
            <p:cNvGrpSpPr>
              <a:grpSpLocks/>
            </p:cNvGrpSpPr>
            <p:nvPr/>
          </p:nvGrpSpPr>
          <p:grpSpPr bwMode="auto">
            <a:xfrm>
              <a:off x="3643313" y="1952625"/>
              <a:ext cx="2066925" cy="1304925"/>
              <a:chOff x="3643306" y="1952623"/>
              <a:chExt cx="2066925" cy="1304925"/>
            </a:xfrm>
          </p:grpSpPr>
          <p:sp>
            <p:nvSpPr>
              <p:cNvPr id="12" name="正方形/長方形 11"/>
              <p:cNvSpPr/>
              <p:nvPr/>
            </p:nvSpPr>
            <p:spPr>
              <a:xfrm>
                <a:off x="3714490" y="2143123"/>
                <a:ext cx="1500378"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9407" name="図 10" descr="denjishaku_1.gif"/>
              <p:cNvPicPr>
                <a:picLocks noChangeAspect="1"/>
              </p:cNvPicPr>
              <p:nvPr/>
            </p:nvPicPr>
            <p:blipFill>
              <a:blip r:embed="rId8"/>
              <a:srcRect/>
              <a:stretch>
                <a:fillRect/>
              </a:stretch>
            </p:blipFill>
            <p:spPr bwMode="auto">
              <a:xfrm>
                <a:off x="3643306" y="1952623"/>
                <a:ext cx="2066925" cy="1304925"/>
              </a:xfrm>
              <a:prstGeom prst="rect">
                <a:avLst/>
              </a:prstGeom>
              <a:noFill/>
              <a:ln w="9525">
                <a:noFill/>
                <a:miter lim="800000"/>
                <a:headEnd/>
                <a:tailEnd/>
              </a:ln>
            </p:spPr>
          </p:pic>
        </p:grpSp>
        <p:sp>
          <p:nvSpPr>
            <p:cNvPr id="59405" name="テキスト ボックス 13"/>
            <p:cNvSpPr txBox="1">
              <a:spLocks noChangeArrowheads="1"/>
            </p:cNvSpPr>
            <p:nvPr/>
          </p:nvSpPr>
          <p:spPr bwMode="auto">
            <a:xfrm>
              <a:off x="467649" y="2191745"/>
              <a:ext cx="2601994" cy="830997"/>
            </a:xfrm>
            <a:prstGeom prst="rect">
              <a:avLst/>
            </a:prstGeom>
            <a:noFill/>
            <a:ln w="9525">
              <a:noFill/>
              <a:miter lim="800000"/>
              <a:headEnd/>
              <a:tailEnd/>
            </a:ln>
          </p:spPr>
          <p:txBody>
            <a:bodyPr wrap="none">
              <a:prstTxWarp prst="textNoShape">
                <a:avLst/>
              </a:prstTxWarp>
              <a:spAutoFit/>
            </a:bodyPr>
            <a:lstStyle/>
            <a:p>
              <a:r>
                <a:rPr lang="ja-JP" altLang="en-US" sz="2400">
                  <a:solidFill>
                    <a:schemeClr val="bg1"/>
                  </a:solidFill>
                </a:rPr>
                <a:t>太陽は電流を生み</a:t>
              </a:r>
              <a:endParaRPr lang="en-US" altLang="ja-JP" sz="2400">
                <a:solidFill>
                  <a:schemeClr val="bg1"/>
                </a:solidFill>
              </a:endParaRPr>
            </a:p>
            <a:p>
              <a:r>
                <a:rPr lang="ja-JP" altLang="en-US" sz="2400">
                  <a:solidFill>
                    <a:schemeClr val="bg1"/>
                  </a:solidFill>
                </a:rPr>
                <a:t>出す「発電機」！</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コロナの加熱</a:t>
            </a:r>
            <a:r>
              <a:rPr lang="en-US" altLang="ja-JP" sz="3600" dirty="0" smtClean="0"/>
              <a:t> ~ </a:t>
            </a:r>
            <a:r>
              <a:rPr lang="ja-JP" altLang="en-US" sz="3600" dirty="0" smtClean="0"/>
              <a:t>電磁調理器</a:t>
            </a:r>
            <a:endParaRPr lang="ja-JP" altLang="en-US" sz="3600" dirty="0"/>
          </a:p>
        </p:txBody>
      </p:sp>
      <p:pic>
        <p:nvPicPr>
          <p:cNvPr id="4" name="図 3"/>
          <p:cNvPicPr>
            <a:picLocks noChangeAspect="1"/>
          </p:cNvPicPr>
          <p:nvPr/>
        </p:nvPicPr>
        <p:blipFill>
          <a:blip r:embed="rId3"/>
          <a:stretch>
            <a:fillRect/>
          </a:stretch>
        </p:blipFill>
        <p:spPr>
          <a:xfrm>
            <a:off x="457200" y="1877747"/>
            <a:ext cx="2540000" cy="1651000"/>
          </a:xfrm>
          <a:prstGeom prst="rect">
            <a:avLst/>
          </a:prstGeom>
        </p:spPr>
      </p:pic>
      <p:sp>
        <p:nvSpPr>
          <p:cNvPr id="5" name="テキスト ボックス 4"/>
          <p:cNvSpPr txBox="1"/>
          <p:nvPr/>
        </p:nvSpPr>
        <p:spPr>
          <a:xfrm>
            <a:off x="457200" y="1465455"/>
            <a:ext cx="1610963" cy="307777"/>
          </a:xfrm>
          <a:prstGeom prst="rect">
            <a:avLst/>
          </a:prstGeom>
          <a:noFill/>
        </p:spPr>
        <p:txBody>
          <a:bodyPr wrap="none" rtlCol="0">
            <a:spAutoFit/>
          </a:bodyPr>
          <a:lstStyle/>
          <a:p>
            <a:r>
              <a:rPr kumimoji="1" lang="ja-JP" altLang="en-US" sz="1400" dirty="0" smtClean="0"/>
              <a:t>関西電力の</a:t>
            </a:r>
            <a:r>
              <a:rPr kumimoji="1" lang="en-US" altLang="ja-JP" sz="1400" dirty="0" smtClean="0"/>
              <a:t>HP</a:t>
            </a:r>
            <a:r>
              <a:rPr kumimoji="1" lang="ja-JP" altLang="en-US" sz="1400" dirty="0" smtClean="0"/>
              <a:t>から</a:t>
            </a:r>
            <a:endParaRPr kumimoji="1" lang="ja-JP" altLang="en-US" sz="1400" dirty="0"/>
          </a:p>
        </p:txBody>
      </p:sp>
      <p:sp>
        <p:nvSpPr>
          <p:cNvPr id="6" name="テキスト ボックス 5"/>
          <p:cNvSpPr txBox="1"/>
          <p:nvPr/>
        </p:nvSpPr>
        <p:spPr>
          <a:xfrm>
            <a:off x="3012091" y="1417638"/>
            <a:ext cx="6323365" cy="2308324"/>
          </a:xfrm>
          <a:prstGeom prst="rect">
            <a:avLst/>
          </a:prstGeom>
          <a:noFill/>
        </p:spPr>
        <p:txBody>
          <a:bodyPr wrap="none" rtlCol="0">
            <a:spAutoFit/>
          </a:bodyPr>
          <a:lstStyle/>
          <a:p>
            <a:r>
              <a:rPr kumimoji="1" lang="ja-JP" altLang="en-US" sz="2400" dirty="0" smtClean="0"/>
              <a:t>電磁調理器（</a:t>
            </a:r>
            <a:r>
              <a:rPr kumimoji="1" lang="en-US" altLang="ja-JP" sz="2400" dirty="0" smtClean="0"/>
              <a:t>IH: Induction Heating </a:t>
            </a:r>
            <a:r>
              <a:rPr kumimoji="1" lang="ja-JP" altLang="en-US" sz="2400" dirty="0" smtClean="0"/>
              <a:t>）</a:t>
            </a:r>
            <a:endParaRPr kumimoji="1" lang="en-US" altLang="ja-JP" sz="2400" dirty="0" smtClean="0"/>
          </a:p>
          <a:p>
            <a:endParaRPr lang="en-US" altLang="ja-JP" sz="2400" dirty="0" smtClean="0"/>
          </a:p>
          <a:p>
            <a:r>
              <a:rPr kumimoji="1" lang="ja-JP" altLang="en-US" sz="2400" dirty="0" smtClean="0"/>
              <a:t>調理器に電流を流す</a:t>
            </a:r>
            <a:endParaRPr kumimoji="1" lang="en-US" altLang="ja-JP" sz="2400" dirty="0" smtClean="0"/>
          </a:p>
          <a:p>
            <a:r>
              <a:rPr lang="ja-JP" altLang="en-US" sz="2400" dirty="0" smtClean="0"/>
              <a:t>＝＞磁場ができる（電磁石の原理）</a:t>
            </a:r>
            <a:endParaRPr lang="en-US" altLang="ja-JP" sz="2400" dirty="0" smtClean="0"/>
          </a:p>
          <a:p>
            <a:r>
              <a:rPr kumimoji="1" lang="ja-JP" altLang="en-US" sz="2400" dirty="0" smtClean="0"/>
              <a:t>＝＞鍋に電流が流れる（電磁誘導の原理）</a:t>
            </a:r>
            <a:endParaRPr kumimoji="1" lang="en-US" altLang="ja-JP" sz="2400" dirty="0" smtClean="0"/>
          </a:p>
          <a:p>
            <a:r>
              <a:rPr lang="ja-JP" altLang="en-US" sz="2400" dirty="0" smtClean="0"/>
              <a:t>＝＞電流が電気抵抗により熱化（電気ストーブ）</a:t>
            </a:r>
            <a:endParaRPr kumimoji="1" lang="ja-JP" altLang="en-US" sz="2400" dirty="0"/>
          </a:p>
        </p:txBody>
      </p:sp>
      <p:pic>
        <p:nvPicPr>
          <p:cNvPr id="7" name="Picture 2" descr="spaceimages_1908_49329424"/>
          <p:cNvPicPr>
            <a:picLocks noChangeAspect="1" noChangeArrowheads="1"/>
          </p:cNvPicPr>
          <p:nvPr/>
        </p:nvPicPr>
        <p:blipFill>
          <a:blip r:embed="rId4"/>
          <a:srcRect/>
          <a:stretch>
            <a:fillRect/>
          </a:stretch>
        </p:blipFill>
        <p:spPr bwMode="auto">
          <a:xfrm>
            <a:off x="5434313" y="4031920"/>
            <a:ext cx="2951162" cy="2400300"/>
          </a:xfrm>
          <a:prstGeom prst="rect">
            <a:avLst/>
          </a:prstGeom>
          <a:noFill/>
          <a:ln w="9525">
            <a:noFill/>
            <a:miter lim="800000"/>
            <a:headEnd/>
            <a:tailEnd/>
          </a:ln>
        </p:spPr>
      </p:pic>
      <p:sp>
        <p:nvSpPr>
          <p:cNvPr id="8" name="テキスト ボックス 7"/>
          <p:cNvSpPr txBox="1"/>
          <p:nvPr/>
        </p:nvSpPr>
        <p:spPr>
          <a:xfrm>
            <a:off x="258743" y="4573125"/>
            <a:ext cx="4947989" cy="2308324"/>
          </a:xfrm>
          <a:prstGeom prst="rect">
            <a:avLst/>
          </a:prstGeom>
          <a:noFill/>
        </p:spPr>
        <p:txBody>
          <a:bodyPr wrap="none" rtlCol="0">
            <a:spAutoFit/>
          </a:bodyPr>
          <a:lstStyle/>
          <a:p>
            <a:r>
              <a:rPr lang="ja-JP" altLang="en-US" sz="2400" dirty="0" smtClean="0"/>
              <a:t>太陽では：</a:t>
            </a:r>
            <a:endParaRPr lang="en-US" altLang="ja-JP" sz="2400" dirty="0" smtClean="0"/>
          </a:p>
          <a:p>
            <a:endParaRPr lang="en-US" altLang="ja-JP" sz="2400" dirty="0" smtClean="0"/>
          </a:p>
          <a:p>
            <a:r>
              <a:rPr lang="ja-JP" altLang="en-US" sz="2400" dirty="0" smtClean="0"/>
              <a:t>太陽表面のガスの運動（電流）</a:t>
            </a:r>
            <a:endParaRPr lang="en-US" altLang="ja-JP" sz="2400" dirty="0" smtClean="0"/>
          </a:p>
          <a:p>
            <a:r>
              <a:rPr kumimoji="1" lang="ja-JP" altLang="en-US" sz="2400" dirty="0" smtClean="0"/>
              <a:t>が磁場を介してコロナに電流を流し、</a:t>
            </a:r>
            <a:endParaRPr kumimoji="1" lang="en-US" altLang="ja-JP" sz="2400" dirty="0" smtClean="0"/>
          </a:p>
          <a:p>
            <a:r>
              <a:rPr lang="ja-JP" altLang="en-US" sz="2400" dirty="0" smtClean="0"/>
              <a:t>その電流のエネルギーが熱に変わる</a:t>
            </a:r>
            <a:endParaRPr kumimoji="1" lang="en-US" altLang="ja-JP" sz="2400" dirty="0" smtClean="0"/>
          </a:p>
          <a:p>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326"/>
            <a:ext cx="8229600" cy="1143000"/>
          </a:xfrm>
        </p:spPr>
        <p:txBody>
          <a:bodyPr>
            <a:normAutofit/>
          </a:bodyPr>
          <a:lstStyle/>
          <a:p>
            <a:r>
              <a:rPr lang="ja-JP" altLang="en-US" sz="4000" dirty="0" smtClean="0"/>
              <a:t>太陽からふく風</a:t>
            </a:r>
            <a:endParaRPr lang="ja-JP" altLang="en-US" sz="4000" dirty="0"/>
          </a:p>
        </p:txBody>
      </p:sp>
      <p:pic>
        <p:nvPicPr>
          <p:cNvPr id="4" name="lasc_aug_99sm.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21029" y="942330"/>
            <a:ext cx="7424049" cy="5580702"/>
          </a:xfrm>
          <a:prstGeom prst="rect">
            <a:avLst/>
          </a:prstGeom>
        </p:spPr>
      </p:pic>
      <p:sp>
        <p:nvSpPr>
          <p:cNvPr id="5" name="テキスト ボックス 4"/>
          <p:cNvSpPr txBox="1"/>
          <p:nvPr/>
        </p:nvSpPr>
        <p:spPr>
          <a:xfrm>
            <a:off x="237235" y="6523032"/>
            <a:ext cx="2043273" cy="369332"/>
          </a:xfrm>
          <a:prstGeom prst="rect">
            <a:avLst/>
          </a:prstGeom>
          <a:noFill/>
        </p:spPr>
        <p:txBody>
          <a:bodyPr wrap="none" rtlCol="0">
            <a:spAutoFit/>
          </a:bodyPr>
          <a:lstStyle/>
          <a:p>
            <a:r>
              <a:rPr kumimoji="1" lang="en-US" altLang="ja-JP" dirty="0" smtClean="0"/>
              <a:t>SOHO</a:t>
            </a:r>
            <a:r>
              <a:rPr kumimoji="1" lang="ja-JP" altLang="en-US" dirty="0" smtClean="0"/>
              <a:t>衛星／</a:t>
            </a:r>
            <a:r>
              <a:rPr kumimoji="1" lang="en-US" altLang="ja-JP" dirty="0" smtClean="0"/>
              <a:t>LASCO</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7154"/>
            <a:ext cx="8229600" cy="1143000"/>
          </a:xfrm>
        </p:spPr>
        <p:txBody>
          <a:bodyPr/>
          <a:lstStyle/>
          <a:p>
            <a:r>
              <a:rPr lang="ja-JP" altLang="en-US" dirty="0" smtClean="0"/>
              <a:t>太陽</a:t>
            </a:r>
            <a:endParaRPr lang="ja-JP" altLang="en-US" dirty="0"/>
          </a:p>
        </p:txBody>
      </p:sp>
      <p:pic>
        <p:nvPicPr>
          <p:cNvPr id="4" name="図 3" descr="w920607.jpg"/>
          <p:cNvPicPr>
            <a:picLocks noChangeAspect="1"/>
          </p:cNvPicPr>
          <p:nvPr/>
        </p:nvPicPr>
        <p:blipFill>
          <a:blip r:embed="rId3"/>
          <a:stretch>
            <a:fillRect/>
          </a:stretch>
        </p:blipFill>
        <p:spPr>
          <a:xfrm>
            <a:off x="1741977" y="1102536"/>
            <a:ext cx="5821621" cy="4366216"/>
          </a:xfrm>
          <a:prstGeom prst="rect">
            <a:avLst/>
          </a:prstGeom>
        </p:spPr>
      </p:pic>
      <p:sp>
        <p:nvSpPr>
          <p:cNvPr id="5" name="テキスト ボックス 4"/>
          <p:cNvSpPr txBox="1"/>
          <p:nvPr/>
        </p:nvSpPr>
        <p:spPr>
          <a:xfrm>
            <a:off x="457199" y="5580407"/>
            <a:ext cx="8962411" cy="830997"/>
          </a:xfrm>
          <a:prstGeom prst="rect">
            <a:avLst/>
          </a:prstGeom>
          <a:noFill/>
        </p:spPr>
        <p:txBody>
          <a:bodyPr wrap="square" rtlCol="0">
            <a:spAutoFit/>
          </a:bodyPr>
          <a:lstStyle/>
          <a:p>
            <a:r>
              <a:rPr lang="ja-JP" altLang="en-US" sz="2400" dirty="0" smtClean="0"/>
              <a:t>表面の温度</a:t>
            </a:r>
            <a:r>
              <a:rPr lang="en-US" altLang="ja-JP" sz="2400" dirty="0" smtClean="0"/>
              <a:t> </a:t>
            </a:r>
            <a:r>
              <a:rPr lang="ja-JP" altLang="en-US" sz="2400" dirty="0" smtClean="0"/>
              <a:t>≈</a:t>
            </a:r>
            <a:r>
              <a:rPr lang="en-US" altLang="ja-JP" sz="2400" dirty="0" smtClean="0"/>
              <a:t> 6000</a:t>
            </a:r>
            <a:r>
              <a:rPr lang="ja-JP" altLang="en-US" sz="2400" dirty="0" smtClean="0"/>
              <a:t>度、</a:t>
            </a:r>
            <a:r>
              <a:rPr lang="ja-JP" altLang="en-US" sz="2400" dirty="0"/>
              <a:t>質量</a:t>
            </a:r>
            <a:r>
              <a:rPr lang="en-US" altLang="ja-JP" sz="2400" dirty="0"/>
              <a:t> </a:t>
            </a:r>
            <a:r>
              <a:rPr lang="ja-JP" altLang="en-US" sz="2400" dirty="0"/>
              <a:t>≈</a:t>
            </a:r>
            <a:r>
              <a:rPr lang="en-US" altLang="ja-JP" sz="2400" dirty="0"/>
              <a:t> 10</a:t>
            </a:r>
            <a:r>
              <a:rPr lang="en-US" altLang="ja-JP" sz="2400" baseline="30000" dirty="0"/>
              <a:t>30</a:t>
            </a:r>
            <a:r>
              <a:rPr lang="en-US" altLang="ja-JP" sz="2400" dirty="0"/>
              <a:t>kg </a:t>
            </a:r>
            <a:r>
              <a:rPr lang="ja-JP" altLang="en-US" sz="2400" dirty="0"/>
              <a:t>（地球の約</a:t>
            </a:r>
            <a:r>
              <a:rPr lang="en-US" altLang="ja-JP" sz="2400" dirty="0"/>
              <a:t>20</a:t>
            </a:r>
            <a:r>
              <a:rPr lang="ja-JP" altLang="en-US" sz="2400" dirty="0"/>
              <a:t>万倍</a:t>
            </a:r>
            <a:r>
              <a:rPr lang="ja-JP" altLang="en-US" sz="2400" dirty="0" smtClean="0"/>
              <a:t>）、</a:t>
            </a:r>
            <a:endParaRPr lang="en-US" altLang="ja-JP" sz="2400" dirty="0" smtClean="0"/>
          </a:p>
          <a:p>
            <a:r>
              <a:rPr lang="ja-JP" altLang="en-US" sz="2400" dirty="0" smtClean="0"/>
              <a:t>直径</a:t>
            </a:r>
            <a:r>
              <a:rPr lang="en-US" altLang="ja-JP" sz="2400" dirty="0" smtClean="0"/>
              <a:t> </a:t>
            </a:r>
            <a:r>
              <a:rPr lang="ja-JP" altLang="en-US" sz="2400" dirty="0" smtClean="0"/>
              <a:t>≈</a:t>
            </a:r>
            <a:r>
              <a:rPr lang="en-US" altLang="ja-JP" sz="2400" dirty="0" smtClean="0"/>
              <a:t> 140</a:t>
            </a:r>
            <a:r>
              <a:rPr lang="ja-JP" altLang="en-US" sz="2400" dirty="0" smtClean="0"/>
              <a:t>万</a:t>
            </a:r>
            <a:r>
              <a:rPr lang="en-US" altLang="ja-JP" sz="2400" dirty="0" smtClean="0"/>
              <a:t>km</a:t>
            </a:r>
            <a:r>
              <a:rPr lang="ja-JP" altLang="en-US" sz="2400" dirty="0" smtClean="0"/>
              <a:t>（地球の約</a:t>
            </a:r>
            <a:r>
              <a:rPr lang="en-US" altLang="ja-JP" sz="2400" dirty="0" smtClean="0"/>
              <a:t>100</a:t>
            </a:r>
            <a:r>
              <a:rPr lang="ja-JP" altLang="en-US" sz="2400" dirty="0" smtClean="0"/>
              <a:t>倍）、年齢</a:t>
            </a:r>
            <a:r>
              <a:rPr lang="en-US" altLang="ja-JP" sz="2400" dirty="0" smtClean="0"/>
              <a:t> </a:t>
            </a:r>
            <a:r>
              <a:rPr lang="ja-JP" altLang="en-US" sz="2400" dirty="0" smtClean="0"/>
              <a:t>≈</a:t>
            </a:r>
            <a:r>
              <a:rPr lang="en-US" altLang="ja-JP" sz="2400" dirty="0" smtClean="0"/>
              <a:t> </a:t>
            </a:r>
            <a:r>
              <a:rPr lang="ja-JP" altLang="en-US" sz="2400" dirty="0" smtClean="0"/>
              <a:t>約</a:t>
            </a:r>
            <a:r>
              <a:rPr lang="en-US" altLang="ja-JP" sz="2400" dirty="0" smtClean="0"/>
              <a:t>45</a:t>
            </a:r>
            <a:r>
              <a:rPr lang="ja-JP" altLang="en-US" sz="2400" dirty="0" smtClean="0"/>
              <a:t>億歳</a:t>
            </a:r>
            <a:r>
              <a:rPr lang="en-US" altLang="ja-JP" sz="2400" dirty="0" smtClean="0"/>
              <a:t> </a:t>
            </a:r>
          </a:p>
        </p:txBody>
      </p:sp>
      <p:pic>
        <p:nvPicPr>
          <p:cNvPr id="6" name="図 5" descr="Earth_GPN-2000-001138.jpg"/>
          <p:cNvPicPr>
            <a:picLocks noChangeAspect="1"/>
          </p:cNvPicPr>
          <p:nvPr/>
        </p:nvPicPr>
        <p:blipFill>
          <a:blip r:embed="rId4"/>
          <a:stretch>
            <a:fillRect/>
          </a:stretch>
        </p:blipFill>
        <p:spPr>
          <a:xfrm>
            <a:off x="7010531" y="1158372"/>
            <a:ext cx="91440" cy="91440"/>
          </a:xfrm>
          <a:prstGeom prst="rect">
            <a:avLst/>
          </a:prstGeom>
        </p:spPr>
      </p:pic>
      <p:sp>
        <p:nvSpPr>
          <p:cNvPr id="7" name="テキスト ボックス 6"/>
          <p:cNvSpPr txBox="1"/>
          <p:nvPr/>
        </p:nvSpPr>
        <p:spPr>
          <a:xfrm>
            <a:off x="6778805" y="1305982"/>
            <a:ext cx="646331" cy="369332"/>
          </a:xfrm>
          <a:prstGeom prst="rect">
            <a:avLst/>
          </a:prstGeom>
          <a:noFill/>
        </p:spPr>
        <p:txBody>
          <a:bodyPr wrap="none" rtlCol="0">
            <a:spAutoFit/>
          </a:bodyPr>
          <a:lstStyle/>
          <a:p>
            <a:r>
              <a:rPr kumimoji="1" lang="ja-JP" altLang="en-US" dirty="0" smtClean="0">
                <a:solidFill>
                  <a:schemeClr val="bg1"/>
                </a:solidFill>
              </a:rPr>
              <a:t>地球</a:t>
            </a:r>
            <a:endParaRPr kumimoji="1" lang="ja-JP" alt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2982"/>
            <a:ext cx="8229600" cy="1143000"/>
          </a:xfrm>
        </p:spPr>
        <p:txBody>
          <a:bodyPr>
            <a:normAutofit/>
          </a:bodyPr>
          <a:lstStyle/>
          <a:p>
            <a:r>
              <a:rPr lang="ja-JP" altLang="en-US" sz="3600" dirty="0" smtClean="0"/>
              <a:t>太陽フレア</a:t>
            </a:r>
            <a:endParaRPr lang="ja-JP" altLang="en-US" sz="3600" dirty="0"/>
          </a:p>
        </p:txBody>
      </p:sp>
      <p:pic>
        <p:nvPicPr>
          <p:cNvPr id="4" name="T171_X14_010415.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116397" y="1088627"/>
            <a:ext cx="7338187" cy="5458157"/>
          </a:xfrm>
          <a:prstGeom prst="rect">
            <a:avLst/>
          </a:prstGeom>
        </p:spPr>
      </p:pic>
      <p:sp>
        <p:nvSpPr>
          <p:cNvPr id="5" name="テキスト ボックス 4"/>
          <p:cNvSpPr txBox="1"/>
          <p:nvPr/>
        </p:nvSpPr>
        <p:spPr>
          <a:xfrm>
            <a:off x="9056781" y="5638529"/>
            <a:ext cx="184666" cy="369332"/>
          </a:xfrm>
          <a:prstGeom prst="rect">
            <a:avLst/>
          </a:prstGeom>
          <a:noFill/>
        </p:spPr>
        <p:txBody>
          <a:bodyPr wrap="none" rtlCol="0">
            <a:spAutoFit/>
          </a:bodyPr>
          <a:lstStyle/>
          <a:p>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Flare061213CaH.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143000"/>
            <a:ext cx="9144000" cy="4572000"/>
          </a:xfrm>
          <a:prstGeom prst="rect">
            <a:avLst/>
          </a:prstGeom>
        </p:spPr>
      </p:pic>
      <p:sp>
        <p:nvSpPr>
          <p:cNvPr id="5" name="テキスト ボックス 4"/>
          <p:cNvSpPr txBox="1"/>
          <p:nvPr/>
        </p:nvSpPr>
        <p:spPr>
          <a:xfrm>
            <a:off x="5302893" y="6350323"/>
            <a:ext cx="2864887" cy="369332"/>
          </a:xfrm>
          <a:prstGeom prst="rect">
            <a:avLst/>
          </a:prstGeom>
          <a:noFill/>
        </p:spPr>
        <p:txBody>
          <a:bodyPr wrap="none" rtlCol="0">
            <a:spAutoFit/>
          </a:bodyPr>
          <a:lstStyle/>
          <a:p>
            <a:r>
              <a:rPr kumimoji="1" lang="en-US" altLang="ja-JP" dirty="0" smtClean="0"/>
              <a:t>2006</a:t>
            </a:r>
            <a:r>
              <a:rPr kumimoji="1" lang="ja-JP" altLang="en-US" dirty="0" smtClean="0"/>
              <a:t>年</a:t>
            </a:r>
            <a:r>
              <a:rPr kumimoji="1" lang="en-US" altLang="ja-JP" dirty="0" smtClean="0"/>
              <a:t>12</a:t>
            </a:r>
            <a:r>
              <a:rPr kumimoji="1" lang="ja-JP" altLang="en-US" dirty="0" smtClean="0"/>
              <a:t>月</a:t>
            </a:r>
            <a:r>
              <a:rPr lang="en-US" altLang="ja-JP" dirty="0" smtClean="0"/>
              <a:t>13</a:t>
            </a:r>
            <a:r>
              <a:rPr lang="ja-JP" altLang="en-US" dirty="0" smtClean="0"/>
              <a:t>日の大フレア</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5" name="recon.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48286"/>
            <a:ext cx="9144000" cy="6705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宇宙から見たオーロラ</a:t>
            </a:r>
            <a:endParaRPr lang="ja-JP" altLang="en-US" sz="3200" dirty="0"/>
          </a:p>
        </p:txBody>
      </p:sp>
      <p:pic>
        <p:nvPicPr>
          <p:cNvPr id="4" name="71417main_IMAGE_640x480.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35117" y="1116540"/>
            <a:ext cx="7519467" cy="5639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フレアやコロナ質量放出が起きると</a:t>
            </a:r>
            <a:endParaRPr lang="ja-JP" altLang="en-US" sz="3200" dirty="0"/>
          </a:p>
        </p:txBody>
      </p:sp>
      <p:pic>
        <p:nvPicPr>
          <p:cNvPr id="4" name="図 3" descr="スナップショット 2009-09-24 17-29-58.tiff"/>
          <p:cNvPicPr>
            <a:picLocks noChangeAspect="1"/>
          </p:cNvPicPr>
          <p:nvPr/>
        </p:nvPicPr>
        <p:blipFill>
          <a:blip r:embed="rId3"/>
          <a:stretch>
            <a:fillRect/>
          </a:stretch>
        </p:blipFill>
        <p:spPr>
          <a:xfrm>
            <a:off x="764209" y="1264111"/>
            <a:ext cx="3207019" cy="2859490"/>
          </a:xfrm>
          <a:prstGeom prst="rect">
            <a:avLst/>
          </a:prstGeom>
        </p:spPr>
      </p:pic>
      <p:sp>
        <p:nvSpPr>
          <p:cNvPr id="5" name="テキスト ボックス 4"/>
          <p:cNvSpPr txBox="1"/>
          <p:nvPr/>
        </p:nvSpPr>
        <p:spPr>
          <a:xfrm>
            <a:off x="4084440" y="1926038"/>
            <a:ext cx="5094664" cy="1200328"/>
          </a:xfrm>
          <a:prstGeom prst="rect">
            <a:avLst/>
          </a:prstGeom>
          <a:noFill/>
        </p:spPr>
        <p:txBody>
          <a:bodyPr wrap="none" rtlCol="0">
            <a:spAutoFit/>
          </a:bodyPr>
          <a:lstStyle/>
          <a:p>
            <a:r>
              <a:rPr kumimoji="1" lang="ja-JP" altLang="en-US" sz="2400" dirty="0" smtClean="0"/>
              <a:t>太陽フレアに伴う高エネルギー放射線</a:t>
            </a:r>
            <a:endParaRPr kumimoji="1" lang="en-US" altLang="ja-JP" sz="2400" dirty="0" smtClean="0"/>
          </a:p>
          <a:p>
            <a:r>
              <a:rPr lang="ja-JP" altLang="en-US" sz="2400" dirty="0" smtClean="0"/>
              <a:t>＝＞宇宙飛行士の被爆</a:t>
            </a:r>
            <a:endParaRPr lang="en-US" altLang="ja-JP" sz="2400" dirty="0" smtClean="0"/>
          </a:p>
          <a:p>
            <a:r>
              <a:rPr kumimoji="1" lang="en-US" altLang="ja-JP" sz="2400" dirty="0" smtClean="0"/>
              <a:t>         </a:t>
            </a:r>
            <a:r>
              <a:rPr kumimoji="1" lang="ja-JP" altLang="en-US" sz="2400" dirty="0" smtClean="0"/>
              <a:t>人工衛星の故障</a:t>
            </a:r>
            <a:endParaRPr kumimoji="1" lang="ja-JP" altLang="en-US" sz="2400" dirty="0"/>
          </a:p>
        </p:txBody>
      </p:sp>
      <p:pic>
        <p:nvPicPr>
          <p:cNvPr id="6" name="図 5" descr="spaceweather.jpg"/>
          <p:cNvPicPr>
            <a:picLocks noChangeAspect="1"/>
          </p:cNvPicPr>
          <p:nvPr/>
        </p:nvPicPr>
        <p:blipFill>
          <a:blip r:embed="rId4"/>
          <a:stretch>
            <a:fillRect/>
          </a:stretch>
        </p:blipFill>
        <p:spPr>
          <a:xfrm>
            <a:off x="4326043" y="3365057"/>
            <a:ext cx="4664452" cy="3226029"/>
          </a:xfrm>
          <a:prstGeom prst="rect">
            <a:avLst/>
          </a:prstGeom>
        </p:spPr>
      </p:pic>
      <p:sp>
        <p:nvSpPr>
          <p:cNvPr id="7" name="テキスト ボックス 6"/>
          <p:cNvSpPr txBox="1"/>
          <p:nvPr/>
        </p:nvSpPr>
        <p:spPr>
          <a:xfrm>
            <a:off x="160867" y="4517975"/>
            <a:ext cx="4905022" cy="1631216"/>
          </a:xfrm>
          <a:prstGeom prst="rect">
            <a:avLst/>
          </a:prstGeom>
          <a:noFill/>
        </p:spPr>
        <p:txBody>
          <a:bodyPr wrap="square" rtlCol="0">
            <a:spAutoFit/>
          </a:bodyPr>
          <a:lstStyle/>
          <a:p>
            <a:r>
              <a:rPr kumimoji="1" lang="ja-JP" altLang="en-US" sz="2000" dirty="0" smtClean="0"/>
              <a:t>フレアに伴い噴出する磁気プラズマ</a:t>
            </a:r>
            <a:endParaRPr kumimoji="1" lang="en-US" altLang="ja-JP" sz="2000" dirty="0" smtClean="0"/>
          </a:p>
          <a:p>
            <a:r>
              <a:rPr lang="ja-JP" altLang="en-US" sz="2000" dirty="0" smtClean="0"/>
              <a:t>（コロナ質量放出）</a:t>
            </a:r>
            <a:endParaRPr lang="en-US" altLang="ja-JP" sz="2000" dirty="0" smtClean="0"/>
          </a:p>
          <a:p>
            <a:r>
              <a:rPr lang="ja-JP" altLang="en-US" sz="2000" dirty="0" smtClean="0"/>
              <a:t>＝＞磁気嵐、オーロラ</a:t>
            </a:r>
            <a:endParaRPr lang="en-US" altLang="ja-JP" sz="2000" dirty="0" smtClean="0"/>
          </a:p>
          <a:p>
            <a:r>
              <a:rPr kumimoji="1" lang="ja-JP" altLang="ja-JP" sz="2000" dirty="0" smtClean="0"/>
              <a:t>　　　</a:t>
            </a:r>
            <a:r>
              <a:rPr kumimoji="1" lang="ja-JP" altLang="en-US" sz="2000" dirty="0" smtClean="0"/>
              <a:t>通信障害</a:t>
            </a:r>
            <a:endParaRPr kumimoji="1" lang="en-US" altLang="ja-JP" sz="2000" dirty="0" smtClean="0"/>
          </a:p>
          <a:p>
            <a:r>
              <a:rPr lang="ja-JP" altLang="ja-JP" sz="2000" dirty="0" smtClean="0"/>
              <a:t>　　　</a:t>
            </a:r>
            <a:r>
              <a:rPr lang="ja-JP" altLang="en-US" sz="2000" dirty="0" smtClean="0"/>
              <a:t>送電線網、パイプラインの障害</a:t>
            </a:r>
            <a:endParaRPr kumimoji="1" lang="ja-JP" altLang="en-US" sz="20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81"/>
            <a:ext cx="8229600" cy="1143000"/>
          </a:xfrm>
        </p:spPr>
        <p:txBody>
          <a:bodyPr>
            <a:normAutofit/>
          </a:bodyPr>
          <a:lstStyle/>
          <a:p>
            <a:pPr algn="l"/>
            <a:r>
              <a:rPr lang="ja-JP" altLang="en-US" sz="2400" dirty="0" smtClean="0"/>
              <a:t>フレアがおきると大変。</a:t>
            </a:r>
            <a:r>
              <a:rPr lang="en-US" altLang="ja-JP" sz="2400" dirty="0" smtClean="0"/>
              <a:t/>
            </a:r>
            <a:br>
              <a:rPr lang="en-US" altLang="ja-JP" sz="2400" dirty="0" smtClean="0"/>
            </a:br>
            <a:r>
              <a:rPr lang="ja-JP" altLang="en-US" sz="2400" dirty="0" smtClean="0"/>
              <a:t>これからは「宇宙の天気予報」</a:t>
            </a:r>
            <a:endParaRPr lang="ja-JP" altLang="en-US" sz="2400" dirty="0"/>
          </a:p>
        </p:txBody>
      </p:sp>
      <p:pic>
        <p:nvPicPr>
          <p:cNvPr id="4" name="図 3" descr="p10e_asahi.bmp"/>
          <p:cNvPicPr>
            <a:picLocks noChangeAspect="1"/>
          </p:cNvPicPr>
          <p:nvPr/>
        </p:nvPicPr>
        <p:blipFill>
          <a:blip r:embed="rId3"/>
          <a:stretch>
            <a:fillRect/>
          </a:stretch>
        </p:blipFill>
        <p:spPr>
          <a:xfrm>
            <a:off x="5865846" y="134838"/>
            <a:ext cx="3138604" cy="6588323"/>
          </a:xfrm>
          <a:prstGeom prst="rect">
            <a:avLst/>
          </a:prstGeom>
        </p:spPr>
      </p:pic>
      <p:pic>
        <p:nvPicPr>
          <p:cNvPr id="5" name="図 4" descr="スナップショット 2009-09-24 17-27-37.tiff"/>
          <p:cNvPicPr>
            <a:picLocks noChangeAspect="1"/>
          </p:cNvPicPr>
          <p:nvPr/>
        </p:nvPicPr>
        <p:blipFill>
          <a:blip r:embed="rId4"/>
          <a:stretch>
            <a:fillRect/>
          </a:stretch>
        </p:blipFill>
        <p:spPr>
          <a:xfrm>
            <a:off x="422936" y="1308099"/>
            <a:ext cx="5186966" cy="5051307"/>
          </a:xfrm>
          <a:prstGeom prst="rect">
            <a:avLst/>
          </a:prstGeom>
        </p:spPr>
      </p:pic>
      <p:sp>
        <p:nvSpPr>
          <p:cNvPr id="6" name="テキスト ボックス 5"/>
          <p:cNvSpPr txBox="1"/>
          <p:nvPr/>
        </p:nvSpPr>
        <p:spPr>
          <a:xfrm>
            <a:off x="422936" y="6444021"/>
            <a:ext cx="2589170" cy="338554"/>
          </a:xfrm>
          <a:prstGeom prst="rect">
            <a:avLst/>
          </a:prstGeom>
          <a:noFill/>
        </p:spPr>
        <p:txBody>
          <a:bodyPr wrap="none" rtlCol="0">
            <a:spAutoFit/>
          </a:bodyPr>
          <a:lstStyle/>
          <a:p>
            <a:r>
              <a:rPr kumimoji="1" lang="en-US" altLang="ja-JP" sz="1600" dirty="0" smtClean="0"/>
              <a:t>2003</a:t>
            </a:r>
            <a:r>
              <a:rPr kumimoji="1" lang="ja-JP" altLang="en-US" sz="1600" dirty="0" smtClean="0"/>
              <a:t>年</a:t>
            </a:r>
            <a:r>
              <a:rPr kumimoji="1" lang="en-US" altLang="ja-JP" sz="1600" dirty="0" smtClean="0"/>
              <a:t>10</a:t>
            </a:r>
            <a:r>
              <a:rPr kumimoji="1" lang="ja-JP" altLang="en-US" sz="1600" dirty="0" smtClean="0"/>
              <a:t>月</a:t>
            </a:r>
            <a:r>
              <a:rPr kumimoji="1" lang="en-US" altLang="ja-JP" sz="1600" dirty="0" smtClean="0"/>
              <a:t>30</a:t>
            </a:r>
            <a:r>
              <a:rPr kumimoji="1" lang="ja-JP" altLang="en-US" sz="1600" dirty="0" smtClean="0"/>
              <a:t>日　朝日新聞</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373063"/>
            <a:ext cx="8356600" cy="6394450"/>
            <a:chOff x="144" y="235"/>
            <a:chExt cx="5264" cy="4028"/>
          </a:xfrm>
        </p:grpSpPr>
        <p:pic>
          <p:nvPicPr>
            <p:cNvPr id="105475" name="Picture 3" descr="cSv_hibaku"/>
            <p:cNvPicPr>
              <a:picLocks noChangeAspect="1" noChangeArrowheads="1"/>
            </p:cNvPicPr>
            <p:nvPr/>
          </p:nvPicPr>
          <p:blipFill>
            <a:blip r:embed="rId3"/>
            <a:srcRect/>
            <a:stretch>
              <a:fillRect/>
            </a:stretch>
          </p:blipFill>
          <p:spPr bwMode="auto">
            <a:xfrm>
              <a:off x="144" y="720"/>
              <a:ext cx="5264" cy="3543"/>
            </a:xfrm>
            <a:prstGeom prst="rect">
              <a:avLst/>
            </a:prstGeom>
            <a:noFill/>
            <a:ln w="9525">
              <a:noFill/>
              <a:miter lim="800000"/>
              <a:headEnd/>
              <a:tailEnd/>
            </a:ln>
          </p:spPr>
        </p:pic>
        <p:sp>
          <p:nvSpPr>
            <p:cNvPr id="105476" name="Text Box 4"/>
            <p:cNvSpPr txBox="1">
              <a:spLocks noChangeArrowheads="1"/>
            </p:cNvSpPr>
            <p:nvPr/>
          </p:nvSpPr>
          <p:spPr bwMode="auto">
            <a:xfrm>
              <a:off x="950" y="235"/>
              <a:ext cx="3643" cy="365"/>
            </a:xfrm>
            <a:prstGeom prst="rect">
              <a:avLst/>
            </a:prstGeom>
            <a:noFill/>
            <a:ln w="9525">
              <a:noFill/>
              <a:miter lim="800000"/>
              <a:headEnd/>
              <a:tailEnd/>
            </a:ln>
          </p:spPr>
          <p:txBody>
            <a:bodyPr wrap="none">
              <a:prstTxWarp prst="textNoShape">
                <a:avLst/>
              </a:prstTxWarp>
              <a:spAutoFit/>
            </a:bodyPr>
            <a:lstStyle/>
            <a:p>
              <a:r>
                <a:rPr lang="ja-JP" altLang="en-US" sz="3200" b="1">
                  <a:solidFill>
                    <a:srgbClr val="C0504D"/>
                  </a:solidFill>
                  <a:latin typeface="Times New Roman" pitchFamily="-106" charset="0"/>
                </a:rPr>
                <a:t>太陽放射線による被爆の危険性</a:t>
              </a:r>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太陽は</a:t>
            </a:r>
            <a:r>
              <a:rPr lang="en-US" altLang="ja-JP" sz="3600" dirty="0" smtClean="0"/>
              <a:t>11</a:t>
            </a:r>
            <a:r>
              <a:rPr lang="ja-JP" altLang="en-US" sz="3600" dirty="0" smtClean="0"/>
              <a:t>年ごとに変化する</a:t>
            </a:r>
            <a:endParaRPr lang="ja-JP" altLang="en-US" sz="3600" dirty="0"/>
          </a:p>
        </p:txBody>
      </p:sp>
      <p:pic>
        <p:nvPicPr>
          <p:cNvPr id="4" name="図 3" descr="Magcycle.jpg"/>
          <p:cNvPicPr>
            <a:picLocks noChangeAspect="1"/>
          </p:cNvPicPr>
          <p:nvPr/>
        </p:nvPicPr>
        <p:blipFill>
          <a:blip r:embed="rId3"/>
          <a:stretch>
            <a:fillRect/>
          </a:stretch>
        </p:blipFill>
        <p:spPr>
          <a:xfrm>
            <a:off x="5065686" y="3475232"/>
            <a:ext cx="3978417" cy="3117590"/>
          </a:xfrm>
          <a:prstGeom prst="rect">
            <a:avLst/>
          </a:prstGeom>
        </p:spPr>
      </p:pic>
      <p:pic>
        <p:nvPicPr>
          <p:cNvPr id="5" name="図 4" descr="ChangingSxtSun.jpg"/>
          <p:cNvPicPr>
            <a:picLocks noChangeAspect="1"/>
          </p:cNvPicPr>
          <p:nvPr/>
        </p:nvPicPr>
        <p:blipFill>
          <a:blip r:embed="rId4"/>
          <a:stretch>
            <a:fillRect/>
          </a:stretch>
        </p:blipFill>
        <p:spPr>
          <a:xfrm>
            <a:off x="69775" y="1289217"/>
            <a:ext cx="4923418" cy="3343791"/>
          </a:xfrm>
          <a:prstGeom prst="rect">
            <a:avLst/>
          </a:prstGeom>
        </p:spPr>
      </p:pic>
      <p:sp>
        <p:nvSpPr>
          <p:cNvPr id="6" name="テキスト ボックス 5"/>
          <p:cNvSpPr txBox="1"/>
          <p:nvPr/>
        </p:nvSpPr>
        <p:spPr>
          <a:xfrm>
            <a:off x="2882697" y="4166525"/>
            <a:ext cx="883475" cy="369332"/>
          </a:xfrm>
          <a:prstGeom prst="rect">
            <a:avLst/>
          </a:prstGeom>
          <a:noFill/>
        </p:spPr>
        <p:txBody>
          <a:bodyPr wrap="none" rtlCol="0">
            <a:spAutoFit/>
          </a:bodyPr>
          <a:lstStyle/>
          <a:p>
            <a:r>
              <a:rPr kumimoji="1" lang="en-US" altLang="ja-JP" dirty="0" smtClean="0">
                <a:solidFill>
                  <a:schemeClr val="bg1"/>
                </a:solidFill>
              </a:rPr>
              <a:t>1991</a:t>
            </a:r>
            <a:r>
              <a:rPr kumimoji="1" lang="ja-JP" altLang="en-US" dirty="0" smtClean="0">
                <a:solidFill>
                  <a:schemeClr val="bg1"/>
                </a:solidFill>
              </a:rPr>
              <a:t>年</a:t>
            </a:r>
            <a:endParaRPr kumimoji="1" lang="ja-JP" altLang="en-US" dirty="0">
              <a:solidFill>
                <a:schemeClr val="bg1"/>
              </a:solidFill>
            </a:endParaRPr>
          </a:p>
        </p:txBody>
      </p:sp>
      <p:sp>
        <p:nvSpPr>
          <p:cNvPr id="7" name="テキスト ボックス 6"/>
          <p:cNvSpPr txBox="1"/>
          <p:nvPr/>
        </p:nvSpPr>
        <p:spPr>
          <a:xfrm>
            <a:off x="129630" y="4138818"/>
            <a:ext cx="1046681" cy="369332"/>
          </a:xfrm>
          <a:prstGeom prst="rect">
            <a:avLst/>
          </a:prstGeom>
          <a:noFill/>
        </p:spPr>
        <p:txBody>
          <a:bodyPr wrap="none" rtlCol="0">
            <a:spAutoFit/>
          </a:bodyPr>
          <a:lstStyle/>
          <a:p>
            <a:r>
              <a:rPr lang="ja-JP" altLang="en-US" dirty="0" smtClean="0">
                <a:solidFill>
                  <a:schemeClr val="bg1"/>
                </a:solidFill>
              </a:rPr>
              <a:t>２０００</a:t>
            </a:r>
            <a:r>
              <a:rPr kumimoji="1" lang="ja-JP" altLang="en-US" dirty="0" smtClean="0">
                <a:solidFill>
                  <a:schemeClr val="bg1"/>
                </a:solidFill>
              </a:rPr>
              <a:t>年</a:t>
            </a:r>
            <a:endParaRPr kumimoji="1" lang="ja-JP" altLang="en-US" dirty="0">
              <a:solidFill>
                <a:schemeClr val="bg1"/>
              </a:solidFill>
            </a:endParaRPr>
          </a:p>
        </p:txBody>
      </p:sp>
      <p:sp>
        <p:nvSpPr>
          <p:cNvPr id="8" name="テキスト ボックス 7"/>
          <p:cNvSpPr txBox="1"/>
          <p:nvPr/>
        </p:nvSpPr>
        <p:spPr>
          <a:xfrm>
            <a:off x="189545" y="1417638"/>
            <a:ext cx="535310" cy="369332"/>
          </a:xfrm>
          <a:prstGeom prst="rect">
            <a:avLst/>
          </a:prstGeom>
          <a:noFill/>
        </p:spPr>
        <p:txBody>
          <a:bodyPr wrap="none" rtlCol="0">
            <a:spAutoFit/>
          </a:bodyPr>
          <a:lstStyle/>
          <a:p>
            <a:r>
              <a:rPr kumimoji="1" lang="en-US" altLang="ja-JP" dirty="0" smtClean="0">
                <a:solidFill>
                  <a:srgbClr val="FFFFFF"/>
                </a:solidFill>
              </a:rPr>
              <a:t>X</a:t>
            </a:r>
            <a:r>
              <a:rPr kumimoji="1" lang="ja-JP" altLang="en-US" dirty="0" smtClean="0">
                <a:solidFill>
                  <a:srgbClr val="FFFFFF"/>
                </a:solidFill>
              </a:rPr>
              <a:t>線</a:t>
            </a:r>
            <a:endParaRPr kumimoji="1" lang="ja-JP" altLang="en-US" dirty="0">
              <a:solidFill>
                <a:srgbClr val="FFFFFF"/>
              </a:solidFill>
            </a:endParaRPr>
          </a:p>
        </p:txBody>
      </p:sp>
      <p:sp>
        <p:nvSpPr>
          <p:cNvPr id="9" name="テキスト ボックス 8"/>
          <p:cNvSpPr txBox="1"/>
          <p:nvPr/>
        </p:nvSpPr>
        <p:spPr>
          <a:xfrm>
            <a:off x="5254045" y="3598258"/>
            <a:ext cx="646331" cy="369332"/>
          </a:xfrm>
          <a:prstGeom prst="rect">
            <a:avLst/>
          </a:prstGeom>
          <a:noFill/>
        </p:spPr>
        <p:txBody>
          <a:bodyPr wrap="none" rtlCol="0">
            <a:spAutoFit/>
          </a:bodyPr>
          <a:lstStyle/>
          <a:p>
            <a:r>
              <a:rPr lang="ja-JP" altLang="en-US" dirty="0" smtClean="0">
                <a:solidFill>
                  <a:srgbClr val="FFFFFF"/>
                </a:solidFill>
              </a:rPr>
              <a:t>磁場</a:t>
            </a:r>
            <a:endParaRPr kumimoji="1" lang="ja-JP" altLang="en-US" dirty="0">
              <a:solidFill>
                <a:srgbClr val="FFFFFF"/>
              </a:solidFill>
            </a:endParaRPr>
          </a:p>
        </p:txBody>
      </p:sp>
      <p:sp>
        <p:nvSpPr>
          <p:cNvPr id="10" name="テキスト ボックス 9"/>
          <p:cNvSpPr txBox="1"/>
          <p:nvPr/>
        </p:nvSpPr>
        <p:spPr>
          <a:xfrm>
            <a:off x="5540127" y="1786970"/>
            <a:ext cx="2928807" cy="830997"/>
          </a:xfrm>
          <a:prstGeom prst="rect">
            <a:avLst/>
          </a:prstGeom>
          <a:noFill/>
        </p:spPr>
        <p:txBody>
          <a:bodyPr wrap="none" rtlCol="0">
            <a:spAutoFit/>
          </a:bodyPr>
          <a:lstStyle/>
          <a:p>
            <a:r>
              <a:rPr kumimoji="1" lang="ja-JP" altLang="en-US" sz="2400" dirty="0" smtClean="0"/>
              <a:t>黒点の数</a:t>
            </a:r>
            <a:r>
              <a:rPr lang="ja-JP" altLang="en-US" sz="2400" dirty="0" smtClean="0"/>
              <a:t>が約</a:t>
            </a:r>
            <a:r>
              <a:rPr lang="en-US" altLang="ja-JP" sz="2400" dirty="0" smtClean="0"/>
              <a:t>11</a:t>
            </a:r>
            <a:r>
              <a:rPr lang="ja-JP" altLang="en-US" sz="2400" dirty="0" smtClean="0"/>
              <a:t>年で</a:t>
            </a:r>
            <a:endParaRPr lang="en-US" altLang="ja-JP" sz="2400" dirty="0" smtClean="0"/>
          </a:p>
          <a:p>
            <a:r>
              <a:rPr lang="ja-JP" altLang="en-US" sz="2400" dirty="0" smtClean="0"/>
              <a:t>ふえたりへったりする</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76200"/>
            <a:ext cx="7772400" cy="1143000"/>
          </a:xfrm>
        </p:spPr>
        <p:txBody>
          <a:bodyPr>
            <a:normAutofit/>
          </a:bodyPr>
          <a:lstStyle/>
          <a:p>
            <a:r>
              <a:rPr lang="ja-JP" altLang="en-US" sz="3600" dirty="0" smtClean="0"/>
              <a:t>黒点の数と地球の気温</a:t>
            </a:r>
            <a:endParaRPr lang="ja-JP" altLang="en-US" sz="3600" dirty="0"/>
          </a:p>
        </p:txBody>
      </p:sp>
      <p:pic>
        <p:nvPicPr>
          <p:cNvPr id="27651" name="Picture 12" descr="SpotNumber-solanki03"/>
          <p:cNvPicPr>
            <a:picLocks noChangeAspect="1" noChangeArrowheads="1"/>
          </p:cNvPicPr>
          <p:nvPr/>
        </p:nvPicPr>
        <p:blipFill>
          <a:blip r:embed="rId3"/>
          <a:srcRect/>
          <a:stretch>
            <a:fillRect/>
          </a:stretch>
        </p:blipFill>
        <p:spPr bwMode="auto">
          <a:xfrm>
            <a:off x="131628" y="1295400"/>
            <a:ext cx="5867400" cy="2303463"/>
          </a:xfrm>
          <a:prstGeom prst="rect">
            <a:avLst/>
          </a:prstGeom>
          <a:noFill/>
          <a:ln w="9525">
            <a:noFill/>
            <a:miter lim="800000"/>
            <a:headEnd/>
            <a:tailEnd/>
          </a:ln>
        </p:spPr>
      </p:pic>
      <p:pic>
        <p:nvPicPr>
          <p:cNvPr id="27654" name="Picture 24" descr="FrozenThems"/>
          <p:cNvPicPr>
            <a:picLocks noChangeAspect="1" noChangeArrowheads="1"/>
          </p:cNvPicPr>
          <p:nvPr/>
        </p:nvPicPr>
        <p:blipFill>
          <a:blip r:embed="rId4"/>
          <a:srcRect/>
          <a:stretch>
            <a:fillRect/>
          </a:stretch>
        </p:blipFill>
        <p:spPr bwMode="auto">
          <a:xfrm>
            <a:off x="304800" y="4229100"/>
            <a:ext cx="3200400" cy="2400300"/>
          </a:xfrm>
          <a:prstGeom prst="rect">
            <a:avLst/>
          </a:prstGeom>
          <a:noFill/>
          <a:ln w="9525">
            <a:noFill/>
            <a:miter lim="800000"/>
            <a:headEnd/>
            <a:tailEnd/>
          </a:ln>
        </p:spPr>
      </p:pic>
      <p:sp>
        <p:nvSpPr>
          <p:cNvPr id="27655" name="Line 25"/>
          <p:cNvSpPr>
            <a:spLocks noChangeShapeType="1"/>
          </p:cNvSpPr>
          <p:nvPr/>
        </p:nvSpPr>
        <p:spPr bwMode="auto">
          <a:xfrm flipH="1">
            <a:off x="1544144" y="2971800"/>
            <a:ext cx="173175" cy="1082675"/>
          </a:xfrm>
          <a:prstGeom prst="line">
            <a:avLst/>
          </a:prstGeom>
          <a:noFill/>
          <a:ln w="28575">
            <a:solidFill>
              <a:srgbClr val="4F81BD"/>
            </a:solidFill>
            <a:round/>
            <a:headEnd/>
            <a:tailEnd type="triangle" w="med" len="med"/>
          </a:ln>
        </p:spPr>
        <p:txBody>
          <a:bodyPr wrap="none" anchor="ctr">
            <a:prstTxWarp prst="textNoShape">
              <a:avLst/>
            </a:prstTxWarp>
          </a:bodyPr>
          <a:lstStyle/>
          <a:p>
            <a:endParaRPr lang="ja-JP" altLang="en-US"/>
          </a:p>
        </p:txBody>
      </p:sp>
      <p:sp>
        <p:nvSpPr>
          <p:cNvPr id="27656" name="Text Box 26"/>
          <p:cNvSpPr txBox="1">
            <a:spLocks noChangeArrowheads="1"/>
          </p:cNvSpPr>
          <p:nvPr/>
        </p:nvSpPr>
        <p:spPr bwMode="auto">
          <a:xfrm>
            <a:off x="1544144" y="3657600"/>
            <a:ext cx="3101975" cy="396875"/>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sz="2000" dirty="0"/>
              <a:t>マウンダーミニマム</a:t>
            </a:r>
          </a:p>
        </p:txBody>
      </p:sp>
      <p:sp>
        <p:nvSpPr>
          <p:cNvPr id="27657" name="Text Box 27"/>
          <p:cNvSpPr txBox="1">
            <a:spLocks noChangeArrowheads="1"/>
          </p:cNvSpPr>
          <p:nvPr/>
        </p:nvSpPr>
        <p:spPr bwMode="auto">
          <a:xfrm>
            <a:off x="3962400" y="4419600"/>
            <a:ext cx="4749687" cy="1938992"/>
          </a:xfrm>
          <a:prstGeom prst="rect">
            <a:avLst/>
          </a:prstGeom>
          <a:noFill/>
          <a:ln w="9525">
            <a:noFill/>
            <a:miter lim="800000"/>
            <a:headEnd/>
            <a:tailEnd/>
          </a:ln>
        </p:spPr>
        <p:txBody>
          <a:bodyPr wrap="square">
            <a:prstTxWarp prst="textNoShape">
              <a:avLst/>
            </a:prstTxWarp>
            <a:spAutoFit/>
          </a:bodyPr>
          <a:lstStyle/>
          <a:p>
            <a:pPr>
              <a:buFontTx/>
              <a:buChar char="•"/>
            </a:pPr>
            <a:r>
              <a:rPr lang="ja-JP" altLang="en-US" sz="2400" dirty="0" smtClean="0"/>
              <a:t>今から</a:t>
            </a:r>
            <a:r>
              <a:rPr lang="en-US" altLang="ja-JP" sz="2400" dirty="0" smtClean="0"/>
              <a:t>300</a:t>
            </a:r>
            <a:r>
              <a:rPr lang="ja-JP" altLang="en-US" sz="2400" dirty="0" smtClean="0"/>
              <a:t>年ちょっと前、黒点がほとんどない時があった</a:t>
            </a:r>
            <a:endParaRPr lang="en-US" altLang="ja-JP" sz="2400" dirty="0" smtClean="0"/>
          </a:p>
          <a:p>
            <a:pPr>
              <a:buFontTx/>
              <a:buChar char="•"/>
            </a:pPr>
            <a:endParaRPr lang="en-US" altLang="ja-JP" sz="2400" dirty="0" smtClean="0"/>
          </a:p>
          <a:p>
            <a:pPr>
              <a:buFontTx/>
              <a:buChar char="•"/>
            </a:pPr>
            <a:r>
              <a:rPr lang="en-US" altLang="ja-JP" sz="2400" dirty="0" smtClean="0"/>
              <a:t> </a:t>
            </a:r>
            <a:r>
              <a:rPr lang="ja-JP" altLang="en-US" sz="2400" dirty="0" smtClean="0"/>
              <a:t>そのころ地球はミニ氷河期</a:t>
            </a:r>
            <a:r>
              <a:rPr lang="en-US" altLang="ja-JP" sz="2400" dirty="0" smtClean="0"/>
              <a:t>(</a:t>
            </a:r>
            <a:r>
              <a:rPr lang="ja-JP" altLang="en-US" sz="2400" dirty="0" smtClean="0"/>
              <a:t>ひょうがき</a:t>
            </a:r>
            <a:r>
              <a:rPr lang="en-US" altLang="ja-JP" sz="2400" dirty="0" smtClean="0"/>
              <a:t>)</a:t>
            </a:r>
            <a:r>
              <a:rPr lang="ja-JP" altLang="en-US" sz="2400" dirty="0" smtClean="0"/>
              <a:t>だった</a:t>
            </a:r>
            <a:endParaRPr lang="en-US" altLang="ja-JP" sz="2400" dirty="0" smtClean="0"/>
          </a:p>
        </p:txBody>
      </p:sp>
      <p:sp>
        <p:nvSpPr>
          <p:cNvPr id="10" name="テキスト ボックス 9"/>
          <p:cNvSpPr txBox="1"/>
          <p:nvPr/>
        </p:nvSpPr>
        <p:spPr>
          <a:xfrm>
            <a:off x="1215405" y="1576412"/>
            <a:ext cx="1569660" cy="369332"/>
          </a:xfrm>
          <a:prstGeom prst="rect">
            <a:avLst/>
          </a:prstGeom>
          <a:noFill/>
        </p:spPr>
        <p:txBody>
          <a:bodyPr wrap="none" rtlCol="0">
            <a:spAutoFit/>
          </a:bodyPr>
          <a:lstStyle/>
          <a:p>
            <a:r>
              <a:rPr kumimoji="1" lang="ja-JP" altLang="en-US" dirty="0" smtClean="0">
                <a:solidFill>
                  <a:schemeClr val="accent1">
                    <a:lumMod val="20000"/>
                    <a:lumOff val="80000"/>
                  </a:schemeClr>
                </a:solidFill>
              </a:rPr>
              <a:t>黒点数の変動</a:t>
            </a:r>
            <a:endParaRPr kumimoji="1" lang="ja-JP" altLang="en-US" dirty="0">
              <a:solidFill>
                <a:schemeClr val="accent1">
                  <a:lumMod val="20000"/>
                  <a:lumOff val="80000"/>
                </a:schemeClr>
              </a:solidFill>
            </a:endParaRPr>
          </a:p>
        </p:txBody>
      </p:sp>
      <p:pic>
        <p:nvPicPr>
          <p:cNvPr id="11" name="図 10" descr="Magcycle.jpg"/>
          <p:cNvPicPr>
            <a:picLocks noChangeAspect="1"/>
          </p:cNvPicPr>
          <p:nvPr/>
        </p:nvPicPr>
        <p:blipFill>
          <a:blip r:embed="rId5"/>
          <a:stretch>
            <a:fillRect/>
          </a:stretch>
        </p:blipFill>
        <p:spPr>
          <a:xfrm>
            <a:off x="6130606" y="1376991"/>
            <a:ext cx="2854653" cy="2237319"/>
          </a:xfrm>
          <a:prstGeom prst="rect">
            <a:avLst/>
          </a:prstGeom>
        </p:spPr>
      </p:pic>
      <p:sp>
        <p:nvSpPr>
          <p:cNvPr id="12" name="テキスト ボックス 11"/>
          <p:cNvSpPr txBox="1"/>
          <p:nvPr/>
        </p:nvSpPr>
        <p:spPr>
          <a:xfrm>
            <a:off x="7589156" y="3142951"/>
            <a:ext cx="883475" cy="369332"/>
          </a:xfrm>
          <a:prstGeom prst="rect">
            <a:avLst/>
          </a:prstGeom>
          <a:noFill/>
        </p:spPr>
        <p:txBody>
          <a:bodyPr wrap="none" rtlCol="0">
            <a:spAutoFit/>
          </a:bodyPr>
          <a:lstStyle/>
          <a:p>
            <a:r>
              <a:rPr kumimoji="1" lang="en-US" altLang="ja-JP" dirty="0" smtClean="0">
                <a:solidFill>
                  <a:srgbClr val="DCE6F2"/>
                </a:solidFill>
              </a:rPr>
              <a:t>1991</a:t>
            </a:r>
            <a:r>
              <a:rPr kumimoji="1" lang="ja-JP" altLang="en-US" dirty="0" smtClean="0">
                <a:solidFill>
                  <a:srgbClr val="DCE6F2"/>
                </a:solidFill>
              </a:rPr>
              <a:t>年</a:t>
            </a:r>
            <a:endParaRPr kumimoji="1" lang="ja-JP" altLang="en-US" dirty="0">
              <a:solidFill>
                <a:srgbClr val="DCE6F2"/>
              </a:solidFill>
            </a:endParaRPr>
          </a:p>
        </p:txBody>
      </p:sp>
      <p:sp>
        <p:nvSpPr>
          <p:cNvPr id="13" name="テキスト ボックス 12"/>
          <p:cNvSpPr txBox="1"/>
          <p:nvPr/>
        </p:nvSpPr>
        <p:spPr>
          <a:xfrm>
            <a:off x="6388199" y="3174116"/>
            <a:ext cx="883475" cy="369332"/>
          </a:xfrm>
          <a:prstGeom prst="rect">
            <a:avLst/>
          </a:prstGeom>
          <a:noFill/>
        </p:spPr>
        <p:txBody>
          <a:bodyPr wrap="none" rtlCol="0">
            <a:spAutoFit/>
          </a:bodyPr>
          <a:lstStyle/>
          <a:p>
            <a:r>
              <a:rPr lang="en-US" altLang="ja-JP" dirty="0" smtClean="0">
                <a:solidFill>
                  <a:srgbClr val="DCE6F2"/>
                </a:solidFill>
              </a:rPr>
              <a:t>2000</a:t>
            </a:r>
            <a:r>
              <a:rPr kumimoji="1" lang="ja-JP" altLang="en-US" dirty="0" smtClean="0">
                <a:solidFill>
                  <a:srgbClr val="DCE6F2"/>
                </a:solidFill>
              </a:rPr>
              <a:t>年</a:t>
            </a:r>
            <a:endParaRPr kumimoji="1" lang="ja-JP" altLang="en-US" dirty="0">
              <a:solidFill>
                <a:srgbClr val="DCE6F2"/>
              </a:solidFill>
            </a:endParaRPr>
          </a:p>
        </p:txBody>
      </p:sp>
      <p:sp>
        <p:nvSpPr>
          <p:cNvPr id="14" name="テキスト ボックス 13"/>
          <p:cNvSpPr txBox="1"/>
          <p:nvPr/>
        </p:nvSpPr>
        <p:spPr>
          <a:xfrm>
            <a:off x="6853118" y="1035660"/>
            <a:ext cx="1620957" cy="338554"/>
          </a:xfrm>
          <a:prstGeom prst="rect">
            <a:avLst/>
          </a:prstGeom>
          <a:noFill/>
        </p:spPr>
        <p:txBody>
          <a:bodyPr wrap="none" rtlCol="0">
            <a:spAutoFit/>
          </a:bodyPr>
          <a:lstStyle/>
          <a:p>
            <a:r>
              <a:rPr kumimoji="1" lang="ja-JP" altLang="en-US" sz="1600" dirty="0" smtClean="0"/>
              <a:t>太陽黒点の変化</a:t>
            </a:r>
            <a:endParaRPr kumimoji="1" lang="ja-JP" altLang="en-US" sz="1600" dirty="0"/>
          </a:p>
        </p:txBody>
      </p:sp>
      <p:sp>
        <p:nvSpPr>
          <p:cNvPr id="15" name="テキスト ボックス 14"/>
          <p:cNvSpPr txBox="1"/>
          <p:nvPr/>
        </p:nvSpPr>
        <p:spPr>
          <a:xfrm>
            <a:off x="3505200" y="6503787"/>
            <a:ext cx="3339376" cy="307777"/>
          </a:xfrm>
          <a:prstGeom prst="rect">
            <a:avLst/>
          </a:prstGeom>
          <a:noFill/>
        </p:spPr>
        <p:txBody>
          <a:bodyPr wrap="none" rtlCol="0">
            <a:spAutoFit/>
          </a:bodyPr>
          <a:lstStyle/>
          <a:p>
            <a:r>
              <a:rPr lang="ja-JP" altLang="en-US" sz="1400" dirty="0" smtClean="0"/>
              <a:t>そのころ</a:t>
            </a:r>
            <a:r>
              <a:rPr kumimoji="1" lang="ja-JP" altLang="en-US" sz="1400" dirty="0" smtClean="0"/>
              <a:t>のイギリスのテムズ川をかいた絵</a:t>
            </a:r>
            <a:endParaRPr kumimoji="1" lang="ja-JP" altLang="en-US" sz="14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Picture 3"/>
          <p:cNvPicPr>
            <a:picLocks noChangeAspect="1" noChangeArrowheads="1"/>
          </p:cNvPicPr>
          <p:nvPr/>
        </p:nvPicPr>
        <p:blipFill>
          <a:blip r:embed="rId3"/>
          <a:srcRect l="8434" r="3613" b="-2364"/>
          <a:stretch>
            <a:fillRect/>
          </a:stretch>
        </p:blipFill>
        <p:spPr bwMode="auto">
          <a:xfrm>
            <a:off x="3571875" y="1187450"/>
            <a:ext cx="5500688" cy="5572125"/>
          </a:xfrm>
          <a:prstGeom prst="rect">
            <a:avLst/>
          </a:prstGeom>
          <a:solidFill>
            <a:schemeClr val="bg1"/>
          </a:solidFill>
          <a:ln w="9525">
            <a:noFill/>
            <a:miter lim="800000"/>
            <a:headEnd/>
            <a:tailEnd/>
          </a:ln>
        </p:spPr>
      </p:pic>
      <p:sp>
        <p:nvSpPr>
          <p:cNvPr id="5" name="Text Box 4"/>
          <p:cNvSpPr txBox="1">
            <a:spLocks noChangeArrowheads="1"/>
          </p:cNvSpPr>
          <p:nvPr/>
        </p:nvSpPr>
        <p:spPr bwMode="auto">
          <a:xfrm>
            <a:off x="7748588" y="1292225"/>
            <a:ext cx="1609725" cy="708025"/>
          </a:xfrm>
          <a:prstGeom prst="rect">
            <a:avLst/>
          </a:prstGeom>
          <a:noFill/>
          <a:ln w="9525">
            <a:noFill/>
            <a:miter lim="800000"/>
            <a:headEnd/>
            <a:tailEnd/>
          </a:ln>
        </p:spPr>
        <p:txBody>
          <a:bodyPr>
            <a:prstTxWarp prst="textNoShape">
              <a:avLst/>
            </a:prstTxWarp>
            <a:spAutoFit/>
          </a:bodyPr>
          <a:lstStyle/>
          <a:p>
            <a:r>
              <a:rPr lang="en-US" altLang="ja-JP" sz="2000">
                <a:solidFill>
                  <a:srgbClr val="003300"/>
                </a:solidFill>
              </a:rPr>
              <a:t>Gray et al. (2009)</a:t>
            </a:r>
          </a:p>
        </p:txBody>
      </p:sp>
      <p:sp>
        <p:nvSpPr>
          <p:cNvPr id="6" name="テキスト ボックス 4"/>
          <p:cNvSpPr txBox="1">
            <a:spLocks noChangeArrowheads="1"/>
          </p:cNvSpPr>
          <p:nvPr/>
        </p:nvSpPr>
        <p:spPr bwMode="auto">
          <a:xfrm>
            <a:off x="3725863" y="2087563"/>
            <a:ext cx="1774825" cy="3046412"/>
          </a:xfrm>
          <a:prstGeom prst="rect">
            <a:avLst/>
          </a:prstGeom>
          <a:noFill/>
          <a:ln w="9525">
            <a:noFill/>
            <a:miter lim="800000"/>
            <a:headEnd/>
            <a:tailEnd/>
          </a:ln>
        </p:spPr>
        <p:txBody>
          <a:bodyPr wrap="none">
            <a:prstTxWarp prst="textNoShape">
              <a:avLst/>
            </a:prstTxWarp>
            <a:spAutoFit/>
          </a:bodyPr>
          <a:lstStyle/>
          <a:p>
            <a:r>
              <a:rPr lang="ja-JP" altLang="en-US" sz="2000">
                <a:solidFill>
                  <a:schemeClr val="tx1"/>
                </a:solidFill>
                <a:latin typeface="HGPｺﾞｼｯｸE" pitchFamily="50" charset="-128"/>
                <a:ea typeface="HGPｺﾞｼｯｸE" pitchFamily="50" charset="-128"/>
                <a:cs typeface="HGPｺﾞｼｯｸE" pitchFamily="50" charset="-128"/>
              </a:rPr>
              <a:t>太陽黒点数</a:t>
            </a:r>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2000">
              <a:solidFill>
                <a:schemeClr val="tx1"/>
              </a:solidFill>
              <a:latin typeface="HGPｺﾞｼｯｸE" pitchFamily="50" charset="-128"/>
              <a:ea typeface="HGPｺﾞｼｯｸE" pitchFamily="50" charset="-128"/>
              <a:cs typeface="HGPｺﾞｼｯｸE" pitchFamily="50" charset="-128"/>
            </a:endParaRPr>
          </a:p>
          <a:p>
            <a:r>
              <a:rPr lang="ja-JP" altLang="en-US" sz="2000">
                <a:solidFill>
                  <a:schemeClr val="tx1"/>
                </a:solidFill>
                <a:latin typeface="HGPｺﾞｼｯｸE" pitchFamily="50" charset="-128"/>
                <a:ea typeface="HGPｺﾞｼｯｸE" pitchFamily="50" charset="-128"/>
                <a:cs typeface="HGPｺﾞｼｯｸE" pitchFamily="50" charset="-128"/>
              </a:rPr>
              <a:t>太陽フラックス</a:t>
            </a:r>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1400">
              <a:solidFill>
                <a:schemeClr val="tx1"/>
              </a:solidFill>
              <a:latin typeface="HGPｺﾞｼｯｸE" pitchFamily="50" charset="-128"/>
              <a:ea typeface="HGPｺﾞｼｯｸE" pitchFamily="50" charset="-128"/>
              <a:cs typeface="HGPｺﾞｼｯｸE" pitchFamily="50" charset="-128"/>
            </a:endParaRPr>
          </a:p>
          <a:p>
            <a:r>
              <a:rPr lang="ja-JP" altLang="en-US" sz="2000">
                <a:solidFill>
                  <a:schemeClr val="tx1"/>
                </a:solidFill>
                <a:latin typeface="HGPｺﾞｼｯｸE" pitchFamily="50" charset="-128"/>
                <a:ea typeface="HGPｺﾞｼｯｸE" pitchFamily="50" charset="-128"/>
                <a:cs typeface="HGPｺﾞｼｯｸE" pitchFamily="50" charset="-128"/>
              </a:rPr>
              <a:t>ニュートロン数</a:t>
            </a:r>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2000">
              <a:solidFill>
                <a:schemeClr val="tx1"/>
              </a:solidFill>
              <a:latin typeface="HGPｺﾞｼｯｸE" pitchFamily="50" charset="-128"/>
              <a:ea typeface="HGPｺﾞｼｯｸE" pitchFamily="50" charset="-128"/>
              <a:cs typeface="HGPｺﾞｼｯｸE" pitchFamily="50" charset="-128"/>
            </a:endParaRPr>
          </a:p>
          <a:p>
            <a:endParaRPr lang="en-US" altLang="ja-JP" sz="1800">
              <a:solidFill>
                <a:schemeClr val="tx1"/>
              </a:solidFill>
              <a:latin typeface="HGPｺﾞｼｯｸE" pitchFamily="50" charset="-128"/>
              <a:ea typeface="HGPｺﾞｼｯｸE" pitchFamily="50" charset="-128"/>
              <a:cs typeface="HGPｺﾞｼｯｸE" pitchFamily="50" charset="-128"/>
            </a:endParaRPr>
          </a:p>
          <a:p>
            <a:r>
              <a:rPr lang="ja-JP" altLang="en-US" sz="2000">
                <a:solidFill>
                  <a:schemeClr val="tx1"/>
                </a:solidFill>
                <a:latin typeface="HGPｺﾞｼｯｸE" pitchFamily="50" charset="-128"/>
                <a:ea typeface="HGPｺﾞｼｯｸE" pitchFamily="50" charset="-128"/>
                <a:cs typeface="HGPｺﾞｼｯｸE" pitchFamily="50" charset="-128"/>
              </a:rPr>
              <a:t>全放射照度</a:t>
            </a:r>
          </a:p>
        </p:txBody>
      </p:sp>
      <p:sp>
        <p:nvSpPr>
          <p:cNvPr id="7" name="Text Box 7"/>
          <p:cNvSpPr txBox="1">
            <a:spLocks noChangeArrowheads="1"/>
          </p:cNvSpPr>
          <p:nvPr/>
        </p:nvSpPr>
        <p:spPr bwMode="auto">
          <a:xfrm>
            <a:off x="3778250" y="6310313"/>
            <a:ext cx="5286375" cy="441325"/>
          </a:xfrm>
          <a:prstGeom prst="rect">
            <a:avLst/>
          </a:prstGeom>
          <a:solidFill>
            <a:srgbClr val="FFFFFF"/>
          </a:solidFill>
          <a:ln w="9525">
            <a:noFill/>
            <a:miter lim="800000"/>
            <a:headEnd/>
            <a:tailEnd/>
          </a:ln>
        </p:spPr>
        <p:txBody>
          <a:bodyPr tIns="0" bIns="72000">
            <a:prstTxWarp prst="textNoShape">
              <a:avLst/>
            </a:prstTxWarp>
            <a:spAutoFit/>
          </a:bodyPr>
          <a:lstStyle/>
          <a:p>
            <a:pPr marL="457200" indent="-457200"/>
            <a:r>
              <a:rPr lang="en-US" altLang="ja-JP">
                <a:solidFill>
                  <a:srgbClr val="003300"/>
                </a:solidFill>
                <a:latin typeface="HGPｺﾞｼｯｸE" pitchFamily="50" charset="-128"/>
                <a:ea typeface="HGPｺﾞｼｯｸE" pitchFamily="50" charset="-128"/>
                <a:cs typeface="HGPｺﾞｼｯｸE" pitchFamily="50" charset="-128"/>
              </a:rPr>
              <a:t> </a:t>
            </a:r>
            <a:r>
              <a:rPr lang="en-US" altLang="ja-JP">
                <a:solidFill>
                  <a:srgbClr val="000000"/>
                </a:solidFill>
                <a:latin typeface="HGPｺﾞｼｯｸE" pitchFamily="50" charset="-128"/>
                <a:ea typeface="HGPｺﾞｼｯｸE" pitchFamily="50" charset="-128"/>
                <a:cs typeface="HGPｺﾞｼｯｸE" pitchFamily="50" charset="-128"/>
              </a:rPr>
              <a:t>1975</a:t>
            </a:r>
            <a:r>
              <a:rPr lang="ja-JP" altLang="en-US">
                <a:solidFill>
                  <a:srgbClr val="000000"/>
                </a:solidFill>
                <a:latin typeface="HGPｺﾞｼｯｸE" pitchFamily="50" charset="-128"/>
                <a:ea typeface="HGPｺﾞｼｯｸE" pitchFamily="50" charset="-128"/>
                <a:cs typeface="HGPｺﾞｼｯｸE" pitchFamily="50" charset="-128"/>
              </a:rPr>
              <a:t>年</a:t>
            </a:r>
            <a:r>
              <a:rPr lang="en-US" altLang="ja-JP">
                <a:solidFill>
                  <a:srgbClr val="000000"/>
                </a:solidFill>
                <a:latin typeface="HGPｺﾞｼｯｸE" pitchFamily="50" charset="-128"/>
                <a:ea typeface="HGPｺﾞｼｯｸE" pitchFamily="50" charset="-128"/>
                <a:cs typeface="HGPｺﾞｼｯｸE" pitchFamily="50" charset="-128"/>
              </a:rPr>
              <a:t>                          </a:t>
            </a:r>
            <a:r>
              <a:rPr lang="en-US" altLang="ja-JP" sz="800">
                <a:solidFill>
                  <a:srgbClr val="000000"/>
                </a:solidFill>
                <a:latin typeface="HGPｺﾞｼｯｸE" pitchFamily="50" charset="-128"/>
                <a:ea typeface="HGPｺﾞｼｯｸE" pitchFamily="50" charset="-128"/>
                <a:cs typeface="HGPｺﾞｼｯｸE" pitchFamily="50" charset="-128"/>
              </a:rPr>
              <a:t> </a:t>
            </a:r>
            <a:r>
              <a:rPr lang="en-US" altLang="ja-JP">
                <a:solidFill>
                  <a:srgbClr val="000000"/>
                </a:solidFill>
                <a:latin typeface="HGPｺﾞｼｯｸE" pitchFamily="50" charset="-128"/>
                <a:ea typeface="HGPｺﾞｼｯｸE" pitchFamily="50" charset="-128"/>
                <a:cs typeface="HGPｺﾞｼｯｸE" pitchFamily="50" charset="-128"/>
              </a:rPr>
              <a:t>2000</a:t>
            </a:r>
            <a:r>
              <a:rPr lang="ja-JP" altLang="en-US">
                <a:solidFill>
                  <a:srgbClr val="000000"/>
                </a:solidFill>
                <a:latin typeface="HGPｺﾞｼｯｸE" pitchFamily="50" charset="-128"/>
                <a:ea typeface="HGPｺﾞｼｯｸE" pitchFamily="50" charset="-128"/>
                <a:cs typeface="HGPｺﾞｼｯｸE" pitchFamily="50" charset="-128"/>
              </a:rPr>
              <a:t>年</a:t>
            </a:r>
            <a:endParaRPr lang="en-US" altLang="ja-JP" sz="400">
              <a:solidFill>
                <a:srgbClr val="000000"/>
              </a:solidFill>
              <a:latin typeface="HGPｺﾞｼｯｸE" pitchFamily="50" charset="-128"/>
              <a:ea typeface="HGPｺﾞｼｯｸE" pitchFamily="50" charset="-128"/>
              <a:cs typeface="HGPｺﾞｼｯｸE" pitchFamily="50" charset="-128"/>
            </a:endParaRPr>
          </a:p>
        </p:txBody>
      </p:sp>
      <p:sp>
        <p:nvSpPr>
          <p:cNvPr id="8" name="テキスト ボックス 7"/>
          <p:cNvSpPr txBox="1"/>
          <p:nvPr/>
        </p:nvSpPr>
        <p:spPr>
          <a:xfrm>
            <a:off x="133916" y="2086987"/>
            <a:ext cx="3552174" cy="3046988"/>
          </a:xfrm>
          <a:prstGeom prst="rect">
            <a:avLst/>
          </a:prstGeom>
          <a:noFill/>
        </p:spPr>
        <p:txBody>
          <a:bodyPr wrap="none" rtlCol="0">
            <a:spAutoFit/>
          </a:bodyPr>
          <a:lstStyle/>
          <a:p>
            <a:r>
              <a:rPr kumimoji="1" lang="ja-JP" altLang="en-US" sz="2400" dirty="0" smtClean="0"/>
              <a:t>太陽活動が地球の気候に</a:t>
            </a:r>
            <a:endParaRPr kumimoji="1" lang="en-US" altLang="ja-JP" sz="2400" dirty="0" smtClean="0"/>
          </a:p>
          <a:p>
            <a:r>
              <a:rPr lang="ja-JP" altLang="en-US" sz="2400" dirty="0" smtClean="0"/>
              <a:t>影響を与える可能性</a:t>
            </a:r>
            <a:endParaRPr lang="en-US" altLang="ja-JP" sz="2400" dirty="0" smtClean="0"/>
          </a:p>
          <a:p>
            <a:endParaRPr kumimoji="1" lang="en-US" altLang="ja-JP" sz="2400" dirty="0" smtClean="0"/>
          </a:p>
          <a:p>
            <a:pPr marL="342900" indent="-342900">
              <a:buAutoNum type="arabicPeriod"/>
            </a:pPr>
            <a:r>
              <a:rPr lang="ja-JP" altLang="en-US" sz="2400" dirty="0" smtClean="0"/>
              <a:t>全放射強度（明るさ）</a:t>
            </a:r>
            <a:endParaRPr lang="en-US" altLang="ja-JP" sz="2400" dirty="0" smtClean="0"/>
          </a:p>
          <a:p>
            <a:pPr marL="342900" indent="-342900">
              <a:buAutoNum type="arabicPeriod"/>
            </a:pPr>
            <a:endParaRPr kumimoji="1" lang="en-US" altLang="ja-JP" sz="2400" dirty="0" smtClean="0"/>
          </a:p>
          <a:p>
            <a:pPr marL="342900" indent="-342900">
              <a:buAutoNum type="arabicPeriod"/>
            </a:pPr>
            <a:r>
              <a:rPr lang="ja-JP" altLang="en-US" sz="2400" dirty="0" smtClean="0"/>
              <a:t>紫外線の変動</a:t>
            </a:r>
            <a:endParaRPr lang="en-US" altLang="ja-JP" sz="2400" dirty="0" smtClean="0"/>
          </a:p>
          <a:p>
            <a:pPr marL="342900" indent="-342900">
              <a:buAutoNum type="arabicPeriod"/>
            </a:pPr>
            <a:endParaRPr kumimoji="1" lang="en-US" altLang="ja-JP" sz="2400" dirty="0" smtClean="0"/>
          </a:p>
          <a:p>
            <a:pPr marL="342900" indent="-342900">
              <a:buAutoNum type="arabicPeriod"/>
            </a:pPr>
            <a:r>
              <a:rPr lang="ja-JP" altLang="en-US" sz="2400" dirty="0" smtClean="0"/>
              <a:t>銀河宇宙線の変動</a:t>
            </a:r>
            <a:endParaRPr kumimoji="1" lang="en-US" altLang="ja-JP" sz="2400" dirty="0"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太陽はありふれた恒星の一つ</a:t>
            </a:r>
            <a:endParaRPr lang="ja-JP" altLang="en-US" sz="2800" dirty="0"/>
          </a:p>
        </p:txBody>
      </p:sp>
      <p:pic>
        <p:nvPicPr>
          <p:cNvPr id="6" name="図 5" descr="20091219214114.png"/>
          <p:cNvPicPr>
            <a:picLocks noChangeAspect="1"/>
          </p:cNvPicPr>
          <p:nvPr/>
        </p:nvPicPr>
        <p:blipFill>
          <a:blip r:embed="rId3"/>
          <a:stretch>
            <a:fillRect/>
          </a:stretch>
        </p:blipFill>
        <p:spPr>
          <a:xfrm>
            <a:off x="1714857" y="1275544"/>
            <a:ext cx="5714286" cy="2082540"/>
          </a:xfrm>
          <a:prstGeom prst="rect">
            <a:avLst/>
          </a:prstGeom>
        </p:spPr>
      </p:pic>
      <p:sp>
        <p:nvSpPr>
          <p:cNvPr id="8" name="テキスト ボックス 7"/>
          <p:cNvSpPr txBox="1"/>
          <p:nvPr/>
        </p:nvSpPr>
        <p:spPr>
          <a:xfrm>
            <a:off x="2637491" y="2036468"/>
            <a:ext cx="646331" cy="646331"/>
          </a:xfrm>
          <a:prstGeom prst="rect">
            <a:avLst/>
          </a:prstGeom>
          <a:noFill/>
        </p:spPr>
        <p:txBody>
          <a:bodyPr wrap="none" rtlCol="0">
            <a:spAutoFit/>
          </a:bodyPr>
          <a:lstStyle/>
          <a:p>
            <a:r>
              <a:rPr kumimoji="1" lang="ja-JP" altLang="en-US" dirty="0" smtClean="0">
                <a:solidFill>
                  <a:srgbClr val="FFFF00"/>
                </a:solidFill>
              </a:rPr>
              <a:t>太陽</a:t>
            </a:r>
            <a:endParaRPr kumimoji="1" lang="en-US" altLang="ja-JP" dirty="0" smtClean="0">
              <a:solidFill>
                <a:srgbClr val="FFFF00"/>
              </a:solidFill>
            </a:endParaRPr>
          </a:p>
          <a:p>
            <a:r>
              <a:rPr lang="en-US" altLang="ja-JP" dirty="0" smtClean="0">
                <a:solidFill>
                  <a:srgbClr val="FFFF00"/>
                </a:solidFill>
              </a:rPr>
              <a:t>↓</a:t>
            </a:r>
            <a:endParaRPr kumimoji="1" lang="ja-JP" altLang="en-US" dirty="0">
              <a:solidFill>
                <a:srgbClr val="FFFF00"/>
              </a:solidFill>
            </a:endParaRPr>
          </a:p>
        </p:txBody>
      </p:sp>
      <p:pic>
        <p:nvPicPr>
          <p:cNvPr id="12" name="図 11"/>
          <p:cNvPicPr>
            <a:picLocks noChangeAspect="1"/>
          </p:cNvPicPr>
          <p:nvPr/>
        </p:nvPicPr>
        <p:blipFill>
          <a:blip r:embed="rId4"/>
          <a:stretch>
            <a:fillRect/>
          </a:stretch>
        </p:blipFill>
        <p:spPr>
          <a:xfrm>
            <a:off x="5516783" y="3474879"/>
            <a:ext cx="3530676" cy="3337641"/>
          </a:xfrm>
          <a:prstGeom prst="rect">
            <a:avLst/>
          </a:prstGeom>
        </p:spPr>
      </p:pic>
      <p:sp>
        <p:nvSpPr>
          <p:cNvPr id="13" name="テキスト ボックス 12"/>
          <p:cNvSpPr txBox="1"/>
          <p:nvPr/>
        </p:nvSpPr>
        <p:spPr>
          <a:xfrm>
            <a:off x="6356413" y="1289501"/>
            <a:ext cx="1183738" cy="369332"/>
          </a:xfrm>
          <a:prstGeom prst="rect">
            <a:avLst/>
          </a:prstGeom>
          <a:noFill/>
        </p:spPr>
        <p:txBody>
          <a:bodyPr wrap="none" rtlCol="0">
            <a:spAutoFit/>
          </a:bodyPr>
          <a:lstStyle/>
          <a:p>
            <a:r>
              <a:rPr kumimoji="1" lang="ja-JP" altLang="en-US" dirty="0" smtClean="0">
                <a:solidFill>
                  <a:srgbClr val="FFFFFF"/>
                </a:solidFill>
              </a:rPr>
              <a:t>重、熱、青</a:t>
            </a:r>
            <a:endParaRPr kumimoji="1" lang="ja-JP" altLang="en-US" dirty="0">
              <a:solidFill>
                <a:srgbClr val="FFFFFF"/>
              </a:solidFill>
            </a:endParaRPr>
          </a:p>
        </p:txBody>
      </p:sp>
      <p:sp>
        <p:nvSpPr>
          <p:cNvPr id="14" name="テキスト ボックス 13"/>
          <p:cNvSpPr txBox="1"/>
          <p:nvPr/>
        </p:nvSpPr>
        <p:spPr>
          <a:xfrm>
            <a:off x="1798587" y="1289501"/>
            <a:ext cx="1183738" cy="369332"/>
          </a:xfrm>
          <a:prstGeom prst="rect">
            <a:avLst/>
          </a:prstGeom>
          <a:noFill/>
        </p:spPr>
        <p:txBody>
          <a:bodyPr wrap="none" rtlCol="0">
            <a:spAutoFit/>
          </a:bodyPr>
          <a:lstStyle/>
          <a:p>
            <a:r>
              <a:rPr kumimoji="1" lang="ja-JP" altLang="en-US" dirty="0" smtClean="0">
                <a:solidFill>
                  <a:srgbClr val="FFFFFF"/>
                </a:solidFill>
              </a:rPr>
              <a:t>小、冷、赤</a:t>
            </a:r>
            <a:endParaRPr kumimoji="1" lang="ja-JP" altLang="en-US" dirty="0">
              <a:solidFill>
                <a:srgbClr val="FFFFFF"/>
              </a:solidFill>
            </a:endParaRPr>
          </a:p>
        </p:txBody>
      </p:sp>
      <p:cxnSp>
        <p:nvCxnSpPr>
          <p:cNvPr id="16" name="直線矢印コネクタ 15"/>
          <p:cNvCxnSpPr/>
          <p:nvPr/>
        </p:nvCxnSpPr>
        <p:spPr>
          <a:xfrm>
            <a:off x="2871317" y="1417638"/>
            <a:ext cx="3485096"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4043683" y="6249028"/>
            <a:ext cx="1575897" cy="307777"/>
          </a:xfrm>
          <a:prstGeom prst="rect">
            <a:avLst/>
          </a:prstGeom>
          <a:noFill/>
        </p:spPr>
        <p:txBody>
          <a:bodyPr wrap="none" rtlCol="0">
            <a:spAutoFit/>
          </a:bodyPr>
          <a:lstStyle/>
          <a:p>
            <a:r>
              <a:rPr kumimoji="1" lang="ja-JP" altLang="en-US" sz="1400" dirty="0" smtClean="0"/>
              <a:t>国立天文台</a:t>
            </a:r>
            <a:r>
              <a:rPr kumimoji="1" lang="en-US" altLang="ja-JP" sz="1400" dirty="0" smtClean="0"/>
              <a:t>HP</a:t>
            </a:r>
            <a:r>
              <a:rPr kumimoji="1" lang="ja-JP" altLang="en-US" sz="1400" dirty="0" smtClean="0"/>
              <a:t>より</a:t>
            </a:r>
            <a:endParaRPr kumimoji="1" lang="ja-JP" altLang="en-US" sz="1400" dirty="0"/>
          </a:p>
        </p:txBody>
      </p:sp>
      <p:sp>
        <p:nvSpPr>
          <p:cNvPr id="18" name="テキスト ボックス 17"/>
          <p:cNvSpPr txBox="1"/>
          <p:nvPr/>
        </p:nvSpPr>
        <p:spPr>
          <a:xfrm>
            <a:off x="457200" y="3963718"/>
            <a:ext cx="4729179" cy="1938992"/>
          </a:xfrm>
          <a:prstGeom prst="rect">
            <a:avLst/>
          </a:prstGeom>
          <a:noFill/>
        </p:spPr>
        <p:txBody>
          <a:bodyPr wrap="none" rtlCol="0">
            <a:spAutoFit/>
          </a:bodyPr>
          <a:lstStyle/>
          <a:p>
            <a:r>
              <a:rPr kumimoji="1" lang="ja-JP" altLang="en-US" sz="2400" dirty="0" smtClean="0"/>
              <a:t>水素の核融合で光る星（主系列星）</a:t>
            </a:r>
            <a:endParaRPr kumimoji="1" lang="en-US" altLang="ja-JP" sz="2400" dirty="0" smtClean="0"/>
          </a:p>
          <a:p>
            <a:endParaRPr lang="en-US" altLang="ja-JP" sz="2400" dirty="0" smtClean="0"/>
          </a:p>
          <a:p>
            <a:r>
              <a:rPr kumimoji="1" lang="ja-JP" altLang="en-US" sz="2400" dirty="0" smtClean="0"/>
              <a:t>星の明るさ、色は重さで決まる。</a:t>
            </a:r>
            <a:endParaRPr kumimoji="1" lang="en-US" altLang="ja-JP" sz="2400" dirty="0" smtClean="0"/>
          </a:p>
          <a:p>
            <a:endParaRPr lang="en-US" altLang="ja-JP" sz="2400" dirty="0" smtClean="0"/>
          </a:p>
          <a:p>
            <a:r>
              <a:rPr kumimoji="1" lang="ja-JP" altLang="en-US" sz="2400" dirty="0" smtClean="0"/>
              <a:t>小さな星ほど多い。</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2" descr="太陽風"/>
          <p:cNvPicPr>
            <a:picLocks noChangeAspect="1" noChangeArrowheads="1"/>
          </p:cNvPicPr>
          <p:nvPr/>
        </p:nvPicPr>
        <p:blipFill>
          <a:blip r:embed="rId3"/>
          <a:srcRect/>
          <a:stretch>
            <a:fillRect/>
          </a:stretch>
        </p:blipFill>
        <p:spPr bwMode="auto">
          <a:xfrm>
            <a:off x="412750" y="85725"/>
            <a:ext cx="8578850" cy="6772275"/>
          </a:xfrm>
          <a:prstGeom prst="rect">
            <a:avLst/>
          </a:prstGeom>
          <a:noFill/>
        </p:spPr>
      </p:pic>
      <p:sp>
        <p:nvSpPr>
          <p:cNvPr id="3" name="テキスト ボックス 2"/>
          <p:cNvSpPr txBox="1"/>
          <p:nvPr/>
        </p:nvSpPr>
        <p:spPr>
          <a:xfrm>
            <a:off x="691443" y="5485896"/>
            <a:ext cx="8137471" cy="1015663"/>
          </a:xfrm>
          <a:prstGeom prst="rect">
            <a:avLst/>
          </a:prstGeom>
          <a:solidFill>
            <a:schemeClr val="bg1"/>
          </a:solidFill>
        </p:spPr>
        <p:txBody>
          <a:bodyPr wrap="square" rtlCol="0">
            <a:spAutoFit/>
          </a:bodyPr>
          <a:lstStyle/>
          <a:p>
            <a:r>
              <a:rPr kumimoji="1" lang="ja-JP" altLang="en-US" sz="2000" dirty="0" smtClean="0"/>
              <a:t>超新星爆発でできた高エネルギー粒子</a:t>
            </a:r>
            <a:r>
              <a:rPr lang="ja-JP" altLang="ja-JP" sz="2000" dirty="0" smtClean="0"/>
              <a:t>（</a:t>
            </a:r>
            <a:r>
              <a:rPr kumimoji="1" lang="ja-JP" altLang="en-US" sz="2000" dirty="0" smtClean="0"/>
              <a:t>銀河宇宙線）が地球に降り注ぐ</a:t>
            </a:r>
            <a:endParaRPr kumimoji="1" lang="en-US" altLang="ja-JP" sz="2000" dirty="0" smtClean="0"/>
          </a:p>
          <a:p>
            <a:r>
              <a:rPr lang="ja-JP" altLang="en-US" sz="2000" dirty="0" smtClean="0"/>
              <a:t>太陽黒点の磁場は、銀河宇宙線に対するバリアとして働く</a:t>
            </a:r>
            <a:endParaRPr lang="en-US" altLang="ja-JP" sz="2000" dirty="0" smtClean="0"/>
          </a:p>
          <a:p>
            <a:r>
              <a:rPr kumimoji="1" lang="ja-JP" altLang="en-US" sz="2000" dirty="0" smtClean="0"/>
              <a:t>＝＞黒点が少ないと、宇宙線がたくさん降ってくる</a:t>
            </a:r>
            <a:endParaRPr kumimoji="1" lang="ja-JP" altLang="en-US" sz="2000" dirty="0"/>
          </a:p>
        </p:txBody>
      </p:sp>
      <p:sp>
        <p:nvSpPr>
          <p:cNvPr id="4" name="テキスト ボックス 3"/>
          <p:cNvSpPr txBox="1"/>
          <p:nvPr/>
        </p:nvSpPr>
        <p:spPr>
          <a:xfrm>
            <a:off x="5819226" y="153515"/>
            <a:ext cx="3221355" cy="307777"/>
          </a:xfrm>
          <a:prstGeom prst="rect">
            <a:avLst/>
          </a:prstGeom>
          <a:noFill/>
        </p:spPr>
        <p:txBody>
          <a:bodyPr wrap="none" rtlCol="0">
            <a:spAutoFit/>
          </a:bodyPr>
          <a:lstStyle/>
          <a:p>
            <a:r>
              <a:rPr kumimoji="1" lang="ja-JP" altLang="en-US" sz="1400" dirty="0" smtClean="0">
                <a:solidFill>
                  <a:srgbClr val="FFFFFF"/>
                </a:solidFill>
              </a:rPr>
              <a:t>東京工業大学</a:t>
            </a:r>
            <a:r>
              <a:rPr kumimoji="1" lang="en-US" altLang="ja-JP" sz="1400" dirty="0" smtClean="0">
                <a:solidFill>
                  <a:srgbClr val="FFFFFF"/>
                </a:solidFill>
              </a:rPr>
              <a:t> </a:t>
            </a:r>
            <a:r>
              <a:rPr lang="ja-JP" altLang="en-US" sz="1400" dirty="0" smtClean="0">
                <a:solidFill>
                  <a:srgbClr val="FFFFFF"/>
                </a:solidFill>
              </a:rPr>
              <a:t>丸山茂徳先生の資料より</a:t>
            </a:r>
            <a:endParaRPr kumimoji="1" lang="ja-JP" altLang="en-US" sz="14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 Box 2"/>
          <p:cNvSpPr txBox="1">
            <a:spLocks noChangeArrowheads="1"/>
          </p:cNvSpPr>
          <p:nvPr/>
        </p:nvSpPr>
        <p:spPr bwMode="auto">
          <a:xfrm>
            <a:off x="2438400" y="338138"/>
            <a:ext cx="5045075" cy="396875"/>
          </a:xfrm>
          <a:prstGeom prst="rect">
            <a:avLst/>
          </a:prstGeom>
          <a:noFill/>
          <a:ln w="9525">
            <a:noFill/>
            <a:miter lim="800000"/>
            <a:headEnd/>
            <a:tailEnd/>
          </a:ln>
          <a:effectLst/>
        </p:spPr>
        <p:txBody>
          <a:bodyPr wrap="none">
            <a:prstTxWarp prst="textNoShape">
              <a:avLst/>
            </a:prstTxWarp>
            <a:spAutoFit/>
          </a:bodyPr>
          <a:lstStyle/>
          <a:p>
            <a:r>
              <a:rPr lang="en-US" altLang="ja-JP" sz="2000">
                <a:latin typeface="Century" pitchFamily="-108" charset="0"/>
                <a:ea typeface="ＭＳ Ｐゴシック" pitchFamily="-108" charset="-128"/>
                <a:cs typeface="ＭＳ Ｐゴシック" pitchFamily="-108" charset="-128"/>
              </a:rPr>
              <a:t>Lockwood et al., </a:t>
            </a:r>
            <a:r>
              <a:rPr lang="en-US" altLang="ja-JP" sz="2000" i="1">
                <a:latin typeface="Century" pitchFamily="-108" charset="0"/>
                <a:ea typeface="ＭＳ Ｐゴシック" pitchFamily="-108" charset="-128"/>
                <a:cs typeface="ＭＳ Ｐゴシック" pitchFamily="-108" charset="-128"/>
              </a:rPr>
              <a:t>Nature </a:t>
            </a:r>
            <a:r>
              <a:rPr lang="en-US" altLang="ja-JP" sz="2000" b="1">
                <a:latin typeface="Century" pitchFamily="-108" charset="0"/>
                <a:ea typeface="ＭＳ Ｐゴシック" pitchFamily="-108" charset="-128"/>
                <a:cs typeface="ＭＳ Ｐゴシック" pitchFamily="-108" charset="-128"/>
              </a:rPr>
              <a:t>399</a:t>
            </a:r>
            <a:r>
              <a:rPr lang="ja-JP" altLang="en-US" sz="2000">
                <a:latin typeface="Century" pitchFamily="-108" charset="0"/>
                <a:ea typeface="ＭＳ Ｐゴシック" pitchFamily="-108" charset="-128"/>
                <a:cs typeface="ＭＳ Ｐゴシック" pitchFamily="-108" charset="-128"/>
              </a:rPr>
              <a:t>，</a:t>
            </a:r>
            <a:r>
              <a:rPr lang="en-US" altLang="ja-JP" sz="2000">
                <a:latin typeface="Century" pitchFamily="-108" charset="0"/>
                <a:ea typeface="ＭＳ Ｐゴシック" pitchFamily="-108" charset="-128"/>
                <a:cs typeface="ＭＳ Ｐゴシック" pitchFamily="-108" charset="-128"/>
              </a:rPr>
              <a:t>437- (1999)</a:t>
            </a:r>
          </a:p>
        </p:txBody>
      </p:sp>
      <p:sp>
        <p:nvSpPr>
          <p:cNvPr id="592899" name="Text Box 3"/>
          <p:cNvSpPr txBox="1">
            <a:spLocks noChangeArrowheads="1"/>
          </p:cNvSpPr>
          <p:nvPr/>
        </p:nvSpPr>
        <p:spPr bwMode="auto">
          <a:xfrm>
            <a:off x="146758" y="5622925"/>
            <a:ext cx="9545401" cy="830997"/>
          </a:xfrm>
          <a:prstGeom prst="rect">
            <a:avLst/>
          </a:prstGeom>
          <a:noFill/>
          <a:ln w="9525">
            <a:noFill/>
            <a:miter lim="800000"/>
            <a:headEnd/>
            <a:tailEnd/>
          </a:ln>
          <a:effectLst/>
        </p:spPr>
        <p:txBody>
          <a:bodyPr wrap="none">
            <a:prstTxWarp prst="textNoShape">
              <a:avLst/>
            </a:prstTxWarp>
            <a:spAutoFit/>
          </a:bodyPr>
          <a:lstStyle/>
          <a:p>
            <a:r>
              <a:rPr lang="ja-JP" altLang="en-US" sz="2400" dirty="0">
                <a:latin typeface="Century" pitchFamily="-108" charset="0"/>
                <a:ea typeface="ＭＳ Ｐゴシック" pitchFamily="-108" charset="-128"/>
                <a:cs typeface="ＭＳ Ｐゴシック" pitchFamily="-108" charset="-128"/>
              </a:rPr>
              <a:t>過去１５０年間、太陽活動は増大を続け、宇宙</a:t>
            </a:r>
            <a:r>
              <a:rPr lang="ja-JP" altLang="en-US" sz="2400" dirty="0" smtClean="0">
                <a:latin typeface="Century" pitchFamily="-108" charset="0"/>
                <a:ea typeface="ＭＳ Ｐゴシック" pitchFamily="-108" charset="-128"/>
                <a:cs typeface="ＭＳ Ｐゴシック" pitchFamily="-108" charset="-128"/>
              </a:rPr>
              <a:t>線は</a:t>
            </a:r>
            <a:r>
              <a:rPr lang="ja-JP" altLang="en-US" sz="2400" dirty="0">
                <a:latin typeface="Century" pitchFamily="-108" charset="0"/>
                <a:ea typeface="ＭＳ Ｐゴシック" pitchFamily="-108" charset="-128"/>
                <a:cs typeface="ＭＳ Ｐゴシック" pitchFamily="-108" charset="-128"/>
              </a:rPr>
              <a:t>減少を続けていた。</a:t>
            </a:r>
            <a:endParaRPr lang="en-US" altLang="ja-JP" sz="2400" dirty="0">
              <a:latin typeface="Century" pitchFamily="-108" charset="0"/>
              <a:ea typeface="ＭＳ Ｐゴシック" pitchFamily="-108" charset="-128"/>
              <a:cs typeface="ＭＳ Ｐゴシック" pitchFamily="-108" charset="-128"/>
            </a:endParaRPr>
          </a:p>
          <a:p>
            <a:r>
              <a:rPr lang="ja-JP" altLang="en-US" sz="2400" dirty="0">
                <a:latin typeface="Century" pitchFamily="-108" charset="0"/>
                <a:ea typeface="ＭＳ Ｐゴシック" pitchFamily="-108" charset="-128"/>
                <a:cs typeface="ＭＳ Ｐゴシック" pitchFamily="-108" charset="-128"/>
              </a:rPr>
              <a:t>その傾向と温暖化の傾向は一致。</a:t>
            </a:r>
          </a:p>
        </p:txBody>
      </p:sp>
      <p:grpSp>
        <p:nvGrpSpPr>
          <p:cNvPr id="2" name="Group 4"/>
          <p:cNvGrpSpPr>
            <a:grpSpLocks/>
          </p:cNvGrpSpPr>
          <p:nvPr/>
        </p:nvGrpSpPr>
        <p:grpSpPr bwMode="auto">
          <a:xfrm>
            <a:off x="619125" y="774700"/>
            <a:ext cx="7478713" cy="4737100"/>
            <a:chOff x="486" y="306"/>
            <a:chExt cx="4711" cy="2984"/>
          </a:xfrm>
        </p:grpSpPr>
        <p:graphicFrame>
          <p:nvGraphicFramePr>
            <p:cNvPr id="592901" name="Object 5"/>
            <p:cNvGraphicFramePr>
              <a:graphicFrameLocks noChangeAspect="1"/>
            </p:cNvGraphicFramePr>
            <p:nvPr/>
          </p:nvGraphicFramePr>
          <p:xfrm>
            <a:off x="576" y="432"/>
            <a:ext cx="4621" cy="2858"/>
          </p:xfrm>
          <a:graphic>
            <a:graphicData uri="http://schemas.openxmlformats.org/presentationml/2006/ole">
              <mc:AlternateContent xmlns:mc="http://schemas.openxmlformats.org/markup-compatibility/2006">
                <mc:Choice xmlns:v="urn:schemas-microsoft-com:vml" Requires="v">
                  <p:oleObj spid="_x0000_s66586" name="Paint Shop Pro Image" r:id="rId4" imgW="7336585" imgH="4536585" progId="">
                    <p:embed/>
                  </p:oleObj>
                </mc:Choice>
                <mc:Fallback>
                  <p:oleObj name="Paint Shop Pro Image" r:id="rId4" imgW="7336585" imgH="453658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432"/>
                          <a:ext cx="4621" cy="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 name="Group 6"/>
            <p:cNvGrpSpPr>
              <a:grpSpLocks/>
            </p:cNvGrpSpPr>
            <p:nvPr/>
          </p:nvGrpSpPr>
          <p:grpSpPr bwMode="auto">
            <a:xfrm>
              <a:off x="4752" y="374"/>
              <a:ext cx="444" cy="2708"/>
              <a:chOff x="4752" y="374"/>
              <a:chExt cx="444" cy="2708"/>
            </a:xfrm>
          </p:grpSpPr>
          <p:sp>
            <p:nvSpPr>
              <p:cNvPr id="592903" name="Line 7"/>
              <p:cNvSpPr>
                <a:spLocks noChangeShapeType="1"/>
              </p:cNvSpPr>
              <p:nvPr/>
            </p:nvSpPr>
            <p:spPr bwMode="auto">
              <a:xfrm flipV="1">
                <a:off x="4974" y="624"/>
                <a:ext cx="0" cy="336"/>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592904" name="Line 8"/>
              <p:cNvSpPr>
                <a:spLocks noChangeShapeType="1"/>
              </p:cNvSpPr>
              <p:nvPr/>
            </p:nvSpPr>
            <p:spPr bwMode="auto">
              <a:xfrm>
                <a:off x="4956" y="2496"/>
                <a:ext cx="0" cy="336"/>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592905" name="Text Box 9"/>
              <p:cNvSpPr txBox="1">
                <a:spLocks noChangeArrowheads="1"/>
              </p:cNvSpPr>
              <p:nvPr/>
            </p:nvSpPr>
            <p:spPr bwMode="auto">
              <a:xfrm>
                <a:off x="4760" y="374"/>
                <a:ext cx="436" cy="250"/>
              </a:xfrm>
              <a:prstGeom prst="rect">
                <a:avLst/>
              </a:prstGeom>
              <a:noFill/>
              <a:ln w="9525">
                <a:noFill/>
                <a:miter lim="800000"/>
                <a:headEnd/>
                <a:tailEnd/>
              </a:ln>
              <a:effectLst/>
            </p:spPr>
            <p:txBody>
              <a:bodyPr wrap="none">
                <a:prstTxWarp prst="textNoShape">
                  <a:avLst/>
                </a:prstTxWarp>
                <a:spAutoFit/>
              </a:bodyPr>
              <a:lstStyle/>
              <a:p>
                <a:r>
                  <a:rPr lang="ja-JP" altLang="en-US" sz="2000">
                    <a:latin typeface="Century" pitchFamily="-108" charset="0"/>
                    <a:ea typeface="ＭＳ Ｐゴシック" pitchFamily="-108" charset="-128"/>
                    <a:cs typeface="ＭＳ Ｐゴシック" pitchFamily="-108" charset="-128"/>
                  </a:rPr>
                  <a:t>減少</a:t>
                </a:r>
              </a:p>
            </p:txBody>
          </p:sp>
          <p:sp>
            <p:nvSpPr>
              <p:cNvPr id="592906" name="Text Box 10"/>
              <p:cNvSpPr txBox="1">
                <a:spLocks noChangeArrowheads="1"/>
              </p:cNvSpPr>
              <p:nvPr/>
            </p:nvSpPr>
            <p:spPr bwMode="auto">
              <a:xfrm>
                <a:off x="4752" y="2832"/>
                <a:ext cx="436" cy="250"/>
              </a:xfrm>
              <a:prstGeom prst="rect">
                <a:avLst/>
              </a:prstGeom>
              <a:noFill/>
              <a:ln w="9525">
                <a:noFill/>
                <a:miter lim="800000"/>
                <a:headEnd/>
                <a:tailEnd/>
              </a:ln>
              <a:effectLst/>
            </p:spPr>
            <p:txBody>
              <a:bodyPr wrap="none">
                <a:prstTxWarp prst="textNoShape">
                  <a:avLst/>
                </a:prstTxWarp>
                <a:spAutoFit/>
              </a:bodyPr>
              <a:lstStyle/>
              <a:p>
                <a:r>
                  <a:rPr lang="ja-JP" altLang="en-US" sz="2000">
                    <a:latin typeface="Century" pitchFamily="-108" charset="0"/>
                    <a:ea typeface="ＭＳ Ｐゴシック" pitchFamily="-108" charset="-128"/>
                    <a:cs typeface="ＭＳ Ｐゴシック" pitchFamily="-108" charset="-128"/>
                  </a:rPr>
                  <a:t>増大</a:t>
                </a:r>
              </a:p>
            </p:txBody>
          </p:sp>
        </p:grpSp>
        <p:grpSp>
          <p:nvGrpSpPr>
            <p:cNvPr id="4" name="Group 11"/>
            <p:cNvGrpSpPr>
              <a:grpSpLocks/>
            </p:cNvGrpSpPr>
            <p:nvPr/>
          </p:nvGrpSpPr>
          <p:grpSpPr bwMode="auto">
            <a:xfrm>
              <a:off x="486" y="306"/>
              <a:ext cx="444" cy="2708"/>
              <a:chOff x="4752" y="374"/>
              <a:chExt cx="444" cy="2708"/>
            </a:xfrm>
          </p:grpSpPr>
          <p:sp>
            <p:nvSpPr>
              <p:cNvPr id="592908" name="Line 12"/>
              <p:cNvSpPr>
                <a:spLocks noChangeShapeType="1"/>
              </p:cNvSpPr>
              <p:nvPr/>
            </p:nvSpPr>
            <p:spPr bwMode="auto">
              <a:xfrm flipV="1">
                <a:off x="4974" y="624"/>
                <a:ext cx="0" cy="336"/>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592909" name="Line 13"/>
              <p:cNvSpPr>
                <a:spLocks noChangeShapeType="1"/>
              </p:cNvSpPr>
              <p:nvPr/>
            </p:nvSpPr>
            <p:spPr bwMode="auto">
              <a:xfrm>
                <a:off x="4956" y="2496"/>
                <a:ext cx="0" cy="336"/>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592910" name="Text Box 14"/>
              <p:cNvSpPr txBox="1">
                <a:spLocks noChangeArrowheads="1"/>
              </p:cNvSpPr>
              <p:nvPr/>
            </p:nvSpPr>
            <p:spPr bwMode="auto">
              <a:xfrm>
                <a:off x="4760" y="374"/>
                <a:ext cx="436" cy="250"/>
              </a:xfrm>
              <a:prstGeom prst="rect">
                <a:avLst/>
              </a:prstGeom>
              <a:noFill/>
              <a:ln w="9525">
                <a:noFill/>
                <a:miter lim="800000"/>
                <a:headEnd/>
                <a:tailEnd/>
              </a:ln>
              <a:effectLst/>
            </p:spPr>
            <p:txBody>
              <a:bodyPr wrap="none">
                <a:prstTxWarp prst="textNoShape">
                  <a:avLst/>
                </a:prstTxWarp>
                <a:spAutoFit/>
              </a:bodyPr>
              <a:lstStyle/>
              <a:p>
                <a:r>
                  <a:rPr lang="ja-JP" altLang="en-US" sz="2000">
                    <a:latin typeface="Century" pitchFamily="-108" charset="0"/>
                    <a:ea typeface="ＭＳ Ｐゴシック" pitchFamily="-108" charset="-128"/>
                    <a:cs typeface="ＭＳ Ｐゴシック" pitchFamily="-108" charset="-128"/>
                  </a:rPr>
                  <a:t>温暖</a:t>
                </a:r>
              </a:p>
            </p:txBody>
          </p:sp>
          <p:sp>
            <p:nvSpPr>
              <p:cNvPr id="592911" name="Text Box 15"/>
              <p:cNvSpPr txBox="1">
                <a:spLocks noChangeArrowheads="1"/>
              </p:cNvSpPr>
              <p:nvPr/>
            </p:nvSpPr>
            <p:spPr bwMode="auto">
              <a:xfrm>
                <a:off x="4752" y="2832"/>
                <a:ext cx="436" cy="250"/>
              </a:xfrm>
              <a:prstGeom prst="rect">
                <a:avLst/>
              </a:prstGeom>
              <a:noFill/>
              <a:ln w="9525">
                <a:noFill/>
                <a:miter lim="800000"/>
                <a:headEnd/>
                <a:tailEnd/>
              </a:ln>
              <a:effectLst/>
            </p:spPr>
            <p:txBody>
              <a:bodyPr wrap="none">
                <a:prstTxWarp prst="textNoShape">
                  <a:avLst/>
                </a:prstTxWarp>
                <a:spAutoFit/>
              </a:bodyPr>
              <a:lstStyle/>
              <a:p>
                <a:r>
                  <a:rPr lang="ja-JP" altLang="en-US" sz="2000">
                    <a:latin typeface="Century" pitchFamily="-108" charset="0"/>
                    <a:ea typeface="ＭＳ Ｐゴシック" pitchFamily="-108" charset="-128"/>
                    <a:cs typeface="ＭＳ Ｐゴシック" pitchFamily="-108" charset="-128"/>
                  </a:rPr>
                  <a:t>寒冷</a:t>
                </a:r>
              </a:p>
            </p:txBody>
          </p:sp>
        </p:grpSp>
      </p:grpSp>
      <p:sp>
        <p:nvSpPr>
          <p:cNvPr id="592912" name="Text Box 16"/>
          <p:cNvSpPr txBox="1">
            <a:spLocks noChangeArrowheads="1"/>
          </p:cNvSpPr>
          <p:nvPr/>
        </p:nvSpPr>
        <p:spPr bwMode="auto">
          <a:xfrm>
            <a:off x="8077200" y="1431925"/>
            <a:ext cx="457200" cy="3070225"/>
          </a:xfrm>
          <a:prstGeom prst="rect">
            <a:avLst/>
          </a:prstGeom>
          <a:noFill/>
          <a:ln w="9525">
            <a:noFill/>
            <a:miter lim="800000"/>
            <a:headEnd/>
            <a:tailEnd/>
          </a:ln>
          <a:effectLst/>
        </p:spPr>
        <p:txBody>
          <a:bodyPr>
            <a:prstTxWarp prst="textNoShape">
              <a:avLst/>
            </a:prstTxWarp>
            <a:spAutoFit/>
          </a:bodyPr>
          <a:lstStyle/>
          <a:p>
            <a:r>
              <a:rPr lang="ja-JP" altLang="en-US" sz="1400">
                <a:latin typeface="Century" pitchFamily="-108" charset="0"/>
              </a:rPr>
              <a:t>目盛が反転してあることに注意</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ext Box 2"/>
          <p:cNvSpPr txBox="1">
            <a:spLocks noChangeArrowheads="1"/>
          </p:cNvSpPr>
          <p:nvPr/>
        </p:nvSpPr>
        <p:spPr bwMode="auto">
          <a:xfrm>
            <a:off x="73830" y="457200"/>
            <a:ext cx="4370507" cy="1015663"/>
          </a:xfrm>
          <a:prstGeom prst="rect">
            <a:avLst/>
          </a:prstGeom>
          <a:noFill/>
          <a:ln w="9525">
            <a:noFill/>
            <a:miter lim="800000"/>
            <a:headEnd/>
            <a:tailEnd/>
          </a:ln>
          <a:effectLst/>
        </p:spPr>
        <p:txBody>
          <a:bodyPr wrap="none">
            <a:prstTxWarp prst="textNoShape">
              <a:avLst/>
            </a:prstTxWarp>
            <a:spAutoFit/>
          </a:bodyPr>
          <a:lstStyle/>
          <a:p>
            <a:r>
              <a:rPr lang="ja-JP" altLang="en-US" sz="2000" dirty="0">
                <a:latin typeface="Times New Roman" pitchFamily="-108" charset="0"/>
                <a:ea typeface="ＭＳ Ｐゴシック" pitchFamily="-108" charset="-128"/>
                <a:cs typeface="ＭＳ Ｐゴシック" pitchFamily="-108" charset="-128"/>
              </a:rPr>
              <a:t>宇宙線</a:t>
            </a:r>
            <a:r>
              <a:rPr lang="ja-JP" altLang="en-US" sz="2000" dirty="0" smtClean="0">
                <a:latin typeface="Times New Roman" pitchFamily="-108" charset="0"/>
                <a:ea typeface="ＭＳ Ｐゴシック" pitchFamily="-108" charset="-128"/>
                <a:cs typeface="ＭＳ Ｐゴシック" pitchFamily="-108" charset="-128"/>
              </a:rPr>
              <a:t>と低層雲量にはよい相関がある</a:t>
            </a:r>
            <a:endParaRPr lang="en-US" altLang="ja-JP" sz="2000" dirty="0" smtClean="0">
              <a:latin typeface="Times New Roman" pitchFamily="-108" charset="0"/>
              <a:ea typeface="ＭＳ Ｐゴシック" pitchFamily="-108" charset="-128"/>
              <a:cs typeface="ＭＳ Ｐゴシック" pitchFamily="-108" charset="-128"/>
            </a:endParaRPr>
          </a:p>
          <a:p>
            <a:r>
              <a:rPr lang="en-US" altLang="ja-JP" sz="2000" dirty="0" smtClean="0">
                <a:latin typeface="Times New Roman" pitchFamily="-108" charset="0"/>
                <a:ea typeface="ＭＳ Ｐゴシック" pitchFamily="-108" charset="-128"/>
                <a:cs typeface="ＭＳ Ｐゴシック" pitchFamily="-108" charset="-128"/>
              </a:rPr>
              <a:t>(</a:t>
            </a:r>
            <a:r>
              <a:rPr lang="en-US" altLang="ja-JP" sz="2000" dirty="0" err="1" smtClean="0">
                <a:latin typeface="Times New Roman" pitchFamily="-108" charset="0"/>
                <a:ea typeface="ＭＳ Ｐゴシック" pitchFamily="-108" charset="-128"/>
                <a:cs typeface="ＭＳ Ｐゴシック" pitchFamily="-108" charset="-128"/>
              </a:rPr>
              <a:t>Svensmark</a:t>
            </a:r>
            <a:r>
              <a:rPr lang="ja-JP" altLang="en-US" sz="2000" dirty="0">
                <a:latin typeface="Times New Roman" pitchFamily="-108" charset="0"/>
                <a:ea typeface="ＭＳ Ｐゴシック" pitchFamily="-108" charset="-128"/>
                <a:cs typeface="ＭＳ Ｐゴシック" pitchFamily="-108" charset="-128"/>
              </a:rPr>
              <a:t>ほか、</a:t>
            </a:r>
            <a:r>
              <a:rPr lang="en-US" altLang="ja-JP" sz="2000" dirty="0">
                <a:latin typeface="Times New Roman" pitchFamily="-108" charset="0"/>
                <a:ea typeface="ＭＳ Ｐゴシック" pitchFamily="-108" charset="-128"/>
                <a:cs typeface="ＭＳ Ｐゴシック" pitchFamily="-108" charset="-128"/>
              </a:rPr>
              <a:t>2000</a:t>
            </a:r>
            <a:r>
              <a:rPr lang="en-US" altLang="ja-JP" sz="2000" dirty="0" smtClean="0">
                <a:latin typeface="Times New Roman" pitchFamily="-108" charset="0"/>
                <a:ea typeface="ＭＳ Ｐゴシック" pitchFamily="-108" charset="-128"/>
                <a:cs typeface="ＭＳ Ｐゴシック" pitchFamily="-108" charset="-128"/>
              </a:rPr>
              <a:t>)</a:t>
            </a:r>
          </a:p>
          <a:p>
            <a:r>
              <a:rPr lang="ja-JP" altLang="en-US" sz="2000" dirty="0" smtClean="0">
                <a:latin typeface="Times New Roman" pitchFamily="-108" charset="0"/>
                <a:ea typeface="ＭＳ Ｐゴシック" pitchFamily="-108" charset="-128"/>
                <a:cs typeface="ＭＳ Ｐゴシック" pitchFamily="-108" charset="-128"/>
              </a:rPr>
              <a:t>高層雲、中層雲では相関は見られない</a:t>
            </a:r>
            <a:endParaRPr lang="en-US" altLang="ja-JP" sz="2000" dirty="0">
              <a:latin typeface="Times New Roman" pitchFamily="-108" charset="0"/>
              <a:ea typeface="ＭＳ Ｐゴシック" pitchFamily="-108" charset="-128"/>
              <a:cs typeface="ＭＳ Ｐゴシック" pitchFamily="-108" charset="-128"/>
            </a:endParaRPr>
          </a:p>
        </p:txBody>
      </p:sp>
      <p:grpSp>
        <p:nvGrpSpPr>
          <p:cNvPr id="2" name="Group 3"/>
          <p:cNvGrpSpPr>
            <a:grpSpLocks/>
          </p:cNvGrpSpPr>
          <p:nvPr/>
        </p:nvGrpSpPr>
        <p:grpSpPr bwMode="auto">
          <a:xfrm>
            <a:off x="4317352" y="457200"/>
            <a:ext cx="4114800" cy="5943600"/>
            <a:chOff x="2211" y="288"/>
            <a:chExt cx="2592" cy="3744"/>
          </a:xfrm>
        </p:grpSpPr>
        <p:graphicFrame>
          <p:nvGraphicFramePr>
            <p:cNvPr id="596996" name="Object 4"/>
            <p:cNvGraphicFramePr>
              <a:graphicFrameLocks noChangeAspect="1"/>
            </p:cNvGraphicFramePr>
            <p:nvPr/>
          </p:nvGraphicFramePr>
          <p:xfrm>
            <a:off x="2211" y="288"/>
            <a:ext cx="2592" cy="3744"/>
          </p:xfrm>
          <a:graphic>
            <a:graphicData uri="http://schemas.openxmlformats.org/presentationml/2006/ole">
              <mc:AlternateContent xmlns:mc="http://schemas.openxmlformats.org/markup-compatibility/2006">
                <mc:Choice xmlns:v="urn:schemas-microsoft-com:vml" Requires="v">
                  <p:oleObj spid="_x0000_s68634" name="Paint Shop Pro Image" r:id="rId4" imgW="5209756" imgH="9131707" progId="">
                    <p:embed/>
                  </p:oleObj>
                </mc:Choice>
                <mc:Fallback>
                  <p:oleObj name="Paint Shop Pro Image" r:id="rId4" imgW="5209756" imgH="913170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1" y="288"/>
                          <a:ext cx="2592" cy="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96997" name="Text Box 5"/>
            <p:cNvSpPr txBox="1">
              <a:spLocks noChangeArrowheads="1"/>
            </p:cNvSpPr>
            <p:nvPr/>
          </p:nvSpPr>
          <p:spPr bwMode="auto">
            <a:xfrm>
              <a:off x="3731" y="336"/>
              <a:ext cx="692" cy="288"/>
            </a:xfrm>
            <a:prstGeom prst="rect">
              <a:avLst/>
            </a:prstGeom>
            <a:noFill/>
            <a:ln w="9525">
              <a:noFill/>
              <a:miter lim="800000"/>
              <a:headEnd/>
              <a:tailEnd/>
            </a:ln>
            <a:effectLst/>
          </p:spPr>
          <p:txBody>
            <a:bodyPr wrap="none">
              <a:prstTxWarp prst="textNoShape">
                <a:avLst/>
              </a:prstTxWarp>
              <a:spAutoFit/>
            </a:bodyPr>
            <a:lstStyle/>
            <a:p>
              <a:r>
                <a:rPr lang="ja-JP" altLang="en-US" dirty="0">
                  <a:latin typeface="Times New Roman" pitchFamily="-108" charset="0"/>
                  <a:ea typeface="ＭＳ Ｐゴシック" pitchFamily="-108" charset="-128"/>
                  <a:cs typeface="ＭＳ Ｐゴシック" pitchFamily="-108" charset="-128"/>
                </a:rPr>
                <a:t>高層雲</a:t>
              </a:r>
            </a:p>
          </p:txBody>
        </p:sp>
        <p:sp>
          <p:nvSpPr>
            <p:cNvPr id="596998" name="Text Box 6"/>
            <p:cNvSpPr txBox="1">
              <a:spLocks noChangeArrowheads="1"/>
            </p:cNvSpPr>
            <p:nvPr/>
          </p:nvSpPr>
          <p:spPr bwMode="auto">
            <a:xfrm>
              <a:off x="3750" y="1632"/>
              <a:ext cx="692" cy="288"/>
            </a:xfrm>
            <a:prstGeom prst="rect">
              <a:avLst/>
            </a:prstGeom>
            <a:noFill/>
            <a:ln w="9525">
              <a:noFill/>
              <a:miter lim="800000"/>
              <a:headEnd/>
              <a:tailEnd/>
            </a:ln>
            <a:effectLst/>
          </p:spPr>
          <p:txBody>
            <a:bodyPr wrap="none">
              <a:prstTxWarp prst="textNoShape">
                <a:avLst/>
              </a:prstTxWarp>
              <a:spAutoFit/>
            </a:bodyPr>
            <a:lstStyle/>
            <a:p>
              <a:r>
                <a:rPr lang="ja-JP" altLang="en-US">
                  <a:latin typeface="Times New Roman" pitchFamily="-108" charset="0"/>
                  <a:ea typeface="ＭＳ Ｐゴシック" pitchFamily="-108" charset="-128"/>
                  <a:cs typeface="ＭＳ Ｐゴシック" pitchFamily="-108" charset="-128"/>
                </a:rPr>
                <a:t>中層雲</a:t>
              </a:r>
            </a:p>
          </p:txBody>
        </p:sp>
        <p:sp>
          <p:nvSpPr>
            <p:cNvPr id="596999" name="Text Box 7"/>
            <p:cNvSpPr txBox="1">
              <a:spLocks noChangeArrowheads="1"/>
            </p:cNvSpPr>
            <p:nvPr/>
          </p:nvSpPr>
          <p:spPr bwMode="auto">
            <a:xfrm>
              <a:off x="3731" y="2928"/>
              <a:ext cx="692" cy="288"/>
            </a:xfrm>
            <a:prstGeom prst="rect">
              <a:avLst/>
            </a:prstGeom>
            <a:noFill/>
            <a:ln w="9525">
              <a:noFill/>
              <a:miter lim="800000"/>
              <a:headEnd/>
              <a:tailEnd/>
            </a:ln>
            <a:effectLst/>
          </p:spPr>
          <p:txBody>
            <a:bodyPr wrap="none">
              <a:prstTxWarp prst="textNoShape">
                <a:avLst/>
              </a:prstTxWarp>
              <a:spAutoFit/>
            </a:bodyPr>
            <a:lstStyle/>
            <a:p>
              <a:r>
                <a:rPr lang="ja-JP" altLang="en-US" dirty="0">
                  <a:latin typeface="Times New Roman" pitchFamily="-108" charset="0"/>
                  <a:ea typeface="ＭＳ Ｐゴシック" pitchFamily="-108" charset="-128"/>
                  <a:cs typeface="ＭＳ Ｐゴシック" pitchFamily="-108" charset="-128"/>
                </a:rPr>
                <a:t>低層雲</a:t>
              </a:r>
            </a:p>
          </p:txBody>
        </p:sp>
      </p:grpSp>
      <p:sp>
        <p:nvSpPr>
          <p:cNvPr id="8" name="テキスト ボックス 7"/>
          <p:cNvSpPr txBox="1"/>
          <p:nvPr/>
        </p:nvSpPr>
        <p:spPr>
          <a:xfrm>
            <a:off x="280558" y="1773627"/>
            <a:ext cx="4036794" cy="4893647"/>
          </a:xfrm>
          <a:prstGeom prst="rect">
            <a:avLst/>
          </a:prstGeom>
          <a:noFill/>
        </p:spPr>
        <p:txBody>
          <a:bodyPr wrap="square" rtlCol="0">
            <a:spAutoFit/>
          </a:bodyPr>
          <a:lstStyle/>
          <a:p>
            <a:r>
              <a:rPr kumimoji="1" lang="ja-JP" altLang="en-US" sz="2400" dirty="0" smtClean="0"/>
              <a:t>銀河宇宙線は、大気と衝突して雲ができる時に核となるエアロゾルを作る</a:t>
            </a:r>
            <a:endParaRPr kumimoji="1" lang="en-US" altLang="ja-JP" sz="2400" dirty="0" smtClean="0"/>
          </a:p>
          <a:p>
            <a:endParaRPr kumimoji="1" lang="en-US" altLang="ja-JP" sz="2400" dirty="0" smtClean="0"/>
          </a:p>
          <a:p>
            <a:r>
              <a:rPr kumimoji="1" lang="ja-JP" altLang="en-US" sz="2400" dirty="0" smtClean="0"/>
              <a:t>銀河宇宙線が増えると低層雲が増える＝＞太陽光を反射して気温が下がる</a:t>
            </a:r>
            <a:endParaRPr kumimoji="1" lang="en-US" altLang="ja-JP" sz="2400" dirty="0" smtClean="0"/>
          </a:p>
          <a:p>
            <a:endParaRPr lang="en-US" altLang="ja-JP" sz="2400" dirty="0" smtClean="0"/>
          </a:p>
          <a:p>
            <a:endParaRPr kumimoji="1" lang="en-US" altLang="ja-JP" sz="2400" dirty="0" smtClean="0"/>
          </a:p>
          <a:p>
            <a:r>
              <a:rPr lang="en-US" altLang="ja-JP" sz="2400" dirty="0" smtClean="0"/>
              <a:t>...</a:t>
            </a:r>
            <a:r>
              <a:rPr lang="ja-JP" altLang="en-US" sz="2400" dirty="0" smtClean="0"/>
              <a:t>以上のようなメカニズムが提唱されているが、この効果が実際にどれほど効いているかは、まだよく分かっていない。</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4098"/>
            <a:ext cx="8229600" cy="1143000"/>
          </a:xfrm>
        </p:spPr>
        <p:txBody>
          <a:bodyPr>
            <a:normAutofit/>
          </a:bodyPr>
          <a:lstStyle/>
          <a:p>
            <a:r>
              <a:rPr lang="ja-JP" altLang="en-US" sz="3600" dirty="0" smtClean="0"/>
              <a:t>気候変動の要因</a:t>
            </a:r>
            <a:r>
              <a:rPr lang="en-US" altLang="ja-JP" sz="3600" dirty="0" smtClean="0"/>
              <a:t>(IPCC</a:t>
            </a:r>
            <a:r>
              <a:rPr lang="ja-JP" altLang="en-US" sz="3600" dirty="0" smtClean="0"/>
              <a:t>報告書より</a:t>
            </a:r>
            <a:r>
              <a:rPr lang="en-US" altLang="ja-JP" sz="3600" dirty="0" smtClean="0"/>
              <a:t>)</a:t>
            </a:r>
            <a:endParaRPr lang="ja-JP" altLang="en-US" sz="3600" dirty="0"/>
          </a:p>
        </p:txBody>
      </p:sp>
      <p:sp>
        <p:nvSpPr>
          <p:cNvPr id="3" name="コンテンツ プレースホルダ 2"/>
          <p:cNvSpPr>
            <a:spLocks noGrp="1"/>
          </p:cNvSpPr>
          <p:nvPr>
            <p:ph idx="1"/>
          </p:nvPr>
        </p:nvSpPr>
        <p:spPr>
          <a:xfrm>
            <a:off x="501498" y="906547"/>
            <a:ext cx="8229600" cy="4525963"/>
          </a:xfrm>
        </p:spPr>
        <p:txBody>
          <a:bodyPr/>
          <a:lstStyle/>
          <a:p>
            <a:endParaRPr lang="ja-JP" altLang="en-US" dirty="0"/>
          </a:p>
        </p:txBody>
      </p:sp>
      <p:pic>
        <p:nvPicPr>
          <p:cNvPr id="4" name="Picture 5" descr="SPM-2_FINAL"/>
          <p:cNvPicPr>
            <a:picLocks noChangeAspect="1" noChangeArrowheads="1"/>
          </p:cNvPicPr>
          <p:nvPr/>
        </p:nvPicPr>
        <p:blipFill>
          <a:blip r:embed="rId3"/>
          <a:srcRect l="-6204" t="-865" r="-2483" b="-865"/>
          <a:stretch>
            <a:fillRect/>
          </a:stretch>
        </p:blipFill>
        <p:spPr bwMode="auto">
          <a:xfrm>
            <a:off x="447523" y="735097"/>
            <a:ext cx="8086725" cy="5429250"/>
          </a:xfrm>
          <a:prstGeom prst="rect">
            <a:avLst/>
          </a:prstGeom>
          <a:solidFill>
            <a:schemeClr val="bg1"/>
          </a:solidFill>
          <a:ln w="9525">
            <a:noFill/>
            <a:miter lim="800000"/>
            <a:headEnd/>
            <a:tailEnd/>
          </a:ln>
        </p:spPr>
      </p:pic>
      <p:sp>
        <p:nvSpPr>
          <p:cNvPr id="5" name="正方形/長方形 4"/>
          <p:cNvSpPr>
            <a:spLocks noChangeArrowheads="1"/>
          </p:cNvSpPr>
          <p:nvPr/>
        </p:nvSpPr>
        <p:spPr bwMode="auto">
          <a:xfrm>
            <a:off x="5779936" y="4818147"/>
            <a:ext cx="1116012" cy="288925"/>
          </a:xfrm>
          <a:prstGeom prst="rect">
            <a:avLst/>
          </a:prstGeom>
          <a:noFill/>
          <a:ln w="38100">
            <a:solidFill>
              <a:srgbClr val="FF0000"/>
            </a:solidFill>
            <a:round/>
            <a:headEnd/>
            <a:tailEnd/>
          </a:ln>
        </p:spPr>
        <p:txBody>
          <a:bodyPr>
            <a:prstTxWarp prst="textNoShape">
              <a:avLst/>
            </a:prstTxWarp>
          </a:bodyPr>
          <a:lstStyle/>
          <a:p>
            <a:endParaRPr lang="ja-JP">
              <a:solidFill>
                <a:schemeClr val="tx1"/>
              </a:solidFill>
              <a:latin typeface="Times New Roman" pitchFamily="-111" charset="0"/>
              <a:ea typeface="ＭＳ Ｐゴシック" pitchFamily="-111" charset="-128"/>
              <a:cs typeface="ＭＳ Ｐゴシック" pitchFamily="-111" charset="-128"/>
            </a:endParaRPr>
          </a:p>
        </p:txBody>
      </p:sp>
      <p:sp>
        <p:nvSpPr>
          <p:cNvPr id="6" name="Text Box 7"/>
          <p:cNvSpPr txBox="1">
            <a:spLocks noChangeArrowheads="1"/>
          </p:cNvSpPr>
          <p:nvPr/>
        </p:nvSpPr>
        <p:spPr bwMode="auto">
          <a:xfrm>
            <a:off x="2187423" y="5734135"/>
            <a:ext cx="4786313" cy="442912"/>
          </a:xfrm>
          <a:prstGeom prst="rect">
            <a:avLst/>
          </a:prstGeom>
          <a:solidFill>
            <a:srgbClr val="FFFFFF"/>
          </a:solidFill>
          <a:ln w="9525">
            <a:noFill/>
            <a:miter lim="800000"/>
            <a:headEnd/>
            <a:tailEnd/>
          </a:ln>
        </p:spPr>
        <p:txBody>
          <a:bodyPr tIns="0" bIns="72000">
            <a:prstTxWarp prst="textNoShape">
              <a:avLst/>
            </a:prstTxWarp>
            <a:spAutoFit/>
          </a:bodyPr>
          <a:lstStyle/>
          <a:p>
            <a:pPr marL="457200" indent="-457200">
              <a:lnSpc>
                <a:spcPts val="2800"/>
              </a:lnSpc>
            </a:pPr>
            <a:r>
              <a:rPr lang="en-US" altLang="ja-JP">
                <a:solidFill>
                  <a:srgbClr val="000000"/>
                </a:solidFill>
                <a:latin typeface="HGPｺﾞｼｯｸE" pitchFamily="50" charset="-128"/>
                <a:ea typeface="HGPｺﾞｼｯｸE" pitchFamily="50" charset="-128"/>
                <a:cs typeface="HGPｺﾞｼｯｸE" pitchFamily="50" charset="-128"/>
              </a:rPr>
              <a:t>-2    </a:t>
            </a:r>
            <a:r>
              <a:rPr lang="en-US" altLang="ja-JP" sz="1600">
                <a:solidFill>
                  <a:srgbClr val="000000"/>
                </a:solidFill>
                <a:latin typeface="HGPｺﾞｼｯｸE" pitchFamily="50" charset="-128"/>
                <a:ea typeface="HGPｺﾞｼｯｸE" pitchFamily="50" charset="-128"/>
                <a:cs typeface="HGPｺﾞｼｯｸE" pitchFamily="50" charset="-128"/>
              </a:rPr>
              <a:t> </a:t>
            </a:r>
            <a:r>
              <a:rPr lang="en-US" altLang="ja-JP">
                <a:solidFill>
                  <a:srgbClr val="000000"/>
                </a:solidFill>
                <a:latin typeface="HGPｺﾞｼｯｸE" pitchFamily="50" charset="-128"/>
                <a:ea typeface="HGPｺﾞｼｯｸE" pitchFamily="50" charset="-128"/>
                <a:cs typeface="HGPｺﾞｼｯｸE" pitchFamily="50" charset="-128"/>
              </a:rPr>
              <a:t>-1     0     </a:t>
            </a:r>
            <a:r>
              <a:rPr lang="en-US" altLang="ja-JP" sz="2000">
                <a:solidFill>
                  <a:srgbClr val="000000"/>
                </a:solidFill>
                <a:latin typeface="HGPｺﾞｼｯｸE" pitchFamily="50" charset="-128"/>
                <a:ea typeface="HGPｺﾞｼｯｸE" pitchFamily="50" charset="-128"/>
                <a:cs typeface="HGPｺﾞｼｯｸE" pitchFamily="50" charset="-128"/>
              </a:rPr>
              <a:t> </a:t>
            </a:r>
            <a:r>
              <a:rPr lang="en-US" altLang="ja-JP">
                <a:solidFill>
                  <a:srgbClr val="000000"/>
                </a:solidFill>
                <a:latin typeface="HGPｺﾞｼｯｸE" pitchFamily="50" charset="-128"/>
                <a:ea typeface="HGPｺﾞｼｯｸE" pitchFamily="50" charset="-128"/>
                <a:cs typeface="HGPｺﾞｼｯｸE" pitchFamily="50" charset="-128"/>
              </a:rPr>
              <a:t>1     </a:t>
            </a:r>
            <a:r>
              <a:rPr lang="en-US" altLang="ja-JP" sz="2000">
                <a:solidFill>
                  <a:srgbClr val="000000"/>
                </a:solidFill>
                <a:latin typeface="HGPｺﾞｼｯｸE" pitchFamily="50" charset="-128"/>
                <a:ea typeface="HGPｺﾞｼｯｸE" pitchFamily="50" charset="-128"/>
                <a:cs typeface="HGPｺﾞｼｯｸE" pitchFamily="50" charset="-128"/>
              </a:rPr>
              <a:t> </a:t>
            </a:r>
            <a:r>
              <a:rPr lang="en-US" altLang="ja-JP">
                <a:solidFill>
                  <a:srgbClr val="000000"/>
                </a:solidFill>
                <a:latin typeface="HGPｺﾞｼｯｸE" pitchFamily="50" charset="-128"/>
                <a:ea typeface="HGPｺﾞｼｯｸE" pitchFamily="50" charset="-128"/>
                <a:cs typeface="HGPｺﾞｼｯｸE" pitchFamily="50" charset="-128"/>
              </a:rPr>
              <a:t>2    [Wm</a:t>
            </a:r>
            <a:r>
              <a:rPr lang="en-US" altLang="ja-JP" baseline="30000">
                <a:solidFill>
                  <a:srgbClr val="000000"/>
                </a:solidFill>
                <a:latin typeface="HGPｺﾞｼｯｸE" pitchFamily="50" charset="-128"/>
                <a:ea typeface="HGPｺﾞｼｯｸE" pitchFamily="50" charset="-128"/>
                <a:cs typeface="HGPｺﾞｼｯｸE" pitchFamily="50" charset="-128"/>
              </a:rPr>
              <a:t>-2</a:t>
            </a:r>
            <a:r>
              <a:rPr lang="en-US" altLang="ja-JP">
                <a:solidFill>
                  <a:srgbClr val="000000"/>
                </a:solidFill>
                <a:latin typeface="HGPｺﾞｼｯｸE" pitchFamily="50" charset="-128"/>
                <a:ea typeface="HGPｺﾞｼｯｸE" pitchFamily="50" charset="-128"/>
                <a:cs typeface="HGPｺﾞｼｯｸE" pitchFamily="50" charset="-128"/>
              </a:rPr>
              <a:t>]</a:t>
            </a:r>
            <a:endParaRPr lang="en-US" altLang="ja-JP" sz="400">
              <a:solidFill>
                <a:srgbClr val="000000"/>
              </a:solidFill>
              <a:latin typeface="HGPｺﾞｼｯｸE" pitchFamily="50" charset="-128"/>
              <a:ea typeface="HGPｺﾞｼｯｸE" pitchFamily="50" charset="-128"/>
              <a:cs typeface="HGPｺﾞｼｯｸE" pitchFamily="50" charset="-128"/>
            </a:endParaRPr>
          </a:p>
        </p:txBody>
      </p:sp>
      <p:sp>
        <p:nvSpPr>
          <p:cNvPr id="7" name="Text Box 7"/>
          <p:cNvSpPr txBox="1">
            <a:spLocks noChangeArrowheads="1"/>
          </p:cNvSpPr>
          <p:nvPr/>
        </p:nvSpPr>
        <p:spPr bwMode="auto">
          <a:xfrm>
            <a:off x="6916586" y="5486485"/>
            <a:ext cx="1785937" cy="708025"/>
          </a:xfrm>
          <a:prstGeom prst="rect">
            <a:avLst/>
          </a:prstGeom>
          <a:noFill/>
          <a:ln w="9525">
            <a:noFill/>
            <a:miter lim="800000"/>
            <a:headEnd/>
            <a:tailEnd/>
          </a:ln>
        </p:spPr>
        <p:txBody>
          <a:bodyPr>
            <a:prstTxWarp prst="textNoShape">
              <a:avLst/>
            </a:prstTxWarp>
            <a:spAutoFit/>
          </a:bodyPr>
          <a:lstStyle/>
          <a:p>
            <a:r>
              <a:rPr lang="en-US" altLang="ja-JP" sz="2000">
                <a:solidFill>
                  <a:srgbClr val="333333"/>
                </a:solidFill>
              </a:rPr>
              <a:t>IPCC (2007; Fig. SPM.2)</a:t>
            </a:r>
          </a:p>
        </p:txBody>
      </p:sp>
      <p:sp>
        <p:nvSpPr>
          <p:cNvPr id="8" name="角丸四角形 10"/>
          <p:cNvSpPr>
            <a:spLocks noChangeArrowheads="1"/>
          </p:cNvSpPr>
          <p:nvPr/>
        </p:nvSpPr>
        <p:spPr bwMode="auto">
          <a:xfrm>
            <a:off x="2115986" y="1046247"/>
            <a:ext cx="2214562" cy="1028700"/>
          </a:xfrm>
          <a:prstGeom prst="roundRect">
            <a:avLst>
              <a:gd name="adj" fmla="val 43213"/>
            </a:avLst>
          </a:prstGeom>
          <a:noFill/>
          <a:ln w="38100">
            <a:noFill/>
            <a:round/>
            <a:headEnd/>
            <a:tailEnd/>
          </a:ln>
        </p:spPr>
        <p:txBody>
          <a:bodyPr anchor="ctr" anchorCtr="1">
            <a:prstTxWarp prst="textNoShape">
              <a:avLst/>
            </a:prstTxWarp>
          </a:bodyPr>
          <a:lstStyle/>
          <a:p>
            <a:pPr algn="ctr"/>
            <a:r>
              <a:rPr lang="en-US" altLang="ja-JP">
                <a:solidFill>
                  <a:schemeClr val="tx1"/>
                </a:solidFill>
                <a:latin typeface="HGPｺﾞｼｯｸE" pitchFamily="50" charset="-128"/>
                <a:ea typeface="HGPｺﾞｼｯｸE" pitchFamily="50" charset="-128"/>
                <a:cs typeface="HGPｺﾞｼｯｸE" pitchFamily="50" charset="-128"/>
              </a:rPr>
              <a:t>CO2</a:t>
            </a:r>
          </a:p>
          <a:p>
            <a:pPr algn="ctr"/>
            <a:endParaRPr lang="en-US" altLang="ja-JP" sz="1200">
              <a:solidFill>
                <a:schemeClr val="tx1"/>
              </a:solidFill>
              <a:latin typeface="HGPｺﾞｼｯｸE" pitchFamily="50" charset="-128"/>
              <a:ea typeface="HGPｺﾞｼｯｸE" pitchFamily="50" charset="-128"/>
              <a:cs typeface="HGPｺﾞｼｯｸE" pitchFamily="50" charset="-128"/>
            </a:endParaRPr>
          </a:p>
          <a:p>
            <a:pPr algn="ctr"/>
            <a:r>
              <a:rPr lang="en-US" altLang="ja-JP">
                <a:solidFill>
                  <a:schemeClr val="tx1"/>
                </a:solidFill>
                <a:latin typeface="HGPｺﾞｼｯｸE" pitchFamily="50" charset="-128"/>
                <a:ea typeface="HGPｺﾞｼｯｸE" pitchFamily="50" charset="-128"/>
                <a:cs typeface="HGPｺﾞｼｯｸE" pitchFamily="50" charset="-128"/>
              </a:rPr>
              <a:t>CH4</a:t>
            </a:r>
            <a:r>
              <a:rPr lang="ja-JP" altLang="en-US">
                <a:solidFill>
                  <a:schemeClr val="tx1"/>
                </a:solidFill>
                <a:latin typeface="HGPｺﾞｼｯｸE" pitchFamily="50" charset="-128"/>
                <a:ea typeface="HGPｺﾞｼｯｸE" pitchFamily="50" charset="-128"/>
                <a:cs typeface="HGPｺﾞｼｯｸE" pitchFamily="50" charset="-128"/>
              </a:rPr>
              <a:t>ほか</a:t>
            </a:r>
          </a:p>
        </p:txBody>
      </p:sp>
      <p:sp>
        <p:nvSpPr>
          <p:cNvPr id="9" name="角丸四角形 11"/>
          <p:cNvSpPr>
            <a:spLocks noChangeArrowheads="1"/>
          </p:cNvSpPr>
          <p:nvPr/>
        </p:nvSpPr>
        <p:spPr bwMode="auto">
          <a:xfrm>
            <a:off x="3916537" y="3503989"/>
            <a:ext cx="1857375" cy="857250"/>
          </a:xfrm>
          <a:prstGeom prst="roundRect">
            <a:avLst>
              <a:gd name="adj" fmla="val 43213"/>
            </a:avLst>
          </a:prstGeom>
          <a:solidFill>
            <a:srgbClr val="FFFFFF"/>
          </a:solidFill>
          <a:ln w="38100">
            <a:solidFill>
              <a:srgbClr val="FF0000"/>
            </a:solidFill>
            <a:round/>
            <a:headEnd/>
            <a:tailEnd/>
          </a:ln>
        </p:spPr>
        <p:txBody>
          <a:bodyPr anchor="ctr" anchorCtr="1">
            <a:prstTxWarp prst="textNoShape">
              <a:avLst/>
            </a:prstTxWarp>
          </a:bodyPr>
          <a:lstStyle/>
          <a:p>
            <a:pPr algn="ctr"/>
            <a:r>
              <a:rPr lang="ja-JP" altLang="en-US" dirty="0" smtClean="0">
                <a:solidFill>
                  <a:schemeClr val="tx1"/>
                </a:solidFill>
                <a:latin typeface="HGPｺﾞｼｯｸE" pitchFamily="50" charset="-128"/>
                <a:ea typeface="HGPｺﾞｼｯｸE" pitchFamily="50" charset="-128"/>
                <a:cs typeface="HGPｺﾞｼｯｸE" pitchFamily="50" charset="-128"/>
              </a:rPr>
              <a:t>エアロゾル（宇宙線の影響）</a:t>
            </a:r>
            <a:endParaRPr lang="ja-JP" altLang="en-US" dirty="0">
              <a:solidFill>
                <a:schemeClr val="tx1"/>
              </a:solidFill>
              <a:latin typeface="HGPｺﾞｼｯｸE" pitchFamily="50" charset="-128"/>
              <a:ea typeface="HGPｺﾞｼｯｸE" pitchFamily="50" charset="-128"/>
              <a:cs typeface="HGPｺﾞｼｯｸE" pitchFamily="50" charset="-128"/>
            </a:endParaRPr>
          </a:p>
        </p:txBody>
      </p:sp>
      <p:sp>
        <p:nvSpPr>
          <p:cNvPr id="10" name="角丸四角形 12"/>
          <p:cNvSpPr>
            <a:spLocks noChangeArrowheads="1"/>
          </p:cNvSpPr>
          <p:nvPr/>
        </p:nvSpPr>
        <p:spPr bwMode="auto">
          <a:xfrm>
            <a:off x="2115986" y="2055897"/>
            <a:ext cx="1143000" cy="500063"/>
          </a:xfrm>
          <a:prstGeom prst="roundRect">
            <a:avLst>
              <a:gd name="adj" fmla="val 50000"/>
            </a:avLst>
          </a:prstGeom>
          <a:noFill/>
          <a:ln w="38100">
            <a:noFill/>
            <a:round/>
            <a:headEnd/>
            <a:tailEnd/>
          </a:ln>
        </p:spPr>
        <p:txBody>
          <a:bodyPr anchor="ctr" anchorCtr="1">
            <a:prstTxWarp prst="textNoShape">
              <a:avLst/>
            </a:prstTxWarp>
          </a:bodyPr>
          <a:lstStyle/>
          <a:p>
            <a:pPr algn="ctr"/>
            <a:r>
              <a:rPr lang="en-US" altLang="ja-JP">
                <a:solidFill>
                  <a:schemeClr val="tx1"/>
                </a:solidFill>
                <a:latin typeface="HGPｺﾞｼｯｸE" pitchFamily="50" charset="-128"/>
                <a:ea typeface="HGPｺﾞｼｯｸE" pitchFamily="50" charset="-128"/>
                <a:cs typeface="HGPｺﾞｼｯｸE" pitchFamily="50" charset="-128"/>
              </a:rPr>
              <a:t>O3</a:t>
            </a:r>
          </a:p>
        </p:txBody>
      </p:sp>
      <p:sp>
        <p:nvSpPr>
          <p:cNvPr id="11" name="Text Box 7"/>
          <p:cNvSpPr txBox="1">
            <a:spLocks noChangeArrowheads="1"/>
          </p:cNvSpPr>
          <p:nvPr/>
        </p:nvSpPr>
        <p:spPr bwMode="auto">
          <a:xfrm>
            <a:off x="495148" y="1949535"/>
            <a:ext cx="554038" cy="3857625"/>
          </a:xfrm>
          <a:prstGeom prst="rect">
            <a:avLst/>
          </a:prstGeom>
          <a:solidFill>
            <a:srgbClr val="FFFFFF"/>
          </a:solidFill>
          <a:ln w="9525">
            <a:noFill/>
            <a:miter lim="800000"/>
            <a:headEnd/>
            <a:tailEnd/>
          </a:ln>
        </p:spPr>
        <p:txBody>
          <a:bodyPr vert="eaVert" tIns="0" bIns="72000" anchor="b">
            <a:prstTxWarp prst="textNoShape">
              <a:avLst/>
            </a:prstTxWarp>
            <a:spAutoFit/>
          </a:bodyPr>
          <a:lstStyle/>
          <a:p>
            <a:pPr marL="457200" indent="-457200"/>
            <a:r>
              <a:rPr lang="en-US" altLang="ja-JP">
                <a:solidFill>
                  <a:srgbClr val="003300"/>
                </a:solidFill>
                <a:latin typeface="HGPｺﾞｼｯｸE" pitchFamily="50" charset="-128"/>
                <a:ea typeface="HGPｺﾞｼｯｸE" pitchFamily="50" charset="-128"/>
                <a:cs typeface="HGPｺﾞｼｯｸE" pitchFamily="50" charset="-128"/>
              </a:rPr>
              <a:t> </a:t>
            </a:r>
            <a:r>
              <a:rPr lang="ja-JP" altLang="en-US">
                <a:solidFill>
                  <a:srgbClr val="003300"/>
                </a:solidFill>
                <a:latin typeface="HGPｺﾞｼｯｸE" pitchFamily="50" charset="-128"/>
                <a:ea typeface="HGPｺﾞｼｯｸE" pitchFamily="50" charset="-128"/>
                <a:cs typeface="HGPｺﾞｼｯｸE" pitchFamily="50" charset="-128"/>
              </a:rPr>
              <a:t>人為起源　　　　　</a:t>
            </a:r>
            <a:r>
              <a:rPr lang="ja-JP" altLang="en-US">
                <a:solidFill>
                  <a:srgbClr val="000000"/>
                </a:solidFill>
                <a:latin typeface="HGPｺﾞｼｯｸE" pitchFamily="50" charset="-128"/>
                <a:ea typeface="HGPｺﾞｼｯｸE" pitchFamily="50" charset="-128"/>
                <a:cs typeface="HGPｺﾞｼｯｸE" pitchFamily="50" charset="-128"/>
              </a:rPr>
              <a:t> </a:t>
            </a:r>
            <a:endParaRPr lang="en-US" altLang="ja-JP" sz="400">
              <a:solidFill>
                <a:srgbClr val="000000"/>
              </a:solidFill>
              <a:latin typeface="HGPｺﾞｼｯｸE" pitchFamily="50" charset="-128"/>
              <a:ea typeface="HGPｺﾞｼｯｸE" pitchFamily="50" charset="-128"/>
              <a:cs typeface="HGPｺﾞｼｯｸE" pitchFamily="50" charset="-128"/>
            </a:endParaRPr>
          </a:p>
        </p:txBody>
      </p:sp>
      <p:sp>
        <p:nvSpPr>
          <p:cNvPr id="12" name="Text Box 7"/>
          <p:cNvSpPr txBox="1">
            <a:spLocks noChangeArrowheads="1"/>
          </p:cNvSpPr>
          <p:nvPr/>
        </p:nvSpPr>
        <p:spPr bwMode="auto">
          <a:xfrm>
            <a:off x="477686" y="4449847"/>
            <a:ext cx="554037" cy="1571625"/>
          </a:xfrm>
          <a:prstGeom prst="rect">
            <a:avLst/>
          </a:prstGeom>
          <a:solidFill>
            <a:srgbClr val="FFFFFF"/>
          </a:solidFill>
          <a:ln w="9525">
            <a:noFill/>
            <a:miter lim="800000"/>
            <a:headEnd/>
            <a:tailEnd/>
          </a:ln>
        </p:spPr>
        <p:txBody>
          <a:bodyPr vert="eaVert" tIns="0" bIns="72000" anchor="b">
            <a:prstTxWarp prst="textNoShape">
              <a:avLst/>
            </a:prstTxWarp>
            <a:spAutoFit/>
          </a:bodyPr>
          <a:lstStyle/>
          <a:p>
            <a:pPr marL="457200" indent="-457200" algn="ctr"/>
            <a:r>
              <a:rPr lang="ja-JP" altLang="en-US">
                <a:solidFill>
                  <a:srgbClr val="003300"/>
                </a:solidFill>
                <a:latin typeface="HGPｺﾞｼｯｸE" pitchFamily="50" charset="-128"/>
                <a:ea typeface="HGPｺﾞｼｯｸE" pitchFamily="50" charset="-128"/>
                <a:cs typeface="HGPｺﾞｼｯｸE" pitchFamily="50" charset="-128"/>
              </a:rPr>
              <a:t>自然変動</a:t>
            </a:r>
            <a:r>
              <a:rPr lang="ja-JP" altLang="en-US">
                <a:solidFill>
                  <a:srgbClr val="000000"/>
                </a:solidFill>
                <a:latin typeface="HGPｺﾞｼｯｸE" pitchFamily="50" charset="-128"/>
                <a:ea typeface="HGPｺﾞｼｯｸE" pitchFamily="50" charset="-128"/>
                <a:cs typeface="HGPｺﾞｼｯｸE" pitchFamily="50" charset="-128"/>
              </a:rPr>
              <a:t> </a:t>
            </a:r>
            <a:endParaRPr lang="en-US" altLang="ja-JP" sz="400">
              <a:solidFill>
                <a:srgbClr val="000000"/>
              </a:solidFill>
              <a:latin typeface="HGPｺﾞｼｯｸE" pitchFamily="50" charset="-128"/>
              <a:ea typeface="HGPｺﾞｼｯｸE" pitchFamily="50" charset="-128"/>
              <a:cs typeface="HGPｺﾞｼｯｸE" pitchFamily="50" charset="-128"/>
            </a:endParaRPr>
          </a:p>
        </p:txBody>
      </p:sp>
      <p:sp>
        <p:nvSpPr>
          <p:cNvPr id="13" name="角丸四角形 12"/>
          <p:cNvSpPr>
            <a:spLocks noChangeArrowheads="1"/>
          </p:cNvSpPr>
          <p:nvPr/>
        </p:nvSpPr>
        <p:spPr bwMode="auto">
          <a:xfrm>
            <a:off x="960286" y="4705435"/>
            <a:ext cx="2214562" cy="500062"/>
          </a:xfrm>
          <a:prstGeom prst="roundRect">
            <a:avLst>
              <a:gd name="adj" fmla="val 43213"/>
            </a:avLst>
          </a:prstGeom>
          <a:solidFill>
            <a:schemeClr val="bg1"/>
          </a:solidFill>
          <a:ln w="38100">
            <a:solidFill>
              <a:srgbClr val="FF0000"/>
            </a:solidFill>
            <a:round/>
            <a:headEnd/>
            <a:tailEnd/>
          </a:ln>
        </p:spPr>
        <p:txBody>
          <a:bodyPr anchor="ctr" anchorCtr="1">
            <a:prstTxWarp prst="textNoShape">
              <a:avLst/>
            </a:prstTxWarp>
          </a:bodyPr>
          <a:lstStyle/>
          <a:p>
            <a:pPr algn="ctr"/>
            <a:r>
              <a:rPr lang="zh-TW" altLang="en-US" dirty="0">
                <a:solidFill>
                  <a:schemeClr val="tx1"/>
                </a:solidFill>
                <a:latin typeface="HGPｺﾞｼｯｸE" pitchFamily="50" charset="-128"/>
                <a:ea typeface="HGPｺﾞｼｯｸE" pitchFamily="50" charset="-128"/>
                <a:cs typeface="HGPｺﾞｼｯｸE" pitchFamily="50" charset="-128"/>
              </a:rPr>
              <a:t>太陽放射変動</a:t>
            </a:r>
            <a:endParaRPr lang="ja-JP" altLang="en-US" dirty="0">
              <a:solidFill>
                <a:schemeClr val="tx1"/>
              </a:solidFill>
              <a:latin typeface="Times New Roman" pitchFamily="-111" charset="0"/>
              <a:ea typeface="ＭＳ Ｐゴシック" pitchFamily="-111" charset="-128"/>
              <a:cs typeface="ＭＳ Ｐゴシック" pitchFamily="-111" charset="-128"/>
            </a:endParaRPr>
          </a:p>
        </p:txBody>
      </p:sp>
      <p:sp>
        <p:nvSpPr>
          <p:cNvPr id="14" name="円/楕円 13"/>
          <p:cNvSpPr/>
          <p:nvPr/>
        </p:nvSpPr>
        <p:spPr>
          <a:xfrm>
            <a:off x="7496257" y="3409633"/>
            <a:ext cx="1037991" cy="202287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65792" y="6202663"/>
            <a:ext cx="7734058" cy="646331"/>
          </a:xfrm>
          <a:prstGeom prst="rect">
            <a:avLst/>
          </a:prstGeom>
          <a:noFill/>
        </p:spPr>
        <p:txBody>
          <a:bodyPr wrap="none" rtlCol="0">
            <a:spAutoFit/>
          </a:bodyPr>
          <a:lstStyle/>
          <a:p>
            <a:r>
              <a:rPr kumimoji="1" lang="ja-JP" altLang="en-US" dirty="0" smtClean="0"/>
              <a:t>一番右のコラム、</a:t>
            </a:r>
            <a:r>
              <a:rPr kumimoji="1" lang="en-US" altLang="ja-JP" dirty="0" err="1" smtClean="0"/>
              <a:t>LOSU(Level</a:t>
            </a:r>
            <a:r>
              <a:rPr kumimoji="1" lang="en-US" altLang="ja-JP" dirty="0" smtClean="0"/>
              <a:t> Of Scientific Understanding)</a:t>
            </a:r>
            <a:r>
              <a:rPr kumimoji="1" lang="ja-JP" altLang="en-US" dirty="0" smtClean="0"/>
              <a:t>が低い要素が多くある</a:t>
            </a:r>
            <a:endParaRPr kumimoji="1" lang="en-US" altLang="ja-JP" dirty="0" smtClean="0"/>
          </a:p>
          <a:p>
            <a:r>
              <a:rPr lang="ja-JP" altLang="en-US" dirty="0" smtClean="0"/>
              <a:t>＝気候変動にはまだよくわかっていない効果があるということ</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地球温暖化問題にどう向き合うか</a:t>
            </a:r>
            <a:r>
              <a:rPr lang="en-US" altLang="ja-JP" sz="3200" dirty="0" smtClean="0"/>
              <a:t/>
            </a:r>
            <a:br>
              <a:rPr lang="en-US" altLang="ja-JP" sz="3200" dirty="0" smtClean="0"/>
            </a:br>
            <a:r>
              <a:rPr lang="ja-JP" altLang="en-US" sz="1800" dirty="0" smtClean="0"/>
              <a:t>（以下は磯部の個人的な</a:t>
            </a:r>
            <a:r>
              <a:rPr lang="ja-JP" altLang="en-US" sz="1800" dirty="0" smtClean="0"/>
              <a:t>意見</a:t>
            </a:r>
            <a:r>
              <a:rPr lang="ja-JP" altLang="en-US" sz="1800" dirty="0" smtClean="0"/>
              <a:t>です</a:t>
            </a:r>
            <a:r>
              <a:rPr lang="ja-JP" altLang="en-US" sz="1800" dirty="0" smtClean="0"/>
              <a:t>）</a:t>
            </a:r>
            <a:endParaRPr lang="ja-JP" altLang="en-US" sz="3200" dirty="0"/>
          </a:p>
        </p:txBody>
      </p:sp>
      <p:sp>
        <p:nvSpPr>
          <p:cNvPr id="3" name="コンテンツ プレースホルダ 2"/>
          <p:cNvSpPr>
            <a:spLocks noGrp="1"/>
          </p:cNvSpPr>
          <p:nvPr>
            <p:ph idx="1"/>
          </p:nvPr>
        </p:nvSpPr>
        <p:spPr>
          <a:xfrm>
            <a:off x="457200" y="1247425"/>
            <a:ext cx="8229600" cy="5314242"/>
          </a:xfrm>
        </p:spPr>
        <p:txBody>
          <a:bodyPr>
            <a:noAutofit/>
          </a:bodyPr>
          <a:lstStyle/>
          <a:p>
            <a:r>
              <a:rPr lang="en-US" altLang="ja-JP" sz="2400" dirty="0" smtClean="0"/>
              <a:t>IPCC (Intergovernmental Panel on Climate Change; </a:t>
            </a:r>
            <a:r>
              <a:rPr lang="ja-JP" altLang="en-US" sz="2400" dirty="0" smtClean="0"/>
              <a:t>気候変動に関する政府間パネル</a:t>
            </a:r>
            <a:r>
              <a:rPr lang="en-US" altLang="ja-JP" sz="2400" dirty="0" smtClean="0"/>
              <a:t>)</a:t>
            </a:r>
            <a:r>
              <a:rPr lang="ja-JP" altLang="en-US" sz="2400" dirty="0" smtClean="0"/>
              <a:t>は、人間が出した</a:t>
            </a:r>
            <a:r>
              <a:rPr lang="en-US" altLang="ja-JP" sz="2400" dirty="0" smtClean="0"/>
              <a:t>CO2</a:t>
            </a:r>
            <a:r>
              <a:rPr lang="ja-JP" altLang="en-US" sz="2400" dirty="0" smtClean="0"/>
              <a:t>により地球が温暖化している</a:t>
            </a:r>
            <a:r>
              <a:rPr lang="ja-JP" altLang="en-US" sz="2400" dirty="0" smtClean="0">
                <a:solidFill>
                  <a:srgbClr val="FF0000"/>
                </a:solidFill>
              </a:rPr>
              <a:t>可能性が高い</a:t>
            </a:r>
            <a:r>
              <a:rPr lang="ja-JP" altLang="en-US" sz="2400" dirty="0" smtClean="0"/>
              <a:t>という結論をだした。</a:t>
            </a:r>
            <a:endParaRPr lang="en-US" altLang="ja-JP" sz="2400" dirty="0" smtClean="0"/>
          </a:p>
          <a:p>
            <a:endParaRPr lang="en-US" altLang="ja-JP" sz="2400" dirty="0" smtClean="0"/>
          </a:p>
          <a:p>
            <a:r>
              <a:rPr lang="ja-JP" altLang="ja-JP" sz="2400" dirty="0" smtClean="0"/>
              <a:t>「</a:t>
            </a:r>
            <a:r>
              <a:rPr lang="ja-JP" altLang="en-US" sz="2400" dirty="0" smtClean="0"/>
              <a:t>証明した」わけではない。太陽活動の影響など、科学的にまだ分かっていないことも多い。一方、多くの科学者が集まって、</a:t>
            </a:r>
            <a:r>
              <a:rPr lang="en-US" altLang="ja-JP" sz="2400" dirty="0" smtClean="0"/>
              <a:t>CO2</a:t>
            </a:r>
            <a:r>
              <a:rPr lang="ja-JP" altLang="en-US" sz="2400" dirty="0" smtClean="0"/>
              <a:t>温暖化の可能性が大であるという結論を出したという事実は重い。</a:t>
            </a:r>
            <a:endParaRPr lang="en-US" altLang="ja-JP" sz="2400" dirty="0" smtClean="0"/>
          </a:p>
          <a:p>
            <a:endParaRPr lang="en-US" altLang="ja-JP" sz="2400" dirty="0"/>
          </a:p>
          <a:p>
            <a:r>
              <a:rPr lang="ja-JP" altLang="en-US" sz="2400" dirty="0" smtClean="0"/>
              <a:t>自然も社会も複雑。科学でも</a:t>
            </a:r>
            <a:r>
              <a:rPr lang="en-US" altLang="ja-JP" sz="2400" dirty="0" smtClean="0"/>
              <a:t>100%</a:t>
            </a:r>
            <a:r>
              <a:rPr lang="ja-JP" altLang="en-US" sz="2400" dirty="0" smtClean="0"/>
              <a:t>確実なことが言えることは少ない。しかし私たちの生活、あるいは政治では、「不確実なことがある」段階で、何らかの決断と行動起こす必要が時にある。温暖化はそのような問題の一つ。</a:t>
            </a:r>
            <a:endParaRPr lang="en-US" altLang="ja-JP" sz="2400" dirty="0" smtClean="0"/>
          </a:p>
          <a:p>
            <a:endParaRPr lang="en-US" altLang="ja-JP" sz="2400" dirty="0" smtClean="0"/>
          </a:p>
          <a:p>
            <a:endParaRPr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725311"/>
            <a:ext cx="8229600" cy="4525963"/>
          </a:xfrm>
        </p:spPr>
        <p:txBody>
          <a:bodyPr>
            <a:noAutofit/>
          </a:bodyPr>
          <a:lstStyle/>
          <a:p>
            <a:r>
              <a:rPr lang="ja-JP" altLang="en-US" sz="2400" dirty="0"/>
              <a:t>たとえ</a:t>
            </a:r>
            <a:r>
              <a:rPr lang="en-US" altLang="ja-JP" sz="2400" dirty="0"/>
              <a:t>CO2</a:t>
            </a:r>
            <a:r>
              <a:rPr lang="ja-JP" altLang="en-US" sz="2400" dirty="0"/>
              <a:t>による温暖化が危惧されているほどでないにしても、化石燃料にいつまでも依存できないのは明らかなので、脱炭素社会を目指すという方向は正しいと思う</a:t>
            </a:r>
            <a:r>
              <a:rPr lang="ja-JP" altLang="en-US" sz="2400" dirty="0" smtClean="0"/>
              <a:t>。</a:t>
            </a:r>
            <a:endParaRPr lang="en-US" altLang="ja-JP" sz="2400" dirty="0" smtClean="0"/>
          </a:p>
          <a:p>
            <a:endParaRPr lang="en-US" altLang="ja-JP" sz="2400" dirty="0"/>
          </a:p>
          <a:p>
            <a:r>
              <a:rPr lang="en-US" altLang="ja-JP" sz="2400" dirty="0"/>
              <a:t>CO2</a:t>
            </a:r>
            <a:r>
              <a:rPr lang="ja-JP" altLang="en-US" sz="2400" dirty="0"/>
              <a:t>の温暖化の有無に関らず、太陽と地球の環境は長期的視点で見れば必ず変動する。特に世界全体の食料生産を下げるという観点から、寒冷化は温暖化より深刻な自体を引き起こす可能性が高い</a:t>
            </a:r>
            <a:r>
              <a:rPr lang="ja-JP" altLang="en-US" sz="2400" dirty="0" smtClean="0"/>
              <a:t>。</a:t>
            </a:r>
            <a:endParaRPr lang="en-US" altLang="ja-JP" sz="2400" dirty="0" smtClean="0"/>
          </a:p>
          <a:p>
            <a:endParaRPr lang="en-US" altLang="ja-JP" sz="2400" dirty="0"/>
          </a:p>
          <a:p>
            <a:r>
              <a:rPr lang="ja-JP" altLang="en-US" sz="2400" dirty="0"/>
              <a:t>これからの世界に必要なのは、（人為的温暖化や生態系の破壊など）急激な環境変動をできるだけ抑えるという努力に加え、例え環境が変動してもそれに対応できるような社会を作ること</a:t>
            </a:r>
            <a:r>
              <a:rPr lang="ja-JP" altLang="en-US" sz="2400" dirty="0" smtClean="0"/>
              <a:t>。</a:t>
            </a:r>
            <a:endParaRPr lang="en-US" altLang="ja-JP" sz="2400" dirty="0"/>
          </a:p>
        </p:txBody>
      </p:sp>
    </p:spTree>
    <p:extLst>
      <p:ext uri="{BB962C8B-B14F-4D97-AF65-F5344CB8AC3E}">
        <p14:creationId xmlns:p14="http://schemas.microsoft.com/office/powerpoint/2010/main" val="38261171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10148"/>
            <a:ext cx="8229600" cy="1143000"/>
          </a:xfrm>
        </p:spPr>
        <p:txBody>
          <a:bodyPr/>
          <a:lstStyle/>
          <a:p>
            <a:r>
              <a:rPr kumimoji="1" lang="ja-JP" altLang="en-US" dirty="0" smtClean="0"/>
              <a:t>放射線、そして科学と社会の話</a:t>
            </a:r>
            <a:endParaRPr kumimoji="1" lang="ja-JP" altLang="en-US" dirty="0"/>
          </a:p>
        </p:txBody>
      </p:sp>
    </p:spTree>
    <p:extLst>
      <p:ext uri="{BB962C8B-B14F-4D97-AF65-F5344CB8AC3E}">
        <p14:creationId xmlns:p14="http://schemas.microsoft.com/office/powerpoint/2010/main" val="3859143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0588"/>
            <a:ext cx="8229600" cy="1143000"/>
          </a:xfrm>
        </p:spPr>
        <p:txBody>
          <a:bodyPr>
            <a:normAutofit/>
          </a:bodyPr>
          <a:lstStyle/>
          <a:p>
            <a:r>
              <a:rPr kumimoji="1" lang="ja-JP" altLang="en-US" sz="4000" dirty="0" smtClean="0"/>
              <a:t>物質は原子からできている</a:t>
            </a:r>
            <a:endParaRPr kumimoji="1" lang="ja-JP" altLang="en-US" sz="4000" dirty="0"/>
          </a:p>
        </p:txBody>
      </p:sp>
      <p:pic>
        <p:nvPicPr>
          <p:cNvPr id="4" name="図 3"/>
          <p:cNvPicPr>
            <a:picLocks noChangeAspect="1"/>
          </p:cNvPicPr>
          <p:nvPr/>
        </p:nvPicPr>
        <p:blipFill>
          <a:blip r:embed="rId3"/>
          <a:stretch>
            <a:fillRect/>
          </a:stretch>
        </p:blipFill>
        <p:spPr>
          <a:xfrm>
            <a:off x="2971800" y="2332058"/>
            <a:ext cx="5715000" cy="3937000"/>
          </a:xfrm>
          <a:prstGeom prst="rect">
            <a:avLst/>
          </a:prstGeom>
        </p:spPr>
      </p:pic>
      <p:sp>
        <p:nvSpPr>
          <p:cNvPr id="5" name="テキスト ボックス 4"/>
          <p:cNvSpPr txBox="1"/>
          <p:nvPr/>
        </p:nvSpPr>
        <p:spPr>
          <a:xfrm>
            <a:off x="1919864" y="6420773"/>
            <a:ext cx="7046495" cy="307777"/>
          </a:xfrm>
          <a:prstGeom prst="rect">
            <a:avLst/>
          </a:prstGeom>
          <a:noFill/>
        </p:spPr>
        <p:txBody>
          <a:bodyPr wrap="none" rtlCol="0">
            <a:spAutoFit/>
          </a:bodyPr>
          <a:lstStyle/>
          <a:p>
            <a:r>
              <a:rPr lang="ja-JP" altLang="en-US" sz="1400" dirty="0" smtClean="0"/>
              <a:t>サントリーの</a:t>
            </a:r>
            <a:r>
              <a:rPr lang="en-US" altLang="ja-JP" sz="1400" dirty="0" smtClean="0"/>
              <a:t>HP</a:t>
            </a:r>
            <a:r>
              <a:rPr lang="ja-JP" altLang="en-US" sz="1400" dirty="0" smtClean="0"/>
              <a:t>より拝借</a:t>
            </a:r>
            <a:r>
              <a:rPr lang="en-US" altLang="ja-JP" sz="1400" dirty="0"/>
              <a:t> </a:t>
            </a:r>
            <a:r>
              <a:rPr lang="en-US" altLang="ja-JP" sz="1400" dirty="0" smtClean="0"/>
              <a:t>http</a:t>
            </a:r>
            <a:r>
              <a:rPr lang="en-US" altLang="ja-JP" sz="1400" dirty="0"/>
              <a:t>://</a:t>
            </a:r>
            <a:r>
              <a:rPr lang="en-US" altLang="ja-JP" sz="1400" dirty="0" err="1"/>
              <a:t>www.suntory.co.jp</a:t>
            </a:r>
            <a:r>
              <a:rPr lang="en-US" altLang="ja-JP" sz="1400" dirty="0"/>
              <a:t>/company/</a:t>
            </a:r>
            <a:r>
              <a:rPr lang="en-US" altLang="ja-JP" sz="1400" dirty="0" err="1"/>
              <a:t>mizu</a:t>
            </a:r>
            <a:r>
              <a:rPr lang="en-US" altLang="ja-JP" sz="1400" dirty="0"/>
              <a:t>/</a:t>
            </a:r>
            <a:r>
              <a:rPr lang="en-US" altLang="ja-JP" sz="1400" dirty="0" err="1"/>
              <a:t>jiten</a:t>
            </a:r>
            <a:r>
              <a:rPr lang="en-US" altLang="ja-JP" sz="1400" dirty="0"/>
              <a:t>/know/kn_01_01.html</a:t>
            </a:r>
            <a:endParaRPr kumimoji="1" lang="ja-JP" altLang="en-US" sz="1400" dirty="0"/>
          </a:p>
        </p:txBody>
      </p:sp>
      <p:sp>
        <p:nvSpPr>
          <p:cNvPr id="6" name="テキスト ボックス 5"/>
          <p:cNvSpPr txBox="1"/>
          <p:nvPr/>
        </p:nvSpPr>
        <p:spPr>
          <a:xfrm>
            <a:off x="339496" y="1306100"/>
            <a:ext cx="8514574" cy="1015663"/>
          </a:xfrm>
          <a:prstGeom prst="rect">
            <a:avLst/>
          </a:prstGeom>
          <a:noFill/>
        </p:spPr>
        <p:txBody>
          <a:bodyPr wrap="square" rtlCol="0">
            <a:spAutoFit/>
          </a:bodyPr>
          <a:lstStyle/>
          <a:p>
            <a:pPr marL="285750" indent="-285750">
              <a:buFont typeface="Arial"/>
              <a:buChar char="•"/>
            </a:pPr>
            <a:r>
              <a:rPr lang="ja-JP" altLang="en-US" sz="2000" dirty="0" smtClean="0"/>
              <a:t>水分子（</a:t>
            </a:r>
            <a:r>
              <a:rPr lang="en-US" altLang="ja-JP" sz="2000" dirty="0" smtClean="0"/>
              <a:t>H2O</a:t>
            </a:r>
            <a:r>
              <a:rPr lang="ja-JP" altLang="en-US" sz="2000" dirty="0" smtClean="0"/>
              <a:t>）は、水素原子</a:t>
            </a:r>
            <a:r>
              <a:rPr lang="en-US" altLang="ja-JP" sz="2000" dirty="0" smtClean="0"/>
              <a:t>H</a:t>
            </a:r>
            <a:r>
              <a:rPr lang="ja-JP" altLang="en-US" sz="2000" dirty="0" smtClean="0"/>
              <a:t>が</a:t>
            </a:r>
            <a:r>
              <a:rPr lang="en-US" altLang="ja-JP" sz="2000" dirty="0" smtClean="0"/>
              <a:t>2</a:t>
            </a:r>
            <a:r>
              <a:rPr lang="ja-JP" altLang="en-US" sz="2000" dirty="0" smtClean="0"/>
              <a:t>つ、酸素原子</a:t>
            </a:r>
            <a:r>
              <a:rPr lang="en-US" altLang="ja-JP" sz="2000" dirty="0" smtClean="0"/>
              <a:t>O</a:t>
            </a:r>
            <a:r>
              <a:rPr lang="ja-JP" altLang="en-US" sz="2000" dirty="0" smtClean="0"/>
              <a:t>が</a:t>
            </a:r>
            <a:r>
              <a:rPr lang="en-US" altLang="ja-JP" sz="2000" dirty="0" smtClean="0"/>
              <a:t>1</a:t>
            </a:r>
            <a:r>
              <a:rPr lang="ja-JP" altLang="en-US" sz="2000" dirty="0" smtClean="0"/>
              <a:t>つからできている</a:t>
            </a:r>
            <a:endParaRPr lang="en-US" altLang="ja-JP" sz="2000" dirty="0" smtClean="0"/>
          </a:p>
          <a:p>
            <a:pPr marL="285750" indent="-285750">
              <a:buFont typeface="Arial"/>
              <a:buChar char="•"/>
            </a:pPr>
            <a:r>
              <a:rPr kumimoji="1" lang="ja-JP" altLang="en-US" sz="2000" dirty="0" smtClean="0"/>
              <a:t>分子（原子）がしっかり結びついているのが</a:t>
            </a:r>
            <a:r>
              <a:rPr kumimoji="1" lang="ja-JP" altLang="en-US" sz="2000" dirty="0" smtClean="0">
                <a:solidFill>
                  <a:srgbClr val="FF0000"/>
                </a:solidFill>
              </a:rPr>
              <a:t>固体</a:t>
            </a:r>
            <a:r>
              <a:rPr kumimoji="1" lang="ja-JP" altLang="en-US" sz="2000" dirty="0" smtClean="0"/>
              <a:t>、くっついているけどお互いに動き回れるのが</a:t>
            </a:r>
            <a:r>
              <a:rPr kumimoji="1" lang="ja-JP" altLang="en-US" sz="2000" dirty="0" smtClean="0">
                <a:solidFill>
                  <a:srgbClr val="FF0000"/>
                </a:solidFill>
              </a:rPr>
              <a:t>液体</a:t>
            </a:r>
            <a:r>
              <a:rPr kumimoji="1" lang="ja-JP" altLang="en-US" sz="2000" dirty="0" smtClean="0"/>
              <a:t>、自由に飛び回っているのが</a:t>
            </a:r>
            <a:r>
              <a:rPr kumimoji="1" lang="ja-JP" altLang="en-US" sz="2000" dirty="0" smtClean="0">
                <a:solidFill>
                  <a:srgbClr val="FF0000"/>
                </a:solidFill>
              </a:rPr>
              <a:t>気体</a:t>
            </a:r>
            <a:endParaRPr kumimoji="1" lang="ja-JP" altLang="en-US" sz="2000" dirty="0">
              <a:solidFill>
                <a:srgbClr val="FF0000"/>
              </a:solidFill>
            </a:endParaRPr>
          </a:p>
        </p:txBody>
      </p:sp>
      <p:pic>
        <p:nvPicPr>
          <p:cNvPr id="7" name="図 6"/>
          <p:cNvPicPr>
            <a:picLocks noChangeAspect="1"/>
          </p:cNvPicPr>
          <p:nvPr/>
        </p:nvPicPr>
        <p:blipFill>
          <a:blip r:embed="rId4"/>
          <a:stretch>
            <a:fillRect/>
          </a:stretch>
        </p:blipFill>
        <p:spPr>
          <a:xfrm>
            <a:off x="494016" y="2938113"/>
            <a:ext cx="2230317" cy="1918073"/>
          </a:xfrm>
          <a:prstGeom prst="rect">
            <a:avLst/>
          </a:prstGeom>
        </p:spPr>
      </p:pic>
      <p:sp>
        <p:nvSpPr>
          <p:cNvPr id="8" name="テキスト ボックス 7"/>
          <p:cNvSpPr txBox="1"/>
          <p:nvPr/>
        </p:nvSpPr>
        <p:spPr>
          <a:xfrm>
            <a:off x="1246457" y="5055932"/>
            <a:ext cx="954107" cy="400110"/>
          </a:xfrm>
          <a:prstGeom prst="rect">
            <a:avLst/>
          </a:prstGeom>
          <a:noFill/>
        </p:spPr>
        <p:txBody>
          <a:bodyPr wrap="none" rtlCol="0">
            <a:spAutoFit/>
          </a:bodyPr>
          <a:lstStyle/>
          <a:p>
            <a:r>
              <a:rPr kumimoji="1" lang="ja-JP" altLang="en-US" sz="2000" dirty="0" smtClean="0"/>
              <a:t>水分子</a:t>
            </a:r>
            <a:endParaRPr kumimoji="1" lang="ja-JP" altLang="en-US" sz="2000" dirty="0"/>
          </a:p>
        </p:txBody>
      </p:sp>
      <p:sp>
        <p:nvSpPr>
          <p:cNvPr id="9" name="テキスト ボックス 8"/>
          <p:cNvSpPr txBox="1"/>
          <p:nvPr/>
        </p:nvSpPr>
        <p:spPr>
          <a:xfrm>
            <a:off x="1374301" y="3215319"/>
            <a:ext cx="490339" cy="646331"/>
          </a:xfrm>
          <a:prstGeom prst="rect">
            <a:avLst/>
          </a:prstGeom>
          <a:noFill/>
        </p:spPr>
        <p:txBody>
          <a:bodyPr wrap="none" rtlCol="0">
            <a:spAutoFit/>
          </a:bodyPr>
          <a:lstStyle/>
          <a:p>
            <a:r>
              <a:rPr lang="en-US" altLang="ja-JP" sz="3600" dirty="0"/>
              <a:t>O</a:t>
            </a:r>
            <a:endParaRPr kumimoji="1" lang="ja-JP" altLang="en-US" sz="3600" dirty="0"/>
          </a:p>
        </p:txBody>
      </p:sp>
      <p:sp>
        <p:nvSpPr>
          <p:cNvPr id="10" name="テキスト ボックス 9"/>
          <p:cNvSpPr txBox="1"/>
          <p:nvPr/>
        </p:nvSpPr>
        <p:spPr>
          <a:xfrm>
            <a:off x="846772" y="3903620"/>
            <a:ext cx="472305" cy="646331"/>
          </a:xfrm>
          <a:prstGeom prst="rect">
            <a:avLst/>
          </a:prstGeom>
          <a:noFill/>
        </p:spPr>
        <p:txBody>
          <a:bodyPr wrap="none" rtlCol="0">
            <a:spAutoFit/>
          </a:bodyPr>
          <a:lstStyle/>
          <a:p>
            <a:r>
              <a:rPr lang="en-US" altLang="ja-JP" sz="3600" dirty="0" smtClean="0"/>
              <a:t>H</a:t>
            </a:r>
            <a:endParaRPr kumimoji="1" lang="ja-JP" altLang="en-US" sz="3600" dirty="0"/>
          </a:p>
        </p:txBody>
      </p:sp>
      <p:sp>
        <p:nvSpPr>
          <p:cNvPr id="11" name="テキスト ボックス 10"/>
          <p:cNvSpPr txBox="1"/>
          <p:nvPr/>
        </p:nvSpPr>
        <p:spPr>
          <a:xfrm>
            <a:off x="2001227" y="3878989"/>
            <a:ext cx="472305" cy="646331"/>
          </a:xfrm>
          <a:prstGeom prst="rect">
            <a:avLst/>
          </a:prstGeom>
          <a:noFill/>
        </p:spPr>
        <p:txBody>
          <a:bodyPr wrap="none" rtlCol="0">
            <a:spAutoFit/>
          </a:bodyPr>
          <a:lstStyle/>
          <a:p>
            <a:r>
              <a:rPr lang="en-US" altLang="ja-JP" sz="3600" dirty="0" smtClean="0"/>
              <a:t>H</a:t>
            </a:r>
            <a:endParaRPr kumimoji="1" lang="ja-JP" altLang="en-US" sz="3600" dirty="0"/>
          </a:p>
        </p:txBody>
      </p:sp>
    </p:spTree>
    <p:extLst>
      <p:ext uri="{BB962C8B-B14F-4D97-AF65-F5344CB8AC3E}">
        <p14:creationId xmlns:p14="http://schemas.microsoft.com/office/powerpoint/2010/main" val="27036098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原子は原子核と電子からできている</a:t>
            </a:r>
            <a:endParaRPr kumimoji="1" lang="ja-JP" altLang="en-US" sz="3600" dirty="0"/>
          </a:p>
        </p:txBody>
      </p:sp>
      <p:pic>
        <p:nvPicPr>
          <p:cNvPr id="5" name="図 4"/>
          <p:cNvPicPr>
            <a:picLocks noChangeAspect="1"/>
          </p:cNvPicPr>
          <p:nvPr/>
        </p:nvPicPr>
        <p:blipFill>
          <a:blip r:embed="rId3"/>
          <a:stretch>
            <a:fillRect/>
          </a:stretch>
        </p:blipFill>
        <p:spPr>
          <a:xfrm>
            <a:off x="2964808" y="1769923"/>
            <a:ext cx="3251200" cy="3251200"/>
          </a:xfrm>
          <a:prstGeom prst="rect">
            <a:avLst/>
          </a:prstGeom>
        </p:spPr>
      </p:pic>
      <p:sp>
        <p:nvSpPr>
          <p:cNvPr id="8" name="テキスト ボックス 7"/>
          <p:cNvSpPr txBox="1"/>
          <p:nvPr/>
        </p:nvSpPr>
        <p:spPr>
          <a:xfrm>
            <a:off x="753910" y="1493848"/>
            <a:ext cx="1107996" cy="646331"/>
          </a:xfrm>
          <a:prstGeom prst="rect">
            <a:avLst/>
          </a:prstGeom>
          <a:noFill/>
        </p:spPr>
        <p:txBody>
          <a:bodyPr wrap="none" rtlCol="0">
            <a:spAutoFit/>
          </a:bodyPr>
          <a:lstStyle/>
          <a:p>
            <a:r>
              <a:rPr kumimoji="1" lang="ja-JP" altLang="en-US" sz="3600" dirty="0" smtClean="0">
                <a:solidFill>
                  <a:srgbClr val="0000FF"/>
                </a:solidFill>
              </a:rPr>
              <a:t>電子</a:t>
            </a:r>
            <a:endParaRPr kumimoji="1" lang="ja-JP" altLang="en-US" sz="3600" dirty="0">
              <a:solidFill>
                <a:srgbClr val="0000FF"/>
              </a:solidFill>
            </a:endParaRPr>
          </a:p>
        </p:txBody>
      </p:sp>
      <p:cxnSp>
        <p:nvCxnSpPr>
          <p:cNvPr id="9" name="直線矢印コネクタ 8"/>
          <p:cNvCxnSpPr/>
          <p:nvPr/>
        </p:nvCxnSpPr>
        <p:spPr>
          <a:xfrm>
            <a:off x="2762489" y="2805742"/>
            <a:ext cx="1271423" cy="3855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1875536" y="1905337"/>
            <a:ext cx="1730319" cy="42022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1095752" y="2544911"/>
            <a:ext cx="1569660" cy="646331"/>
          </a:xfrm>
          <a:prstGeom prst="rect">
            <a:avLst/>
          </a:prstGeom>
          <a:noFill/>
        </p:spPr>
        <p:txBody>
          <a:bodyPr wrap="none" rtlCol="0">
            <a:spAutoFit/>
          </a:bodyPr>
          <a:lstStyle/>
          <a:p>
            <a:r>
              <a:rPr lang="ja-JP" altLang="en-US" sz="3600" dirty="0" smtClean="0">
                <a:solidFill>
                  <a:srgbClr val="FF0000"/>
                </a:solidFill>
              </a:rPr>
              <a:t>原子核</a:t>
            </a:r>
            <a:endParaRPr kumimoji="1" lang="ja-JP" altLang="en-US" sz="3600" dirty="0">
              <a:solidFill>
                <a:srgbClr val="FF0000"/>
              </a:solidFill>
            </a:endParaRPr>
          </a:p>
        </p:txBody>
      </p:sp>
      <p:sp>
        <p:nvSpPr>
          <p:cNvPr id="12" name="テキスト ボックス 11"/>
          <p:cNvSpPr txBox="1"/>
          <p:nvPr/>
        </p:nvSpPr>
        <p:spPr>
          <a:xfrm>
            <a:off x="494552" y="5060634"/>
            <a:ext cx="8192248" cy="1569660"/>
          </a:xfrm>
          <a:prstGeom prst="rect">
            <a:avLst/>
          </a:prstGeom>
          <a:noFill/>
        </p:spPr>
        <p:txBody>
          <a:bodyPr wrap="square" rtlCol="0">
            <a:spAutoFit/>
          </a:bodyPr>
          <a:lstStyle/>
          <a:p>
            <a:pPr marL="342900" indent="-342900">
              <a:buFont typeface="Arial"/>
              <a:buChar char="•"/>
            </a:pPr>
            <a:r>
              <a:rPr kumimoji="1" lang="ja-JP" altLang="en-US" sz="2400" dirty="0" smtClean="0">
                <a:solidFill>
                  <a:srgbClr val="0000FF"/>
                </a:solidFill>
              </a:rPr>
              <a:t>電子</a:t>
            </a:r>
            <a:r>
              <a:rPr kumimoji="1" lang="ja-JP" altLang="en-US" sz="2400" dirty="0" smtClean="0"/>
              <a:t>はマイナスの電気を持っている</a:t>
            </a:r>
            <a:endParaRPr kumimoji="1" lang="en-US" altLang="ja-JP" sz="2400" dirty="0" smtClean="0"/>
          </a:p>
          <a:p>
            <a:pPr marL="342900" indent="-342900">
              <a:buFont typeface="Arial"/>
              <a:buChar char="•"/>
            </a:pPr>
            <a:r>
              <a:rPr kumimoji="1" lang="ja-JP" altLang="en-US" sz="2400" dirty="0" smtClean="0"/>
              <a:t>原子核は、プラスの電気を持つ</a:t>
            </a:r>
            <a:r>
              <a:rPr kumimoji="1" lang="ja-JP" altLang="en-US" sz="2400" dirty="0" smtClean="0">
                <a:solidFill>
                  <a:srgbClr val="FF0000"/>
                </a:solidFill>
              </a:rPr>
              <a:t>陽子</a:t>
            </a:r>
            <a:r>
              <a:rPr kumimoji="1" lang="ja-JP" altLang="en-US" sz="2400" dirty="0" smtClean="0"/>
              <a:t>と、電気を持たない中性子からできている</a:t>
            </a:r>
            <a:endParaRPr kumimoji="1" lang="en-US" altLang="ja-JP" sz="2400" dirty="0" smtClean="0"/>
          </a:p>
          <a:p>
            <a:pPr marL="342900" indent="-342900">
              <a:buFont typeface="Arial"/>
              <a:buChar char="•"/>
            </a:pPr>
            <a:r>
              <a:rPr lang="ja-JP" altLang="en-US" sz="2400" dirty="0" smtClean="0">
                <a:solidFill>
                  <a:srgbClr val="FF0000"/>
                </a:solidFill>
              </a:rPr>
              <a:t>原子の種類は陽子の数で決まる</a:t>
            </a:r>
            <a:r>
              <a:rPr lang="ja-JP" altLang="en-US" sz="2400" dirty="0" smtClean="0"/>
              <a:t>（同位体の区別は後述）</a:t>
            </a:r>
            <a:endParaRPr kumimoji="1" lang="en-US" altLang="ja-JP" sz="2400" dirty="0" smtClean="0"/>
          </a:p>
        </p:txBody>
      </p:sp>
      <p:cxnSp>
        <p:nvCxnSpPr>
          <p:cNvPr id="13" name="直線矢印コネクタ 12"/>
          <p:cNvCxnSpPr/>
          <p:nvPr/>
        </p:nvCxnSpPr>
        <p:spPr>
          <a:xfrm flipH="1">
            <a:off x="4511484" y="1905337"/>
            <a:ext cx="2585212" cy="103112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H="1">
            <a:off x="4962692" y="2544911"/>
            <a:ext cx="2134004" cy="692402"/>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7096696" y="1539710"/>
            <a:ext cx="1107996" cy="646331"/>
          </a:xfrm>
          <a:prstGeom prst="rect">
            <a:avLst/>
          </a:prstGeom>
          <a:noFill/>
        </p:spPr>
        <p:txBody>
          <a:bodyPr wrap="none" rtlCol="0">
            <a:spAutoFit/>
          </a:bodyPr>
          <a:lstStyle/>
          <a:p>
            <a:r>
              <a:rPr kumimoji="1" lang="ja-JP" altLang="en-US" sz="3600" dirty="0" smtClean="0">
                <a:solidFill>
                  <a:srgbClr val="FF0000"/>
                </a:solidFill>
              </a:rPr>
              <a:t>陽子</a:t>
            </a:r>
            <a:endParaRPr kumimoji="1" lang="ja-JP" altLang="en-US" sz="3600" dirty="0">
              <a:solidFill>
                <a:srgbClr val="FF0000"/>
              </a:solidFill>
            </a:endParaRPr>
          </a:p>
        </p:txBody>
      </p:sp>
      <p:sp>
        <p:nvSpPr>
          <p:cNvPr id="23" name="テキスト ボックス 22"/>
          <p:cNvSpPr txBox="1"/>
          <p:nvPr/>
        </p:nvSpPr>
        <p:spPr>
          <a:xfrm>
            <a:off x="7249096" y="2073931"/>
            <a:ext cx="1569660" cy="646331"/>
          </a:xfrm>
          <a:prstGeom prst="rect">
            <a:avLst/>
          </a:prstGeom>
          <a:noFill/>
          <a:ln>
            <a:noFill/>
          </a:ln>
        </p:spPr>
        <p:txBody>
          <a:bodyPr wrap="none" rtlCol="0">
            <a:spAutoFit/>
          </a:bodyPr>
          <a:lstStyle/>
          <a:p>
            <a:r>
              <a:rPr kumimoji="1" lang="ja-JP" altLang="en-US" sz="3600" dirty="0" smtClean="0"/>
              <a:t>中性子</a:t>
            </a:r>
            <a:endParaRPr kumimoji="1" lang="ja-JP" altLang="en-US" sz="3600" dirty="0"/>
          </a:p>
        </p:txBody>
      </p:sp>
    </p:spTree>
    <p:extLst>
      <p:ext uri="{BB962C8B-B14F-4D97-AF65-F5344CB8AC3E}">
        <p14:creationId xmlns:p14="http://schemas.microsoft.com/office/powerpoint/2010/main" val="11541065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0" y="241300"/>
            <a:ext cx="9144000" cy="6368527"/>
          </a:xfrm>
          <a:prstGeom prst="rect">
            <a:avLst/>
          </a:prstGeom>
        </p:spPr>
      </p:pic>
      <p:sp>
        <p:nvSpPr>
          <p:cNvPr id="5" name="テキスト ボックス 4"/>
          <p:cNvSpPr txBox="1"/>
          <p:nvPr/>
        </p:nvSpPr>
        <p:spPr>
          <a:xfrm>
            <a:off x="1531378" y="280107"/>
            <a:ext cx="5109091" cy="584776"/>
          </a:xfrm>
          <a:prstGeom prst="rect">
            <a:avLst/>
          </a:prstGeom>
          <a:noFill/>
        </p:spPr>
        <p:txBody>
          <a:bodyPr wrap="none" rtlCol="0">
            <a:spAutoFit/>
          </a:bodyPr>
          <a:lstStyle/>
          <a:p>
            <a:r>
              <a:rPr kumimoji="1" lang="ja-JP" altLang="en-US" sz="3200" dirty="0" smtClean="0"/>
              <a:t>原子（元素）の種類（周期表）</a:t>
            </a:r>
            <a:endParaRPr kumimoji="1" lang="ja-JP" altLang="en-US" sz="3200" dirty="0"/>
          </a:p>
        </p:txBody>
      </p:sp>
    </p:spTree>
    <p:extLst>
      <p:ext uri="{BB962C8B-B14F-4D97-AF65-F5344CB8AC3E}">
        <p14:creationId xmlns:p14="http://schemas.microsoft.com/office/powerpoint/2010/main" val="35423718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太陽のエネルギー源</a:t>
            </a:r>
            <a:r>
              <a:rPr lang="en-US" altLang="ja-JP" sz="3600" dirty="0" smtClean="0"/>
              <a:t>...</a:t>
            </a:r>
            <a:r>
              <a:rPr lang="ja-JP" altLang="en-US" sz="3600" dirty="0" smtClean="0"/>
              <a:t>核融合</a:t>
            </a:r>
            <a:endParaRPr lang="ja-JP" altLang="en-US" sz="3600" dirty="0"/>
          </a:p>
        </p:txBody>
      </p:sp>
      <p:pic>
        <p:nvPicPr>
          <p:cNvPr id="4" name="図 3"/>
          <p:cNvPicPr>
            <a:picLocks noChangeAspect="1"/>
          </p:cNvPicPr>
          <p:nvPr/>
        </p:nvPicPr>
        <p:blipFill>
          <a:blip r:embed="rId3"/>
          <a:stretch>
            <a:fillRect/>
          </a:stretch>
        </p:blipFill>
        <p:spPr>
          <a:xfrm>
            <a:off x="1521092" y="1897568"/>
            <a:ext cx="5121478" cy="3216494"/>
          </a:xfrm>
          <a:prstGeom prst="rect">
            <a:avLst/>
          </a:prstGeom>
        </p:spPr>
      </p:pic>
      <p:sp>
        <p:nvSpPr>
          <p:cNvPr id="5" name="テキスト ボックス 4"/>
          <p:cNvSpPr txBox="1"/>
          <p:nvPr/>
        </p:nvSpPr>
        <p:spPr>
          <a:xfrm>
            <a:off x="3223600" y="6427609"/>
            <a:ext cx="5707913" cy="338554"/>
          </a:xfrm>
          <a:prstGeom prst="rect">
            <a:avLst/>
          </a:prstGeom>
          <a:noFill/>
        </p:spPr>
        <p:txBody>
          <a:bodyPr wrap="none" rtlCol="0">
            <a:spAutoFit/>
          </a:bodyPr>
          <a:lstStyle/>
          <a:p>
            <a:r>
              <a:rPr lang="en-US" altLang="ja-JP" sz="1600" dirty="0" smtClean="0"/>
              <a:t>http://cse.ssl.berkeley.edu/bmendez/ay10/2002/notes/lec12.html</a:t>
            </a:r>
            <a:endParaRPr kumimoji="1" lang="ja-JP" altLang="en-US" sz="1600" dirty="0"/>
          </a:p>
        </p:txBody>
      </p:sp>
      <p:sp>
        <p:nvSpPr>
          <p:cNvPr id="6" name="テキスト ボックス 5"/>
          <p:cNvSpPr txBox="1"/>
          <p:nvPr/>
        </p:nvSpPr>
        <p:spPr>
          <a:xfrm>
            <a:off x="654754" y="1434625"/>
            <a:ext cx="8078303" cy="954107"/>
          </a:xfrm>
          <a:prstGeom prst="rect">
            <a:avLst/>
          </a:prstGeom>
          <a:noFill/>
        </p:spPr>
        <p:txBody>
          <a:bodyPr wrap="none" rtlCol="0">
            <a:spAutoFit/>
          </a:bodyPr>
          <a:lstStyle/>
          <a:p>
            <a:r>
              <a:rPr kumimoji="1" lang="ja-JP" altLang="en-US" sz="2800" dirty="0" smtClean="0"/>
              <a:t>水素の原子核</a:t>
            </a:r>
            <a:r>
              <a:rPr kumimoji="1" lang="en-US" altLang="ja-JP" sz="2800" dirty="0" smtClean="0"/>
              <a:t>4</a:t>
            </a:r>
            <a:r>
              <a:rPr kumimoji="1" lang="ja-JP" altLang="en-US" sz="2800" dirty="0" smtClean="0"/>
              <a:t>つがくっついてヘリウム原子核を作る</a:t>
            </a:r>
            <a:endParaRPr kumimoji="1" lang="en-US" altLang="ja-JP" sz="2800" dirty="0" smtClean="0"/>
          </a:p>
          <a:p>
            <a:r>
              <a:rPr lang="ja-JP" altLang="en-US" sz="2800" dirty="0" smtClean="0"/>
              <a:t>この時、質量（重さ）が少しだけ</a:t>
            </a:r>
            <a:r>
              <a:rPr lang="en-US" altLang="ja-JP" sz="2800" dirty="0" smtClean="0"/>
              <a:t>(</a:t>
            </a:r>
            <a:r>
              <a:rPr lang="ja-JP" altLang="en-US" sz="2800" dirty="0" smtClean="0"/>
              <a:t>約</a:t>
            </a:r>
            <a:r>
              <a:rPr lang="en-US" altLang="ja-JP" sz="2800" dirty="0" smtClean="0"/>
              <a:t>0.7%)</a:t>
            </a:r>
            <a:r>
              <a:rPr lang="ja-JP" altLang="en-US" sz="2800" dirty="0" smtClean="0"/>
              <a:t>減る。</a:t>
            </a:r>
            <a:endParaRPr lang="en-US" altLang="ja-JP" sz="2800" dirty="0" smtClean="0"/>
          </a:p>
        </p:txBody>
      </p:sp>
      <p:sp>
        <p:nvSpPr>
          <p:cNvPr id="7" name="テキスト ボックス 6"/>
          <p:cNvSpPr txBox="1"/>
          <p:nvPr/>
        </p:nvSpPr>
        <p:spPr>
          <a:xfrm>
            <a:off x="821588" y="5172063"/>
            <a:ext cx="7559682" cy="954107"/>
          </a:xfrm>
          <a:prstGeom prst="rect">
            <a:avLst/>
          </a:prstGeom>
          <a:noFill/>
        </p:spPr>
        <p:txBody>
          <a:bodyPr wrap="none" rtlCol="0">
            <a:spAutoFit/>
          </a:bodyPr>
          <a:lstStyle/>
          <a:p>
            <a:r>
              <a:rPr lang="ja-JP" altLang="en-US" sz="2800" dirty="0" smtClean="0"/>
              <a:t>質量はエネルギーと等価</a:t>
            </a:r>
            <a:r>
              <a:rPr lang="en-US" altLang="ja-JP" sz="2800" dirty="0" smtClean="0"/>
              <a:t>  E = mc</a:t>
            </a:r>
            <a:r>
              <a:rPr lang="en-US" altLang="ja-JP" sz="2800" baseline="30000" dirty="0" smtClean="0"/>
              <a:t>2</a:t>
            </a:r>
          </a:p>
          <a:p>
            <a:r>
              <a:rPr lang="ja-JP" altLang="en-US" sz="2800" dirty="0" smtClean="0"/>
              <a:t>減った質量分のエネルギーが光として放出される</a:t>
            </a:r>
            <a:endParaRPr lang="en-US" altLang="ja-JP" sz="2800"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有名どころを書いとくと</a:t>
            </a:r>
            <a:endParaRPr kumimoji="1" lang="ja-JP" altLang="en-US" sz="36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84004602"/>
              </p:ext>
            </p:extLst>
          </p:nvPr>
        </p:nvGraphicFramePr>
        <p:xfrm>
          <a:off x="629424" y="1643248"/>
          <a:ext cx="8229600" cy="4516119"/>
        </p:xfrm>
        <a:graphic>
          <a:graphicData uri="http://schemas.openxmlformats.org/drawingml/2006/table">
            <a:tbl>
              <a:tblPr firstRow="1" bandRow="1">
                <a:tableStyleId>{5C22544A-7EE6-4342-B048-85BDC9FD1C3A}</a:tableStyleId>
              </a:tblPr>
              <a:tblGrid>
                <a:gridCol w="1513372"/>
                <a:gridCol w="3973028"/>
                <a:gridCol w="2743200"/>
              </a:tblGrid>
              <a:tr h="370840">
                <a:tc>
                  <a:txBody>
                    <a:bodyPr/>
                    <a:lstStyle/>
                    <a:p>
                      <a:r>
                        <a:rPr kumimoji="1" lang="ja-JP" altLang="en-US" dirty="0" smtClean="0"/>
                        <a:t>元素記号</a:t>
                      </a:r>
                      <a:endParaRPr kumimoji="1" lang="ja-JP" alt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kumimoji="1" lang="ja-JP" altLang="en-US" dirty="0" smtClean="0"/>
                        <a:t>なまえ</a:t>
                      </a:r>
                      <a:endParaRPr kumimoji="1" lang="ja-JP" altLang="en-US" dirty="0"/>
                    </a:p>
                  </a:txBody>
                  <a:tcPr>
                    <a:lnT w="12700" cap="flat" cmpd="sng" algn="ctr">
                      <a:solidFill>
                        <a:scrgbClr r="0" g="0" b="0"/>
                      </a:solidFill>
                      <a:prstDash val="solid"/>
                      <a:round/>
                      <a:headEnd type="none" w="med" len="med"/>
                      <a:tailEnd type="none" w="med" len="med"/>
                    </a:lnT>
                  </a:tcPr>
                </a:tc>
                <a:tc>
                  <a:txBody>
                    <a:bodyPr/>
                    <a:lstStyle/>
                    <a:p>
                      <a:r>
                        <a:rPr kumimoji="1" lang="ja-JP" altLang="en-US" dirty="0" smtClean="0"/>
                        <a:t>陽子の数（原子番号）</a:t>
                      </a:r>
                      <a:endParaRPr kumimoji="1" lang="ja-JP" alt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kumimoji="1" lang="en-US" altLang="ja-JP" sz="2800" dirty="0" smtClean="0"/>
                        <a:t>H</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水素</a:t>
                      </a:r>
                      <a:endParaRPr kumimoji="1" lang="ja-JP" altLang="en-US" sz="2800" dirty="0"/>
                    </a:p>
                  </a:txBody>
                  <a:tcPr/>
                </a:tc>
                <a:tc>
                  <a:txBody>
                    <a:bodyPr/>
                    <a:lstStyle/>
                    <a:p>
                      <a:r>
                        <a:rPr kumimoji="1" lang="en-US" altLang="ja-JP" sz="2800" dirty="0" smtClean="0"/>
                        <a:t>1</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He</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ヘリウム</a:t>
                      </a:r>
                      <a:endParaRPr kumimoji="1" lang="ja-JP" altLang="en-US" sz="2800" dirty="0"/>
                    </a:p>
                  </a:txBody>
                  <a:tcPr/>
                </a:tc>
                <a:tc>
                  <a:txBody>
                    <a:bodyPr/>
                    <a:lstStyle/>
                    <a:p>
                      <a:r>
                        <a:rPr kumimoji="1" lang="en-US" altLang="ja-JP" sz="2800" dirty="0" smtClean="0"/>
                        <a:t>2</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C</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炭素</a:t>
                      </a:r>
                      <a:endParaRPr kumimoji="1" lang="ja-JP" altLang="en-US" sz="2800" dirty="0"/>
                    </a:p>
                  </a:txBody>
                  <a:tcPr/>
                </a:tc>
                <a:tc>
                  <a:txBody>
                    <a:bodyPr/>
                    <a:lstStyle/>
                    <a:p>
                      <a:r>
                        <a:rPr kumimoji="1" lang="en-US" altLang="ja-JP" sz="2800" dirty="0" smtClean="0"/>
                        <a:t>6</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N</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窒素</a:t>
                      </a:r>
                      <a:endParaRPr kumimoji="1" lang="ja-JP" altLang="en-US" sz="2800" dirty="0"/>
                    </a:p>
                  </a:txBody>
                  <a:tcPr/>
                </a:tc>
                <a:tc>
                  <a:txBody>
                    <a:bodyPr/>
                    <a:lstStyle/>
                    <a:p>
                      <a:r>
                        <a:rPr kumimoji="1" lang="en-US" altLang="ja-JP" sz="2800" dirty="0" smtClean="0"/>
                        <a:t>7</a:t>
                      </a:r>
                      <a:endParaRPr kumimoji="1" lang="ja-JP" altLang="en-US" sz="2800" dirty="0"/>
                    </a:p>
                  </a:txBody>
                  <a:tcPr>
                    <a:lnR w="12700" cap="flat" cmpd="sng" algn="ctr">
                      <a:solidFill>
                        <a:scrgbClr r="0" g="0" b="0"/>
                      </a:solidFill>
                      <a:prstDash val="solid"/>
                      <a:round/>
                      <a:headEnd type="none" w="med" len="med"/>
                      <a:tailEnd type="none" w="med" len="med"/>
                    </a:lnR>
                  </a:tcPr>
                </a:tc>
              </a:tr>
              <a:tr h="354992">
                <a:tc>
                  <a:txBody>
                    <a:bodyPr/>
                    <a:lstStyle/>
                    <a:p>
                      <a:r>
                        <a:rPr kumimoji="1" lang="en-US" altLang="ja-JP" sz="2800" dirty="0" smtClean="0"/>
                        <a:t>O</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酸素</a:t>
                      </a:r>
                      <a:endParaRPr kumimoji="1" lang="ja-JP" altLang="en-US" sz="2800" dirty="0"/>
                    </a:p>
                  </a:txBody>
                  <a:tcPr/>
                </a:tc>
                <a:tc>
                  <a:txBody>
                    <a:bodyPr/>
                    <a:lstStyle/>
                    <a:p>
                      <a:r>
                        <a:rPr kumimoji="1" lang="en-US" altLang="ja-JP" sz="2800" dirty="0" smtClean="0"/>
                        <a:t>8</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Fe</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鉄</a:t>
                      </a:r>
                      <a:endParaRPr kumimoji="1" lang="ja-JP" altLang="en-US" sz="2800" dirty="0"/>
                    </a:p>
                  </a:txBody>
                  <a:tcPr/>
                </a:tc>
                <a:tc>
                  <a:txBody>
                    <a:bodyPr/>
                    <a:lstStyle/>
                    <a:p>
                      <a:r>
                        <a:rPr kumimoji="1" lang="en-US" altLang="ja-JP" sz="2800" dirty="0" smtClean="0"/>
                        <a:t>26</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Cs</a:t>
                      </a:r>
                      <a:endParaRPr kumimoji="1" lang="ja-JP" altLang="en-US" sz="2800" dirty="0"/>
                    </a:p>
                  </a:txBody>
                  <a:tcPr>
                    <a:lnL w="12700" cap="flat" cmpd="sng" algn="ctr">
                      <a:solidFill>
                        <a:scrgbClr r="0" g="0" b="0"/>
                      </a:solidFill>
                      <a:prstDash val="solid"/>
                      <a:round/>
                      <a:headEnd type="none" w="med" len="med"/>
                      <a:tailEnd type="none" w="med" len="med"/>
                    </a:lnL>
                  </a:tcPr>
                </a:tc>
                <a:tc>
                  <a:txBody>
                    <a:bodyPr/>
                    <a:lstStyle/>
                    <a:p>
                      <a:r>
                        <a:rPr kumimoji="1" lang="ja-JP" altLang="en-US" sz="2800" dirty="0" smtClean="0"/>
                        <a:t>セシウム</a:t>
                      </a:r>
                      <a:endParaRPr kumimoji="1" lang="ja-JP" altLang="en-US" sz="2800" dirty="0"/>
                    </a:p>
                  </a:txBody>
                  <a:tcPr/>
                </a:tc>
                <a:tc>
                  <a:txBody>
                    <a:bodyPr/>
                    <a:lstStyle/>
                    <a:p>
                      <a:r>
                        <a:rPr kumimoji="1" lang="en-US" altLang="ja-JP" sz="2800" dirty="0" smtClean="0"/>
                        <a:t>55</a:t>
                      </a:r>
                      <a:endParaRPr kumimoji="1" lang="ja-JP" altLang="en-US" sz="2800" dirty="0"/>
                    </a:p>
                  </a:txBody>
                  <a:tcPr>
                    <a:lnR w="12700" cap="flat" cmpd="sng" algn="ctr">
                      <a:solidFill>
                        <a:scrgbClr r="0" g="0" b="0"/>
                      </a:solidFill>
                      <a:prstDash val="solid"/>
                      <a:round/>
                      <a:headEnd type="none" w="med" len="med"/>
                      <a:tailEnd type="none" w="med" len="med"/>
                    </a:lnR>
                  </a:tcPr>
                </a:tc>
              </a:tr>
              <a:tr h="370840">
                <a:tc>
                  <a:txBody>
                    <a:bodyPr/>
                    <a:lstStyle/>
                    <a:p>
                      <a:r>
                        <a:rPr kumimoji="1" lang="en-US" altLang="ja-JP" sz="2800" dirty="0" smtClean="0"/>
                        <a:t>Au</a:t>
                      </a:r>
                      <a:endParaRPr kumimoji="1" lang="ja-JP" altLang="en-US" sz="2800"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kumimoji="1" lang="ja-JP" altLang="en-US" sz="2800" dirty="0" smtClean="0"/>
                        <a:t>金</a:t>
                      </a:r>
                      <a:endParaRPr kumimoji="1" lang="ja-JP" altLang="en-US" sz="2800" dirty="0"/>
                    </a:p>
                  </a:txBody>
                  <a:tcPr>
                    <a:lnB w="12700" cap="flat" cmpd="sng" algn="ctr">
                      <a:solidFill>
                        <a:scrgbClr r="0" g="0" b="0"/>
                      </a:solidFill>
                      <a:prstDash val="solid"/>
                      <a:round/>
                      <a:headEnd type="none" w="med" len="med"/>
                      <a:tailEnd type="none" w="med" len="med"/>
                    </a:lnB>
                  </a:tcPr>
                </a:tc>
                <a:tc>
                  <a:txBody>
                    <a:bodyPr/>
                    <a:lstStyle/>
                    <a:p>
                      <a:r>
                        <a:rPr kumimoji="1" lang="en-US" altLang="ja-JP" sz="2800" dirty="0" smtClean="0"/>
                        <a:t>79</a:t>
                      </a:r>
                      <a:endParaRPr kumimoji="1" lang="ja-JP" altLang="en-US" sz="2800"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21459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全ての「物質」はこれらの原子（元素）の</a:t>
            </a:r>
            <a:r>
              <a:rPr kumimoji="1" lang="en-US" altLang="ja-JP" sz="3200" dirty="0" smtClean="0"/>
              <a:t/>
            </a:r>
            <a:br>
              <a:rPr kumimoji="1" lang="en-US" altLang="ja-JP" sz="3200" dirty="0" smtClean="0"/>
            </a:br>
            <a:r>
              <a:rPr kumimoji="1" lang="ja-JP" altLang="en-US" sz="3200" dirty="0" smtClean="0"/>
              <a:t>組み合わせでできる</a:t>
            </a:r>
            <a:endParaRPr kumimoji="1" lang="ja-JP" altLang="en-US" sz="3200" dirty="0"/>
          </a:p>
        </p:txBody>
      </p:sp>
      <p:pic>
        <p:nvPicPr>
          <p:cNvPr id="4" name="図 3"/>
          <p:cNvPicPr>
            <a:picLocks noChangeAspect="1"/>
          </p:cNvPicPr>
          <p:nvPr/>
        </p:nvPicPr>
        <p:blipFill>
          <a:blip r:embed="rId3"/>
          <a:stretch>
            <a:fillRect/>
          </a:stretch>
        </p:blipFill>
        <p:spPr>
          <a:xfrm>
            <a:off x="1157883" y="2551324"/>
            <a:ext cx="2244647" cy="1388875"/>
          </a:xfrm>
          <a:prstGeom prst="rect">
            <a:avLst/>
          </a:prstGeom>
        </p:spPr>
      </p:pic>
      <p:sp>
        <p:nvSpPr>
          <p:cNvPr id="5" name="テキスト ボックス 4"/>
          <p:cNvSpPr txBox="1"/>
          <p:nvPr/>
        </p:nvSpPr>
        <p:spPr>
          <a:xfrm>
            <a:off x="457200" y="1656270"/>
            <a:ext cx="4042092" cy="646331"/>
          </a:xfrm>
          <a:prstGeom prst="rect">
            <a:avLst/>
          </a:prstGeom>
          <a:noFill/>
        </p:spPr>
        <p:txBody>
          <a:bodyPr wrap="none" rtlCol="0">
            <a:spAutoFit/>
          </a:bodyPr>
          <a:lstStyle/>
          <a:p>
            <a:r>
              <a:rPr kumimoji="1" lang="ja-JP" altLang="en-US" dirty="0" smtClean="0"/>
              <a:t>エタノール（アルコールの一種）分子は</a:t>
            </a:r>
            <a:endParaRPr kumimoji="1" lang="en-US" altLang="ja-JP" dirty="0" smtClean="0"/>
          </a:p>
          <a:p>
            <a:r>
              <a:rPr kumimoji="1" lang="ja-JP" altLang="en-US" dirty="0" smtClean="0"/>
              <a:t>炭素</a:t>
            </a:r>
            <a:r>
              <a:rPr kumimoji="1" lang="en-US" altLang="ja-JP" dirty="0" smtClean="0"/>
              <a:t>C</a:t>
            </a:r>
            <a:r>
              <a:rPr kumimoji="1" lang="ja-JP" altLang="en-US" dirty="0" smtClean="0"/>
              <a:t>が</a:t>
            </a:r>
            <a:r>
              <a:rPr kumimoji="1" lang="en-US" altLang="ja-JP" dirty="0" smtClean="0"/>
              <a:t>2</a:t>
            </a:r>
            <a:r>
              <a:rPr kumimoji="1" lang="ja-JP" altLang="en-US" dirty="0" smtClean="0"/>
              <a:t>つ、酸素</a:t>
            </a:r>
            <a:r>
              <a:rPr kumimoji="1" lang="en-US" altLang="ja-JP" dirty="0" smtClean="0"/>
              <a:t>O</a:t>
            </a:r>
            <a:r>
              <a:rPr kumimoji="1" lang="ja-JP" altLang="en-US" dirty="0" smtClean="0"/>
              <a:t>が</a:t>
            </a:r>
            <a:r>
              <a:rPr kumimoji="1" lang="en-US" altLang="ja-JP" dirty="0" smtClean="0"/>
              <a:t>1</a:t>
            </a:r>
            <a:r>
              <a:rPr kumimoji="1" lang="ja-JP" altLang="en-US" dirty="0" smtClean="0"/>
              <a:t>つ、水素</a:t>
            </a:r>
            <a:r>
              <a:rPr kumimoji="1" lang="en-US" altLang="ja-JP" dirty="0" smtClean="0"/>
              <a:t>H</a:t>
            </a:r>
            <a:r>
              <a:rPr kumimoji="1" lang="ja-JP" altLang="en-US" dirty="0" smtClean="0"/>
              <a:t>が</a:t>
            </a:r>
            <a:r>
              <a:rPr kumimoji="1" lang="en-US" altLang="ja-JP" dirty="0" smtClean="0"/>
              <a:t>6</a:t>
            </a:r>
            <a:r>
              <a:rPr kumimoji="1" lang="ja-JP" altLang="en-US" dirty="0" smtClean="0"/>
              <a:t>つ</a:t>
            </a:r>
            <a:endParaRPr kumimoji="1" lang="ja-JP" altLang="en-US" dirty="0"/>
          </a:p>
        </p:txBody>
      </p:sp>
      <p:pic>
        <p:nvPicPr>
          <p:cNvPr id="6" name="図 5"/>
          <p:cNvPicPr>
            <a:picLocks noChangeAspect="1"/>
          </p:cNvPicPr>
          <p:nvPr/>
        </p:nvPicPr>
        <p:blipFill>
          <a:blip r:embed="rId4"/>
          <a:stretch>
            <a:fillRect/>
          </a:stretch>
        </p:blipFill>
        <p:spPr>
          <a:xfrm>
            <a:off x="6196706" y="2931805"/>
            <a:ext cx="1754047" cy="1666345"/>
          </a:xfrm>
          <a:prstGeom prst="rect">
            <a:avLst/>
          </a:prstGeom>
        </p:spPr>
      </p:pic>
      <p:pic>
        <p:nvPicPr>
          <p:cNvPr id="7" name="図 6"/>
          <p:cNvPicPr>
            <a:picLocks noChangeAspect="1"/>
          </p:cNvPicPr>
          <p:nvPr/>
        </p:nvPicPr>
        <p:blipFill>
          <a:blip r:embed="rId5"/>
          <a:stretch>
            <a:fillRect/>
          </a:stretch>
        </p:blipFill>
        <p:spPr>
          <a:xfrm>
            <a:off x="93346" y="2413000"/>
            <a:ext cx="1270000" cy="1016000"/>
          </a:xfrm>
          <a:prstGeom prst="rect">
            <a:avLst/>
          </a:prstGeom>
        </p:spPr>
      </p:pic>
      <p:sp>
        <p:nvSpPr>
          <p:cNvPr id="8" name="テキスト ボックス 7"/>
          <p:cNvSpPr txBox="1"/>
          <p:nvPr/>
        </p:nvSpPr>
        <p:spPr>
          <a:xfrm>
            <a:off x="5575396" y="1859084"/>
            <a:ext cx="3197278" cy="923330"/>
          </a:xfrm>
          <a:prstGeom prst="rect">
            <a:avLst/>
          </a:prstGeom>
          <a:noFill/>
        </p:spPr>
        <p:txBody>
          <a:bodyPr wrap="square" rtlCol="0">
            <a:spAutoFit/>
          </a:bodyPr>
          <a:lstStyle/>
          <a:p>
            <a:r>
              <a:rPr kumimoji="1" lang="ja-JP" altLang="en-US" dirty="0" smtClean="0"/>
              <a:t>食塩（塩化ナトリウム）は</a:t>
            </a:r>
            <a:endParaRPr kumimoji="1" lang="en-US" altLang="ja-JP" dirty="0" smtClean="0"/>
          </a:p>
          <a:p>
            <a:r>
              <a:rPr lang="ja-JP" altLang="en-US" dirty="0" smtClean="0"/>
              <a:t>ナトリウム</a:t>
            </a:r>
            <a:r>
              <a:rPr lang="en-US" altLang="ja-JP" dirty="0" smtClean="0"/>
              <a:t>Na</a:t>
            </a:r>
            <a:r>
              <a:rPr lang="ja-JP" altLang="en-US" dirty="0" smtClean="0"/>
              <a:t>と塩素</a:t>
            </a:r>
            <a:r>
              <a:rPr lang="en-US" altLang="ja-JP" dirty="0" err="1" smtClean="0"/>
              <a:t>Cl</a:t>
            </a:r>
            <a:r>
              <a:rPr lang="ja-JP" altLang="en-US" dirty="0" smtClean="0"/>
              <a:t>がずらっと並んで結晶になっている</a:t>
            </a:r>
            <a:endParaRPr lang="en-US" altLang="ja-JP" dirty="0" smtClean="0"/>
          </a:p>
        </p:txBody>
      </p:sp>
      <p:pic>
        <p:nvPicPr>
          <p:cNvPr id="9" name="図 8"/>
          <p:cNvPicPr>
            <a:picLocks noChangeAspect="1"/>
          </p:cNvPicPr>
          <p:nvPr/>
        </p:nvPicPr>
        <p:blipFill>
          <a:blip r:embed="rId6"/>
          <a:stretch>
            <a:fillRect/>
          </a:stretch>
        </p:blipFill>
        <p:spPr>
          <a:xfrm rot="16200000">
            <a:off x="1091359" y="3528779"/>
            <a:ext cx="1790347" cy="3096014"/>
          </a:xfrm>
          <a:prstGeom prst="rect">
            <a:avLst/>
          </a:prstGeom>
        </p:spPr>
      </p:pic>
      <p:sp>
        <p:nvSpPr>
          <p:cNvPr id="10" name="テキスト ボックス 9"/>
          <p:cNvSpPr txBox="1"/>
          <p:nvPr/>
        </p:nvSpPr>
        <p:spPr>
          <a:xfrm>
            <a:off x="3553216" y="4800747"/>
            <a:ext cx="4108614" cy="646331"/>
          </a:xfrm>
          <a:prstGeom prst="rect">
            <a:avLst/>
          </a:prstGeom>
          <a:noFill/>
        </p:spPr>
        <p:txBody>
          <a:bodyPr wrap="square" rtlCol="0">
            <a:spAutoFit/>
          </a:bodyPr>
          <a:lstStyle/>
          <a:p>
            <a:r>
              <a:rPr kumimoji="1" lang="ja-JP" altLang="en-US" dirty="0" smtClean="0"/>
              <a:t>生命の</a:t>
            </a:r>
            <a:r>
              <a:rPr kumimoji="1" lang="en-US" altLang="ja-JP" dirty="0" smtClean="0"/>
              <a:t>DNA</a:t>
            </a:r>
            <a:r>
              <a:rPr kumimoji="1" lang="ja-JP" altLang="en-US" dirty="0" smtClean="0"/>
              <a:t>は、水素</a:t>
            </a:r>
            <a:r>
              <a:rPr kumimoji="1" lang="en-US" altLang="ja-JP" dirty="0" smtClean="0"/>
              <a:t>H</a:t>
            </a:r>
            <a:r>
              <a:rPr kumimoji="1" lang="ja-JP" altLang="en-US" dirty="0" smtClean="0"/>
              <a:t>、炭素</a:t>
            </a:r>
            <a:r>
              <a:rPr kumimoji="1" lang="en-US" altLang="ja-JP" dirty="0" smtClean="0"/>
              <a:t>C</a:t>
            </a:r>
            <a:r>
              <a:rPr kumimoji="1" lang="ja-JP" altLang="en-US" dirty="0" smtClean="0"/>
              <a:t>、酸素</a:t>
            </a:r>
            <a:r>
              <a:rPr kumimoji="1" lang="en-US" altLang="ja-JP" dirty="0" smtClean="0"/>
              <a:t>O</a:t>
            </a:r>
            <a:r>
              <a:rPr kumimoji="1" lang="ja-JP" altLang="en-US" dirty="0" smtClean="0"/>
              <a:t>、窒素</a:t>
            </a:r>
            <a:r>
              <a:rPr kumimoji="1" lang="en-US" altLang="ja-JP" dirty="0" smtClean="0"/>
              <a:t>N</a:t>
            </a:r>
            <a:r>
              <a:rPr kumimoji="1" lang="ja-JP" altLang="en-US" dirty="0" smtClean="0"/>
              <a:t>、リン</a:t>
            </a:r>
            <a:r>
              <a:rPr kumimoji="1" lang="en-US" altLang="ja-JP" dirty="0" smtClean="0"/>
              <a:t>P</a:t>
            </a:r>
            <a:r>
              <a:rPr kumimoji="1" lang="ja-JP" altLang="en-US" dirty="0" smtClean="0"/>
              <a:t>がずらっと並んでできている</a:t>
            </a:r>
            <a:endParaRPr kumimoji="1" lang="ja-JP" altLang="en-US" dirty="0"/>
          </a:p>
        </p:txBody>
      </p:sp>
      <p:sp>
        <p:nvSpPr>
          <p:cNvPr id="11" name="テキスト ボックス 10"/>
          <p:cNvSpPr txBox="1"/>
          <p:nvPr/>
        </p:nvSpPr>
        <p:spPr>
          <a:xfrm>
            <a:off x="933777" y="6218417"/>
            <a:ext cx="7347885" cy="523220"/>
          </a:xfrm>
          <a:prstGeom prst="rect">
            <a:avLst/>
          </a:prstGeom>
          <a:noFill/>
        </p:spPr>
        <p:txBody>
          <a:bodyPr wrap="none" rtlCol="0">
            <a:spAutoFit/>
          </a:bodyPr>
          <a:lstStyle/>
          <a:p>
            <a:r>
              <a:rPr kumimoji="1" lang="ja-JP" altLang="en-US" sz="2800" dirty="0" smtClean="0">
                <a:solidFill>
                  <a:srgbClr val="FF0000"/>
                </a:solidFill>
              </a:rPr>
              <a:t>「化学反応」とは原子の組み合わせを変えること</a:t>
            </a:r>
            <a:endParaRPr kumimoji="1" lang="ja-JP" altLang="en-US" sz="2800" dirty="0">
              <a:solidFill>
                <a:srgbClr val="FF0000"/>
              </a:solidFill>
            </a:endParaRPr>
          </a:p>
        </p:txBody>
      </p:sp>
    </p:spTree>
    <p:extLst>
      <p:ext uri="{BB962C8B-B14F-4D97-AF65-F5344CB8AC3E}">
        <p14:creationId xmlns:p14="http://schemas.microsoft.com/office/powerpoint/2010/main" val="26267517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5431" y="274638"/>
            <a:ext cx="8684115" cy="1143000"/>
          </a:xfrm>
        </p:spPr>
        <p:txBody>
          <a:bodyPr>
            <a:noAutofit/>
          </a:bodyPr>
          <a:lstStyle/>
          <a:p>
            <a:r>
              <a:rPr kumimoji="1" lang="ja-JP" altLang="en-US" sz="3200" dirty="0" smtClean="0"/>
              <a:t>核反応：原子核がくっついたり壊れたりすること</a:t>
            </a:r>
            <a:endParaRPr kumimoji="1" lang="ja-JP" altLang="en-US" sz="3200" dirty="0"/>
          </a:p>
        </p:txBody>
      </p:sp>
      <p:pic>
        <p:nvPicPr>
          <p:cNvPr id="4" name="図 3"/>
          <p:cNvPicPr>
            <a:picLocks noChangeAspect="1"/>
          </p:cNvPicPr>
          <p:nvPr/>
        </p:nvPicPr>
        <p:blipFill>
          <a:blip r:embed="rId3"/>
          <a:stretch>
            <a:fillRect/>
          </a:stretch>
        </p:blipFill>
        <p:spPr>
          <a:xfrm>
            <a:off x="650045" y="1156452"/>
            <a:ext cx="3810000" cy="4457700"/>
          </a:xfrm>
          <a:prstGeom prst="rect">
            <a:avLst/>
          </a:prstGeom>
        </p:spPr>
      </p:pic>
      <p:sp>
        <p:nvSpPr>
          <p:cNvPr id="7" name="テキスト ボックス 6"/>
          <p:cNvSpPr txBox="1"/>
          <p:nvPr/>
        </p:nvSpPr>
        <p:spPr>
          <a:xfrm>
            <a:off x="3865830" y="1937416"/>
            <a:ext cx="4817845" cy="830997"/>
          </a:xfrm>
          <a:prstGeom prst="rect">
            <a:avLst/>
          </a:prstGeom>
          <a:noFill/>
        </p:spPr>
        <p:txBody>
          <a:bodyPr wrap="none" rtlCol="0">
            <a:spAutoFit/>
          </a:bodyPr>
          <a:lstStyle/>
          <a:p>
            <a:r>
              <a:rPr lang="ja-JP" altLang="en-US" sz="2400" dirty="0" smtClean="0"/>
              <a:t>軽い（小さい）</a:t>
            </a:r>
            <a:r>
              <a:rPr lang="en-US" altLang="ja-JP" sz="2400" dirty="0" smtClean="0"/>
              <a:t>2</a:t>
            </a:r>
            <a:r>
              <a:rPr lang="ja-JP" altLang="en-US" sz="2400" dirty="0" smtClean="0"/>
              <a:t>つの原子核がくっつく</a:t>
            </a:r>
            <a:endParaRPr lang="en-US" altLang="ja-JP" sz="2400" dirty="0" smtClean="0"/>
          </a:p>
          <a:p>
            <a:r>
              <a:rPr lang="ja-JP" altLang="en-US" sz="2400" dirty="0" smtClean="0"/>
              <a:t>＝</a:t>
            </a:r>
            <a:r>
              <a:rPr lang="ja-JP" altLang="en-US" sz="2400" dirty="0" smtClean="0">
                <a:solidFill>
                  <a:srgbClr val="FF0000"/>
                </a:solidFill>
              </a:rPr>
              <a:t>核融合</a:t>
            </a:r>
            <a:endParaRPr lang="en-US" altLang="ja-JP" sz="2400" dirty="0" smtClean="0">
              <a:solidFill>
                <a:srgbClr val="FF0000"/>
              </a:solidFill>
            </a:endParaRPr>
          </a:p>
        </p:txBody>
      </p:sp>
      <p:sp>
        <p:nvSpPr>
          <p:cNvPr id="8" name="テキスト ボックス 7"/>
          <p:cNvSpPr txBox="1"/>
          <p:nvPr/>
        </p:nvSpPr>
        <p:spPr>
          <a:xfrm>
            <a:off x="3940534" y="3359643"/>
            <a:ext cx="4357683" cy="830997"/>
          </a:xfrm>
          <a:prstGeom prst="rect">
            <a:avLst/>
          </a:prstGeom>
          <a:noFill/>
        </p:spPr>
        <p:txBody>
          <a:bodyPr wrap="none" rtlCol="0">
            <a:spAutoFit/>
          </a:bodyPr>
          <a:lstStyle/>
          <a:p>
            <a:r>
              <a:rPr lang="ja-JP" altLang="en-US" sz="2400" dirty="0" smtClean="0"/>
              <a:t>重い（大きい）原子核が分裂する</a:t>
            </a:r>
            <a:endParaRPr lang="en-US" altLang="ja-JP" sz="2400" dirty="0" smtClean="0"/>
          </a:p>
          <a:p>
            <a:r>
              <a:rPr lang="ja-JP" altLang="en-US" sz="2400" dirty="0" smtClean="0"/>
              <a:t>＝</a:t>
            </a:r>
            <a:r>
              <a:rPr lang="ja-JP" altLang="en-US" sz="2400" dirty="0" smtClean="0">
                <a:solidFill>
                  <a:srgbClr val="FF0000"/>
                </a:solidFill>
              </a:rPr>
              <a:t>核分裂</a:t>
            </a:r>
            <a:endParaRPr lang="en-US" altLang="ja-JP" sz="2400" dirty="0" smtClean="0">
              <a:solidFill>
                <a:srgbClr val="FF0000"/>
              </a:solidFill>
            </a:endParaRPr>
          </a:p>
        </p:txBody>
      </p:sp>
      <p:sp>
        <p:nvSpPr>
          <p:cNvPr id="9" name="テキスト ボックス 8"/>
          <p:cNvSpPr txBox="1"/>
          <p:nvPr/>
        </p:nvSpPr>
        <p:spPr>
          <a:xfrm>
            <a:off x="668721" y="5804992"/>
            <a:ext cx="8007721" cy="738664"/>
          </a:xfrm>
          <a:prstGeom prst="rect">
            <a:avLst/>
          </a:prstGeom>
          <a:noFill/>
        </p:spPr>
        <p:txBody>
          <a:bodyPr wrap="none" rtlCol="0">
            <a:spAutoFit/>
          </a:bodyPr>
          <a:lstStyle/>
          <a:p>
            <a:r>
              <a:rPr kumimoji="1" lang="ja-JP" altLang="en-US" sz="2400" dirty="0" smtClean="0">
                <a:solidFill>
                  <a:srgbClr val="FF0000"/>
                </a:solidFill>
              </a:rPr>
              <a:t>核融合や核分裂が起きると、莫大なエネルギーが放出される</a:t>
            </a:r>
            <a:endParaRPr kumimoji="1" lang="en-US" altLang="ja-JP" sz="2400" dirty="0" smtClean="0">
              <a:solidFill>
                <a:srgbClr val="FF0000"/>
              </a:solidFill>
            </a:endParaRPr>
          </a:p>
          <a:p>
            <a:r>
              <a:rPr lang="ja-JP" altLang="en-US" dirty="0" smtClean="0"/>
              <a:t>（エネルギー放出しないような核反応は特殊な場合を除いてそもそも起きない）</a:t>
            </a:r>
            <a:endParaRPr kumimoji="1" lang="ja-JP" altLang="en-US" dirty="0"/>
          </a:p>
        </p:txBody>
      </p:sp>
      <p:sp>
        <p:nvSpPr>
          <p:cNvPr id="10" name="テキスト ボックス 9"/>
          <p:cNvSpPr txBox="1"/>
          <p:nvPr/>
        </p:nvSpPr>
        <p:spPr>
          <a:xfrm>
            <a:off x="5042394" y="4761852"/>
            <a:ext cx="3793026" cy="584776"/>
          </a:xfrm>
          <a:prstGeom prst="rect">
            <a:avLst/>
          </a:prstGeom>
          <a:noFill/>
        </p:spPr>
        <p:txBody>
          <a:bodyPr wrap="none" rtlCol="0">
            <a:spAutoFit/>
          </a:bodyPr>
          <a:lstStyle/>
          <a:p>
            <a:r>
              <a:rPr lang="ja-JP" altLang="en-US" sz="1600" dirty="0" smtClean="0"/>
              <a:t>（分裂せずに電子等を放出して違う</a:t>
            </a:r>
            <a:endParaRPr lang="en-US" altLang="ja-JP" sz="1600" dirty="0" smtClean="0"/>
          </a:p>
          <a:p>
            <a:r>
              <a:rPr kumimoji="1" lang="ja-JP" altLang="en-US" sz="1600" dirty="0" smtClean="0"/>
              <a:t>原子核に変わる反応（</a:t>
            </a:r>
            <a:r>
              <a:rPr lang="ja-JP" altLang="en-US" sz="1600" dirty="0" smtClean="0"/>
              <a:t>ベータ崩壊</a:t>
            </a:r>
            <a:r>
              <a:rPr kumimoji="1" lang="ja-JP" altLang="en-US" sz="1600" dirty="0" smtClean="0"/>
              <a:t>）もある）</a:t>
            </a:r>
            <a:endParaRPr kumimoji="1" lang="ja-JP" altLang="en-US" sz="1600" dirty="0"/>
          </a:p>
        </p:txBody>
      </p:sp>
    </p:spTree>
    <p:extLst>
      <p:ext uri="{BB962C8B-B14F-4D97-AF65-F5344CB8AC3E}">
        <p14:creationId xmlns:p14="http://schemas.microsoft.com/office/powerpoint/2010/main" val="8330662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ほとんど全ての元素は宇宙でできた</a:t>
            </a:r>
            <a:endParaRPr kumimoji="1" lang="ja-JP" altLang="en-US" sz="3600" dirty="0"/>
          </a:p>
        </p:txBody>
      </p:sp>
      <p:pic>
        <p:nvPicPr>
          <p:cNvPr id="4" name="図 3"/>
          <p:cNvPicPr>
            <a:picLocks noChangeAspect="1"/>
          </p:cNvPicPr>
          <p:nvPr/>
        </p:nvPicPr>
        <p:blipFill>
          <a:blip r:embed="rId3"/>
          <a:stretch>
            <a:fillRect/>
          </a:stretch>
        </p:blipFill>
        <p:spPr>
          <a:xfrm>
            <a:off x="6049580" y="2596022"/>
            <a:ext cx="1041400" cy="889000"/>
          </a:xfrm>
          <a:prstGeom prst="rect">
            <a:avLst/>
          </a:prstGeom>
        </p:spPr>
      </p:pic>
      <p:pic>
        <p:nvPicPr>
          <p:cNvPr id="5" name="図 4"/>
          <p:cNvPicPr>
            <a:picLocks noChangeAspect="1"/>
          </p:cNvPicPr>
          <p:nvPr/>
        </p:nvPicPr>
        <p:blipFill>
          <a:blip r:embed="rId4"/>
          <a:stretch>
            <a:fillRect/>
          </a:stretch>
        </p:blipFill>
        <p:spPr>
          <a:xfrm>
            <a:off x="2181533" y="2749563"/>
            <a:ext cx="685800" cy="546100"/>
          </a:xfrm>
          <a:prstGeom prst="rect">
            <a:avLst/>
          </a:prstGeom>
        </p:spPr>
      </p:pic>
      <p:sp>
        <p:nvSpPr>
          <p:cNvPr id="6" name="テキスト ボックス 5"/>
          <p:cNvSpPr txBox="1"/>
          <p:nvPr/>
        </p:nvSpPr>
        <p:spPr>
          <a:xfrm>
            <a:off x="434022" y="1528101"/>
            <a:ext cx="6391293" cy="523220"/>
          </a:xfrm>
          <a:prstGeom prst="rect">
            <a:avLst/>
          </a:prstGeom>
          <a:noFill/>
        </p:spPr>
        <p:txBody>
          <a:bodyPr wrap="none" rtlCol="0">
            <a:spAutoFit/>
          </a:bodyPr>
          <a:lstStyle/>
          <a:p>
            <a:r>
              <a:rPr kumimoji="1" lang="ja-JP" altLang="en-US" sz="2800" dirty="0" smtClean="0"/>
              <a:t>宇宙ができたとき（ビッグバン）、宇宙には</a:t>
            </a:r>
            <a:endParaRPr kumimoji="1" lang="en-US" altLang="ja-JP" sz="2800" dirty="0" smtClean="0"/>
          </a:p>
        </p:txBody>
      </p:sp>
      <p:sp>
        <p:nvSpPr>
          <p:cNvPr id="7" name="テキスト ボックス 6"/>
          <p:cNvSpPr txBox="1"/>
          <p:nvPr/>
        </p:nvSpPr>
        <p:spPr>
          <a:xfrm>
            <a:off x="1419339" y="2184850"/>
            <a:ext cx="2172891" cy="461665"/>
          </a:xfrm>
          <a:prstGeom prst="rect">
            <a:avLst/>
          </a:prstGeom>
          <a:noFill/>
        </p:spPr>
        <p:txBody>
          <a:bodyPr wrap="none" rtlCol="0">
            <a:spAutoFit/>
          </a:bodyPr>
          <a:lstStyle/>
          <a:p>
            <a:r>
              <a:rPr kumimoji="1" lang="ja-JP" altLang="en-US" sz="2400" dirty="0" smtClean="0"/>
              <a:t>水素（陽子</a:t>
            </a:r>
            <a:r>
              <a:rPr kumimoji="1" lang="en-US" altLang="ja-JP" sz="2400" dirty="0" smtClean="0"/>
              <a:t>1</a:t>
            </a:r>
            <a:r>
              <a:rPr kumimoji="1" lang="ja-JP" altLang="en-US" sz="2400" dirty="0" smtClean="0"/>
              <a:t>つ）</a:t>
            </a:r>
            <a:endParaRPr kumimoji="1" lang="ja-JP" altLang="en-US" sz="2400" dirty="0"/>
          </a:p>
        </p:txBody>
      </p:sp>
      <p:sp>
        <p:nvSpPr>
          <p:cNvPr id="8" name="テキスト ボックス 7"/>
          <p:cNvSpPr txBox="1"/>
          <p:nvPr/>
        </p:nvSpPr>
        <p:spPr>
          <a:xfrm>
            <a:off x="4178592" y="2674867"/>
            <a:ext cx="459581" cy="523220"/>
          </a:xfrm>
          <a:prstGeom prst="rect">
            <a:avLst/>
          </a:prstGeom>
          <a:noFill/>
        </p:spPr>
        <p:txBody>
          <a:bodyPr wrap="none" rtlCol="0">
            <a:spAutoFit/>
          </a:bodyPr>
          <a:lstStyle/>
          <a:p>
            <a:r>
              <a:rPr kumimoji="1" lang="ja-JP" altLang="en-US" sz="2800" dirty="0" smtClean="0"/>
              <a:t>と</a:t>
            </a:r>
            <a:endParaRPr kumimoji="1" lang="ja-JP" altLang="en-US" sz="2800" dirty="0"/>
          </a:p>
        </p:txBody>
      </p:sp>
      <p:sp>
        <p:nvSpPr>
          <p:cNvPr id="9" name="テキスト ボックス 8"/>
          <p:cNvSpPr txBox="1"/>
          <p:nvPr/>
        </p:nvSpPr>
        <p:spPr>
          <a:xfrm>
            <a:off x="4470089" y="2162439"/>
            <a:ext cx="4245273" cy="461665"/>
          </a:xfrm>
          <a:prstGeom prst="rect">
            <a:avLst/>
          </a:prstGeom>
          <a:noFill/>
        </p:spPr>
        <p:txBody>
          <a:bodyPr wrap="none" rtlCol="0">
            <a:spAutoFit/>
          </a:bodyPr>
          <a:lstStyle/>
          <a:p>
            <a:r>
              <a:rPr lang="ja-JP" altLang="en-US" sz="2400" dirty="0" smtClean="0"/>
              <a:t>ヘリウム</a:t>
            </a:r>
            <a:r>
              <a:rPr kumimoji="1" lang="ja-JP" altLang="en-US" sz="2400" dirty="0" smtClean="0"/>
              <a:t>（陽子</a:t>
            </a:r>
            <a:r>
              <a:rPr lang="en-US" altLang="ja-JP" sz="2400" dirty="0"/>
              <a:t>2</a:t>
            </a:r>
            <a:r>
              <a:rPr kumimoji="1" lang="ja-JP" altLang="en-US" sz="2400" dirty="0" smtClean="0"/>
              <a:t>つ、中性子</a:t>
            </a:r>
            <a:r>
              <a:rPr kumimoji="1" lang="en-US" altLang="ja-JP" sz="2400" dirty="0" smtClean="0"/>
              <a:t>2</a:t>
            </a:r>
            <a:r>
              <a:rPr kumimoji="1" lang="ja-JP" altLang="en-US" sz="2400" dirty="0" smtClean="0"/>
              <a:t>つ）</a:t>
            </a:r>
            <a:endParaRPr kumimoji="1" lang="ja-JP" altLang="en-US" sz="2400" dirty="0"/>
          </a:p>
        </p:txBody>
      </p:sp>
      <p:sp>
        <p:nvSpPr>
          <p:cNvPr id="10" name="テキスト ボックス 9"/>
          <p:cNvSpPr txBox="1"/>
          <p:nvPr/>
        </p:nvSpPr>
        <p:spPr>
          <a:xfrm>
            <a:off x="745638" y="3485022"/>
            <a:ext cx="6081913" cy="523220"/>
          </a:xfrm>
          <a:prstGeom prst="rect">
            <a:avLst/>
          </a:prstGeom>
          <a:noFill/>
        </p:spPr>
        <p:txBody>
          <a:bodyPr wrap="none" rtlCol="0">
            <a:spAutoFit/>
          </a:bodyPr>
          <a:lstStyle/>
          <a:p>
            <a:r>
              <a:rPr lang="ja-JP" altLang="en-US" sz="2800" dirty="0" smtClean="0"/>
              <a:t>しかなかった</a:t>
            </a:r>
            <a:r>
              <a:rPr lang="ja-JP" altLang="en-US" dirty="0" smtClean="0"/>
              <a:t>（リチウムもほんの少しだけあったらしい）</a:t>
            </a:r>
            <a:endParaRPr kumimoji="1" lang="en-US" altLang="ja-JP" dirty="0" smtClean="0"/>
          </a:p>
        </p:txBody>
      </p:sp>
      <p:sp>
        <p:nvSpPr>
          <p:cNvPr id="12" name="テキスト ボックス 11"/>
          <p:cNvSpPr txBox="1"/>
          <p:nvPr/>
        </p:nvSpPr>
        <p:spPr>
          <a:xfrm>
            <a:off x="395774" y="4553145"/>
            <a:ext cx="8148629" cy="1938992"/>
          </a:xfrm>
          <a:prstGeom prst="rect">
            <a:avLst/>
          </a:prstGeom>
          <a:noFill/>
        </p:spPr>
        <p:txBody>
          <a:bodyPr wrap="square" rtlCol="0">
            <a:spAutoFit/>
          </a:bodyPr>
          <a:lstStyle/>
          <a:p>
            <a:pPr marL="457200" indent="-457200">
              <a:buFont typeface="Arial"/>
              <a:buChar char="•"/>
            </a:pPr>
            <a:r>
              <a:rPr kumimoji="1" lang="ja-JP" altLang="en-US" sz="2400" dirty="0" smtClean="0"/>
              <a:t>それ以外の元素は全て、星の内部で、又は</a:t>
            </a:r>
            <a:r>
              <a:rPr lang="ja-JP" altLang="en-US" sz="2400" dirty="0" smtClean="0"/>
              <a:t>星が大爆発（超新星爆発）する時の核反応で作られた</a:t>
            </a:r>
            <a:endParaRPr lang="en-US" altLang="ja-JP" sz="2400" dirty="0" smtClean="0"/>
          </a:p>
          <a:p>
            <a:pPr marL="457200" indent="-457200">
              <a:buFont typeface="Arial"/>
              <a:buChar char="•"/>
            </a:pPr>
            <a:endParaRPr kumimoji="1" lang="en-US" altLang="ja-JP" sz="2400" dirty="0"/>
          </a:p>
          <a:p>
            <a:pPr marL="457200" indent="-457200">
              <a:buFont typeface="Arial"/>
              <a:buChar char="•"/>
            </a:pPr>
            <a:r>
              <a:rPr lang="ja-JP" altLang="en-US" sz="2400" dirty="0" smtClean="0"/>
              <a:t>だから、皆さんの身体を作っている原子のほとんどは、太陽系が生まれる前に他の星の中で作られたもの</a:t>
            </a:r>
            <a:endParaRPr kumimoji="1" lang="ja-JP" altLang="en-US" sz="2400" dirty="0"/>
          </a:p>
        </p:txBody>
      </p:sp>
    </p:spTree>
    <p:extLst>
      <p:ext uri="{BB962C8B-B14F-4D97-AF65-F5344CB8AC3E}">
        <p14:creationId xmlns:p14="http://schemas.microsoft.com/office/powerpoint/2010/main" val="31289498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9404" y="274638"/>
            <a:ext cx="4426098" cy="1143000"/>
          </a:xfrm>
        </p:spPr>
        <p:txBody>
          <a:bodyPr>
            <a:noAutofit/>
          </a:bodyPr>
          <a:lstStyle/>
          <a:p>
            <a:r>
              <a:rPr kumimoji="1" lang="ja-JP" altLang="en-US" sz="3200" dirty="0" smtClean="0"/>
              <a:t>太陽のエネルギー源は、水素の核融合</a:t>
            </a:r>
            <a:endParaRPr kumimoji="1" lang="ja-JP" altLang="en-US" sz="3200" dirty="0"/>
          </a:p>
        </p:txBody>
      </p:sp>
      <p:pic>
        <p:nvPicPr>
          <p:cNvPr id="4" name="図 3"/>
          <p:cNvPicPr>
            <a:picLocks noChangeAspect="1"/>
          </p:cNvPicPr>
          <p:nvPr/>
        </p:nvPicPr>
        <p:blipFill>
          <a:blip r:embed="rId3"/>
          <a:stretch>
            <a:fillRect/>
          </a:stretch>
        </p:blipFill>
        <p:spPr>
          <a:xfrm>
            <a:off x="5678598" y="616586"/>
            <a:ext cx="3208972" cy="4537418"/>
          </a:xfrm>
          <a:prstGeom prst="rect">
            <a:avLst/>
          </a:prstGeom>
        </p:spPr>
      </p:pic>
      <p:pic>
        <p:nvPicPr>
          <p:cNvPr id="5" name="図 4" descr="Interi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32" y="1960762"/>
            <a:ext cx="2749736" cy="2749736"/>
          </a:xfrm>
          <a:prstGeom prst="rect">
            <a:avLst/>
          </a:prstGeom>
        </p:spPr>
      </p:pic>
      <p:cxnSp>
        <p:nvCxnSpPr>
          <p:cNvPr id="7" name="直線コネクタ 6"/>
          <p:cNvCxnSpPr/>
          <p:nvPr/>
        </p:nvCxnSpPr>
        <p:spPr>
          <a:xfrm flipV="1">
            <a:off x="2353115" y="896350"/>
            <a:ext cx="2916077" cy="2203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2353115" y="3529372"/>
            <a:ext cx="2916077" cy="1437893"/>
          </a:xfrm>
          <a:prstGeom prst="line">
            <a:avLst/>
          </a:prstGeom>
        </p:spPr>
        <p:style>
          <a:lnRef idx="2">
            <a:schemeClr val="accent1"/>
          </a:lnRef>
          <a:fillRef idx="0">
            <a:schemeClr val="accent1"/>
          </a:fillRef>
          <a:effectRef idx="1">
            <a:schemeClr val="accent1"/>
          </a:effectRef>
          <a:fontRef idx="minor">
            <a:schemeClr val="tx1"/>
          </a:fontRef>
        </p:style>
      </p:cxnSp>
      <p:sp>
        <p:nvSpPr>
          <p:cNvPr id="3" name="テキスト ボックス 2"/>
          <p:cNvSpPr txBox="1"/>
          <p:nvPr/>
        </p:nvSpPr>
        <p:spPr>
          <a:xfrm>
            <a:off x="6522971" y="331607"/>
            <a:ext cx="1675834" cy="369332"/>
          </a:xfrm>
          <a:prstGeom prst="rect">
            <a:avLst/>
          </a:prstGeom>
          <a:noFill/>
        </p:spPr>
        <p:txBody>
          <a:bodyPr wrap="none" rtlCol="0">
            <a:spAutoFit/>
          </a:bodyPr>
          <a:lstStyle/>
          <a:p>
            <a:r>
              <a:rPr lang="ja-JP" altLang="en-US" dirty="0" smtClean="0"/>
              <a:t>水素原子核</a:t>
            </a:r>
            <a:r>
              <a:rPr lang="en-US" altLang="ja-JP" dirty="0" smtClean="0"/>
              <a:t>4</a:t>
            </a:r>
            <a:r>
              <a:rPr lang="ja-JP" altLang="en-US" dirty="0" smtClean="0"/>
              <a:t>つ</a:t>
            </a:r>
            <a:endParaRPr kumimoji="1" lang="ja-JP" altLang="en-US" dirty="0"/>
          </a:p>
        </p:txBody>
      </p:sp>
      <p:sp>
        <p:nvSpPr>
          <p:cNvPr id="10" name="テキスト ボックス 9"/>
          <p:cNvSpPr txBox="1"/>
          <p:nvPr/>
        </p:nvSpPr>
        <p:spPr>
          <a:xfrm>
            <a:off x="6286163" y="5094518"/>
            <a:ext cx="2047330" cy="369332"/>
          </a:xfrm>
          <a:prstGeom prst="rect">
            <a:avLst/>
          </a:prstGeom>
          <a:noFill/>
        </p:spPr>
        <p:txBody>
          <a:bodyPr wrap="none" rtlCol="0">
            <a:spAutoFit/>
          </a:bodyPr>
          <a:lstStyle/>
          <a:p>
            <a:r>
              <a:rPr lang="ja-JP" altLang="en-US" dirty="0" smtClean="0"/>
              <a:t>ヘリウム原子核</a:t>
            </a:r>
            <a:r>
              <a:rPr lang="en-US" altLang="ja-JP" dirty="0"/>
              <a:t>1</a:t>
            </a:r>
            <a:r>
              <a:rPr lang="ja-JP" altLang="en-US" dirty="0" smtClean="0"/>
              <a:t>つ</a:t>
            </a:r>
            <a:endParaRPr kumimoji="1" lang="ja-JP" altLang="en-US" dirty="0"/>
          </a:p>
        </p:txBody>
      </p:sp>
    </p:spTree>
    <p:extLst>
      <p:ext uri="{BB962C8B-B14F-4D97-AF65-F5344CB8AC3E}">
        <p14:creationId xmlns:p14="http://schemas.microsoft.com/office/powerpoint/2010/main" val="23192232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2594"/>
            <a:ext cx="8229600" cy="1143000"/>
          </a:xfrm>
        </p:spPr>
        <p:txBody>
          <a:bodyPr>
            <a:normAutofit/>
          </a:bodyPr>
          <a:lstStyle/>
          <a:p>
            <a:r>
              <a:rPr lang="ja-JP" altLang="en-US" sz="3600" dirty="0" smtClean="0"/>
              <a:t>核分裂：原子爆弾、原子力発電所の原理</a:t>
            </a:r>
            <a:endParaRPr kumimoji="1" lang="ja-JP" altLang="en-US" sz="3600" dirty="0"/>
          </a:p>
        </p:txBody>
      </p:sp>
      <p:sp>
        <p:nvSpPr>
          <p:cNvPr id="3" name="コンテンツ プレースホルダー 2"/>
          <p:cNvSpPr>
            <a:spLocks noGrp="1"/>
          </p:cNvSpPr>
          <p:nvPr>
            <p:ph idx="1"/>
          </p:nvPr>
        </p:nvSpPr>
        <p:spPr>
          <a:xfrm>
            <a:off x="793364" y="1108921"/>
            <a:ext cx="7909432" cy="829874"/>
          </a:xfrm>
        </p:spPr>
        <p:txBody>
          <a:bodyPr>
            <a:normAutofit/>
          </a:bodyPr>
          <a:lstStyle/>
          <a:p>
            <a:r>
              <a:rPr lang="ja-JP" altLang="en-US" sz="2800" dirty="0" smtClean="0"/>
              <a:t>核分裂＝大きな原子核が分裂すること</a:t>
            </a:r>
            <a:endParaRPr kumimoji="1" lang="en-US" altLang="ja-JP" sz="2800" dirty="0" smtClean="0"/>
          </a:p>
          <a:p>
            <a:endParaRPr kumimoji="1" lang="ja-JP" altLang="en-US" sz="2800" dirty="0"/>
          </a:p>
        </p:txBody>
      </p:sp>
      <p:pic>
        <p:nvPicPr>
          <p:cNvPr id="4" name="図 3"/>
          <p:cNvPicPr>
            <a:picLocks noChangeAspect="1"/>
          </p:cNvPicPr>
          <p:nvPr/>
        </p:nvPicPr>
        <p:blipFill>
          <a:blip r:embed="rId3"/>
          <a:stretch>
            <a:fillRect/>
          </a:stretch>
        </p:blipFill>
        <p:spPr>
          <a:xfrm>
            <a:off x="457200" y="1546642"/>
            <a:ext cx="2692490" cy="4200285"/>
          </a:xfrm>
          <a:prstGeom prst="rect">
            <a:avLst/>
          </a:prstGeom>
        </p:spPr>
      </p:pic>
      <p:sp>
        <p:nvSpPr>
          <p:cNvPr id="5" name="テキスト ボックス 4"/>
          <p:cNvSpPr txBox="1"/>
          <p:nvPr/>
        </p:nvSpPr>
        <p:spPr>
          <a:xfrm>
            <a:off x="4027439" y="2281568"/>
            <a:ext cx="3461443" cy="830997"/>
          </a:xfrm>
          <a:prstGeom prst="rect">
            <a:avLst/>
          </a:prstGeom>
          <a:noFill/>
        </p:spPr>
        <p:txBody>
          <a:bodyPr wrap="square" rtlCol="0">
            <a:spAutoFit/>
          </a:bodyPr>
          <a:lstStyle/>
          <a:p>
            <a:r>
              <a:rPr kumimoji="1" lang="ja-JP" altLang="en-US" sz="2400" dirty="0" smtClean="0"/>
              <a:t>ウラン</a:t>
            </a:r>
            <a:r>
              <a:rPr kumimoji="1" lang="en-US" altLang="ja-JP" sz="2400" dirty="0" smtClean="0"/>
              <a:t>235</a:t>
            </a:r>
            <a:r>
              <a:rPr kumimoji="1" lang="ja-JP" altLang="en-US" sz="2400" dirty="0" smtClean="0"/>
              <a:t>が中性子を</a:t>
            </a:r>
            <a:r>
              <a:rPr kumimoji="1" lang="en-US" altLang="ja-JP" sz="2400" dirty="0" smtClean="0"/>
              <a:t>1</a:t>
            </a:r>
            <a:r>
              <a:rPr kumimoji="1" lang="ja-JP" altLang="en-US" sz="2400" dirty="0" smtClean="0"/>
              <a:t>つ吸収してウラン</a:t>
            </a:r>
            <a:r>
              <a:rPr kumimoji="1" lang="en-US" altLang="ja-JP" sz="2400" dirty="0" smtClean="0"/>
              <a:t>236</a:t>
            </a:r>
            <a:r>
              <a:rPr kumimoji="1" lang="ja-JP" altLang="en-US" sz="2400" dirty="0" smtClean="0"/>
              <a:t>になる</a:t>
            </a:r>
            <a:endParaRPr kumimoji="1" lang="ja-JP" altLang="en-US" sz="2400" dirty="0"/>
          </a:p>
        </p:txBody>
      </p:sp>
      <p:sp>
        <p:nvSpPr>
          <p:cNvPr id="6" name="テキスト ボックス 5"/>
          <p:cNvSpPr txBox="1"/>
          <p:nvPr/>
        </p:nvSpPr>
        <p:spPr>
          <a:xfrm>
            <a:off x="905420" y="1714707"/>
            <a:ext cx="877163" cy="369332"/>
          </a:xfrm>
          <a:prstGeom prst="rect">
            <a:avLst/>
          </a:prstGeom>
          <a:noFill/>
        </p:spPr>
        <p:txBody>
          <a:bodyPr wrap="none" rtlCol="0">
            <a:spAutoFit/>
          </a:bodyPr>
          <a:lstStyle/>
          <a:p>
            <a:r>
              <a:rPr kumimoji="1" lang="ja-JP" altLang="en-US" dirty="0" smtClean="0"/>
              <a:t>中性子</a:t>
            </a:r>
            <a:endParaRPr kumimoji="1" lang="ja-JP" altLang="en-US" dirty="0"/>
          </a:p>
        </p:txBody>
      </p:sp>
      <p:sp>
        <p:nvSpPr>
          <p:cNvPr id="7" name="テキスト ボックス 6"/>
          <p:cNvSpPr txBox="1"/>
          <p:nvPr/>
        </p:nvSpPr>
        <p:spPr>
          <a:xfrm>
            <a:off x="298629" y="2327735"/>
            <a:ext cx="1138878" cy="369332"/>
          </a:xfrm>
          <a:prstGeom prst="rect">
            <a:avLst/>
          </a:prstGeom>
          <a:noFill/>
        </p:spPr>
        <p:txBody>
          <a:bodyPr wrap="none" rtlCol="0">
            <a:spAutoFit/>
          </a:bodyPr>
          <a:lstStyle/>
          <a:p>
            <a:r>
              <a:rPr lang="ja-JP" altLang="en-US" dirty="0" smtClean="0"/>
              <a:t>ウラン</a:t>
            </a:r>
            <a:r>
              <a:rPr lang="en-US" altLang="ja-JP" dirty="0" smtClean="0"/>
              <a:t>235</a:t>
            </a:r>
            <a:endParaRPr kumimoji="1" lang="ja-JP" altLang="en-US" dirty="0"/>
          </a:p>
        </p:txBody>
      </p:sp>
      <p:sp>
        <p:nvSpPr>
          <p:cNvPr id="8" name="テキスト ボックス 7"/>
          <p:cNvSpPr txBox="1"/>
          <p:nvPr/>
        </p:nvSpPr>
        <p:spPr>
          <a:xfrm>
            <a:off x="130732" y="3432505"/>
            <a:ext cx="1138878" cy="369332"/>
          </a:xfrm>
          <a:prstGeom prst="rect">
            <a:avLst/>
          </a:prstGeom>
          <a:noFill/>
        </p:spPr>
        <p:txBody>
          <a:bodyPr wrap="none" rtlCol="0">
            <a:spAutoFit/>
          </a:bodyPr>
          <a:lstStyle/>
          <a:p>
            <a:r>
              <a:rPr lang="ja-JP" altLang="en-US" dirty="0" smtClean="0"/>
              <a:t>ウラン</a:t>
            </a:r>
            <a:r>
              <a:rPr lang="en-US" altLang="ja-JP" dirty="0" smtClean="0"/>
              <a:t>236</a:t>
            </a:r>
            <a:endParaRPr kumimoji="1" lang="ja-JP" altLang="en-US" dirty="0"/>
          </a:p>
        </p:txBody>
      </p:sp>
      <p:sp>
        <p:nvSpPr>
          <p:cNvPr id="9" name="テキスト ボックス 8"/>
          <p:cNvSpPr txBox="1"/>
          <p:nvPr/>
        </p:nvSpPr>
        <p:spPr>
          <a:xfrm>
            <a:off x="130732" y="4275840"/>
            <a:ext cx="1329360" cy="369332"/>
          </a:xfrm>
          <a:prstGeom prst="rect">
            <a:avLst/>
          </a:prstGeom>
          <a:noFill/>
        </p:spPr>
        <p:txBody>
          <a:bodyPr wrap="none" rtlCol="0">
            <a:spAutoFit/>
          </a:bodyPr>
          <a:lstStyle/>
          <a:p>
            <a:r>
              <a:rPr lang="ja-JP" altLang="en-US" dirty="0" smtClean="0"/>
              <a:t>クリプトン</a:t>
            </a:r>
            <a:r>
              <a:rPr lang="en-US" altLang="ja-JP" dirty="0" smtClean="0"/>
              <a:t>92</a:t>
            </a:r>
            <a:endParaRPr kumimoji="1" lang="ja-JP" altLang="en-US" dirty="0"/>
          </a:p>
        </p:txBody>
      </p:sp>
      <p:sp>
        <p:nvSpPr>
          <p:cNvPr id="11" name="テキスト ボックス 10"/>
          <p:cNvSpPr txBox="1"/>
          <p:nvPr/>
        </p:nvSpPr>
        <p:spPr>
          <a:xfrm>
            <a:off x="2253537" y="4130106"/>
            <a:ext cx="1381433" cy="369332"/>
          </a:xfrm>
          <a:prstGeom prst="rect">
            <a:avLst/>
          </a:prstGeom>
          <a:noFill/>
        </p:spPr>
        <p:txBody>
          <a:bodyPr wrap="none" rtlCol="0">
            <a:spAutoFit/>
          </a:bodyPr>
          <a:lstStyle/>
          <a:p>
            <a:r>
              <a:rPr lang="ja-JP" altLang="en-US" dirty="0" smtClean="0"/>
              <a:t>バリウム</a:t>
            </a:r>
            <a:r>
              <a:rPr lang="en-US" altLang="ja-JP" dirty="0" smtClean="0"/>
              <a:t>141</a:t>
            </a:r>
            <a:endParaRPr kumimoji="1" lang="ja-JP" altLang="en-US" dirty="0"/>
          </a:p>
        </p:txBody>
      </p:sp>
      <p:sp>
        <p:nvSpPr>
          <p:cNvPr id="12" name="テキスト ボックス 11"/>
          <p:cNvSpPr txBox="1"/>
          <p:nvPr/>
        </p:nvSpPr>
        <p:spPr>
          <a:xfrm>
            <a:off x="401172" y="5190570"/>
            <a:ext cx="877163" cy="369332"/>
          </a:xfrm>
          <a:prstGeom prst="rect">
            <a:avLst/>
          </a:prstGeom>
          <a:noFill/>
        </p:spPr>
        <p:txBody>
          <a:bodyPr wrap="none" rtlCol="0">
            <a:spAutoFit/>
          </a:bodyPr>
          <a:lstStyle/>
          <a:p>
            <a:r>
              <a:rPr kumimoji="1" lang="ja-JP" altLang="en-US" dirty="0" smtClean="0"/>
              <a:t>中性子</a:t>
            </a:r>
            <a:endParaRPr kumimoji="1" lang="ja-JP" altLang="en-US" dirty="0"/>
          </a:p>
        </p:txBody>
      </p:sp>
      <p:cxnSp>
        <p:nvCxnSpPr>
          <p:cNvPr id="14" name="直線矢印コネクタ 13"/>
          <p:cNvCxnSpPr>
            <a:stCxn id="5" idx="1"/>
          </p:cNvCxnSpPr>
          <p:nvPr/>
        </p:nvCxnSpPr>
        <p:spPr>
          <a:xfrm flipH="1">
            <a:off x="2166362" y="2697067"/>
            <a:ext cx="1861077" cy="2720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H="1">
            <a:off x="2166362" y="3801837"/>
            <a:ext cx="1861077" cy="2720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4179840" y="3401515"/>
            <a:ext cx="4709706" cy="1200328"/>
          </a:xfrm>
          <a:prstGeom prst="rect">
            <a:avLst/>
          </a:prstGeom>
          <a:noFill/>
        </p:spPr>
        <p:txBody>
          <a:bodyPr wrap="square" rtlCol="0">
            <a:spAutoFit/>
          </a:bodyPr>
          <a:lstStyle/>
          <a:p>
            <a:r>
              <a:rPr kumimoji="1" lang="ja-JP" altLang="en-US" sz="2400" dirty="0" smtClean="0"/>
              <a:t>ウラン</a:t>
            </a:r>
            <a:r>
              <a:rPr kumimoji="1" lang="en-US" altLang="ja-JP" sz="2400" dirty="0" smtClean="0"/>
              <a:t>236</a:t>
            </a:r>
            <a:r>
              <a:rPr kumimoji="1" lang="ja-JP" altLang="en-US" sz="2400" dirty="0" smtClean="0"/>
              <a:t>が核分裂して、</a:t>
            </a:r>
            <a:r>
              <a:rPr lang="en-US" altLang="ja-JP" sz="2400" dirty="0" smtClean="0"/>
              <a:t>2</a:t>
            </a:r>
            <a:r>
              <a:rPr lang="ja-JP" altLang="en-US" sz="2400" dirty="0" smtClean="0"/>
              <a:t>つの別々の原子核になる。この時</a:t>
            </a:r>
            <a:endParaRPr lang="en-US" altLang="ja-JP" sz="2400" dirty="0" smtClean="0"/>
          </a:p>
          <a:p>
            <a:r>
              <a:rPr lang="ja-JP" altLang="en-US" sz="2400" dirty="0" smtClean="0"/>
              <a:t>莫大なエネルギー（放射線）が出る</a:t>
            </a:r>
            <a:endParaRPr kumimoji="1" lang="en-US" altLang="ja-JP" sz="2400" dirty="0" smtClean="0"/>
          </a:p>
        </p:txBody>
      </p:sp>
      <p:sp>
        <p:nvSpPr>
          <p:cNvPr id="19" name="テキスト ボックス 18"/>
          <p:cNvSpPr txBox="1"/>
          <p:nvPr/>
        </p:nvSpPr>
        <p:spPr>
          <a:xfrm>
            <a:off x="3809326" y="4985156"/>
            <a:ext cx="4706710" cy="1200328"/>
          </a:xfrm>
          <a:prstGeom prst="rect">
            <a:avLst/>
          </a:prstGeom>
          <a:noFill/>
        </p:spPr>
        <p:txBody>
          <a:bodyPr wrap="square" rtlCol="0">
            <a:spAutoFit/>
          </a:bodyPr>
          <a:lstStyle/>
          <a:p>
            <a:r>
              <a:rPr kumimoji="1" lang="ja-JP" altLang="en-US" sz="2400" dirty="0" smtClean="0"/>
              <a:t>核分裂の時に飛び出す中性子が、さらに同じ反応を引き起こす</a:t>
            </a:r>
            <a:endParaRPr kumimoji="1" lang="en-US" altLang="ja-JP" sz="2400" dirty="0" smtClean="0"/>
          </a:p>
          <a:p>
            <a:r>
              <a:rPr kumimoji="1" lang="ja-JP" altLang="en-US" sz="2400" dirty="0" smtClean="0"/>
              <a:t>＝＞</a:t>
            </a:r>
            <a:r>
              <a:rPr kumimoji="1" lang="ja-JP" altLang="en-US" sz="2400" dirty="0" smtClean="0">
                <a:solidFill>
                  <a:srgbClr val="FF0000"/>
                </a:solidFill>
              </a:rPr>
              <a:t>連鎖反応</a:t>
            </a:r>
            <a:endParaRPr kumimoji="1" lang="en-US" altLang="ja-JP" sz="2400" dirty="0" smtClean="0">
              <a:solidFill>
                <a:srgbClr val="FF0000"/>
              </a:solidFill>
            </a:endParaRPr>
          </a:p>
        </p:txBody>
      </p:sp>
      <p:cxnSp>
        <p:nvCxnSpPr>
          <p:cNvPr id="20" name="直線矢印コネクタ 19"/>
          <p:cNvCxnSpPr/>
          <p:nvPr/>
        </p:nvCxnSpPr>
        <p:spPr>
          <a:xfrm flipH="1">
            <a:off x="1829440" y="5610883"/>
            <a:ext cx="1861077" cy="2720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9811" y="6441294"/>
            <a:ext cx="9381895" cy="338554"/>
          </a:xfrm>
          <a:prstGeom prst="rect">
            <a:avLst/>
          </a:prstGeom>
          <a:noFill/>
        </p:spPr>
        <p:txBody>
          <a:bodyPr wrap="none" rtlCol="0">
            <a:spAutoFit/>
          </a:bodyPr>
          <a:lstStyle/>
          <a:p>
            <a:r>
              <a:rPr lang="ja-JP" altLang="en-US" sz="1600" dirty="0" smtClean="0"/>
              <a:t>（爆弾や原子力発電所で使われる</a:t>
            </a:r>
            <a:r>
              <a:rPr kumimoji="1" lang="ja-JP" altLang="en-US" sz="1600" dirty="0" smtClean="0"/>
              <a:t>核分裂にはこれ以外の反応もあるが、連鎖反応のメカニズムは似ている）</a:t>
            </a:r>
            <a:endParaRPr kumimoji="1" lang="ja-JP" altLang="en-US" sz="1600" dirty="0"/>
          </a:p>
        </p:txBody>
      </p:sp>
    </p:spTree>
    <p:extLst>
      <p:ext uri="{BB962C8B-B14F-4D97-AF65-F5344CB8AC3E}">
        <p14:creationId xmlns:p14="http://schemas.microsoft.com/office/powerpoint/2010/main" val="16715595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1494"/>
            <a:ext cx="8229600" cy="1143000"/>
          </a:xfrm>
        </p:spPr>
        <p:txBody>
          <a:bodyPr>
            <a:normAutofit/>
          </a:bodyPr>
          <a:lstStyle/>
          <a:p>
            <a:r>
              <a:rPr kumimoji="1" lang="ja-JP" altLang="en-US" sz="3600" dirty="0" smtClean="0"/>
              <a:t>原子力発電の仕組み</a:t>
            </a:r>
            <a:endParaRPr kumimoji="1" lang="ja-JP" altLang="en-US" sz="3600" dirty="0"/>
          </a:p>
        </p:txBody>
      </p:sp>
      <p:pic>
        <p:nvPicPr>
          <p:cNvPr id="4" name="図 3"/>
          <p:cNvPicPr>
            <a:picLocks noChangeAspect="1"/>
          </p:cNvPicPr>
          <p:nvPr/>
        </p:nvPicPr>
        <p:blipFill>
          <a:blip r:embed="rId2"/>
          <a:stretch>
            <a:fillRect/>
          </a:stretch>
        </p:blipFill>
        <p:spPr>
          <a:xfrm>
            <a:off x="1232585" y="2188321"/>
            <a:ext cx="6928617" cy="4012282"/>
          </a:xfrm>
          <a:prstGeom prst="rect">
            <a:avLst/>
          </a:prstGeom>
        </p:spPr>
      </p:pic>
      <p:sp>
        <p:nvSpPr>
          <p:cNvPr id="5" name="テキスト ボックス 4"/>
          <p:cNvSpPr txBox="1"/>
          <p:nvPr/>
        </p:nvSpPr>
        <p:spPr>
          <a:xfrm>
            <a:off x="728345" y="1064413"/>
            <a:ext cx="7787692" cy="1015663"/>
          </a:xfrm>
          <a:prstGeom prst="rect">
            <a:avLst/>
          </a:prstGeom>
          <a:noFill/>
        </p:spPr>
        <p:txBody>
          <a:bodyPr wrap="square" rtlCol="0">
            <a:spAutoFit/>
          </a:bodyPr>
          <a:lstStyle/>
          <a:p>
            <a:pPr marL="342900" indent="-342900">
              <a:buFont typeface="Arial"/>
              <a:buChar char="•"/>
            </a:pPr>
            <a:r>
              <a:rPr kumimoji="1" lang="ja-JP" altLang="en-US" sz="2000" dirty="0" smtClean="0"/>
              <a:t>火力、水力、原子力など、ほとんどの発電は「コイルを磁場の中で回す」ことによる「電磁誘導」を使う</a:t>
            </a:r>
            <a:r>
              <a:rPr lang="ja-JP" altLang="en-US" sz="2000" dirty="0" smtClean="0"/>
              <a:t>（自転車のダイナモライトと一緒）</a:t>
            </a:r>
            <a:endParaRPr lang="en-US" altLang="ja-JP" sz="2000" dirty="0" smtClean="0"/>
          </a:p>
          <a:p>
            <a:pPr marL="342900" indent="-342900">
              <a:buFont typeface="Arial"/>
              <a:buChar char="•"/>
            </a:pPr>
            <a:r>
              <a:rPr kumimoji="1" lang="ja-JP" altLang="en-US" sz="2000" dirty="0" smtClean="0"/>
              <a:t>原発は、核分裂で発生した熱で水を沸かし、蒸気で発電機を回す</a:t>
            </a:r>
            <a:endParaRPr kumimoji="1" lang="ja-JP" altLang="en-US" sz="2000" dirty="0"/>
          </a:p>
        </p:txBody>
      </p:sp>
      <p:sp>
        <p:nvSpPr>
          <p:cNvPr id="6" name="テキスト ボックス 5"/>
          <p:cNvSpPr txBox="1"/>
          <p:nvPr/>
        </p:nvSpPr>
        <p:spPr>
          <a:xfrm>
            <a:off x="1512719" y="6200603"/>
            <a:ext cx="5829014" cy="646331"/>
          </a:xfrm>
          <a:prstGeom prst="rect">
            <a:avLst/>
          </a:prstGeom>
          <a:noFill/>
        </p:spPr>
        <p:txBody>
          <a:bodyPr wrap="none" rtlCol="0">
            <a:spAutoFit/>
          </a:bodyPr>
          <a:lstStyle/>
          <a:p>
            <a:r>
              <a:rPr lang="ja-JP" altLang="en-US" dirty="0" smtClean="0"/>
              <a:t>（敢えて）東京電力の</a:t>
            </a:r>
            <a:r>
              <a:rPr lang="en-US" altLang="ja-JP" dirty="0" smtClean="0"/>
              <a:t>HP</a:t>
            </a:r>
            <a:r>
              <a:rPr lang="ja-JP" altLang="en-US" dirty="0" smtClean="0"/>
              <a:t>より</a:t>
            </a:r>
            <a:endParaRPr lang="en-US" altLang="ja-JP" dirty="0" smtClean="0"/>
          </a:p>
          <a:p>
            <a:r>
              <a:rPr lang="en-US" altLang="ja-JP" dirty="0" smtClean="0"/>
              <a:t>http</a:t>
            </a:r>
            <a:r>
              <a:rPr lang="en-US" altLang="ja-JP" dirty="0"/>
              <a:t>://</a:t>
            </a:r>
            <a:r>
              <a:rPr lang="en-US" altLang="ja-JP" dirty="0" err="1"/>
              <a:t>www.tepco.co.jp</a:t>
            </a:r>
            <a:r>
              <a:rPr lang="en-US" altLang="ja-JP" dirty="0"/>
              <a:t>/nu/knowledge/system/index-</a:t>
            </a:r>
            <a:r>
              <a:rPr lang="en-US" altLang="ja-JP" dirty="0" err="1"/>
              <a:t>j.html</a:t>
            </a:r>
            <a:endParaRPr kumimoji="1" lang="ja-JP" altLang="en-US" dirty="0"/>
          </a:p>
        </p:txBody>
      </p:sp>
    </p:spTree>
    <p:extLst>
      <p:ext uri="{BB962C8B-B14F-4D97-AF65-F5344CB8AC3E}">
        <p14:creationId xmlns:p14="http://schemas.microsoft.com/office/powerpoint/2010/main" val="22095001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同位体とは、中性子の数が違う原子核</a:t>
            </a:r>
            <a:endParaRPr kumimoji="1" lang="ja-JP" altLang="en-US" sz="3600" dirty="0"/>
          </a:p>
        </p:txBody>
      </p:sp>
      <p:sp>
        <p:nvSpPr>
          <p:cNvPr id="3" name="コンテンツ プレースホルダー 2"/>
          <p:cNvSpPr>
            <a:spLocks noGrp="1"/>
          </p:cNvSpPr>
          <p:nvPr>
            <p:ph idx="1"/>
          </p:nvPr>
        </p:nvSpPr>
        <p:spPr>
          <a:xfrm>
            <a:off x="457200" y="1301416"/>
            <a:ext cx="8229600" cy="4525963"/>
          </a:xfrm>
        </p:spPr>
        <p:txBody>
          <a:bodyPr>
            <a:noAutofit/>
          </a:bodyPr>
          <a:lstStyle/>
          <a:p>
            <a:r>
              <a:rPr kumimoji="1" lang="ja-JP" altLang="en-US" sz="2400" dirty="0" smtClean="0"/>
              <a:t>元素の種類（＝化学的性質）は、陽子の数で決まる</a:t>
            </a:r>
            <a:endParaRPr kumimoji="1" lang="en-US" altLang="ja-JP" sz="2400" dirty="0" smtClean="0"/>
          </a:p>
          <a:p>
            <a:r>
              <a:rPr lang="ja-JP" altLang="en-US" sz="2400" dirty="0" smtClean="0"/>
              <a:t>陽子と中性子の重さはほぼ同じ。電子はとても軽い。</a:t>
            </a:r>
            <a:endParaRPr lang="en-US" altLang="ja-JP" sz="2400" dirty="0" smtClean="0"/>
          </a:p>
          <a:p>
            <a:pPr marL="0" indent="0">
              <a:buNone/>
            </a:pPr>
            <a:r>
              <a:rPr kumimoji="1" lang="en-US" altLang="ja-JP" sz="2400" dirty="0" smtClean="0"/>
              <a:t>      </a:t>
            </a:r>
            <a:r>
              <a:rPr kumimoji="1" lang="ja-JP" altLang="en-US" sz="2400" dirty="0" smtClean="0"/>
              <a:t>＝＞原子の重さは陽子と中性子の数で決まる</a:t>
            </a:r>
            <a:endParaRPr lang="en-US" altLang="ja-JP" sz="2400" dirty="0" smtClean="0"/>
          </a:p>
          <a:p>
            <a:r>
              <a:rPr lang="ja-JP" altLang="en-US" sz="2400" dirty="0" smtClean="0"/>
              <a:t>例えば炭素（陽子</a:t>
            </a:r>
            <a:r>
              <a:rPr lang="en-US" altLang="ja-JP" sz="2400" dirty="0" smtClean="0"/>
              <a:t>6</a:t>
            </a:r>
            <a:r>
              <a:rPr lang="ja-JP" altLang="en-US" sz="2400" dirty="0" smtClean="0"/>
              <a:t>つ）には以下の</a:t>
            </a:r>
            <a:r>
              <a:rPr lang="en-US" altLang="ja-JP" sz="2400" dirty="0" smtClean="0"/>
              <a:t>3</a:t>
            </a:r>
            <a:r>
              <a:rPr lang="ja-JP" altLang="en-US" sz="2400" dirty="0" smtClean="0"/>
              <a:t>つの同位体がある</a:t>
            </a:r>
            <a:endParaRPr lang="en-US" altLang="ja-JP" sz="2400" dirty="0" smtClean="0"/>
          </a:p>
          <a:p>
            <a:pPr lvl="1"/>
            <a:r>
              <a:rPr kumimoji="1" lang="ja-JP" altLang="en-US" sz="1800" dirty="0" smtClean="0"/>
              <a:t>陽子</a:t>
            </a:r>
            <a:r>
              <a:rPr lang="en-US" altLang="ja-JP" sz="1800" dirty="0" smtClean="0"/>
              <a:t>6</a:t>
            </a:r>
            <a:r>
              <a:rPr lang="ja-JP" altLang="en-US" sz="1800" dirty="0" smtClean="0"/>
              <a:t>個、中性子</a:t>
            </a:r>
            <a:r>
              <a:rPr lang="en-US" altLang="ja-JP" sz="1800" dirty="0" smtClean="0"/>
              <a:t>6</a:t>
            </a:r>
            <a:r>
              <a:rPr lang="ja-JP" altLang="en-US" sz="1800" dirty="0" smtClean="0"/>
              <a:t>個の炭素</a:t>
            </a:r>
            <a:r>
              <a:rPr lang="en-US" altLang="ja-JP" sz="1800" dirty="0" smtClean="0"/>
              <a:t>12</a:t>
            </a:r>
          </a:p>
          <a:p>
            <a:pPr lvl="1"/>
            <a:r>
              <a:rPr kumimoji="1" lang="ja-JP" altLang="en-US" sz="1800" dirty="0" smtClean="0"/>
              <a:t>陽子</a:t>
            </a:r>
            <a:r>
              <a:rPr kumimoji="1" lang="en-US" altLang="ja-JP" sz="1800" dirty="0" smtClean="0"/>
              <a:t>6</a:t>
            </a:r>
            <a:r>
              <a:rPr kumimoji="1" lang="ja-JP" altLang="en-US" sz="1800" dirty="0" smtClean="0"/>
              <a:t>個、中性子</a:t>
            </a:r>
            <a:r>
              <a:rPr kumimoji="1" lang="en-US" altLang="ja-JP" sz="1800" dirty="0" smtClean="0"/>
              <a:t>7</a:t>
            </a:r>
            <a:r>
              <a:rPr kumimoji="1" lang="ja-JP" altLang="en-US" sz="1800" dirty="0" smtClean="0"/>
              <a:t>個の炭素</a:t>
            </a:r>
            <a:r>
              <a:rPr kumimoji="1" lang="en-US" altLang="ja-JP" sz="1800" dirty="0" smtClean="0"/>
              <a:t>13</a:t>
            </a:r>
          </a:p>
          <a:p>
            <a:pPr lvl="1"/>
            <a:r>
              <a:rPr lang="ja-JP" altLang="en-US" sz="1800" dirty="0" smtClean="0"/>
              <a:t>陽子</a:t>
            </a:r>
            <a:r>
              <a:rPr lang="en-US" altLang="ja-JP" sz="1800" dirty="0" smtClean="0"/>
              <a:t>6</a:t>
            </a:r>
            <a:r>
              <a:rPr lang="ja-JP" altLang="en-US" sz="1800" dirty="0" smtClean="0"/>
              <a:t>個、中性子</a:t>
            </a:r>
            <a:r>
              <a:rPr lang="en-US" altLang="ja-JP" sz="1800" dirty="0" smtClean="0"/>
              <a:t>8</a:t>
            </a:r>
            <a:r>
              <a:rPr lang="ja-JP" altLang="en-US" sz="1800" dirty="0" smtClean="0"/>
              <a:t>個の炭素</a:t>
            </a:r>
            <a:r>
              <a:rPr lang="en-US" altLang="ja-JP" sz="1800" dirty="0" smtClean="0"/>
              <a:t>14</a:t>
            </a:r>
          </a:p>
          <a:p>
            <a:pPr lvl="1"/>
            <a:endParaRPr lang="en-US" altLang="ja-JP" sz="1800" dirty="0"/>
          </a:p>
          <a:p>
            <a:r>
              <a:rPr lang="ja-JP" altLang="en-US" sz="2400" dirty="0" smtClean="0">
                <a:solidFill>
                  <a:srgbClr val="FF0000"/>
                </a:solidFill>
              </a:rPr>
              <a:t>同じ元素でも、核反応の起こしやすさは、同位体によって（＝中性子の数によって）異なる。</a:t>
            </a:r>
            <a:endParaRPr lang="en-US" altLang="ja-JP" sz="2400" dirty="0" smtClean="0">
              <a:solidFill>
                <a:srgbClr val="FF0000"/>
              </a:solidFill>
            </a:endParaRPr>
          </a:p>
          <a:p>
            <a:endParaRPr lang="en-US" altLang="ja-JP" sz="2400" dirty="0" smtClean="0">
              <a:solidFill>
                <a:srgbClr val="FF0000"/>
              </a:solidFill>
            </a:endParaRPr>
          </a:p>
          <a:p>
            <a:r>
              <a:rPr lang="ja-JP" altLang="en-US" sz="2400" dirty="0" smtClean="0"/>
              <a:t>ヨウ素はほとんどが陽子</a:t>
            </a:r>
            <a:r>
              <a:rPr lang="en-US" altLang="ja-JP" sz="2400" dirty="0" smtClean="0"/>
              <a:t>53</a:t>
            </a:r>
            <a:r>
              <a:rPr lang="ja-JP" altLang="en-US" sz="2400" dirty="0" smtClean="0"/>
              <a:t>個、中性子</a:t>
            </a:r>
            <a:r>
              <a:rPr lang="en-US" altLang="ja-JP" sz="2400" dirty="0" smtClean="0"/>
              <a:t>74</a:t>
            </a:r>
            <a:r>
              <a:rPr lang="ja-JP" altLang="en-US" sz="2400" dirty="0" smtClean="0"/>
              <a:t>個のヨウ素</a:t>
            </a:r>
            <a:r>
              <a:rPr lang="en-US" altLang="ja-JP" sz="2400" dirty="0" smtClean="0"/>
              <a:t>127</a:t>
            </a:r>
            <a:r>
              <a:rPr lang="ja-JP" altLang="en-US" sz="2400" dirty="0" smtClean="0"/>
              <a:t>だが、原子炉内でできるヨウ素</a:t>
            </a:r>
            <a:r>
              <a:rPr lang="en-US" altLang="ja-JP" sz="2400" dirty="0" smtClean="0"/>
              <a:t>131</a:t>
            </a:r>
            <a:r>
              <a:rPr lang="ja-JP" altLang="en-US" sz="2400" dirty="0" smtClean="0"/>
              <a:t>（陽子</a:t>
            </a:r>
            <a:r>
              <a:rPr lang="en-US" altLang="ja-JP" sz="2400" dirty="0" smtClean="0"/>
              <a:t>53</a:t>
            </a:r>
            <a:r>
              <a:rPr lang="ja-JP" altLang="en-US" sz="2400" dirty="0" smtClean="0"/>
              <a:t>個、中性子</a:t>
            </a:r>
            <a:r>
              <a:rPr lang="en-US" altLang="ja-JP" sz="2400" dirty="0" smtClean="0"/>
              <a:t>78</a:t>
            </a:r>
            <a:r>
              <a:rPr lang="ja-JP" altLang="en-US" sz="2400" dirty="0" smtClean="0"/>
              <a:t>個）はベータ崩壊により放射線を出す</a:t>
            </a:r>
            <a:endParaRPr lang="en-US" altLang="ja-JP" sz="2400" dirty="0" smtClean="0"/>
          </a:p>
        </p:txBody>
      </p:sp>
    </p:spTree>
    <p:extLst>
      <p:ext uri="{BB962C8B-B14F-4D97-AF65-F5344CB8AC3E}">
        <p14:creationId xmlns:p14="http://schemas.microsoft.com/office/powerpoint/2010/main" val="20234420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さっきまでの復習</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物質は全ての原子からできている</a:t>
            </a:r>
            <a:endParaRPr kumimoji="1" lang="en-US" altLang="ja-JP" dirty="0" smtClean="0"/>
          </a:p>
          <a:p>
            <a:endParaRPr lang="en-US" altLang="ja-JP" dirty="0"/>
          </a:p>
          <a:p>
            <a:r>
              <a:rPr kumimoji="1" lang="ja-JP" altLang="en-US" dirty="0" smtClean="0"/>
              <a:t>原子は原子核と電子からできている</a:t>
            </a:r>
            <a:endParaRPr kumimoji="1" lang="en-US" altLang="ja-JP" dirty="0" smtClean="0"/>
          </a:p>
          <a:p>
            <a:endParaRPr lang="en-US" altLang="ja-JP" dirty="0"/>
          </a:p>
          <a:p>
            <a:r>
              <a:rPr kumimoji="1" lang="ja-JP" altLang="en-US" dirty="0" smtClean="0"/>
              <a:t>原子核がくっついたり分裂したりして、原子の種類が変わることを「核反応」という</a:t>
            </a:r>
            <a:endParaRPr kumimoji="1" lang="en-US" altLang="ja-JP" dirty="0" smtClean="0"/>
          </a:p>
          <a:p>
            <a:endParaRPr lang="en-US" altLang="ja-JP" dirty="0"/>
          </a:p>
          <a:p>
            <a:r>
              <a:rPr kumimoji="1" lang="ja-JP" altLang="en-US" dirty="0" smtClean="0"/>
              <a:t>ここからは、「核反応」の時にでる「放射線」の話をします</a:t>
            </a:r>
            <a:endParaRPr kumimoji="1" lang="ja-JP" altLang="en-US" dirty="0"/>
          </a:p>
        </p:txBody>
      </p:sp>
    </p:spTree>
    <p:extLst>
      <p:ext uri="{BB962C8B-B14F-4D97-AF65-F5344CB8AC3E}">
        <p14:creationId xmlns:p14="http://schemas.microsoft.com/office/powerpoint/2010/main" val="10848594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7898"/>
            <a:ext cx="8229600" cy="1143000"/>
          </a:xfrm>
        </p:spPr>
        <p:txBody>
          <a:bodyPr>
            <a:noAutofit/>
          </a:bodyPr>
          <a:lstStyle/>
          <a:p>
            <a:r>
              <a:rPr kumimoji="1" lang="ja-JP" altLang="en-US" sz="3200" dirty="0" smtClean="0"/>
              <a:t>放射線とは：</a:t>
            </a:r>
            <a:r>
              <a:rPr kumimoji="1" lang="en-US" altLang="ja-JP" sz="3200" dirty="0" smtClean="0"/>
              <a:t/>
            </a:r>
            <a:br>
              <a:rPr kumimoji="1" lang="en-US" altLang="ja-JP" sz="3200" dirty="0" smtClean="0"/>
            </a:br>
            <a:r>
              <a:rPr kumimoji="1" lang="ja-JP" altLang="en-US" sz="3200" dirty="0" smtClean="0"/>
              <a:t>高いエネルギーを持った粒子や電磁波のこと</a:t>
            </a:r>
            <a:endParaRPr kumimoji="1" lang="ja-JP" altLang="en-US" sz="3200" dirty="0"/>
          </a:p>
        </p:txBody>
      </p:sp>
      <p:sp>
        <p:nvSpPr>
          <p:cNvPr id="6" name="テキスト ボックス 5"/>
          <p:cNvSpPr txBox="1"/>
          <p:nvPr/>
        </p:nvSpPr>
        <p:spPr>
          <a:xfrm>
            <a:off x="5696032" y="1512056"/>
            <a:ext cx="2764699" cy="461665"/>
          </a:xfrm>
          <a:prstGeom prst="rect">
            <a:avLst/>
          </a:prstGeom>
          <a:noFill/>
        </p:spPr>
        <p:txBody>
          <a:bodyPr wrap="none" rtlCol="0">
            <a:spAutoFit/>
          </a:bodyPr>
          <a:lstStyle/>
          <a:p>
            <a:r>
              <a:rPr kumimoji="1" lang="ja-JP" altLang="en-US" sz="2400" dirty="0" smtClean="0"/>
              <a:t>いろいろ種類がある</a:t>
            </a:r>
            <a:endParaRPr kumimoji="1" lang="ja-JP" altLang="en-US" sz="2400" dirty="0"/>
          </a:p>
        </p:txBody>
      </p:sp>
      <p:sp>
        <p:nvSpPr>
          <p:cNvPr id="7" name="テキスト ボックス 6"/>
          <p:cNvSpPr txBox="1"/>
          <p:nvPr/>
        </p:nvSpPr>
        <p:spPr>
          <a:xfrm>
            <a:off x="298807" y="2309857"/>
            <a:ext cx="3118813" cy="830997"/>
          </a:xfrm>
          <a:prstGeom prst="rect">
            <a:avLst/>
          </a:prstGeom>
          <a:noFill/>
        </p:spPr>
        <p:txBody>
          <a:bodyPr wrap="square" rtlCol="0">
            <a:spAutoFit/>
          </a:bodyPr>
          <a:lstStyle/>
          <a:p>
            <a:r>
              <a:rPr lang="ja-JP" altLang="en-US" sz="2400" dirty="0" smtClean="0"/>
              <a:t>アルファ線</a:t>
            </a:r>
            <a:endParaRPr lang="en-US" altLang="ja-JP" sz="2400" dirty="0" smtClean="0"/>
          </a:p>
          <a:p>
            <a:r>
              <a:rPr lang="ja-JP" altLang="en-US" sz="2400" dirty="0" smtClean="0"/>
              <a:t>（ヘリウム原子核）</a:t>
            </a:r>
            <a:endParaRPr lang="en-US" altLang="ja-JP" sz="2400" dirty="0" smtClean="0"/>
          </a:p>
        </p:txBody>
      </p:sp>
      <p:sp>
        <p:nvSpPr>
          <p:cNvPr id="8" name="テキスト ボックス 7"/>
          <p:cNvSpPr txBox="1"/>
          <p:nvPr/>
        </p:nvSpPr>
        <p:spPr>
          <a:xfrm>
            <a:off x="4190831" y="4000673"/>
            <a:ext cx="4855635" cy="830997"/>
          </a:xfrm>
          <a:prstGeom prst="rect">
            <a:avLst/>
          </a:prstGeom>
          <a:noFill/>
        </p:spPr>
        <p:txBody>
          <a:bodyPr wrap="square" rtlCol="0">
            <a:spAutoFit/>
          </a:bodyPr>
          <a:lstStyle/>
          <a:p>
            <a:r>
              <a:rPr lang="ja-JP" altLang="en-US" sz="2400" dirty="0" smtClean="0"/>
              <a:t>ベータ線</a:t>
            </a:r>
            <a:endParaRPr lang="en-US" altLang="ja-JP" sz="2400" dirty="0" smtClean="0"/>
          </a:p>
          <a:p>
            <a:r>
              <a:rPr lang="ja-JP" altLang="en-US" sz="2400" dirty="0" smtClean="0"/>
              <a:t>（電子・陽電子）</a:t>
            </a:r>
            <a:endParaRPr lang="en-US" altLang="ja-JP" sz="2400" dirty="0" smtClean="0"/>
          </a:p>
        </p:txBody>
      </p:sp>
      <p:sp>
        <p:nvSpPr>
          <p:cNvPr id="9" name="テキスト ボックス 8"/>
          <p:cNvSpPr txBox="1"/>
          <p:nvPr/>
        </p:nvSpPr>
        <p:spPr>
          <a:xfrm>
            <a:off x="2482381" y="4970784"/>
            <a:ext cx="5678817" cy="1138773"/>
          </a:xfrm>
          <a:prstGeom prst="rect">
            <a:avLst/>
          </a:prstGeom>
          <a:noFill/>
        </p:spPr>
        <p:txBody>
          <a:bodyPr wrap="square" rtlCol="0">
            <a:spAutoFit/>
          </a:bodyPr>
          <a:lstStyle/>
          <a:p>
            <a:r>
              <a:rPr lang="ja-JP" altLang="en-US" sz="2400" dirty="0" smtClean="0"/>
              <a:t>ガンマ線</a:t>
            </a:r>
            <a:endParaRPr lang="en-US" altLang="ja-JP" sz="2400" dirty="0" smtClean="0"/>
          </a:p>
          <a:p>
            <a:r>
              <a:rPr lang="ja-JP" altLang="en-US" sz="2400" dirty="0" smtClean="0"/>
              <a:t>エネルギーの高い電磁波</a:t>
            </a:r>
            <a:endParaRPr lang="en-US" altLang="ja-JP" sz="2400" dirty="0" smtClean="0"/>
          </a:p>
          <a:p>
            <a:r>
              <a:rPr lang="ja-JP" altLang="en-US" sz="2000" dirty="0" smtClean="0"/>
              <a:t>（これより少しエネルギーが小さいのがエックス線）</a:t>
            </a:r>
            <a:endParaRPr lang="en-US" altLang="ja-JP" sz="2000" dirty="0" smtClean="0"/>
          </a:p>
        </p:txBody>
      </p:sp>
      <p:pic>
        <p:nvPicPr>
          <p:cNvPr id="10" name="図 9"/>
          <p:cNvPicPr>
            <a:picLocks noChangeAspect="1"/>
          </p:cNvPicPr>
          <p:nvPr/>
        </p:nvPicPr>
        <p:blipFill>
          <a:blip r:embed="rId3"/>
          <a:stretch>
            <a:fillRect/>
          </a:stretch>
        </p:blipFill>
        <p:spPr>
          <a:xfrm>
            <a:off x="444372" y="4182959"/>
            <a:ext cx="1981981" cy="1954954"/>
          </a:xfrm>
          <a:prstGeom prst="rect">
            <a:avLst/>
          </a:prstGeom>
        </p:spPr>
      </p:pic>
      <p:pic>
        <p:nvPicPr>
          <p:cNvPr id="11" name="図 10"/>
          <p:cNvPicPr>
            <a:picLocks noChangeAspect="1"/>
          </p:cNvPicPr>
          <p:nvPr/>
        </p:nvPicPr>
        <p:blipFill>
          <a:blip r:embed="rId4"/>
          <a:stretch>
            <a:fillRect/>
          </a:stretch>
        </p:blipFill>
        <p:spPr>
          <a:xfrm>
            <a:off x="6349930" y="2774412"/>
            <a:ext cx="2154943" cy="2115762"/>
          </a:xfrm>
          <a:prstGeom prst="rect">
            <a:avLst/>
          </a:prstGeom>
        </p:spPr>
      </p:pic>
      <p:pic>
        <p:nvPicPr>
          <p:cNvPr id="12" name="図 11"/>
          <p:cNvPicPr>
            <a:picLocks noChangeAspect="1"/>
          </p:cNvPicPr>
          <p:nvPr/>
        </p:nvPicPr>
        <p:blipFill>
          <a:blip r:embed="rId5"/>
          <a:stretch>
            <a:fillRect/>
          </a:stretch>
        </p:blipFill>
        <p:spPr>
          <a:xfrm>
            <a:off x="2837219" y="1525372"/>
            <a:ext cx="1999740" cy="2027009"/>
          </a:xfrm>
          <a:prstGeom prst="rect">
            <a:avLst/>
          </a:prstGeom>
        </p:spPr>
      </p:pic>
      <p:sp>
        <p:nvSpPr>
          <p:cNvPr id="13" name="テキスト ボックス 12"/>
          <p:cNvSpPr txBox="1"/>
          <p:nvPr/>
        </p:nvSpPr>
        <p:spPr>
          <a:xfrm>
            <a:off x="605146" y="6451320"/>
            <a:ext cx="8097088" cy="369332"/>
          </a:xfrm>
          <a:prstGeom prst="rect">
            <a:avLst/>
          </a:prstGeom>
          <a:noFill/>
        </p:spPr>
        <p:txBody>
          <a:bodyPr wrap="none" rtlCol="0">
            <a:spAutoFit/>
          </a:bodyPr>
          <a:lstStyle/>
          <a:p>
            <a:r>
              <a:rPr kumimoji="1" lang="ja-JP" altLang="en-US" dirty="0" smtClean="0"/>
              <a:t>これ以外にも中性子線、重粒子線など色々ある。とにかくエネルギーが高いもの。</a:t>
            </a:r>
            <a:endParaRPr kumimoji="1" lang="ja-JP" altLang="en-US" dirty="0"/>
          </a:p>
        </p:txBody>
      </p:sp>
    </p:spTree>
    <p:extLst>
      <p:ext uri="{BB962C8B-B14F-4D97-AF65-F5344CB8AC3E}">
        <p14:creationId xmlns:p14="http://schemas.microsoft.com/office/powerpoint/2010/main" val="14645386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人間の静止エネルギー</a:t>
            </a:r>
            <a:endParaRPr lang="ja-JP" altLang="en-US" sz="3600" dirty="0"/>
          </a:p>
        </p:txBody>
      </p:sp>
      <p:sp>
        <p:nvSpPr>
          <p:cNvPr id="3" name="コンテンツ プレースホルダ 2"/>
          <p:cNvSpPr>
            <a:spLocks noGrp="1"/>
          </p:cNvSpPr>
          <p:nvPr>
            <p:ph idx="1"/>
          </p:nvPr>
        </p:nvSpPr>
        <p:spPr>
          <a:xfrm>
            <a:off x="457200" y="1416758"/>
            <a:ext cx="8229600" cy="1394662"/>
          </a:xfrm>
        </p:spPr>
        <p:txBody>
          <a:bodyPr>
            <a:noAutofit/>
          </a:bodyPr>
          <a:lstStyle/>
          <a:p>
            <a:r>
              <a:rPr lang="ja-JP" altLang="en-US" sz="2800" dirty="0" smtClean="0"/>
              <a:t>体重</a:t>
            </a:r>
            <a:r>
              <a:rPr lang="en-US" altLang="ja-JP" sz="2800" dirty="0" smtClean="0"/>
              <a:t>50kg</a:t>
            </a:r>
            <a:r>
              <a:rPr lang="ja-JP" altLang="en-US" sz="2800" dirty="0" smtClean="0"/>
              <a:t>とすると</a:t>
            </a:r>
            <a:endParaRPr lang="en-US" altLang="ja-JP" sz="2800" dirty="0" smtClean="0"/>
          </a:p>
          <a:p>
            <a:r>
              <a:rPr lang="en-US" altLang="ja-JP" sz="2800" dirty="0" smtClean="0"/>
              <a:t>E=mc</a:t>
            </a:r>
            <a:r>
              <a:rPr lang="en-US" altLang="ja-JP" sz="2800" baseline="30000" dirty="0" smtClean="0"/>
              <a:t>2</a:t>
            </a:r>
            <a:r>
              <a:rPr lang="en-US" altLang="ja-JP" sz="2800" dirty="0" smtClean="0"/>
              <a:t> = 50(kg) × 3</a:t>
            </a:r>
            <a:r>
              <a:rPr lang="ja-JP" altLang="en-US" sz="2800" dirty="0" smtClean="0"/>
              <a:t>億</a:t>
            </a:r>
            <a:r>
              <a:rPr lang="en-US" altLang="ja-JP" sz="2800" dirty="0" smtClean="0"/>
              <a:t> (</a:t>
            </a:r>
            <a:r>
              <a:rPr lang="en-US" altLang="ja-JP" sz="2800" dirty="0" err="1" smtClean="0"/>
              <a:t>m</a:t>
            </a:r>
            <a:r>
              <a:rPr lang="en-US" altLang="ja-JP" sz="2800" dirty="0" smtClean="0"/>
              <a:t>/</a:t>
            </a:r>
            <a:r>
              <a:rPr lang="ja-JP" altLang="en-US" sz="2800" dirty="0" smtClean="0"/>
              <a:t>秒</a:t>
            </a:r>
            <a:r>
              <a:rPr lang="en-US" altLang="ja-JP" sz="2800" dirty="0" smtClean="0"/>
              <a:t>)</a:t>
            </a:r>
            <a:r>
              <a:rPr lang="en-US" altLang="ja-JP" sz="2800" baseline="30000" dirty="0" smtClean="0"/>
              <a:t>2</a:t>
            </a:r>
            <a:r>
              <a:rPr lang="en-US" altLang="ja-JP" sz="2800" dirty="0" smtClean="0"/>
              <a:t> </a:t>
            </a:r>
          </a:p>
          <a:p>
            <a:pPr>
              <a:buNone/>
            </a:pPr>
            <a:r>
              <a:rPr lang="en-US" altLang="ja-JP" sz="2800" dirty="0" smtClean="0"/>
              <a:t>　　　　　　= 450</a:t>
            </a:r>
            <a:r>
              <a:rPr lang="ja-JP" altLang="en-US" sz="2800" dirty="0" smtClean="0"/>
              <a:t>京ジュール</a:t>
            </a:r>
            <a:r>
              <a:rPr lang="en-US" altLang="ja-JP" sz="2800" dirty="0" smtClean="0"/>
              <a:t> =  1</a:t>
            </a:r>
            <a:r>
              <a:rPr lang="ja-JP" altLang="en-US" sz="2800" dirty="0" smtClean="0"/>
              <a:t>兆キロワット時</a:t>
            </a:r>
            <a:r>
              <a:rPr lang="en-US" altLang="ja-JP" sz="2800" dirty="0" smtClean="0"/>
              <a:t> </a:t>
            </a:r>
            <a:endParaRPr lang="ja-JP" altLang="en-US" sz="2800" dirty="0"/>
          </a:p>
        </p:txBody>
      </p:sp>
      <p:pic>
        <p:nvPicPr>
          <p:cNvPr id="4" name="図 3"/>
          <p:cNvPicPr>
            <a:picLocks noChangeAspect="1"/>
          </p:cNvPicPr>
          <p:nvPr/>
        </p:nvPicPr>
        <p:blipFill>
          <a:blip r:embed="rId3"/>
          <a:stretch>
            <a:fillRect/>
          </a:stretch>
        </p:blipFill>
        <p:spPr>
          <a:xfrm>
            <a:off x="208348" y="274638"/>
            <a:ext cx="9020148" cy="6583362"/>
          </a:xfrm>
          <a:prstGeom prst="rect">
            <a:avLst/>
          </a:prstGeom>
        </p:spPr>
      </p:pic>
      <p:sp>
        <p:nvSpPr>
          <p:cNvPr id="6" name="テキスト ボックス 5"/>
          <p:cNvSpPr txBox="1"/>
          <p:nvPr/>
        </p:nvSpPr>
        <p:spPr>
          <a:xfrm>
            <a:off x="3209645" y="6336361"/>
            <a:ext cx="4218710" cy="523220"/>
          </a:xfrm>
          <a:prstGeom prst="rect">
            <a:avLst/>
          </a:prstGeom>
          <a:noFill/>
        </p:spPr>
        <p:txBody>
          <a:bodyPr wrap="none" rtlCol="0">
            <a:spAutoFit/>
          </a:bodyPr>
          <a:lstStyle/>
          <a:p>
            <a:r>
              <a:rPr lang="ja-JP" altLang="en-US" sz="1400" dirty="0" smtClean="0"/>
              <a:t>電気事業連合会の</a:t>
            </a:r>
            <a:r>
              <a:rPr lang="en-US" altLang="ja-JP" sz="1400" dirty="0" smtClean="0"/>
              <a:t>HP</a:t>
            </a:r>
            <a:r>
              <a:rPr lang="ja-JP" altLang="en-US" sz="1400" dirty="0" smtClean="0"/>
              <a:t>より</a:t>
            </a:r>
            <a:endParaRPr lang="en-US" altLang="ja-JP" sz="1400" dirty="0" smtClean="0"/>
          </a:p>
          <a:p>
            <a:r>
              <a:rPr lang="en-US" altLang="ja-JP" sz="1400" dirty="0" smtClean="0"/>
              <a:t>http://</a:t>
            </a:r>
            <a:r>
              <a:rPr lang="en-US" altLang="ja-JP" sz="1400" dirty="0" err="1" smtClean="0"/>
              <a:t>www.fepc.or.jp/present/jigyou/japan/index.html</a:t>
            </a:r>
            <a:endParaRPr kumimoji="1" lang="ja-JP" altLang="en-US" sz="14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1242"/>
            <a:ext cx="8229600" cy="1143000"/>
          </a:xfrm>
        </p:spPr>
        <p:txBody>
          <a:bodyPr>
            <a:normAutofit/>
          </a:bodyPr>
          <a:lstStyle/>
          <a:p>
            <a:r>
              <a:rPr kumimoji="1" lang="ja-JP" altLang="en-US" sz="3200" dirty="0" smtClean="0"/>
              <a:t>「エネルギーが高い」の意味（太陽を例に）</a:t>
            </a:r>
            <a:endParaRPr kumimoji="1" lang="ja-JP" altLang="en-US" sz="3200" dirty="0"/>
          </a:p>
        </p:txBody>
      </p:sp>
      <p:sp>
        <p:nvSpPr>
          <p:cNvPr id="3" name="コンテンツ プレースホルダー 2"/>
          <p:cNvSpPr>
            <a:spLocks noGrp="1"/>
          </p:cNvSpPr>
          <p:nvPr>
            <p:ph idx="1"/>
          </p:nvPr>
        </p:nvSpPr>
        <p:spPr>
          <a:xfrm>
            <a:off x="537758" y="4060827"/>
            <a:ext cx="8229600" cy="2289937"/>
          </a:xfrm>
        </p:spPr>
        <p:txBody>
          <a:bodyPr>
            <a:noAutofit/>
          </a:bodyPr>
          <a:lstStyle/>
          <a:p>
            <a:r>
              <a:rPr kumimoji="1" lang="ja-JP" altLang="en-US" sz="2400" dirty="0" smtClean="0"/>
              <a:t>太陽からは光も放射線もやってくる</a:t>
            </a:r>
            <a:endParaRPr kumimoji="1" lang="en-US" altLang="ja-JP" sz="2400" dirty="0" smtClean="0"/>
          </a:p>
          <a:p>
            <a:r>
              <a:rPr lang="ja-JP" altLang="en-US" sz="2400" dirty="0" smtClean="0"/>
              <a:t>太陽光はピンポン球が</a:t>
            </a:r>
            <a:r>
              <a:rPr lang="en-US" altLang="ja-JP" sz="2400" dirty="0" smtClean="0"/>
              <a:t>1</a:t>
            </a:r>
            <a:r>
              <a:rPr lang="ja-JP" altLang="en-US" sz="2400" dirty="0" smtClean="0"/>
              <a:t>億個飛んでくるようなもの。一つ一つのエネルギーは大したことないが、数が多いので全体としてはエネルギー大。</a:t>
            </a:r>
            <a:endParaRPr lang="en-US" altLang="ja-JP" sz="2400" dirty="0" smtClean="0"/>
          </a:p>
          <a:p>
            <a:r>
              <a:rPr kumimoji="1" lang="ja-JP" altLang="en-US" sz="2400" dirty="0" smtClean="0"/>
              <a:t>放射線はゴルフボールが</a:t>
            </a:r>
            <a:r>
              <a:rPr lang="en-US" altLang="ja-JP" sz="2400" dirty="0" smtClean="0"/>
              <a:t>2,3</a:t>
            </a:r>
            <a:r>
              <a:rPr lang="ja-JP" altLang="en-US" sz="2400" dirty="0" smtClean="0"/>
              <a:t>個飛んでくるようなもの。全体としては大したことないが、一つ一つのエネルギーが大きいので当たるとダメージがある</a:t>
            </a:r>
            <a:endParaRPr kumimoji="1" lang="ja-JP" altLang="en-US" sz="2400" dirty="0"/>
          </a:p>
        </p:txBody>
      </p:sp>
      <p:pic>
        <p:nvPicPr>
          <p:cNvPr id="4" name="図 3" descr="スナップショット 2009-09-24 17-29-58.tiff"/>
          <p:cNvPicPr>
            <a:picLocks noChangeAspect="1"/>
          </p:cNvPicPr>
          <p:nvPr/>
        </p:nvPicPr>
        <p:blipFill>
          <a:blip r:embed="rId2"/>
          <a:stretch>
            <a:fillRect/>
          </a:stretch>
        </p:blipFill>
        <p:spPr>
          <a:xfrm>
            <a:off x="5525574" y="1417638"/>
            <a:ext cx="2701171" cy="2408458"/>
          </a:xfrm>
          <a:prstGeom prst="rect">
            <a:avLst/>
          </a:prstGeom>
        </p:spPr>
      </p:pic>
      <p:pic>
        <p:nvPicPr>
          <p:cNvPr id="5" name="図 4" descr="800px-The_su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196" y="1417638"/>
            <a:ext cx="3133907" cy="2350430"/>
          </a:xfrm>
          <a:prstGeom prst="rect">
            <a:avLst/>
          </a:prstGeom>
        </p:spPr>
      </p:pic>
      <p:sp>
        <p:nvSpPr>
          <p:cNvPr id="6" name="テキスト ボックス 5"/>
          <p:cNvSpPr txBox="1"/>
          <p:nvPr/>
        </p:nvSpPr>
        <p:spPr>
          <a:xfrm>
            <a:off x="1121609" y="1021758"/>
            <a:ext cx="2254043" cy="369332"/>
          </a:xfrm>
          <a:prstGeom prst="rect">
            <a:avLst/>
          </a:prstGeom>
          <a:noFill/>
        </p:spPr>
        <p:txBody>
          <a:bodyPr wrap="none" rtlCol="0">
            <a:spAutoFit/>
          </a:bodyPr>
          <a:lstStyle/>
          <a:p>
            <a:r>
              <a:rPr kumimoji="1" lang="ja-JP" altLang="en-US" dirty="0" smtClean="0"/>
              <a:t>太陽からやってくる光</a:t>
            </a:r>
            <a:endParaRPr kumimoji="1" lang="ja-JP" altLang="en-US" dirty="0"/>
          </a:p>
        </p:txBody>
      </p:sp>
      <p:sp>
        <p:nvSpPr>
          <p:cNvPr id="7" name="テキスト ボックス 6"/>
          <p:cNvSpPr txBox="1"/>
          <p:nvPr/>
        </p:nvSpPr>
        <p:spPr>
          <a:xfrm>
            <a:off x="5595503" y="1038253"/>
            <a:ext cx="2715707" cy="369332"/>
          </a:xfrm>
          <a:prstGeom prst="rect">
            <a:avLst/>
          </a:prstGeom>
          <a:noFill/>
        </p:spPr>
        <p:txBody>
          <a:bodyPr wrap="none" rtlCol="0">
            <a:spAutoFit/>
          </a:bodyPr>
          <a:lstStyle/>
          <a:p>
            <a:r>
              <a:rPr kumimoji="1" lang="ja-JP" altLang="en-US" dirty="0" smtClean="0"/>
              <a:t>太陽からやってくる放射線</a:t>
            </a:r>
            <a:endParaRPr kumimoji="1" lang="ja-JP" altLang="en-US" dirty="0"/>
          </a:p>
        </p:txBody>
      </p:sp>
    </p:spTree>
    <p:extLst>
      <p:ext uri="{BB962C8B-B14F-4D97-AF65-F5344CB8AC3E}">
        <p14:creationId xmlns:p14="http://schemas.microsoft.com/office/powerpoint/2010/main" val="2606744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核反応が起きると放射線が出る</a:t>
            </a:r>
            <a:endParaRPr kumimoji="1" lang="ja-JP" altLang="en-US" sz="3600" dirty="0"/>
          </a:p>
        </p:txBody>
      </p:sp>
      <p:sp>
        <p:nvSpPr>
          <p:cNvPr id="3" name="コンテンツ プレースホルダー 2"/>
          <p:cNvSpPr>
            <a:spLocks noGrp="1"/>
          </p:cNvSpPr>
          <p:nvPr>
            <p:ph idx="1"/>
          </p:nvPr>
        </p:nvSpPr>
        <p:spPr>
          <a:xfrm>
            <a:off x="168078" y="1656222"/>
            <a:ext cx="8919893" cy="4525963"/>
          </a:xfrm>
        </p:spPr>
        <p:txBody>
          <a:bodyPr>
            <a:normAutofit/>
          </a:bodyPr>
          <a:lstStyle/>
          <a:p>
            <a:r>
              <a:rPr kumimoji="1" lang="ja-JP" altLang="en-US" sz="2800" dirty="0" smtClean="0"/>
              <a:t>「不安定な」同位体は、核反応を起こして他の元素に変わる。この時、</a:t>
            </a:r>
            <a:r>
              <a:rPr kumimoji="1" lang="ja-JP" altLang="en-US" sz="2800" dirty="0" smtClean="0">
                <a:solidFill>
                  <a:srgbClr val="FF0000"/>
                </a:solidFill>
              </a:rPr>
              <a:t>余分なエネルギーを放射線として出す</a:t>
            </a:r>
            <a:endParaRPr kumimoji="1" lang="en-US" altLang="ja-JP" sz="2800" dirty="0" smtClean="0">
              <a:solidFill>
                <a:srgbClr val="FF0000"/>
              </a:solidFill>
            </a:endParaRPr>
          </a:p>
          <a:p>
            <a:endParaRPr lang="en-US" altLang="ja-JP" sz="2800" dirty="0"/>
          </a:p>
          <a:p>
            <a:r>
              <a:rPr kumimoji="1" lang="ja-JP" altLang="en-US" sz="2800" dirty="0" smtClean="0"/>
              <a:t>ヨウ素</a:t>
            </a:r>
            <a:r>
              <a:rPr kumimoji="1" lang="en-US" altLang="ja-JP" sz="2800" dirty="0" smtClean="0"/>
              <a:t>131 </a:t>
            </a:r>
            <a:r>
              <a:rPr kumimoji="1" lang="ja-JP" altLang="en-US" sz="2800" dirty="0" smtClean="0"/>
              <a:t>＝＞</a:t>
            </a:r>
            <a:r>
              <a:rPr kumimoji="1" lang="en-US" altLang="ja-JP" sz="2800" dirty="0" smtClean="0"/>
              <a:t> </a:t>
            </a:r>
            <a:r>
              <a:rPr lang="ja-JP" altLang="en-US" sz="2800" dirty="0" smtClean="0"/>
              <a:t>キセノン</a:t>
            </a:r>
            <a:r>
              <a:rPr lang="en-US" altLang="ja-JP" sz="2800" dirty="0" smtClean="0"/>
              <a:t>131 + </a:t>
            </a:r>
            <a:r>
              <a:rPr lang="ja-JP" altLang="en-US" sz="2800" dirty="0" smtClean="0">
                <a:solidFill>
                  <a:srgbClr val="FF0000"/>
                </a:solidFill>
              </a:rPr>
              <a:t>ベータ線</a:t>
            </a:r>
            <a:r>
              <a:rPr lang="en-US" altLang="ja-JP" sz="2800" dirty="0" smtClean="0"/>
              <a:t> + </a:t>
            </a:r>
            <a:r>
              <a:rPr lang="ja-JP" altLang="en-US" sz="2800" dirty="0" smtClean="0">
                <a:solidFill>
                  <a:srgbClr val="FF0000"/>
                </a:solidFill>
              </a:rPr>
              <a:t>ガンマ線</a:t>
            </a:r>
            <a:endParaRPr lang="en-US" altLang="ja-JP" sz="2800" dirty="0" smtClean="0">
              <a:solidFill>
                <a:srgbClr val="FF0000"/>
              </a:solidFill>
            </a:endParaRPr>
          </a:p>
          <a:p>
            <a:endParaRPr kumimoji="1" lang="en-US" altLang="ja-JP" sz="2800" dirty="0">
              <a:solidFill>
                <a:srgbClr val="FF0000"/>
              </a:solidFill>
            </a:endParaRPr>
          </a:p>
          <a:p>
            <a:r>
              <a:rPr kumimoji="1" lang="ja-JP" altLang="en-US" sz="2800" dirty="0" smtClean="0"/>
              <a:t>セシウム</a:t>
            </a:r>
            <a:r>
              <a:rPr kumimoji="1" lang="en-US" altLang="ja-JP" sz="2800" dirty="0" smtClean="0"/>
              <a:t>137</a:t>
            </a:r>
            <a:r>
              <a:rPr kumimoji="1" lang="ja-JP" altLang="en-US" sz="2800" dirty="0" smtClean="0"/>
              <a:t>　＝＞　バリウム</a:t>
            </a:r>
            <a:r>
              <a:rPr kumimoji="1" lang="en-US" altLang="ja-JP" sz="2800" dirty="0" smtClean="0"/>
              <a:t>137 </a:t>
            </a:r>
            <a:r>
              <a:rPr lang="en-US" altLang="ja-JP" sz="2800" dirty="0"/>
              <a:t>+ </a:t>
            </a:r>
            <a:r>
              <a:rPr lang="ja-JP" altLang="en-US" sz="2800" dirty="0">
                <a:solidFill>
                  <a:srgbClr val="FF0000"/>
                </a:solidFill>
              </a:rPr>
              <a:t>ベータ線</a:t>
            </a:r>
            <a:r>
              <a:rPr lang="en-US" altLang="ja-JP" sz="2800" dirty="0"/>
              <a:t> + </a:t>
            </a:r>
            <a:r>
              <a:rPr lang="ja-JP" altLang="en-US" sz="2800" dirty="0">
                <a:solidFill>
                  <a:srgbClr val="FF0000"/>
                </a:solidFill>
              </a:rPr>
              <a:t>ガンマ</a:t>
            </a:r>
            <a:r>
              <a:rPr lang="ja-JP" altLang="en-US" sz="2800" dirty="0" smtClean="0">
                <a:solidFill>
                  <a:srgbClr val="FF0000"/>
                </a:solidFill>
              </a:rPr>
              <a:t>線</a:t>
            </a:r>
            <a:endParaRPr lang="en-US" altLang="ja-JP" sz="2800" dirty="0" smtClean="0">
              <a:solidFill>
                <a:srgbClr val="FF0000"/>
              </a:solidFill>
            </a:endParaRPr>
          </a:p>
          <a:p>
            <a:endParaRPr lang="en-US" altLang="ja-JP" sz="2800" dirty="0">
              <a:solidFill>
                <a:srgbClr val="FF0000"/>
              </a:solidFill>
            </a:endParaRPr>
          </a:p>
          <a:p>
            <a:r>
              <a:rPr lang="ja-JP" altLang="en-US" sz="2800" dirty="0" smtClean="0"/>
              <a:t>同じヨウ素やセシウムでも、自然界に多く存在するヨウ素</a:t>
            </a:r>
            <a:r>
              <a:rPr lang="en-US" altLang="ja-JP" sz="2800" dirty="0" smtClean="0"/>
              <a:t>127</a:t>
            </a:r>
            <a:r>
              <a:rPr lang="ja-JP" altLang="en-US" sz="2800" dirty="0" smtClean="0"/>
              <a:t>やセシウム</a:t>
            </a:r>
            <a:r>
              <a:rPr lang="en-US" altLang="ja-JP" sz="2800" dirty="0" smtClean="0"/>
              <a:t>133</a:t>
            </a:r>
            <a:r>
              <a:rPr lang="ja-JP" altLang="en-US" sz="2800" dirty="0" smtClean="0"/>
              <a:t>は安定で、放射線を出さない</a:t>
            </a:r>
            <a:endParaRPr lang="en-US" altLang="ja-JP" sz="2800" dirty="0"/>
          </a:p>
          <a:p>
            <a:endParaRPr kumimoji="1" lang="ja-JP" altLang="en-US" sz="2800" dirty="0"/>
          </a:p>
        </p:txBody>
      </p:sp>
    </p:spTree>
    <p:extLst>
      <p:ext uri="{BB962C8B-B14F-4D97-AF65-F5344CB8AC3E}">
        <p14:creationId xmlns:p14="http://schemas.microsoft.com/office/powerpoint/2010/main" val="420994782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放射能とは：</a:t>
            </a:r>
            <a:r>
              <a:rPr kumimoji="1" lang="ja-JP" altLang="en-US" sz="3600" dirty="0" smtClean="0">
                <a:solidFill>
                  <a:srgbClr val="FF0000"/>
                </a:solidFill>
              </a:rPr>
              <a:t>放射</a:t>
            </a:r>
            <a:r>
              <a:rPr kumimoji="1" lang="ja-JP" altLang="en-US" sz="3600" dirty="0" smtClean="0"/>
              <a:t>線を出す</a:t>
            </a:r>
            <a:r>
              <a:rPr kumimoji="1" lang="ja-JP" altLang="en-US" sz="3600" dirty="0" smtClean="0">
                <a:solidFill>
                  <a:srgbClr val="FF0000"/>
                </a:solidFill>
              </a:rPr>
              <a:t>能</a:t>
            </a:r>
            <a:r>
              <a:rPr kumimoji="1" lang="ja-JP" altLang="en-US" sz="3600" dirty="0" smtClean="0"/>
              <a:t>力のこと</a:t>
            </a:r>
            <a:endParaRPr kumimoji="1" lang="ja-JP" altLang="en-US" sz="3600" dirty="0"/>
          </a:p>
        </p:txBody>
      </p:sp>
      <p:pic>
        <p:nvPicPr>
          <p:cNvPr id="4" name="図 3"/>
          <p:cNvPicPr>
            <a:picLocks noChangeAspect="1"/>
          </p:cNvPicPr>
          <p:nvPr/>
        </p:nvPicPr>
        <p:blipFill>
          <a:blip r:embed="rId3"/>
          <a:stretch>
            <a:fillRect/>
          </a:stretch>
        </p:blipFill>
        <p:spPr>
          <a:xfrm>
            <a:off x="784570" y="1642925"/>
            <a:ext cx="2147490" cy="1610618"/>
          </a:xfrm>
          <a:prstGeom prst="rect">
            <a:avLst/>
          </a:prstGeom>
        </p:spPr>
      </p:pic>
      <p:sp>
        <p:nvSpPr>
          <p:cNvPr id="5" name="テキスト ボックス 4"/>
          <p:cNvSpPr txBox="1"/>
          <p:nvPr/>
        </p:nvSpPr>
        <p:spPr>
          <a:xfrm>
            <a:off x="3249738" y="1923414"/>
            <a:ext cx="4944683" cy="1200328"/>
          </a:xfrm>
          <a:prstGeom prst="rect">
            <a:avLst/>
          </a:prstGeom>
          <a:noFill/>
        </p:spPr>
        <p:txBody>
          <a:bodyPr wrap="none" rtlCol="0">
            <a:spAutoFit/>
          </a:bodyPr>
          <a:lstStyle/>
          <a:p>
            <a:r>
              <a:rPr lang="ja-JP" altLang="en-US" sz="2400" dirty="0" smtClean="0"/>
              <a:t>普通のヨウ素（ほとんどヨウ素</a:t>
            </a:r>
            <a:r>
              <a:rPr lang="en-US" altLang="ja-JP" sz="2400" dirty="0" smtClean="0"/>
              <a:t>127</a:t>
            </a:r>
            <a:r>
              <a:rPr lang="ja-JP" altLang="en-US" sz="2400" dirty="0" smtClean="0"/>
              <a:t>）は</a:t>
            </a:r>
            <a:endParaRPr lang="en-US" altLang="ja-JP" sz="2400" dirty="0" smtClean="0"/>
          </a:p>
          <a:p>
            <a:r>
              <a:rPr kumimoji="1" lang="ja-JP" altLang="en-US" sz="2400" dirty="0" smtClean="0"/>
              <a:t>放射線をほとんど出さない</a:t>
            </a:r>
            <a:endParaRPr kumimoji="1" lang="en-US" altLang="ja-JP" sz="2400" dirty="0" smtClean="0"/>
          </a:p>
          <a:p>
            <a:r>
              <a:rPr lang="ja-JP" altLang="en-US" sz="2400" dirty="0" smtClean="0"/>
              <a:t>＝放射能が小さい</a:t>
            </a:r>
            <a:endParaRPr kumimoji="1" lang="ja-JP" altLang="en-US" sz="2400" dirty="0"/>
          </a:p>
        </p:txBody>
      </p:sp>
      <p:pic>
        <p:nvPicPr>
          <p:cNvPr id="6" name="図 5"/>
          <p:cNvPicPr>
            <a:picLocks noChangeAspect="1"/>
          </p:cNvPicPr>
          <p:nvPr/>
        </p:nvPicPr>
        <p:blipFill>
          <a:blip r:embed="rId3"/>
          <a:stretch>
            <a:fillRect/>
          </a:stretch>
        </p:blipFill>
        <p:spPr>
          <a:xfrm>
            <a:off x="784570" y="3905479"/>
            <a:ext cx="2147490" cy="1610618"/>
          </a:xfrm>
          <a:prstGeom prst="rect">
            <a:avLst/>
          </a:prstGeom>
        </p:spPr>
      </p:pic>
      <p:sp>
        <p:nvSpPr>
          <p:cNvPr id="7" name="正方形/長方形 6"/>
          <p:cNvSpPr/>
          <p:nvPr/>
        </p:nvSpPr>
        <p:spPr>
          <a:xfrm>
            <a:off x="784570" y="3905479"/>
            <a:ext cx="2147490" cy="1610618"/>
          </a:xfrm>
          <a:prstGeom prst="rect">
            <a:avLst/>
          </a:prstGeom>
          <a:solidFill>
            <a:srgbClr val="C704DA">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402138" y="4073545"/>
            <a:ext cx="5458045" cy="1200328"/>
          </a:xfrm>
          <a:prstGeom prst="rect">
            <a:avLst/>
          </a:prstGeom>
          <a:noFill/>
        </p:spPr>
        <p:txBody>
          <a:bodyPr wrap="none" rtlCol="0">
            <a:spAutoFit/>
          </a:bodyPr>
          <a:lstStyle/>
          <a:p>
            <a:r>
              <a:rPr lang="ja-JP" altLang="en-US" sz="2400" dirty="0" smtClean="0"/>
              <a:t>放射性同位体であるヨウ素</a:t>
            </a:r>
            <a:r>
              <a:rPr lang="en-US" altLang="ja-JP" sz="2400" dirty="0" smtClean="0"/>
              <a:t>131</a:t>
            </a:r>
            <a:r>
              <a:rPr lang="ja-JP" altLang="en-US" sz="2400" dirty="0" smtClean="0"/>
              <a:t>がたくさん</a:t>
            </a:r>
            <a:endParaRPr lang="en-US" altLang="ja-JP" sz="2400" dirty="0" smtClean="0"/>
          </a:p>
          <a:p>
            <a:r>
              <a:rPr lang="ja-JP" altLang="en-US" sz="2400" dirty="0" smtClean="0"/>
              <a:t>含まれると、</a:t>
            </a:r>
            <a:r>
              <a:rPr kumimoji="1" lang="ja-JP" altLang="en-US" sz="2400" dirty="0" smtClean="0"/>
              <a:t>放射線を出す</a:t>
            </a:r>
            <a:endParaRPr kumimoji="1" lang="en-US" altLang="ja-JP" sz="2400" dirty="0" smtClean="0"/>
          </a:p>
          <a:p>
            <a:r>
              <a:rPr lang="ja-JP" altLang="en-US" sz="2400" dirty="0" smtClean="0"/>
              <a:t>＝放射能が大きい</a:t>
            </a:r>
            <a:endParaRPr kumimoji="1" lang="ja-JP" altLang="en-US" sz="2400" dirty="0"/>
          </a:p>
        </p:txBody>
      </p:sp>
      <p:sp>
        <p:nvSpPr>
          <p:cNvPr id="9" name="テキスト ボックス 8"/>
          <p:cNvSpPr txBox="1"/>
          <p:nvPr/>
        </p:nvSpPr>
        <p:spPr>
          <a:xfrm>
            <a:off x="1079816" y="5997090"/>
            <a:ext cx="7759757" cy="830997"/>
          </a:xfrm>
          <a:prstGeom prst="rect">
            <a:avLst/>
          </a:prstGeom>
          <a:noFill/>
        </p:spPr>
        <p:txBody>
          <a:bodyPr wrap="none" rtlCol="0">
            <a:spAutoFit/>
          </a:bodyPr>
          <a:lstStyle/>
          <a:p>
            <a:r>
              <a:rPr lang="ja-JP" altLang="en-US" sz="2400" dirty="0" smtClean="0"/>
              <a:t>放射能の大きさ＝</a:t>
            </a:r>
            <a:r>
              <a:rPr lang="en-US" altLang="ja-JP" sz="2400" dirty="0" smtClean="0"/>
              <a:t>1</a:t>
            </a:r>
            <a:r>
              <a:rPr lang="ja-JP" altLang="en-US" sz="2400" dirty="0" smtClean="0"/>
              <a:t>秒間にどれくらい放射線を出しているか　</a:t>
            </a:r>
            <a:endParaRPr lang="en-US" altLang="ja-JP" sz="2400" dirty="0" smtClean="0"/>
          </a:p>
          <a:p>
            <a:r>
              <a:rPr lang="ja-JP" altLang="en-US" sz="2400" dirty="0" smtClean="0"/>
              <a:t>＝＞　これが</a:t>
            </a:r>
            <a:r>
              <a:rPr lang="ja-JP" altLang="en-US" sz="2400" dirty="0" smtClean="0">
                <a:solidFill>
                  <a:srgbClr val="FF0000"/>
                </a:solidFill>
              </a:rPr>
              <a:t>ベクレル</a:t>
            </a:r>
            <a:r>
              <a:rPr lang="ja-JP" altLang="en-US" sz="2400" dirty="0" smtClean="0"/>
              <a:t>という単位の意味</a:t>
            </a:r>
            <a:endParaRPr kumimoji="1" lang="ja-JP" altLang="en-US" sz="2400" dirty="0"/>
          </a:p>
        </p:txBody>
      </p:sp>
      <p:cxnSp>
        <p:nvCxnSpPr>
          <p:cNvPr id="11" name="直線矢印コネクタ 10"/>
          <p:cNvCxnSpPr/>
          <p:nvPr/>
        </p:nvCxnSpPr>
        <p:spPr>
          <a:xfrm flipV="1">
            <a:off x="2259738" y="3566720"/>
            <a:ext cx="1438014" cy="840327"/>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H="1" flipV="1">
            <a:off x="457200" y="3566720"/>
            <a:ext cx="1235931" cy="1144748"/>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2129012" y="4711469"/>
            <a:ext cx="410857" cy="1077449"/>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26119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solidFill>
                  <a:srgbClr val="FF0000"/>
                </a:solidFill>
              </a:rPr>
              <a:t>「単位」</a:t>
            </a:r>
            <a:r>
              <a:rPr kumimoji="1" lang="ja-JP" altLang="en-US" sz="4000" dirty="0" smtClean="0"/>
              <a:t>ってとても大事</a:t>
            </a:r>
            <a:endParaRPr kumimoji="1" lang="ja-JP" altLang="en-US" sz="4000" dirty="0"/>
          </a:p>
        </p:txBody>
      </p:sp>
      <p:sp>
        <p:nvSpPr>
          <p:cNvPr id="3" name="コンテンツ プレースホルダー 2"/>
          <p:cNvSpPr>
            <a:spLocks noGrp="1"/>
          </p:cNvSpPr>
          <p:nvPr>
            <p:ph idx="1"/>
          </p:nvPr>
        </p:nvSpPr>
        <p:spPr>
          <a:xfrm>
            <a:off x="363820" y="1506830"/>
            <a:ext cx="8507048" cy="4674239"/>
          </a:xfrm>
        </p:spPr>
        <p:txBody>
          <a:bodyPr>
            <a:noAutofit/>
          </a:bodyPr>
          <a:lstStyle/>
          <a:p>
            <a:r>
              <a:rPr lang="ja-JP" altLang="en-US" sz="2800" dirty="0" smtClean="0"/>
              <a:t>わたし</a:t>
            </a:r>
            <a:r>
              <a:rPr kumimoji="1" lang="ja-JP" altLang="en-US" sz="2800" dirty="0" smtClean="0"/>
              <a:t>の体重は</a:t>
            </a:r>
            <a:r>
              <a:rPr kumimoji="1" lang="en-US" altLang="ja-JP" sz="2800" dirty="0" smtClean="0"/>
              <a:t>50</a:t>
            </a:r>
            <a:r>
              <a:rPr lang="ja-JP" altLang="en-US" sz="2800" dirty="0" smtClean="0"/>
              <a:t>キログラム</a:t>
            </a:r>
            <a:r>
              <a:rPr kumimoji="1" lang="ja-JP" altLang="en-US" sz="2800" dirty="0" smtClean="0"/>
              <a:t>です</a:t>
            </a:r>
            <a:endParaRPr kumimoji="1" lang="en-US" altLang="ja-JP" sz="2800" dirty="0" smtClean="0"/>
          </a:p>
          <a:p>
            <a:r>
              <a:rPr lang="ja-JP" altLang="en-US" sz="2800" dirty="0" smtClean="0"/>
              <a:t>あなたの年齢は</a:t>
            </a:r>
            <a:r>
              <a:rPr lang="en-US" altLang="ja-JP" sz="2800" dirty="0" smtClean="0">
                <a:solidFill>
                  <a:srgbClr val="000000"/>
                </a:solidFill>
              </a:rPr>
              <a:t>50</a:t>
            </a:r>
            <a:r>
              <a:rPr lang="ja-JP" altLang="en-US" sz="2800" dirty="0" smtClean="0">
                <a:solidFill>
                  <a:srgbClr val="000000"/>
                </a:solidFill>
              </a:rPr>
              <a:t>歳</a:t>
            </a:r>
            <a:r>
              <a:rPr lang="ja-JP" altLang="en-US" sz="2800" dirty="0" smtClean="0"/>
              <a:t>です</a:t>
            </a:r>
            <a:endParaRPr lang="en-US" altLang="ja-JP" sz="2800" dirty="0" smtClean="0"/>
          </a:p>
          <a:p>
            <a:r>
              <a:rPr kumimoji="1" lang="en-US" altLang="ja-JP" sz="2800" dirty="0" smtClean="0"/>
              <a:t>...</a:t>
            </a:r>
            <a:r>
              <a:rPr kumimoji="1" lang="ja-JP" altLang="en-US" sz="2800" dirty="0" smtClean="0"/>
              <a:t>さて、どっちが大きいですか？</a:t>
            </a:r>
            <a:endParaRPr kumimoji="1" lang="en-US" altLang="ja-JP" sz="2800" dirty="0" smtClean="0"/>
          </a:p>
          <a:p>
            <a:r>
              <a:rPr lang="ja-JP" altLang="en-US" sz="2800" dirty="0" smtClean="0">
                <a:solidFill>
                  <a:srgbClr val="FF0000"/>
                </a:solidFill>
              </a:rPr>
              <a:t>数字の示す意味が違うものを比べても意味がありません</a:t>
            </a:r>
            <a:endParaRPr lang="en-US" altLang="ja-JP" sz="2800" dirty="0" smtClean="0">
              <a:solidFill>
                <a:srgbClr val="FF0000"/>
              </a:solidFill>
            </a:endParaRPr>
          </a:p>
          <a:p>
            <a:endParaRPr lang="en-US" altLang="ja-JP" sz="2800" dirty="0" smtClean="0">
              <a:solidFill>
                <a:srgbClr val="FF0000"/>
              </a:solidFill>
            </a:endParaRPr>
          </a:p>
          <a:p>
            <a:r>
              <a:rPr lang="ja-JP" altLang="en-US" sz="2800" dirty="0" smtClean="0"/>
              <a:t>わたしの体重は</a:t>
            </a:r>
            <a:r>
              <a:rPr lang="en-US" altLang="ja-JP" sz="2800" dirty="0" smtClean="0"/>
              <a:t>50</a:t>
            </a:r>
            <a:r>
              <a:rPr lang="ja-JP" altLang="en-US" sz="2800" dirty="0" smtClean="0"/>
              <a:t>キログラムです</a:t>
            </a:r>
            <a:endParaRPr lang="en-US" altLang="ja-JP" sz="2800" dirty="0" smtClean="0"/>
          </a:p>
          <a:p>
            <a:r>
              <a:rPr lang="ja-JP" altLang="en-US" sz="2800" dirty="0" smtClean="0">
                <a:solidFill>
                  <a:srgbClr val="000000"/>
                </a:solidFill>
              </a:rPr>
              <a:t>ひよこの体重は</a:t>
            </a:r>
            <a:r>
              <a:rPr lang="en-US" altLang="ja-JP" sz="2800" dirty="0" smtClean="0">
                <a:solidFill>
                  <a:srgbClr val="000000"/>
                </a:solidFill>
              </a:rPr>
              <a:t>50</a:t>
            </a:r>
            <a:r>
              <a:rPr lang="ja-JP" altLang="en-US" sz="2800" dirty="0" smtClean="0">
                <a:solidFill>
                  <a:srgbClr val="000000"/>
                </a:solidFill>
              </a:rPr>
              <a:t>グラムです</a:t>
            </a:r>
            <a:endParaRPr lang="en-US" altLang="ja-JP" sz="2800" dirty="0" smtClean="0">
              <a:solidFill>
                <a:srgbClr val="000000"/>
              </a:solidFill>
            </a:endParaRPr>
          </a:p>
          <a:p>
            <a:r>
              <a:rPr lang="ja-JP" altLang="en-US" sz="2800" dirty="0" smtClean="0">
                <a:solidFill>
                  <a:srgbClr val="000000"/>
                </a:solidFill>
              </a:rPr>
              <a:t>ミジンコの体重は</a:t>
            </a:r>
            <a:r>
              <a:rPr lang="en-US" altLang="ja-JP" sz="2800" dirty="0" smtClean="0">
                <a:solidFill>
                  <a:srgbClr val="000000"/>
                </a:solidFill>
              </a:rPr>
              <a:t>50</a:t>
            </a:r>
            <a:r>
              <a:rPr lang="ja-JP" altLang="en-US" sz="2800" dirty="0" smtClean="0">
                <a:solidFill>
                  <a:srgbClr val="000000"/>
                </a:solidFill>
              </a:rPr>
              <a:t>ミリグラム（注：適当です）</a:t>
            </a:r>
            <a:endParaRPr lang="en-US" altLang="ja-JP" sz="2800" dirty="0" smtClean="0">
              <a:solidFill>
                <a:srgbClr val="000000"/>
              </a:solidFill>
            </a:endParaRPr>
          </a:p>
          <a:p>
            <a:r>
              <a:rPr kumimoji="1" lang="ja-JP" altLang="en-US" sz="2800" dirty="0" smtClean="0">
                <a:solidFill>
                  <a:srgbClr val="FF0000"/>
                </a:solidFill>
              </a:rPr>
              <a:t>数字</a:t>
            </a:r>
            <a:r>
              <a:rPr lang="ja-JP" altLang="en-US" sz="2800" dirty="0" smtClean="0">
                <a:solidFill>
                  <a:srgbClr val="FF0000"/>
                </a:solidFill>
              </a:rPr>
              <a:t>だけでなく単位もみないと量は分かりません</a:t>
            </a:r>
            <a:endParaRPr kumimoji="1" lang="en-US" altLang="ja-JP" sz="2800" dirty="0" smtClean="0">
              <a:solidFill>
                <a:srgbClr val="FF0000"/>
              </a:solidFill>
            </a:endParaRPr>
          </a:p>
        </p:txBody>
      </p:sp>
    </p:spTree>
    <p:extLst>
      <p:ext uri="{BB962C8B-B14F-4D97-AF65-F5344CB8AC3E}">
        <p14:creationId xmlns:p14="http://schemas.microsoft.com/office/powerpoint/2010/main" val="114634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ミリシーベルト？マイクロシーベルト？</a:t>
            </a:r>
            <a:endParaRPr kumimoji="1" lang="ja-JP" altLang="en-US" sz="3200"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smtClean="0"/>
              <a:t>ペタ</a:t>
            </a:r>
            <a:r>
              <a:rPr lang="en-US" altLang="ja-JP" dirty="0" smtClean="0"/>
              <a:t> P </a:t>
            </a:r>
            <a:r>
              <a:rPr lang="ja-JP" altLang="en-US" dirty="0" smtClean="0"/>
              <a:t>（</a:t>
            </a:r>
            <a:r>
              <a:rPr lang="en-US" altLang="ja-JP" dirty="0" smtClean="0"/>
              <a:t>1,000,000,000,000,000 = 1000</a:t>
            </a:r>
            <a:r>
              <a:rPr lang="ja-JP" altLang="en-US" dirty="0" smtClean="0"/>
              <a:t>兆倍）</a:t>
            </a:r>
            <a:endParaRPr lang="en-US" altLang="ja-JP" dirty="0" smtClean="0"/>
          </a:p>
          <a:p>
            <a:r>
              <a:rPr lang="ja-JP" altLang="en-US" dirty="0" smtClean="0"/>
              <a:t>テラ</a:t>
            </a:r>
            <a:r>
              <a:rPr lang="en-US" altLang="ja-JP" dirty="0" smtClean="0"/>
              <a:t> T </a:t>
            </a:r>
            <a:r>
              <a:rPr lang="ja-JP" altLang="en-US" dirty="0" smtClean="0"/>
              <a:t>（</a:t>
            </a:r>
            <a:r>
              <a:rPr lang="en-US" altLang="ja-JP" dirty="0" smtClean="0"/>
              <a:t>1,000,000,000,000 = 1</a:t>
            </a:r>
            <a:r>
              <a:rPr lang="ja-JP" altLang="en-US" dirty="0" smtClean="0"/>
              <a:t>兆倍）</a:t>
            </a:r>
            <a:endParaRPr lang="en-US" altLang="ja-JP" dirty="0" smtClean="0"/>
          </a:p>
          <a:p>
            <a:r>
              <a:rPr lang="ja-JP" altLang="en-US" dirty="0" smtClean="0"/>
              <a:t>ギガ</a:t>
            </a:r>
            <a:r>
              <a:rPr lang="en-US" altLang="ja-JP" dirty="0" smtClean="0"/>
              <a:t> G </a:t>
            </a:r>
            <a:r>
              <a:rPr lang="ja-JP" altLang="en-US" dirty="0" smtClean="0"/>
              <a:t>（</a:t>
            </a:r>
            <a:r>
              <a:rPr lang="en-US" altLang="ja-JP" dirty="0" smtClean="0"/>
              <a:t>1,000,000,000 = 10</a:t>
            </a:r>
            <a:r>
              <a:rPr lang="ja-JP" altLang="en-US" dirty="0" smtClean="0"/>
              <a:t>億倍）</a:t>
            </a:r>
            <a:endParaRPr lang="en-US" altLang="ja-JP" dirty="0" smtClean="0"/>
          </a:p>
          <a:p>
            <a:r>
              <a:rPr lang="ja-JP" altLang="en-US" dirty="0" smtClean="0"/>
              <a:t>メガ</a:t>
            </a:r>
            <a:r>
              <a:rPr lang="en-US" altLang="ja-JP" dirty="0" smtClean="0"/>
              <a:t>  M (1,000,000 = 100</a:t>
            </a:r>
            <a:r>
              <a:rPr lang="ja-JP" altLang="en-US" dirty="0" smtClean="0"/>
              <a:t>万倍）</a:t>
            </a:r>
            <a:endParaRPr lang="en-US" altLang="ja-JP" dirty="0" smtClean="0"/>
          </a:p>
          <a:p>
            <a:r>
              <a:rPr lang="ja-JP" altLang="en-US" dirty="0" smtClean="0"/>
              <a:t>キロ</a:t>
            </a:r>
            <a:r>
              <a:rPr lang="en-US" altLang="ja-JP" dirty="0" smtClean="0"/>
              <a:t> </a:t>
            </a:r>
            <a:r>
              <a:rPr lang="en-US" altLang="ja-JP" dirty="0"/>
              <a:t>K</a:t>
            </a:r>
            <a:r>
              <a:rPr lang="en-US" altLang="ja-JP" dirty="0" smtClean="0"/>
              <a:t> (1,000</a:t>
            </a:r>
            <a:r>
              <a:rPr lang="ja-JP" altLang="en-US" dirty="0" smtClean="0"/>
              <a:t>倍）</a:t>
            </a:r>
            <a:endParaRPr lang="en-US" altLang="ja-JP" dirty="0" smtClean="0"/>
          </a:p>
          <a:p>
            <a:r>
              <a:rPr lang="ja-JP" altLang="ja-JP" dirty="0"/>
              <a:t>　</a:t>
            </a:r>
            <a:endParaRPr lang="en-US" altLang="ja-JP" dirty="0" smtClean="0"/>
          </a:p>
          <a:p>
            <a:r>
              <a:rPr lang="ja-JP" altLang="en-US" dirty="0" smtClean="0"/>
              <a:t>ミリ</a:t>
            </a:r>
            <a:r>
              <a:rPr lang="en-US" altLang="ja-JP" dirty="0" smtClean="0"/>
              <a:t> m </a:t>
            </a:r>
            <a:r>
              <a:rPr lang="ja-JP" altLang="en-US" dirty="0" smtClean="0"/>
              <a:t>（</a:t>
            </a:r>
            <a:r>
              <a:rPr lang="en-US" altLang="ja-JP" dirty="0" smtClean="0"/>
              <a:t>1/1000</a:t>
            </a:r>
            <a:r>
              <a:rPr lang="ja-JP" altLang="en-US" dirty="0" smtClean="0"/>
              <a:t>）</a:t>
            </a:r>
            <a:endParaRPr lang="en-US" altLang="ja-JP" dirty="0" smtClean="0"/>
          </a:p>
          <a:p>
            <a:r>
              <a:rPr lang="ja-JP" altLang="en-US" dirty="0" smtClean="0"/>
              <a:t>マイクロ</a:t>
            </a:r>
            <a:r>
              <a:rPr lang="en-US" altLang="ja-JP" dirty="0" smtClean="0"/>
              <a:t> μ</a:t>
            </a:r>
            <a:r>
              <a:rPr lang="ja-JP" altLang="en-US" dirty="0" smtClean="0"/>
              <a:t>（</a:t>
            </a:r>
            <a:r>
              <a:rPr lang="en-US" altLang="ja-JP" dirty="0" smtClean="0"/>
              <a:t>1/1,000,000 = 100</a:t>
            </a:r>
            <a:r>
              <a:rPr lang="ja-JP" altLang="en-US" dirty="0" smtClean="0"/>
              <a:t>万分の</a:t>
            </a:r>
            <a:r>
              <a:rPr lang="en-US" altLang="ja-JP" dirty="0" smtClean="0"/>
              <a:t>1</a:t>
            </a:r>
            <a:r>
              <a:rPr lang="ja-JP" altLang="en-US" dirty="0" smtClean="0"/>
              <a:t>）</a:t>
            </a:r>
            <a:endParaRPr lang="en-US" altLang="ja-JP" dirty="0" smtClean="0"/>
          </a:p>
          <a:p>
            <a:r>
              <a:rPr lang="ja-JP" altLang="en-US" dirty="0" smtClean="0"/>
              <a:t>ナノ</a:t>
            </a:r>
            <a:r>
              <a:rPr lang="en-US" altLang="ja-JP" dirty="0" smtClean="0"/>
              <a:t> n </a:t>
            </a:r>
            <a:r>
              <a:rPr lang="ja-JP" altLang="en-US" dirty="0" smtClean="0"/>
              <a:t>（</a:t>
            </a:r>
            <a:r>
              <a:rPr lang="en-US" altLang="ja-JP" dirty="0" smtClean="0"/>
              <a:t>1/1,000,000,000 = 10</a:t>
            </a:r>
            <a:r>
              <a:rPr lang="ja-JP" altLang="en-US" dirty="0" smtClean="0"/>
              <a:t>億分の</a:t>
            </a:r>
            <a:r>
              <a:rPr lang="en-US" altLang="ja-JP" dirty="0" smtClean="0"/>
              <a:t>1</a:t>
            </a:r>
            <a:r>
              <a:rPr lang="ja-JP" altLang="en-US" dirty="0" smtClean="0"/>
              <a:t>）</a:t>
            </a:r>
            <a:endParaRPr lang="en-US" altLang="ja-JP" dirty="0" smtClean="0"/>
          </a:p>
          <a:p>
            <a:r>
              <a:rPr lang="ja-JP" altLang="en-US" dirty="0" smtClean="0"/>
              <a:t>ピコ</a:t>
            </a:r>
            <a:r>
              <a:rPr lang="en-US" altLang="ja-JP" dirty="0" smtClean="0"/>
              <a:t> p </a:t>
            </a:r>
            <a:r>
              <a:rPr lang="ja-JP" altLang="en-US" dirty="0" smtClean="0"/>
              <a:t>（</a:t>
            </a:r>
            <a:r>
              <a:rPr lang="en-US" altLang="ja-JP" dirty="0" smtClean="0"/>
              <a:t>1/1000,000,000,000 = 1</a:t>
            </a:r>
            <a:r>
              <a:rPr lang="ja-JP" altLang="en-US" dirty="0" smtClean="0"/>
              <a:t>兆分の</a:t>
            </a:r>
            <a:r>
              <a:rPr lang="en-US" altLang="ja-JP" dirty="0" smtClean="0"/>
              <a:t>1</a:t>
            </a:r>
            <a:r>
              <a:rPr lang="ja-JP" altLang="en-US" dirty="0" smtClean="0"/>
              <a:t>）</a:t>
            </a:r>
            <a:endParaRPr lang="en-US" altLang="ja-JP" dirty="0"/>
          </a:p>
        </p:txBody>
      </p:sp>
      <p:sp>
        <p:nvSpPr>
          <p:cNvPr id="4" name="テキスト ボックス 3"/>
          <p:cNvSpPr txBox="1"/>
          <p:nvPr/>
        </p:nvSpPr>
        <p:spPr>
          <a:xfrm>
            <a:off x="690039" y="6031275"/>
            <a:ext cx="7916951" cy="461665"/>
          </a:xfrm>
          <a:prstGeom prst="rect">
            <a:avLst/>
          </a:prstGeom>
          <a:noFill/>
        </p:spPr>
        <p:txBody>
          <a:bodyPr wrap="none" rtlCol="0">
            <a:spAutoFit/>
          </a:bodyPr>
          <a:lstStyle/>
          <a:p>
            <a:r>
              <a:rPr kumimoji="1" lang="en-US" altLang="ja-JP" sz="2400" dirty="0" smtClean="0">
                <a:solidFill>
                  <a:srgbClr val="FF0000"/>
                </a:solidFill>
              </a:rPr>
              <a:t>1</a:t>
            </a:r>
            <a:r>
              <a:rPr kumimoji="1" lang="ja-JP" altLang="en-US" sz="2400" dirty="0" smtClean="0">
                <a:solidFill>
                  <a:srgbClr val="FF0000"/>
                </a:solidFill>
              </a:rPr>
              <a:t>シーベルト</a:t>
            </a:r>
            <a:r>
              <a:rPr kumimoji="1" lang="en-US" altLang="ja-JP" sz="2400" dirty="0" smtClean="0">
                <a:solidFill>
                  <a:srgbClr val="FF0000"/>
                </a:solidFill>
              </a:rPr>
              <a:t> = 1000</a:t>
            </a:r>
            <a:r>
              <a:rPr kumimoji="1" lang="ja-JP" altLang="en-US" sz="2400" dirty="0" smtClean="0">
                <a:solidFill>
                  <a:srgbClr val="FF0000"/>
                </a:solidFill>
              </a:rPr>
              <a:t>ミリシーベルト</a:t>
            </a:r>
            <a:r>
              <a:rPr kumimoji="1" lang="en-US" altLang="ja-JP" sz="2400" dirty="0" smtClean="0">
                <a:solidFill>
                  <a:srgbClr val="FF0000"/>
                </a:solidFill>
              </a:rPr>
              <a:t> = 100</a:t>
            </a:r>
            <a:r>
              <a:rPr kumimoji="1" lang="ja-JP" altLang="en-US" sz="2400" dirty="0" smtClean="0">
                <a:solidFill>
                  <a:srgbClr val="FF0000"/>
                </a:solidFill>
              </a:rPr>
              <a:t>万マイクロシーベルト</a:t>
            </a:r>
            <a:endParaRPr kumimoji="1" lang="ja-JP" altLang="en-US" sz="2400" dirty="0">
              <a:solidFill>
                <a:srgbClr val="FF0000"/>
              </a:solidFill>
            </a:endParaRPr>
          </a:p>
        </p:txBody>
      </p:sp>
    </p:spTree>
    <p:extLst>
      <p:ext uri="{BB962C8B-B14F-4D97-AF65-F5344CB8AC3E}">
        <p14:creationId xmlns:p14="http://schemas.microsoft.com/office/powerpoint/2010/main" val="40179424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放射線と放射能の単位</a:t>
            </a:r>
            <a:endParaRPr kumimoji="1" lang="ja-JP" altLang="en-US" sz="3600" dirty="0"/>
          </a:p>
        </p:txBody>
      </p:sp>
      <p:sp>
        <p:nvSpPr>
          <p:cNvPr id="3" name="コンテンツ プレースホルダー 2"/>
          <p:cNvSpPr>
            <a:spLocks noGrp="1"/>
          </p:cNvSpPr>
          <p:nvPr>
            <p:ph idx="1"/>
          </p:nvPr>
        </p:nvSpPr>
        <p:spPr>
          <a:xfrm>
            <a:off x="457199" y="1600200"/>
            <a:ext cx="8469697" cy="4525963"/>
          </a:xfrm>
        </p:spPr>
        <p:txBody>
          <a:bodyPr>
            <a:normAutofit/>
          </a:bodyPr>
          <a:lstStyle/>
          <a:p>
            <a:r>
              <a:rPr lang="ja-JP" altLang="en-US" sz="2800" dirty="0" smtClean="0">
                <a:solidFill>
                  <a:srgbClr val="FF0000"/>
                </a:solidFill>
              </a:rPr>
              <a:t>ベクレル</a:t>
            </a:r>
            <a:r>
              <a:rPr lang="en-US" altLang="ja-JP" sz="2800" dirty="0" smtClean="0">
                <a:solidFill>
                  <a:srgbClr val="FF0000"/>
                </a:solidFill>
              </a:rPr>
              <a:t>(</a:t>
            </a:r>
            <a:r>
              <a:rPr lang="en-US" altLang="ja-JP" sz="2800" dirty="0" err="1" smtClean="0">
                <a:solidFill>
                  <a:srgbClr val="FF0000"/>
                </a:solidFill>
              </a:rPr>
              <a:t>Bq</a:t>
            </a:r>
            <a:r>
              <a:rPr lang="en-US" altLang="ja-JP" sz="2800" dirty="0" smtClean="0">
                <a:solidFill>
                  <a:srgbClr val="FF0000"/>
                </a:solidFill>
              </a:rPr>
              <a:t>)</a:t>
            </a:r>
            <a:r>
              <a:rPr lang="ja-JP" altLang="en-US" sz="2800" dirty="0" smtClean="0">
                <a:solidFill>
                  <a:srgbClr val="FF0000"/>
                </a:solidFill>
              </a:rPr>
              <a:t>＝</a:t>
            </a:r>
            <a:r>
              <a:rPr kumimoji="1" lang="ja-JP" altLang="en-US" sz="2800" dirty="0" smtClean="0">
                <a:solidFill>
                  <a:srgbClr val="FF0000"/>
                </a:solidFill>
              </a:rPr>
              <a:t>放射線をどれだけ出すか（放射能）</a:t>
            </a:r>
            <a:endParaRPr kumimoji="1" lang="en-US" altLang="ja-JP" sz="2800" dirty="0" smtClean="0">
              <a:solidFill>
                <a:srgbClr val="FF0000"/>
              </a:solidFill>
            </a:endParaRPr>
          </a:p>
          <a:p>
            <a:pPr lvl="1"/>
            <a:r>
              <a:rPr lang="ja-JP" altLang="en-US" dirty="0" smtClean="0"/>
              <a:t>１秒間に</a:t>
            </a:r>
            <a:r>
              <a:rPr lang="en-US" altLang="ja-JP" dirty="0" smtClean="0"/>
              <a:t>1</a:t>
            </a:r>
            <a:r>
              <a:rPr lang="ja-JP" altLang="en-US" dirty="0" smtClean="0"/>
              <a:t>個放射線を出すのが１</a:t>
            </a:r>
            <a:r>
              <a:rPr lang="en-US" altLang="ja-JP" dirty="0" err="1" smtClean="0"/>
              <a:t>Bq</a:t>
            </a:r>
            <a:endParaRPr lang="en-US" altLang="ja-JP" dirty="0" smtClean="0"/>
          </a:p>
          <a:p>
            <a:pPr lvl="1"/>
            <a:r>
              <a:rPr lang="ja-JP" altLang="en-US" dirty="0" smtClean="0">
                <a:solidFill>
                  <a:srgbClr val="000000"/>
                </a:solidFill>
              </a:rPr>
              <a:t>例：</a:t>
            </a:r>
            <a:r>
              <a:rPr lang="en-US" altLang="ja-JP" dirty="0" smtClean="0">
                <a:solidFill>
                  <a:srgbClr val="000000"/>
                </a:solidFill>
              </a:rPr>
              <a:t>1kg</a:t>
            </a:r>
            <a:r>
              <a:rPr lang="ja-JP" altLang="en-US" dirty="0" smtClean="0">
                <a:solidFill>
                  <a:srgbClr val="000000"/>
                </a:solidFill>
              </a:rPr>
              <a:t>あたり</a:t>
            </a:r>
            <a:r>
              <a:rPr lang="en-US" altLang="ja-JP" dirty="0" smtClean="0">
                <a:solidFill>
                  <a:srgbClr val="000000"/>
                </a:solidFill>
              </a:rPr>
              <a:t>100Bq</a:t>
            </a:r>
            <a:r>
              <a:rPr lang="ja-JP" altLang="en-US" dirty="0" smtClean="0">
                <a:solidFill>
                  <a:srgbClr val="000000"/>
                </a:solidFill>
              </a:rPr>
              <a:t>の水が</a:t>
            </a:r>
            <a:r>
              <a:rPr lang="en-US" altLang="ja-JP" dirty="0" smtClean="0">
                <a:solidFill>
                  <a:srgbClr val="000000"/>
                </a:solidFill>
              </a:rPr>
              <a:t>1kg</a:t>
            </a:r>
            <a:r>
              <a:rPr lang="ja-JP" altLang="en-US" dirty="0" smtClean="0">
                <a:solidFill>
                  <a:srgbClr val="000000"/>
                </a:solidFill>
              </a:rPr>
              <a:t>あれば、</a:t>
            </a:r>
            <a:r>
              <a:rPr lang="en-US" altLang="ja-JP" dirty="0" smtClean="0">
                <a:solidFill>
                  <a:srgbClr val="000000"/>
                </a:solidFill>
              </a:rPr>
              <a:t>1</a:t>
            </a:r>
            <a:r>
              <a:rPr lang="ja-JP" altLang="en-US" dirty="0" smtClean="0">
                <a:solidFill>
                  <a:srgbClr val="000000"/>
                </a:solidFill>
              </a:rPr>
              <a:t>秒間に</a:t>
            </a:r>
            <a:r>
              <a:rPr lang="en-US" altLang="ja-JP" dirty="0" smtClean="0">
                <a:solidFill>
                  <a:srgbClr val="000000"/>
                </a:solidFill>
              </a:rPr>
              <a:t>100</a:t>
            </a:r>
            <a:r>
              <a:rPr lang="ja-JP" altLang="en-US" dirty="0" smtClean="0">
                <a:solidFill>
                  <a:srgbClr val="000000"/>
                </a:solidFill>
              </a:rPr>
              <a:t>個、</a:t>
            </a:r>
            <a:r>
              <a:rPr lang="en-US" altLang="ja-JP" dirty="0" smtClean="0">
                <a:solidFill>
                  <a:srgbClr val="000000"/>
                </a:solidFill>
              </a:rPr>
              <a:t>10kg</a:t>
            </a:r>
            <a:r>
              <a:rPr lang="ja-JP" altLang="en-US" dirty="0" smtClean="0">
                <a:solidFill>
                  <a:srgbClr val="000000"/>
                </a:solidFill>
              </a:rPr>
              <a:t>あれば、</a:t>
            </a:r>
            <a:r>
              <a:rPr lang="en-US" altLang="ja-JP" dirty="0" smtClean="0">
                <a:solidFill>
                  <a:srgbClr val="000000"/>
                </a:solidFill>
              </a:rPr>
              <a:t>1</a:t>
            </a:r>
            <a:r>
              <a:rPr lang="ja-JP" altLang="en-US" dirty="0" smtClean="0">
                <a:solidFill>
                  <a:srgbClr val="000000"/>
                </a:solidFill>
              </a:rPr>
              <a:t>秒間に</a:t>
            </a:r>
            <a:r>
              <a:rPr lang="en-US" altLang="ja-JP" dirty="0" smtClean="0">
                <a:solidFill>
                  <a:srgbClr val="000000"/>
                </a:solidFill>
              </a:rPr>
              <a:t>1000</a:t>
            </a:r>
            <a:r>
              <a:rPr lang="ja-JP" altLang="en-US" dirty="0" smtClean="0">
                <a:solidFill>
                  <a:srgbClr val="000000"/>
                </a:solidFill>
              </a:rPr>
              <a:t>個の放射線が出る</a:t>
            </a:r>
            <a:endParaRPr lang="en-US" altLang="ja-JP" dirty="0" smtClean="0">
              <a:solidFill>
                <a:srgbClr val="000000"/>
              </a:solidFill>
            </a:endParaRPr>
          </a:p>
          <a:p>
            <a:pPr lvl="1"/>
            <a:r>
              <a:rPr lang="ja-JP" altLang="en-US" dirty="0" smtClean="0">
                <a:solidFill>
                  <a:srgbClr val="000000"/>
                </a:solidFill>
              </a:rPr>
              <a:t>放射線の種類、エネルギーには関係ない</a:t>
            </a:r>
            <a:endParaRPr lang="en-US" altLang="ja-JP" dirty="0" smtClean="0">
              <a:solidFill>
                <a:srgbClr val="000000"/>
              </a:solidFill>
            </a:endParaRPr>
          </a:p>
          <a:p>
            <a:endParaRPr lang="en-US" altLang="ja-JP" dirty="0" smtClean="0"/>
          </a:p>
        </p:txBody>
      </p:sp>
    </p:spTree>
    <p:extLst>
      <p:ext uri="{BB962C8B-B14F-4D97-AF65-F5344CB8AC3E}">
        <p14:creationId xmlns:p14="http://schemas.microsoft.com/office/powerpoint/2010/main" val="33797467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放射線と放射能の単位</a:t>
            </a:r>
            <a:endParaRPr kumimoji="1" lang="ja-JP" altLang="en-US" sz="3600" dirty="0"/>
          </a:p>
        </p:txBody>
      </p:sp>
      <p:sp>
        <p:nvSpPr>
          <p:cNvPr id="3" name="コンテンツ プレースホルダー 2"/>
          <p:cNvSpPr>
            <a:spLocks noGrp="1"/>
          </p:cNvSpPr>
          <p:nvPr>
            <p:ph idx="1"/>
          </p:nvPr>
        </p:nvSpPr>
        <p:spPr>
          <a:xfrm>
            <a:off x="457199" y="1600200"/>
            <a:ext cx="8469697" cy="4525963"/>
          </a:xfrm>
        </p:spPr>
        <p:txBody>
          <a:bodyPr>
            <a:normAutofit fontScale="92500" lnSpcReduction="20000"/>
          </a:bodyPr>
          <a:lstStyle/>
          <a:p>
            <a:r>
              <a:rPr lang="ja-JP" altLang="en-US" sz="2800" dirty="0"/>
              <a:t>グレイ（</a:t>
            </a:r>
            <a:r>
              <a:rPr lang="en-US" altLang="ja-JP" sz="2800" dirty="0" err="1"/>
              <a:t>Gy</a:t>
            </a:r>
            <a:r>
              <a:rPr lang="ja-JP" altLang="en-US" sz="2800" dirty="0"/>
              <a:t>）＝放射線のエネルギー</a:t>
            </a:r>
            <a:r>
              <a:rPr lang="ja-JP" altLang="en-US" sz="2800" dirty="0" smtClean="0"/>
              <a:t>を吸収した量</a:t>
            </a:r>
            <a:endParaRPr lang="en-US" altLang="ja-JP" sz="2800" dirty="0"/>
          </a:p>
          <a:p>
            <a:pPr lvl="1"/>
            <a:r>
              <a:rPr lang="en-US" altLang="ja-JP" dirty="0" smtClean="0">
                <a:solidFill>
                  <a:srgbClr val="000000"/>
                </a:solidFill>
              </a:rPr>
              <a:t>1kg</a:t>
            </a:r>
            <a:r>
              <a:rPr lang="ja-JP" altLang="en-US" dirty="0">
                <a:solidFill>
                  <a:srgbClr val="000000"/>
                </a:solidFill>
              </a:rPr>
              <a:t>あたり</a:t>
            </a:r>
            <a:r>
              <a:rPr lang="en-US" altLang="ja-JP" dirty="0">
                <a:solidFill>
                  <a:srgbClr val="000000"/>
                </a:solidFill>
              </a:rPr>
              <a:t>1</a:t>
            </a:r>
            <a:r>
              <a:rPr lang="ja-JP" altLang="en-US" dirty="0">
                <a:solidFill>
                  <a:srgbClr val="000000"/>
                </a:solidFill>
              </a:rPr>
              <a:t>ジュール</a:t>
            </a:r>
            <a:r>
              <a:rPr lang="ja-JP" altLang="en-US" dirty="0" smtClean="0">
                <a:solidFill>
                  <a:srgbClr val="000000"/>
                </a:solidFill>
              </a:rPr>
              <a:t>（</a:t>
            </a:r>
            <a:r>
              <a:rPr lang="en-US" altLang="ja-JP" dirty="0" smtClean="0">
                <a:solidFill>
                  <a:srgbClr val="000000"/>
                </a:solidFill>
              </a:rPr>
              <a:t>~0.24</a:t>
            </a:r>
            <a:r>
              <a:rPr lang="ja-JP" altLang="en-US" dirty="0" smtClean="0">
                <a:solidFill>
                  <a:srgbClr val="000000"/>
                </a:solidFill>
              </a:rPr>
              <a:t>カロリー）</a:t>
            </a:r>
            <a:r>
              <a:rPr lang="ja-JP" altLang="en-US" dirty="0">
                <a:solidFill>
                  <a:srgbClr val="000000"/>
                </a:solidFill>
              </a:rPr>
              <a:t>吸収したら、</a:t>
            </a:r>
            <a:r>
              <a:rPr lang="en-US" altLang="ja-JP" dirty="0">
                <a:solidFill>
                  <a:srgbClr val="000000"/>
                </a:solidFill>
              </a:rPr>
              <a:t>1Gy</a:t>
            </a:r>
          </a:p>
          <a:p>
            <a:pPr lvl="1"/>
            <a:r>
              <a:rPr lang="ja-JP" altLang="en-US" dirty="0">
                <a:solidFill>
                  <a:srgbClr val="000000"/>
                </a:solidFill>
              </a:rPr>
              <a:t>放射線の種類には関係</a:t>
            </a:r>
            <a:r>
              <a:rPr lang="ja-JP" altLang="en-US" dirty="0" smtClean="0">
                <a:solidFill>
                  <a:srgbClr val="000000"/>
                </a:solidFill>
              </a:rPr>
              <a:t>ない</a:t>
            </a:r>
            <a:endParaRPr lang="en-US" altLang="ja-JP" dirty="0" smtClean="0">
              <a:solidFill>
                <a:srgbClr val="000000"/>
              </a:solidFill>
            </a:endParaRPr>
          </a:p>
          <a:p>
            <a:pPr lvl="1"/>
            <a:r>
              <a:rPr lang="ja-JP" altLang="en-US" dirty="0" smtClean="0">
                <a:solidFill>
                  <a:srgbClr val="000000"/>
                </a:solidFill>
              </a:rPr>
              <a:t>（ニュース等にはあまり登場しない）</a:t>
            </a:r>
            <a:endParaRPr lang="en-US" altLang="ja-JP" dirty="0">
              <a:solidFill>
                <a:srgbClr val="000000"/>
              </a:solidFill>
            </a:endParaRPr>
          </a:p>
          <a:p>
            <a:pPr lvl="1"/>
            <a:endParaRPr lang="en-US" altLang="ja-JP" dirty="0">
              <a:solidFill>
                <a:srgbClr val="000000"/>
              </a:solidFill>
            </a:endParaRPr>
          </a:p>
          <a:p>
            <a:r>
              <a:rPr lang="ja-JP" altLang="en-US" sz="2800" dirty="0">
                <a:solidFill>
                  <a:srgbClr val="FF0000"/>
                </a:solidFill>
              </a:rPr>
              <a:t>シーベルト</a:t>
            </a:r>
            <a:r>
              <a:rPr lang="en-US" altLang="ja-JP" sz="2800" dirty="0">
                <a:solidFill>
                  <a:srgbClr val="FF0000"/>
                </a:solidFill>
              </a:rPr>
              <a:t>(</a:t>
            </a:r>
            <a:r>
              <a:rPr lang="en-US" altLang="ja-JP" sz="2800" dirty="0" err="1">
                <a:solidFill>
                  <a:srgbClr val="FF0000"/>
                </a:solidFill>
              </a:rPr>
              <a:t>Sv</a:t>
            </a:r>
            <a:r>
              <a:rPr lang="en-US" altLang="ja-JP" sz="2800" dirty="0">
                <a:solidFill>
                  <a:srgbClr val="FF0000"/>
                </a:solidFill>
              </a:rPr>
              <a:t>) </a:t>
            </a:r>
            <a:r>
              <a:rPr lang="ja-JP" altLang="en-US" sz="2800" dirty="0" smtClean="0">
                <a:solidFill>
                  <a:srgbClr val="FF0000"/>
                </a:solidFill>
              </a:rPr>
              <a:t>＝</a:t>
            </a:r>
            <a:r>
              <a:rPr lang="en-US" altLang="ja-JP" sz="2800" dirty="0" smtClean="0">
                <a:solidFill>
                  <a:srgbClr val="FF0000"/>
                </a:solidFill>
              </a:rPr>
              <a:t> </a:t>
            </a:r>
            <a:r>
              <a:rPr lang="ja-JP" altLang="en-US" sz="2800" dirty="0" smtClean="0">
                <a:solidFill>
                  <a:srgbClr val="FF0000"/>
                </a:solidFill>
              </a:rPr>
              <a:t>吸収</a:t>
            </a:r>
            <a:r>
              <a:rPr lang="ja-JP" altLang="en-US" sz="2800" dirty="0">
                <a:solidFill>
                  <a:srgbClr val="FF0000"/>
                </a:solidFill>
              </a:rPr>
              <a:t>（被ばく）</a:t>
            </a:r>
            <a:r>
              <a:rPr lang="ja-JP" altLang="en-US" sz="2800" dirty="0" smtClean="0">
                <a:solidFill>
                  <a:srgbClr val="FF0000"/>
                </a:solidFill>
              </a:rPr>
              <a:t>した放射線の人体への影響を示す量</a:t>
            </a:r>
            <a:endParaRPr lang="en-US" altLang="ja-JP" sz="2800" dirty="0" smtClean="0">
              <a:solidFill>
                <a:srgbClr val="FF0000"/>
              </a:solidFill>
            </a:endParaRPr>
          </a:p>
          <a:p>
            <a:pPr marL="971550" lvl="1" indent="-457200"/>
            <a:r>
              <a:rPr lang="ja-JP" altLang="en-US" dirty="0" smtClean="0">
                <a:solidFill>
                  <a:srgbClr val="000000"/>
                </a:solidFill>
              </a:rPr>
              <a:t>大雑把には、グレイと同じ意味</a:t>
            </a:r>
            <a:endParaRPr lang="en-US" altLang="ja-JP" dirty="0" smtClean="0">
              <a:solidFill>
                <a:srgbClr val="000000"/>
              </a:solidFill>
            </a:endParaRPr>
          </a:p>
          <a:p>
            <a:pPr marL="971550" lvl="1" indent="-457200"/>
            <a:r>
              <a:rPr lang="ja-JP" altLang="en-US" dirty="0" smtClean="0">
                <a:solidFill>
                  <a:srgbClr val="000000"/>
                </a:solidFill>
              </a:rPr>
              <a:t>「人体への影響」を示すため、吸収したエネルギーが一緒でも、放射線の種類や臓器ごとに違う値になる</a:t>
            </a:r>
            <a:endParaRPr lang="en-US" altLang="ja-JP" dirty="0" smtClean="0">
              <a:solidFill>
                <a:srgbClr val="000000"/>
              </a:solidFill>
            </a:endParaRPr>
          </a:p>
          <a:p>
            <a:pPr marL="971550" lvl="1" indent="-457200"/>
            <a:r>
              <a:rPr lang="ja-JP" altLang="en-US" sz="2200" dirty="0" smtClean="0">
                <a:solidFill>
                  <a:srgbClr val="000000"/>
                </a:solidFill>
              </a:rPr>
              <a:t>例えばガンマ線、ベータ線は</a:t>
            </a:r>
            <a:r>
              <a:rPr lang="en-US" altLang="ja-JP" sz="2200" dirty="0" smtClean="0">
                <a:solidFill>
                  <a:srgbClr val="000000"/>
                </a:solidFill>
              </a:rPr>
              <a:t>1Gy=1Sv</a:t>
            </a:r>
            <a:r>
              <a:rPr lang="ja-JP" altLang="en-US" sz="2200" dirty="0" smtClean="0">
                <a:solidFill>
                  <a:srgbClr val="000000"/>
                </a:solidFill>
              </a:rPr>
              <a:t>、アルファ線は</a:t>
            </a:r>
            <a:r>
              <a:rPr lang="en-US" altLang="ja-JP" sz="2200" dirty="0" smtClean="0">
                <a:solidFill>
                  <a:srgbClr val="000000"/>
                </a:solidFill>
              </a:rPr>
              <a:t>1Gy=20Sv</a:t>
            </a:r>
            <a:endParaRPr lang="en-US" altLang="ja-JP" sz="2200" dirty="0">
              <a:solidFill>
                <a:srgbClr val="000000"/>
              </a:solidFill>
            </a:endParaRPr>
          </a:p>
          <a:p>
            <a:endParaRPr lang="en-US" altLang="ja-JP" dirty="0" smtClean="0"/>
          </a:p>
        </p:txBody>
      </p:sp>
    </p:spTree>
    <p:extLst>
      <p:ext uri="{BB962C8B-B14F-4D97-AF65-F5344CB8AC3E}">
        <p14:creationId xmlns:p14="http://schemas.microsoft.com/office/powerpoint/2010/main" val="129634169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半減期とは？</a:t>
            </a:r>
            <a:endParaRPr kumimoji="1" lang="ja-JP" altLang="en-US" dirty="0"/>
          </a:p>
        </p:txBody>
      </p:sp>
      <p:sp>
        <p:nvSpPr>
          <p:cNvPr id="3" name="コンテンツ プレースホルダー 2"/>
          <p:cNvSpPr>
            <a:spLocks noGrp="1"/>
          </p:cNvSpPr>
          <p:nvPr>
            <p:ph idx="1"/>
          </p:nvPr>
        </p:nvSpPr>
        <p:spPr>
          <a:xfrm>
            <a:off x="2685" y="1320090"/>
            <a:ext cx="4282221" cy="4525963"/>
          </a:xfrm>
        </p:spPr>
        <p:txBody>
          <a:bodyPr>
            <a:normAutofit/>
          </a:bodyPr>
          <a:lstStyle/>
          <a:p>
            <a:r>
              <a:rPr kumimoji="1" lang="ja-JP" altLang="en-US" sz="2400" dirty="0" smtClean="0"/>
              <a:t>放射能が半分</a:t>
            </a:r>
            <a:r>
              <a:rPr lang="ja-JP" altLang="en-US" sz="2400" dirty="0" smtClean="0"/>
              <a:t>になるのにかかる時間のこと</a:t>
            </a:r>
            <a:endParaRPr kumimoji="1" lang="en-US" altLang="ja-JP" sz="2400" dirty="0" smtClean="0"/>
          </a:p>
          <a:p>
            <a:endParaRPr lang="en-US" altLang="ja-JP" sz="2400" dirty="0"/>
          </a:p>
          <a:p>
            <a:r>
              <a:rPr kumimoji="1" lang="ja-JP" altLang="en-US" sz="2400" dirty="0" smtClean="0"/>
              <a:t>半減期が</a:t>
            </a:r>
            <a:r>
              <a:rPr kumimoji="1" lang="en-US" altLang="ja-JP" sz="2400" dirty="0" smtClean="0"/>
              <a:t>8</a:t>
            </a:r>
            <a:r>
              <a:rPr kumimoji="1" lang="ja-JP" altLang="en-US" sz="2400" dirty="0" smtClean="0"/>
              <a:t>日のヨウ素</a:t>
            </a:r>
            <a:r>
              <a:rPr kumimoji="1" lang="en-US" altLang="ja-JP" sz="2400" dirty="0" smtClean="0"/>
              <a:t>131</a:t>
            </a:r>
            <a:r>
              <a:rPr kumimoji="1" lang="ja-JP" altLang="en-US" sz="2400" dirty="0" smtClean="0"/>
              <a:t>なら、</a:t>
            </a:r>
            <a:r>
              <a:rPr lang="en-US" altLang="ja-JP" sz="2400" dirty="0" smtClean="0"/>
              <a:t>8</a:t>
            </a:r>
            <a:r>
              <a:rPr lang="ja-JP" altLang="en-US" sz="2400" dirty="0" smtClean="0"/>
              <a:t>日経つと半分、</a:t>
            </a:r>
            <a:r>
              <a:rPr lang="en-US" altLang="ja-JP" sz="2400" dirty="0" smtClean="0"/>
              <a:t>16</a:t>
            </a:r>
            <a:r>
              <a:rPr lang="ja-JP" altLang="en-US" sz="2400" dirty="0" smtClean="0"/>
              <a:t>日経つと</a:t>
            </a:r>
            <a:r>
              <a:rPr lang="en-US" altLang="ja-JP" sz="2400" dirty="0" smtClean="0"/>
              <a:t>1/4</a:t>
            </a:r>
            <a:r>
              <a:rPr lang="ja-JP" altLang="en-US" sz="2400" dirty="0" smtClean="0"/>
              <a:t>になる</a:t>
            </a:r>
            <a:endParaRPr lang="en-US" altLang="ja-JP" sz="2400" dirty="0" smtClean="0"/>
          </a:p>
          <a:p>
            <a:endParaRPr kumimoji="1" lang="en-US" altLang="ja-JP" sz="2400" dirty="0"/>
          </a:p>
          <a:p>
            <a:r>
              <a:rPr lang="ja-JP" altLang="en-US" sz="2400" dirty="0" smtClean="0"/>
              <a:t>半減期が</a:t>
            </a:r>
            <a:r>
              <a:rPr lang="en-US" altLang="ja-JP" sz="2400" dirty="0" smtClean="0"/>
              <a:t>30</a:t>
            </a:r>
            <a:r>
              <a:rPr lang="ja-JP" altLang="en-US" sz="2400" dirty="0" smtClean="0"/>
              <a:t>年のセシウム</a:t>
            </a:r>
            <a:r>
              <a:rPr lang="en-US" altLang="ja-JP" sz="2400" dirty="0" smtClean="0"/>
              <a:t>137</a:t>
            </a:r>
            <a:r>
              <a:rPr lang="ja-JP" altLang="en-US" sz="2400" dirty="0" smtClean="0"/>
              <a:t>は、</a:t>
            </a:r>
            <a:r>
              <a:rPr lang="en-US" altLang="ja-JP" sz="2400" dirty="0" smtClean="0"/>
              <a:t>30</a:t>
            </a:r>
            <a:r>
              <a:rPr lang="ja-JP" altLang="en-US" sz="2400" dirty="0" smtClean="0"/>
              <a:t>年でようやく半分になる</a:t>
            </a:r>
            <a:endParaRPr kumimoji="1" lang="ja-JP" altLang="en-US" sz="2400" dirty="0"/>
          </a:p>
        </p:txBody>
      </p:sp>
      <p:grpSp>
        <p:nvGrpSpPr>
          <p:cNvPr id="8" name="図形グループ 7"/>
          <p:cNvGrpSpPr/>
          <p:nvPr/>
        </p:nvGrpSpPr>
        <p:grpSpPr>
          <a:xfrm>
            <a:off x="4612852" y="1270000"/>
            <a:ext cx="4371053" cy="3938975"/>
            <a:chOff x="3809919" y="1270000"/>
            <a:chExt cx="4699000" cy="4339085"/>
          </a:xfrm>
        </p:grpSpPr>
        <p:pic>
          <p:nvPicPr>
            <p:cNvPr id="4" name="図 3"/>
            <p:cNvPicPr>
              <a:picLocks noChangeAspect="1"/>
            </p:cNvPicPr>
            <p:nvPr/>
          </p:nvPicPr>
          <p:blipFill>
            <a:blip r:embed="rId3"/>
            <a:stretch>
              <a:fillRect/>
            </a:stretch>
          </p:blipFill>
          <p:spPr>
            <a:xfrm>
              <a:off x="3809919" y="1270000"/>
              <a:ext cx="4699000" cy="4305300"/>
            </a:xfrm>
            <a:prstGeom prst="rect">
              <a:avLst/>
            </a:prstGeom>
          </p:spPr>
        </p:pic>
        <p:sp>
          <p:nvSpPr>
            <p:cNvPr id="5" name="テキスト ボックス 4"/>
            <p:cNvSpPr txBox="1"/>
            <p:nvPr/>
          </p:nvSpPr>
          <p:spPr>
            <a:xfrm>
              <a:off x="5005036" y="5205967"/>
              <a:ext cx="571140" cy="400110"/>
            </a:xfrm>
            <a:prstGeom prst="rect">
              <a:avLst/>
            </a:prstGeom>
            <a:solidFill>
              <a:srgbClr val="E6DDD1"/>
            </a:solidFill>
            <a:ln>
              <a:solidFill>
                <a:srgbClr val="E6DDD1"/>
              </a:solidFill>
            </a:ln>
          </p:spPr>
          <p:txBody>
            <a:bodyPr wrap="none" rtlCol="0">
              <a:spAutoFit/>
            </a:bodyPr>
            <a:lstStyle/>
            <a:p>
              <a:r>
                <a:rPr kumimoji="1" lang="en-US" altLang="ja-JP" sz="2000" dirty="0" smtClean="0"/>
                <a:t>8</a:t>
              </a:r>
              <a:r>
                <a:rPr kumimoji="1" lang="ja-JP" altLang="en-US" sz="2000" dirty="0" smtClean="0"/>
                <a:t>日</a:t>
              </a:r>
              <a:endParaRPr kumimoji="1" lang="ja-JP" altLang="en-US" sz="2000" dirty="0"/>
            </a:p>
          </p:txBody>
        </p:sp>
        <p:sp>
          <p:nvSpPr>
            <p:cNvPr id="6" name="テキスト ボックス 5"/>
            <p:cNvSpPr txBox="1"/>
            <p:nvPr/>
          </p:nvSpPr>
          <p:spPr>
            <a:xfrm>
              <a:off x="5933273" y="5208975"/>
              <a:ext cx="701133" cy="400110"/>
            </a:xfrm>
            <a:prstGeom prst="rect">
              <a:avLst/>
            </a:prstGeom>
            <a:solidFill>
              <a:srgbClr val="E6DDD1"/>
            </a:solidFill>
            <a:ln>
              <a:solidFill>
                <a:srgbClr val="E6DDD1"/>
              </a:solidFill>
            </a:ln>
          </p:spPr>
          <p:txBody>
            <a:bodyPr wrap="none" rtlCol="0">
              <a:spAutoFit/>
            </a:bodyPr>
            <a:lstStyle/>
            <a:p>
              <a:r>
                <a:rPr lang="en-US" altLang="ja-JP" sz="2000" dirty="0" smtClean="0"/>
                <a:t>16</a:t>
              </a:r>
              <a:r>
                <a:rPr kumimoji="1" lang="ja-JP" altLang="en-US" sz="2000" dirty="0" smtClean="0"/>
                <a:t>日</a:t>
              </a:r>
              <a:endParaRPr kumimoji="1" lang="ja-JP" altLang="en-US" sz="2000" dirty="0"/>
            </a:p>
          </p:txBody>
        </p:sp>
        <p:sp>
          <p:nvSpPr>
            <p:cNvPr id="7" name="テキスト ボックス 6"/>
            <p:cNvSpPr txBox="1"/>
            <p:nvPr/>
          </p:nvSpPr>
          <p:spPr>
            <a:xfrm>
              <a:off x="7075477" y="5195267"/>
              <a:ext cx="701133" cy="400110"/>
            </a:xfrm>
            <a:prstGeom prst="rect">
              <a:avLst/>
            </a:prstGeom>
            <a:solidFill>
              <a:srgbClr val="E6DDD1"/>
            </a:solidFill>
            <a:ln>
              <a:solidFill>
                <a:srgbClr val="E6DDD1"/>
              </a:solidFill>
            </a:ln>
          </p:spPr>
          <p:txBody>
            <a:bodyPr wrap="none" rtlCol="0">
              <a:spAutoFit/>
            </a:bodyPr>
            <a:lstStyle/>
            <a:p>
              <a:r>
                <a:rPr lang="en-US" altLang="ja-JP" sz="2000" dirty="0" smtClean="0"/>
                <a:t>24</a:t>
              </a:r>
              <a:r>
                <a:rPr kumimoji="1" lang="ja-JP" altLang="en-US" sz="2000" dirty="0" smtClean="0"/>
                <a:t>日</a:t>
              </a:r>
              <a:endParaRPr kumimoji="1" lang="ja-JP" altLang="en-US" sz="2000" dirty="0"/>
            </a:p>
          </p:txBody>
        </p:sp>
      </p:grpSp>
      <p:sp>
        <p:nvSpPr>
          <p:cNvPr id="9" name="テキスト ボックス 8"/>
          <p:cNvSpPr txBox="1"/>
          <p:nvPr/>
        </p:nvSpPr>
        <p:spPr>
          <a:xfrm>
            <a:off x="587932" y="5447076"/>
            <a:ext cx="7845504" cy="1323439"/>
          </a:xfrm>
          <a:prstGeom prst="rect">
            <a:avLst/>
          </a:prstGeom>
          <a:noFill/>
          <a:ln>
            <a:solidFill>
              <a:srgbClr val="FF0000"/>
            </a:solidFill>
          </a:ln>
        </p:spPr>
        <p:txBody>
          <a:bodyPr wrap="square" rtlCol="0">
            <a:spAutoFit/>
          </a:bodyPr>
          <a:lstStyle/>
          <a:p>
            <a:pPr marL="342900" indent="-342900">
              <a:buFont typeface="Arial"/>
              <a:buChar char="•"/>
            </a:pPr>
            <a:r>
              <a:rPr kumimoji="1" lang="ja-JP" altLang="en-US" sz="2000" dirty="0" smtClean="0"/>
              <a:t>「半減期が長い＝なかなか放射線を出さない」なので、</a:t>
            </a:r>
            <a:r>
              <a:rPr lang="ja-JP" altLang="en-US" sz="2000" dirty="0"/>
              <a:t>長ければ怖いというわけで</a:t>
            </a:r>
            <a:r>
              <a:rPr lang="ja-JP" altLang="en-US" sz="2000" dirty="0" smtClean="0"/>
              <a:t>は必ずしもない。</a:t>
            </a:r>
            <a:endParaRPr lang="en-US" altLang="ja-JP" sz="2000" dirty="0" smtClean="0"/>
          </a:p>
          <a:p>
            <a:pPr marL="342900" indent="-342900">
              <a:buFont typeface="Arial"/>
              <a:buChar char="•"/>
            </a:pPr>
            <a:r>
              <a:rPr kumimoji="1" lang="ja-JP" altLang="en-US" sz="2000" dirty="0" smtClean="0"/>
              <a:t>例えばインジウム</a:t>
            </a:r>
            <a:r>
              <a:rPr kumimoji="1" lang="en-US" altLang="ja-JP" sz="2000" dirty="0" smtClean="0"/>
              <a:t>115</a:t>
            </a:r>
            <a:r>
              <a:rPr kumimoji="1" lang="ja-JP" altLang="en-US" sz="2000" dirty="0" smtClean="0"/>
              <a:t>の半減期は数百</a:t>
            </a:r>
            <a:r>
              <a:rPr lang="ja-JP" altLang="en-US" sz="2000" dirty="0" smtClean="0"/>
              <a:t>兆年。つまり、事実上放射線はほとんど出さない</a:t>
            </a:r>
            <a:endParaRPr kumimoji="1" lang="ja-JP" altLang="en-US" sz="2000" dirty="0"/>
          </a:p>
        </p:txBody>
      </p:sp>
    </p:spTree>
    <p:extLst>
      <p:ext uri="{BB962C8B-B14F-4D97-AF65-F5344CB8AC3E}">
        <p14:creationId xmlns:p14="http://schemas.microsoft.com/office/powerpoint/2010/main" val="60168484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自然界にも放射線はある</a:t>
            </a:r>
            <a:endParaRPr kumimoji="1" lang="ja-JP" altLang="en-US" dirty="0"/>
          </a:p>
        </p:txBody>
      </p:sp>
      <p:pic>
        <p:nvPicPr>
          <p:cNvPr id="5" name="図 4"/>
          <p:cNvPicPr>
            <a:picLocks noChangeAspect="1"/>
          </p:cNvPicPr>
          <p:nvPr/>
        </p:nvPicPr>
        <p:blipFill>
          <a:blip r:embed="rId3"/>
          <a:stretch>
            <a:fillRect/>
          </a:stretch>
        </p:blipFill>
        <p:spPr>
          <a:xfrm>
            <a:off x="1611061" y="1925498"/>
            <a:ext cx="5971204" cy="3673248"/>
          </a:xfrm>
          <a:prstGeom prst="rect">
            <a:avLst/>
          </a:prstGeom>
        </p:spPr>
      </p:pic>
      <p:sp>
        <p:nvSpPr>
          <p:cNvPr id="6" name="テキスト ボックス 5"/>
          <p:cNvSpPr txBox="1"/>
          <p:nvPr/>
        </p:nvSpPr>
        <p:spPr>
          <a:xfrm>
            <a:off x="3828481" y="6479853"/>
            <a:ext cx="3358386" cy="369332"/>
          </a:xfrm>
          <a:prstGeom prst="rect">
            <a:avLst/>
          </a:prstGeom>
          <a:noFill/>
        </p:spPr>
        <p:txBody>
          <a:bodyPr wrap="none" rtlCol="0">
            <a:spAutoFit/>
          </a:bodyPr>
          <a:lstStyle/>
          <a:p>
            <a:r>
              <a:rPr kumimoji="1" lang="ja-JP" altLang="en-US" dirty="0" smtClean="0"/>
              <a:t>放射線医学総合研究所の</a:t>
            </a:r>
            <a:r>
              <a:rPr kumimoji="1" lang="en-US" altLang="ja-JP" dirty="0" smtClean="0"/>
              <a:t>HP</a:t>
            </a:r>
            <a:r>
              <a:rPr lang="ja-JP" altLang="en-US" dirty="0" smtClean="0"/>
              <a:t>より</a:t>
            </a:r>
            <a:endParaRPr kumimoji="1" lang="en-US" altLang="ja-JP" dirty="0" smtClean="0"/>
          </a:p>
        </p:txBody>
      </p:sp>
      <p:sp>
        <p:nvSpPr>
          <p:cNvPr id="7" name="テキスト ボックス 6"/>
          <p:cNvSpPr txBox="1"/>
          <p:nvPr/>
        </p:nvSpPr>
        <p:spPr>
          <a:xfrm>
            <a:off x="1461652" y="1277034"/>
            <a:ext cx="6809827" cy="646331"/>
          </a:xfrm>
          <a:prstGeom prst="rect">
            <a:avLst/>
          </a:prstGeom>
          <a:noFill/>
        </p:spPr>
        <p:txBody>
          <a:bodyPr wrap="none" rtlCol="0">
            <a:spAutoFit/>
          </a:bodyPr>
          <a:lstStyle/>
          <a:p>
            <a:r>
              <a:rPr kumimoji="1" lang="ja-JP" altLang="en-US" dirty="0" smtClean="0"/>
              <a:t>ラドン、ウラン、カリウム</a:t>
            </a:r>
            <a:r>
              <a:rPr kumimoji="1" lang="en-US" altLang="ja-JP" dirty="0" smtClean="0"/>
              <a:t>40</a:t>
            </a:r>
            <a:r>
              <a:rPr kumimoji="1" lang="ja-JP" altLang="en-US" dirty="0" smtClean="0"/>
              <a:t>など、自然界に存在する放射性同位体や、</a:t>
            </a:r>
            <a:endParaRPr kumimoji="1" lang="en-US" altLang="ja-JP" dirty="0" smtClean="0"/>
          </a:p>
          <a:p>
            <a:r>
              <a:rPr lang="ja-JP" altLang="en-US" dirty="0" smtClean="0"/>
              <a:t>宇宙から来る放射線（宇宙線）からの被ばくがある</a:t>
            </a:r>
            <a:endParaRPr kumimoji="1" lang="ja-JP" altLang="en-US" dirty="0"/>
          </a:p>
        </p:txBody>
      </p:sp>
      <p:sp>
        <p:nvSpPr>
          <p:cNvPr id="8" name="テキスト ボックス 7"/>
          <p:cNvSpPr txBox="1"/>
          <p:nvPr/>
        </p:nvSpPr>
        <p:spPr>
          <a:xfrm>
            <a:off x="1550062" y="5833522"/>
            <a:ext cx="6441938" cy="646331"/>
          </a:xfrm>
          <a:prstGeom prst="rect">
            <a:avLst/>
          </a:prstGeom>
          <a:noFill/>
        </p:spPr>
        <p:txBody>
          <a:bodyPr wrap="none" rtlCol="0">
            <a:spAutoFit/>
          </a:bodyPr>
          <a:lstStyle/>
          <a:p>
            <a:r>
              <a:rPr kumimoji="1" lang="ja-JP" altLang="en-US" dirty="0" smtClean="0"/>
              <a:t>実は人間の身体も放射線を出している（体内のカリウム</a:t>
            </a:r>
            <a:r>
              <a:rPr kumimoji="1" lang="en-US" altLang="ja-JP" smtClean="0"/>
              <a:t>40</a:t>
            </a:r>
            <a:r>
              <a:rPr kumimoji="1" lang="ja-JP" altLang="en-US" smtClean="0"/>
              <a:t>から</a:t>
            </a:r>
            <a:r>
              <a:rPr kumimoji="1" lang="ja-JP" altLang="en-US" dirty="0" smtClean="0"/>
              <a:t>）。</a:t>
            </a:r>
            <a:endParaRPr kumimoji="1" lang="en-US" altLang="ja-JP" dirty="0" smtClean="0"/>
          </a:p>
          <a:p>
            <a:r>
              <a:rPr lang="ja-JP" altLang="en-US" dirty="0" smtClean="0"/>
              <a:t>体重</a:t>
            </a:r>
            <a:r>
              <a:rPr lang="en-US" altLang="ja-JP" dirty="0" smtClean="0"/>
              <a:t>60kg</a:t>
            </a:r>
            <a:r>
              <a:rPr lang="ja-JP" altLang="en-US" dirty="0" smtClean="0"/>
              <a:t>の人で、</a:t>
            </a:r>
            <a:r>
              <a:rPr lang="en-US" altLang="ja-JP" dirty="0" smtClean="0"/>
              <a:t>7000</a:t>
            </a:r>
            <a:r>
              <a:rPr lang="ja-JP" altLang="en-US" dirty="0" smtClean="0"/>
              <a:t>ベクレルくらい。</a:t>
            </a:r>
            <a:endParaRPr kumimoji="1" lang="ja-JP" altLang="en-US" dirty="0"/>
          </a:p>
        </p:txBody>
      </p:sp>
    </p:spTree>
    <p:extLst>
      <p:ext uri="{BB962C8B-B14F-4D97-AF65-F5344CB8AC3E}">
        <p14:creationId xmlns:p14="http://schemas.microsoft.com/office/powerpoint/2010/main" val="19619414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3600" dirty="0" smtClean="0"/>
              <a:t>日常生活での被ばく</a:t>
            </a:r>
            <a:endParaRPr kumimoji="1" lang="ja-JP" altLang="en-US" sz="3600" dirty="0"/>
          </a:p>
        </p:txBody>
      </p:sp>
      <p:pic>
        <p:nvPicPr>
          <p:cNvPr id="4" name="図 3"/>
          <p:cNvPicPr>
            <a:picLocks noChangeAspect="1"/>
          </p:cNvPicPr>
          <p:nvPr/>
        </p:nvPicPr>
        <p:blipFill>
          <a:blip r:embed="rId3"/>
          <a:stretch>
            <a:fillRect/>
          </a:stretch>
        </p:blipFill>
        <p:spPr>
          <a:xfrm>
            <a:off x="5824676" y="0"/>
            <a:ext cx="3003432" cy="6858000"/>
          </a:xfrm>
          <a:prstGeom prst="rect">
            <a:avLst/>
          </a:prstGeom>
        </p:spPr>
      </p:pic>
      <p:sp>
        <p:nvSpPr>
          <p:cNvPr id="5" name="テキスト ボックス 4"/>
          <p:cNvSpPr txBox="1"/>
          <p:nvPr/>
        </p:nvSpPr>
        <p:spPr>
          <a:xfrm>
            <a:off x="210765" y="5900969"/>
            <a:ext cx="5613912" cy="923330"/>
          </a:xfrm>
          <a:prstGeom prst="rect">
            <a:avLst/>
          </a:prstGeom>
          <a:noFill/>
        </p:spPr>
        <p:txBody>
          <a:bodyPr wrap="square" rtlCol="0">
            <a:spAutoFit/>
          </a:bodyPr>
          <a:lstStyle/>
          <a:p>
            <a:r>
              <a:rPr kumimoji="1" lang="ja-JP" altLang="en-US" dirty="0" smtClean="0"/>
              <a:t>図：</a:t>
            </a:r>
            <a:r>
              <a:rPr kumimoji="1" lang="en-US" altLang="ja-JP" dirty="0" smtClean="0"/>
              <a:t>Newton 2008</a:t>
            </a:r>
            <a:r>
              <a:rPr kumimoji="1" lang="ja-JP" altLang="en-US" dirty="0" smtClean="0"/>
              <a:t>年</a:t>
            </a:r>
            <a:r>
              <a:rPr kumimoji="1" lang="en-US" altLang="ja-JP" dirty="0" smtClean="0"/>
              <a:t>10</a:t>
            </a:r>
            <a:r>
              <a:rPr kumimoji="1" lang="ja-JP" altLang="en-US" dirty="0" smtClean="0"/>
              <a:t>月号より</a:t>
            </a:r>
            <a:endParaRPr kumimoji="1" lang="en-US" altLang="ja-JP" dirty="0" smtClean="0"/>
          </a:p>
          <a:p>
            <a:r>
              <a:rPr lang="en-US" altLang="ja-JP" dirty="0"/>
              <a:t>http://</a:t>
            </a:r>
            <a:r>
              <a:rPr lang="en-US" altLang="ja-JP" dirty="0" err="1"/>
              <a:t>www.newtonpress.co.jp</a:t>
            </a:r>
            <a:r>
              <a:rPr lang="en-US" altLang="ja-JP" dirty="0"/>
              <a:t>/newton</a:t>
            </a:r>
            <a:r>
              <a:rPr lang="en-US" altLang="ja-JP" dirty="0" smtClean="0"/>
              <a:t>/radiation</a:t>
            </a:r>
            <a:r>
              <a:rPr lang="en-US" altLang="ja-JP" dirty="0"/>
              <a:t>/html/</a:t>
            </a:r>
            <a:r>
              <a:rPr lang="en-US" altLang="ja-JP" dirty="0" err="1"/>
              <a:t>radiation.html</a:t>
            </a:r>
            <a:endParaRPr kumimoji="1" lang="ja-JP" altLang="en-US" dirty="0"/>
          </a:p>
        </p:txBody>
      </p:sp>
      <p:sp>
        <p:nvSpPr>
          <p:cNvPr id="6" name="テキスト ボックス 5"/>
          <p:cNvSpPr txBox="1"/>
          <p:nvPr/>
        </p:nvSpPr>
        <p:spPr>
          <a:xfrm>
            <a:off x="210765" y="1417638"/>
            <a:ext cx="5005038" cy="3785652"/>
          </a:xfrm>
          <a:prstGeom prst="rect">
            <a:avLst/>
          </a:prstGeom>
          <a:noFill/>
        </p:spPr>
        <p:txBody>
          <a:bodyPr wrap="square" rtlCol="0">
            <a:spAutoFit/>
          </a:bodyPr>
          <a:lstStyle/>
          <a:p>
            <a:pPr marL="342900" indent="-342900">
              <a:buFont typeface="Arial"/>
              <a:buChar char="•"/>
            </a:pPr>
            <a:r>
              <a:rPr lang="ja-JP" altLang="en-US" sz="2400" dirty="0" smtClean="0"/>
              <a:t>胸部レントゲン撮影や</a:t>
            </a:r>
            <a:r>
              <a:rPr kumimoji="1" lang="en-US" altLang="ja-JP" sz="2400" dirty="0" smtClean="0"/>
              <a:t>CT</a:t>
            </a:r>
            <a:r>
              <a:rPr kumimoji="1" lang="ja-JP" altLang="en-US" sz="2400" dirty="0" smtClean="0"/>
              <a:t>スキャン</a:t>
            </a:r>
            <a:endParaRPr kumimoji="1" lang="en-US" altLang="ja-JP" sz="2400" dirty="0" smtClean="0"/>
          </a:p>
          <a:p>
            <a:pPr marL="342900" indent="-342900">
              <a:buFont typeface="Arial"/>
              <a:buChar char="•"/>
            </a:pPr>
            <a:endParaRPr lang="en-US" altLang="ja-JP" sz="2400" dirty="0" smtClean="0"/>
          </a:p>
          <a:p>
            <a:pPr marL="342900" indent="-342900">
              <a:buFont typeface="Arial"/>
              <a:buChar char="•"/>
            </a:pPr>
            <a:r>
              <a:rPr lang="ja-JP" altLang="en-US" sz="2400" dirty="0" smtClean="0"/>
              <a:t>ラドン温泉や飛行機（上空）など自然放射線が多い場所</a:t>
            </a:r>
            <a:endParaRPr lang="en-US" altLang="ja-JP" sz="2400" dirty="0" smtClean="0"/>
          </a:p>
          <a:p>
            <a:pPr marL="342900" indent="-342900">
              <a:buFont typeface="Arial"/>
              <a:buChar char="•"/>
            </a:pPr>
            <a:endParaRPr lang="en-US" altLang="ja-JP" sz="2400" dirty="0"/>
          </a:p>
          <a:p>
            <a:pPr marL="342900" indent="-342900">
              <a:buFont typeface="Arial"/>
              <a:buChar char="•"/>
            </a:pPr>
            <a:endParaRPr lang="en-US" altLang="ja-JP" sz="2400" dirty="0" smtClean="0"/>
          </a:p>
          <a:p>
            <a:pPr marL="342900" indent="-342900">
              <a:buFont typeface="Arial"/>
              <a:buChar char="•"/>
            </a:pPr>
            <a:r>
              <a:rPr lang="ja-JP" altLang="en-US" sz="2400" dirty="0" smtClean="0"/>
              <a:t>少量の被ばくは常にしているので、そもそも「被ばくゼロ」にするのは無理（被ばくしないにこしたことはない）</a:t>
            </a:r>
            <a:endParaRPr lang="en-US" altLang="ja-JP" sz="2400" dirty="0" smtClean="0"/>
          </a:p>
        </p:txBody>
      </p:sp>
    </p:spTree>
    <p:extLst>
      <p:ext uri="{BB962C8B-B14F-4D97-AF65-F5344CB8AC3E}">
        <p14:creationId xmlns:p14="http://schemas.microsoft.com/office/powerpoint/2010/main" val="37678644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コンテンツ プレースホルダー 3"/>
          <p:cNvSpPr txBox="1">
            <a:spLocks noGrp="1"/>
          </p:cNvSpPr>
          <p:nvPr>
            <p:ph idx="1"/>
          </p:nvPr>
        </p:nvSpPr>
        <p:spPr>
          <a:xfrm>
            <a:off x="524047" y="1199082"/>
            <a:ext cx="7742598" cy="4832092"/>
          </a:xfrm>
          <a:prstGeom prst="rect">
            <a:avLst/>
          </a:prstGeom>
          <a:noFill/>
        </p:spPr>
        <p:txBody>
          <a:bodyPr wrap="square" rtlCol="0">
            <a:spAutoFit/>
          </a:bodyPr>
          <a:lstStyle/>
          <a:p>
            <a:r>
              <a:rPr kumimoji="1" lang="ja-JP" altLang="en-US" dirty="0" smtClean="0"/>
              <a:t>日本の</a:t>
            </a:r>
            <a:r>
              <a:rPr lang="ja-JP" altLang="en-US" dirty="0" smtClean="0"/>
              <a:t>使用電力は年間</a:t>
            </a:r>
            <a:r>
              <a:rPr lang="en-US" altLang="ja-JP" dirty="0" smtClean="0"/>
              <a:t>1</a:t>
            </a:r>
            <a:r>
              <a:rPr lang="ja-JP" altLang="en-US" dirty="0" smtClean="0"/>
              <a:t>兆キロワット時</a:t>
            </a:r>
            <a:endParaRPr lang="en-US" altLang="ja-JP" dirty="0" smtClean="0"/>
          </a:p>
          <a:p>
            <a:r>
              <a:rPr lang="en-US" altLang="ja-JP" dirty="0"/>
              <a:t>E=mc</a:t>
            </a:r>
            <a:r>
              <a:rPr lang="en-US" altLang="ja-JP" baseline="30000" dirty="0"/>
              <a:t>2</a:t>
            </a:r>
            <a:r>
              <a:rPr lang="ja-JP" altLang="en-US" dirty="0"/>
              <a:t>で計算すると約</a:t>
            </a:r>
            <a:r>
              <a:rPr lang="en-US" altLang="ja-JP" dirty="0"/>
              <a:t>40kg ...</a:t>
            </a:r>
            <a:r>
              <a:rPr lang="ja-JP" altLang="en-US" dirty="0"/>
              <a:t>ほぼ人間</a:t>
            </a:r>
            <a:r>
              <a:rPr lang="en-US" altLang="ja-JP" dirty="0"/>
              <a:t>1</a:t>
            </a:r>
            <a:r>
              <a:rPr lang="ja-JP" altLang="en-US" dirty="0"/>
              <a:t>人分で年間電力を賄える</a:t>
            </a:r>
            <a:endParaRPr lang="en-US" altLang="ja-JP" dirty="0"/>
          </a:p>
          <a:p>
            <a:endParaRPr lang="en-US" altLang="ja-JP" dirty="0" smtClean="0"/>
          </a:p>
          <a:p>
            <a:r>
              <a:rPr lang="ja-JP" altLang="en-US" dirty="0" smtClean="0"/>
              <a:t>ちなみに</a:t>
            </a:r>
            <a:r>
              <a:rPr lang="en-US" altLang="ja-JP" dirty="0" smtClean="0"/>
              <a:t>1</a:t>
            </a:r>
            <a:r>
              <a:rPr lang="ja-JP" altLang="en-US" dirty="0" smtClean="0"/>
              <a:t>兆キロワット時という量は</a:t>
            </a:r>
            <a:endParaRPr lang="en-US" altLang="ja-JP" dirty="0" smtClean="0"/>
          </a:p>
          <a:p>
            <a:pPr lvl="1"/>
            <a:r>
              <a:rPr lang="en-US" altLang="ja-JP" dirty="0" smtClean="0"/>
              <a:t>≈ </a:t>
            </a:r>
            <a:r>
              <a:rPr lang="ja-JP" altLang="en-US" dirty="0" smtClean="0"/>
              <a:t>マグニチュード</a:t>
            </a:r>
            <a:r>
              <a:rPr lang="en-US" altLang="ja-JP" dirty="0" smtClean="0"/>
              <a:t>9</a:t>
            </a:r>
            <a:r>
              <a:rPr lang="ja-JP" altLang="en-US" dirty="0" smtClean="0"/>
              <a:t>の地震のエネルギー</a:t>
            </a:r>
            <a:endParaRPr lang="en-US" altLang="ja-JP" dirty="0" smtClean="0"/>
          </a:p>
          <a:p>
            <a:pPr lvl="1"/>
            <a:r>
              <a:rPr lang="en-US" altLang="ja-JP" dirty="0" smtClean="0"/>
              <a:t>≈ </a:t>
            </a:r>
            <a:r>
              <a:rPr lang="ja-JP" altLang="en-US" dirty="0" smtClean="0"/>
              <a:t>お茶碗</a:t>
            </a:r>
            <a:r>
              <a:rPr lang="en-US" altLang="ja-JP" dirty="0" smtClean="0"/>
              <a:t>3</a:t>
            </a:r>
            <a:r>
              <a:rPr lang="ja-JP" altLang="en-US" dirty="0" smtClean="0"/>
              <a:t>兆杯分のカロリー</a:t>
            </a:r>
            <a:endParaRPr lang="en-US" altLang="ja-JP" dirty="0" smtClean="0"/>
          </a:p>
          <a:p>
            <a:pPr lvl="1"/>
            <a:r>
              <a:rPr lang="ja-JP" altLang="en-US" dirty="0" smtClean="0"/>
              <a:t>国民一人、</a:t>
            </a:r>
            <a:r>
              <a:rPr lang="en-US" altLang="ja-JP" dirty="0" smtClean="0"/>
              <a:t>1</a:t>
            </a:r>
            <a:r>
              <a:rPr lang="ja-JP" altLang="en-US" dirty="0" smtClean="0"/>
              <a:t>日当たりにすると、約</a:t>
            </a:r>
            <a:r>
              <a:rPr lang="en-US" altLang="ja-JP" dirty="0" smtClean="0"/>
              <a:t>18000</a:t>
            </a:r>
            <a:r>
              <a:rPr lang="ja-JP" altLang="en-US" dirty="0" smtClean="0"/>
              <a:t>キロカロリー</a:t>
            </a:r>
            <a:r>
              <a:rPr lang="en-US" altLang="ja-JP" dirty="0" smtClean="0"/>
              <a:t>...</a:t>
            </a:r>
            <a:r>
              <a:rPr lang="ja-JP" altLang="en-US" dirty="0" smtClean="0"/>
              <a:t>食べ物で取るカロリーの数倍程度</a:t>
            </a:r>
            <a:endParaRPr lang="en-US" altLang="ja-JP" dirty="0" smtClean="0"/>
          </a:p>
        </p:txBody>
      </p:sp>
    </p:spTree>
    <p:extLst>
      <p:ext uri="{BB962C8B-B14F-4D97-AF65-F5344CB8AC3E}">
        <p14:creationId xmlns:p14="http://schemas.microsoft.com/office/powerpoint/2010/main" val="21289396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572"/>
            <a:ext cx="8229600" cy="1143000"/>
          </a:xfrm>
        </p:spPr>
        <p:txBody>
          <a:bodyPr>
            <a:normAutofit/>
          </a:bodyPr>
          <a:lstStyle/>
          <a:p>
            <a:r>
              <a:rPr kumimoji="1" lang="ja-JP" altLang="en-US" sz="3600" dirty="0" smtClean="0"/>
              <a:t>太陽フレアから来る放射線</a:t>
            </a:r>
            <a:endParaRPr kumimoji="1" lang="ja-JP" altLang="en-US" sz="3600" dirty="0"/>
          </a:p>
        </p:txBody>
      </p:sp>
      <p:pic>
        <p:nvPicPr>
          <p:cNvPr id="4" name="図 3"/>
          <p:cNvPicPr>
            <a:picLocks noChangeAspect="1"/>
          </p:cNvPicPr>
          <p:nvPr/>
        </p:nvPicPr>
        <p:blipFill>
          <a:blip r:embed="rId3"/>
          <a:stretch>
            <a:fillRect/>
          </a:stretch>
        </p:blipFill>
        <p:spPr>
          <a:xfrm>
            <a:off x="491325" y="1792697"/>
            <a:ext cx="3851402" cy="3416689"/>
          </a:xfrm>
          <a:prstGeom prst="rect">
            <a:avLst/>
          </a:prstGeom>
        </p:spPr>
      </p:pic>
      <p:pic>
        <p:nvPicPr>
          <p:cNvPr id="5" name="図 4"/>
          <p:cNvPicPr>
            <a:picLocks noChangeAspect="1"/>
          </p:cNvPicPr>
          <p:nvPr/>
        </p:nvPicPr>
        <p:blipFill>
          <a:blip r:embed="rId4"/>
          <a:stretch>
            <a:fillRect/>
          </a:stretch>
        </p:blipFill>
        <p:spPr>
          <a:xfrm>
            <a:off x="4772265" y="1847140"/>
            <a:ext cx="3762446" cy="3391396"/>
          </a:xfrm>
          <a:prstGeom prst="rect">
            <a:avLst/>
          </a:prstGeom>
        </p:spPr>
      </p:pic>
      <p:sp>
        <p:nvSpPr>
          <p:cNvPr id="6" name="テキスト ボックス 5"/>
          <p:cNvSpPr txBox="1"/>
          <p:nvPr/>
        </p:nvSpPr>
        <p:spPr>
          <a:xfrm>
            <a:off x="453978" y="1180603"/>
            <a:ext cx="8186857" cy="646331"/>
          </a:xfrm>
          <a:prstGeom prst="rect">
            <a:avLst/>
          </a:prstGeom>
          <a:noFill/>
        </p:spPr>
        <p:txBody>
          <a:bodyPr wrap="none" rtlCol="0">
            <a:spAutoFit/>
          </a:bodyPr>
          <a:lstStyle/>
          <a:p>
            <a:r>
              <a:rPr kumimoji="1" lang="ja-JP" altLang="en-US" dirty="0" smtClean="0"/>
              <a:t>太陽フレアの紫外線像。右の図で画面が乱れているのは、フレアで発生した放射線</a:t>
            </a:r>
            <a:endParaRPr kumimoji="1" lang="en-US" altLang="ja-JP" dirty="0" smtClean="0"/>
          </a:p>
          <a:p>
            <a:r>
              <a:rPr lang="ja-JP" altLang="en-US" dirty="0" smtClean="0"/>
              <a:t>が紫外線用の</a:t>
            </a:r>
            <a:r>
              <a:rPr lang="en-US" altLang="ja-JP" dirty="0" smtClean="0"/>
              <a:t>CCD</a:t>
            </a:r>
            <a:r>
              <a:rPr lang="ja-JP" altLang="en-US" dirty="0" smtClean="0"/>
              <a:t>カメラをヒットしているため（人工衛星</a:t>
            </a:r>
            <a:r>
              <a:rPr lang="en-US" altLang="ja-JP" dirty="0" smtClean="0"/>
              <a:t>TRACE</a:t>
            </a:r>
            <a:r>
              <a:rPr lang="ja-JP" altLang="en-US" dirty="0" smtClean="0"/>
              <a:t>が撮影）</a:t>
            </a:r>
            <a:endParaRPr kumimoji="1" lang="ja-JP" altLang="en-US" dirty="0"/>
          </a:p>
        </p:txBody>
      </p:sp>
      <p:sp>
        <p:nvSpPr>
          <p:cNvPr id="7" name="テキスト ボックス 6"/>
          <p:cNvSpPr txBox="1"/>
          <p:nvPr/>
        </p:nvSpPr>
        <p:spPr>
          <a:xfrm>
            <a:off x="821719" y="5714222"/>
            <a:ext cx="7563584" cy="707886"/>
          </a:xfrm>
          <a:prstGeom prst="rect">
            <a:avLst/>
          </a:prstGeom>
          <a:noFill/>
        </p:spPr>
        <p:txBody>
          <a:bodyPr wrap="square" rtlCol="0">
            <a:spAutoFit/>
          </a:bodyPr>
          <a:lstStyle/>
          <a:p>
            <a:r>
              <a:rPr kumimoji="1" lang="ja-JP" altLang="en-US" sz="2000" dirty="0" smtClean="0"/>
              <a:t>太陽からの</a:t>
            </a:r>
            <a:r>
              <a:rPr lang="ja-JP" altLang="en-US" sz="2000" dirty="0" smtClean="0"/>
              <a:t>放射線は</a:t>
            </a:r>
            <a:r>
              <a:rPr kumimoji="1" lang="ja-JP" altLang="en-US" sz="2000" dirty="0" smtClean="0"/>
              <a:t>地上には届かないが、この時宇宙飛行士が船外活動をしていると、致死量の被ばくになり得る</a:t>
            </a:r>
            <a:endParaRPr kumimoji="1" lang="ja-JP" altLang="en-US" sz="2000" dirty="0"/>
          </a:p>
        </p:txBody>
      </p:sp>
    </p:spTree>
    <p:extLst>
      <p:ext uri="{BB962C8B-B14F-4D97-AF65-F5344CB8AC3E}">
        <p14:creationId xmlns:p14="http://schemas.microsoft.com/office/powerpoint/2010/main" val="413499705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外部</a:t>
            </a:r>
            <a:r>
              <a:rPr kumimoji="1" lang="ja-JP" altLang="en-US" dirty="0" smtClean="0"/>
              <a:t>被ばくと</a:t>
            </a:r>
            <a:r>
              <a:rPr lang="ja-JP" altLang="en-US" dirty="0" smtClean="0"/>
              <a:t>内部</a:t>
            </a:r>
            <a:r>
              <a:rPr kumimoji="1" lang="ja-JP" altLang="en-US" dirty="0" smtClean="0"/>
              <a:t>被ばく</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dirty="0" smtClean="0"/>
              <a:t>外部被ばく＝放射線を浴びること</a:t>
            </a:r>
            <a:endParaRPr kumimoji="1" lang="en-US" altLang="ja-JP" sz="2800" dirty="0" smtClean="0"/>
          </a:p>
          <a:p>
            <a:endParaRPr lang="en-US" altLang="ja-JP" sz="2800" dirty="0"/>
          </a:p>
          <a:p>
            <a:r>
              <a:rPr kumimoji="1" lang="ja-JP" altLang="en-US" sz="2800" dirty="0" smtClean="0"/>
              <a:t>内部被ばく＝放射性物質（放射能を持つ物質）を身体に取り込むこと</a:t>
            </a:r>
            <a:endParaRPr kumimoji="1" lang="en-US" altLang="ja-JP" sz="2800" dirty="0" smtClean="0"/>
          </a:p>
          <a:p>
            <a:endParaRPr lang="en-US" altLang="ja-JP" sz="2800" dirty="0"/>
          </a:p>
          <a:p>
            <a:r>
              <a:rPr kumimoji="1" lang="ja-JP" altLang="en-US" sz="2800" dirty="0" smtClean="0"/>
              <a:t>内部被ばくの場合、放射性物質の種類により、身体の特定の場所に蓄積することがあり、その場合危険度が高い</a:t>
            </a:r>
            <a:endParaRPr kumimoji="1" lang="en-US" altLang="ja-JP" sz="2800" dirty="0" smtClean="0"/>
          </a:p>
          <a:p>
            <a:pPr lvl="1"/>
            <a:r>
              <a:rPr lang="ja-JP" altLang="en-US" sz="2400" dirty="0" smtClean="0"/>
              <a:t>例：ヨウ素が甲状腺にたまる</a:t>
            </a:r>
            <a:endParaRPr kumimoji="1" lang="ja-JP" altLang="en-US" sz="2400" dirty="0"/>
          </a:p>
        </p:txBody>
      </p:sp>
    </p:spTree>
    <p:extLst>
      <p:ext uri="{BB962C8B-B14F-4D97-AF65-F5344CB8AC3E}">
        <p14:creationId xmlns:p14="http://schemas.microsoft.com/office/powerpoint/2010/main" val="26532067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468" y="0"/>
            <a:ext cx="8229600" cy="1143000"/>
          </a:xfrm>
        </p:spPr>
        <p:txBody>
          <a:bodyPr>
            <a:normAutofit/>
          </a:bodyPr>
          <a:lstStyle/>
          <a:p>
            <a:r>
              <a:rPr lang="ja-JP" altLang="en-US" sz="3200" dirty="0" smtClean="0"/>
              <a:t>とにかくこれくらいは、覚えておきましょう１</a:t>
            </a:r>
            <a:endParaRPr kumimoji="1" lang="ja-JP" altLang="en-US" sz="3200" dirty="0"/>
          </a:p>
        </p:txBody>
      </p:sp>
      <p:pic>
        <p:nvPicPr>
          <p:cNvPr id="4" name="図 3"/>
          <p:cNvPicPr>
            <a:picLocks noChangeAspect="1"/>
          </p:cNvPicPr>
          <p:nvPr/>
        </p:nvPicPr>
        <p:blipFill>
          <a:blip r:embed="rId3"/>
          <a:stretch>
            <a:fillRect/>
          </a:stretch>
        </p:blipFill>
        <p:spPr>
          <a:xfrm>
            <a:off x="667594" y="876094"/>
            <a:ext cx="7888474" cy="5595942"/>
          </a:xfrm>
          <a:prstGeom prst="rect">
            <a:avLst/>
          </a:prstGeom>
        </p:spPr>
      </p:pic>
      <p:sp>
        <p:nvSpPr>
          <p:cNvPr id="5" name="テキスト ボックス 4"/>
          <p:cNvSpPr txBox="1"/>
          <p:nvPr/>
        </p:nvSpPr>
        <p:spPr>
          <a:xfrm>
            <a:off x="952451" y="6143722"/>
            <a:ext cx="6487811" cy="646331"/>
          </a:xfrm>
          <a:prstGeom prst="rect">
            <a:avLst/>
          </a:prstGeom>
          <a:noFill/>
        </p:spPr>
        <p:txBody>
          <a:bodyPr wrap="none" rtlCol="0">
            <a:spAutoFit/>
          </a:bodyPr>
          <a:lstStyle/>
          <a:p>
            <a:r>
              <a:rPr lang="en-US" altLang="ja-JP" dirty="0"/>
              <a:t>Concept &amp; Text by Fuji </a:t>
            </a:r>
            <a:r>
              <a:rPr lang="en-US" altLang="ja-JP" dirty="0" err="1"/>
              <a:t>Nagami</a:t>
            </a:r>
            <a:r>
              <a:rPr lang="en-US" altLang="ja-JP" dirty="0"/>
              <a:t>, Design &amp; Illustration by Miho </a:t>
            </a:r>
            <a:r>
              <a:rPr lang="en-US" altLang="ja-JP" dirty="0" err="1"/>
              <a:t>Kuriki</a:t>
            </a:r>
            <a:r>
              <a:rPr lang="ja-JP" altLang="en-US" dirty="0"/>
              <a:t>　</a:t>
            </a:r>
            <a:endParaRPr lang="en-US" altLang="ja-JP" dirty="0" smtClean="0"/>
          </a:p>
          <a:p>
            <a:r>
              <a:rPr lang="en-US" altLang="ja-JP" dirty="0">
                <a:hlinkClick r:id="rId4"/>
              </a:rPr>
              <a:t>http://www2.atword.jp/science</a:t>
            </a:r>
            <a:r>
              <a:rPr lang="en-US" altLang="ja-JP" dirty="0" smtClean="0">
                <a:hlinkClick r:id="rId4"/>
              </a:rPr>
              <a:t>/</a:t>
            </a:r>
            <a:r>
              <a:rPr lang="en-US" altLang="ja-JP" dirty="0" smtClean="0"/>
              <a:t> </a:t>
            </a:r>
            <a:r>
              <a:rPr lang="ja-JP" altLang="en-US" dirty="0" smtClean="0"/>
              <a:t>より</a:t>
            </a:r>
            <a:endParaRPr kumimoji="1" lang="ja-JP" altLang="en-US" dirty="0"/>
          </a:p>
        </p:txBody>
      </p:sp>
    </p:spTree>
    <p:extLst>
      <p:ext uri="{BB962C8B-B14F-4D97-AF65-F5344CB8AC3E}">
        <p14:creationId xmlns:p14="http://schemas.microsoft.com/office/powerpoint/2010/main" val="255843438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468" y="0"/>
            <a:ext cx="8229600" cy="1143000"/>
          </a:xfrm>
        </p:spPr>
        <p:txBody>
          <a:bodyPr>
            <a:normAutofit/>
          </a:bodyPr>
          <a:lstStyle/>
          <a:p>
            <a:r>
              <a:rPr lang="ja-JP" altLang="en-US" sz="3200" dirty="0" smtClean="0"/>
              <a:t>とにかくこれくらいは、覚えておきましょう２</a:t>
            </a:r>
            <a:endParaRPr kumimoji="1" lang="ja-JP" altLang="en-US" sz="3200" dirty="0"/>
          </a:p>
        </p:txBody>
      </p:sp>
      <p:sp>
        <p:nvSpPr>
          <p:cNvPr id="3" name="テキスト ボックス 2"/>
          <p:cNvSpPr txBox="1"/>
          <p:nvPr/>
        </p:nvSpPr>
        <p:spPr>
          <a:xfrm>
            <a:off x="915101" y="1541131"/>
            <a:ext cx="7640967" cy="4524315"/>
          </a:xfrm>
          <a:prstGeom prst="rect">
            <a:avLst/>
          </a:prstGeom>
          <a:noFill/>
        </p:spPr>
        <p:txBody>
          <a:bodyPr wrap="square" rtlCol="0">
            <a:spAutoFit/>
          </a:bodyPr>
          <a:lstStyle/>
          <a:p>
            <a:r>
              <a:rPr kumimoji="1" lang="ja-JP" altLang="en-US" sz="3200" dirty="0" smtClean="0"/>
              <a:t>ベクレル</a:t>
            </a:r>
            <a:r>
              <a:rPr kumimoji="1" lang="en-US" altLang="ja-JP" sz="3200" dirty="0" smtClean="0"/>
              <a:t>...</a:t>
            </a:r>
            <a:r>
              <a:rPr kumimoji="1" lang="ja-JP" altLang="en-US" sz="3200" dirty="0" smtClean="0"/>
              <a:t>放射線がどれくらい出ているか</a:t>
            </a:r>
            <a:endParaRPr kumimoji="1" lang="en-US" altLang="ja-JP" sz="3200" dirty="0" smtClean="0"/>
          </a:p>
          <a:p>
            <a:endParaRPr lang="en-US" altLang="ja-JP" sz="3200" dirty="0"/>
          </a:p>
          <a:p>
            <a:endParaRPr kumimoji="1" lang="en-US" altLang="ja-JP" sz="3200" dirty="0" smtClean="0"/>
          </a:p>
          <a:p>
            <a:r>
              <a:rPr lang="ja-JP" altLang="en-US" sz="3200" dirty="0" smtClean="0"/>
              <a:t>シーベルト</a:t>
            </a:r>
            <a:r>
              <a:rPr lang="en-US" altLang="ja-JP" sz="3200" dirty="0" smtClean="0"/>
              <a:t>...</a:t>
            </a:r>
            <a:r>
              <a:rPr lang="ja-JP" altLang="en-US" sz="3200" dirty="0" smtClean="0"/>
              <a:t>どれだけ人体に影響があるか</a:t>
            </a:r>
            <a:endParaRPr lang="en-US" altLang="ja-JP" sz="3200" dirty="0" smtClean="0"/>
          </a:p>
          <a:p>
            <a:endParaRPr kumimoji="1" lang="en-US" altLang="ja-JP" sz="3200" dirty="0"/>
          </a:p>
          <a:p>
            <a:endParaRPr kumimoji="1" lang="en-US" altLang="ja-JP" sz="3200" dirty="0" smtClean="0"/>
          </a:p>
          <a:p>
            <a:r>
              <a:rPr lang="ja-JP" altLang="en-US" sz="3200" dirty="0" smtClean="0"/>
              <a:t>自然界にも放射線はあり、日常生活を送っていても年間</a:t>
            </a:r>
            <a:r>
              <a:rPr lang="en-US" altLang="ja-JP" sz="3200" dirty="0" smtClean="0"/>
              <a:t>2</a:t>
            </a:r>
            <a:r>
              <a:rPr lang="ja-JP" altLang="en-US" sz="3200" dirty="0" smtClean="0"/>
              <a:t>ミリシーベルトほどの被ばくはしている</a:t>
            </a:r>
            <a:endParaRPr kumimoji="1" lang="ja-JP" altLang="en-US" sz="3200" dirty="0"/>
          </a:p>
        </p:txBody>
      </p:sp>
    </p:spTree>
    <p:extLst>
      <p:ext uri="{BB962C8B-B14F-4D97-AF65-F5344CB8AC3E}">
        <p14:creationId xmlns:p14="http://schemas.microsoft.com/office/powerpoint/2010/main" val="134837991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35401"/>
            <a:ext cx="8229600" cy="1143000"/>
          </a:xfrm>
        </p:spPr>
        <p:txBody>
          <a:bodyPr/>
          <a:lstStyle/>
          <a:p>
            <a:r>
              <a:rPr kumimoji="1" lang="ja-JP" altLang="en-US" dirty="0" smtClean="0"/>
              <a:t>放射線の人体への影響</a:t>
            </a:r>
            <a:endParaRPr kumimoji="1" lang="ja-JP" altLang="en-US" dirty="0"/>
          </a:p>
        </p:txBody>
      </p:sp>
    </p:spTree>
    <p:extLst>
      <p:ext uri="{BB962C8B-B14F-4D97-AF65-F5344CB8AC3E}">
        <p14:creationId xmlns:p14="http://schemas.microsoft.com/office/powerpoint/2010/main" val="25016750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なぜ放射線は身体に悪いのか？</a:t>
            </a:r>
            <a:endParaRPr kumimoji="1" lang="ja-JP" altLang="en-US" sz="3600" dirty="0"/>
          </a:p>
        </p:txBody>
      </p:sp>
      <p:pic>
        <p:nvPicPr>
          <p:cNvPr id="5" name="図 4"/>
          <p:cNvPicPr>
            <a:picLocks noChangeAspect="1"/>
          </p:cNvPicPr>
          <p:nvPr/>
        </p:nvPicPr>
        <p:blipFill>
          <a:blip r:embed="rId3"/>
          <a:stretch>
            <a:fillRect/>
          </a:stretch>
        </p:blipFill>
        <p:spPr>
          <a:xfrm>
            <a:off x="2645343" y="1353053"/>
            <a:ext cx="3872411" cy="2907854"/>
          </a:xfrm>
          <a:prstGeom prst="rect">
            <a:avLst/>
          </a:prstGeom>
        </p:spPr>
      </p:pic>
      <p:sp>
        <p:nvSpPr>
          <p:cNvPr id="6" name="テキスト ボックス 5"/>
          <p:cNvSpPr txBox="1"/>
          <p:nvPr/>
        </p:nvSpPr>
        <p:spPr>
          <a:xfrm>
            <a:off x="210764" y="6125057"/>
            <a:ext cx="6801261" cy="646331"/>
          </a:xfrm>
          <a:prstGeom prst="rect">
            <a:avLst/>
          </a:prstGeom>
          <a:noFill/>
        </p:spPr>
        <p:txBody>
          <a:bodyPr wrap="none" rtlCol="0">
            <a:spAutoFit/>
          </a:bodyPr>
          <a:lstStyle/>
          <a:p>
            <a:r>
              <a:rPr kumimoji="1" lang="ja-JP" altLang="en-US" dirty="0" smtClean="0"/>
              <a:t>図：</a:t>
            </a:r>
            <a:r>
              <a:rPr kumimoji="1" lang="en-US" altLang="ja-JP" dirty="0" smtClean="0"/>
              <a:t>Newton 2008</a:t>
            </a:r>
            <a:r>
              <a:rPr kumimoji="1" lang="ja-JP" altLang="en-US" dirty="0" smtClean="0"/>
              <a:t>年</a:t>
            </a:r>
            <a:r>
              <a:rPr kumimoji="1" lang="en-US" altLang="ja-JP" dirty="0" smtClean="0"/>
              <a:t>10</a:t>
            </a:r>
            <a:r>
              <a:rPr kumimoji="1" lang="ja-JP" altLang="en-US" dirty="0" smtClean="0"/>
              <a:t>月号より</a:t>
            </a:r>
            <a:endParaRPr kumimoji="1" lang="en-US" altLang="ja-JP" dirty="0" smtClean="0"/>
          </a:p>
          <a:p>
            <a:r>
              <a:rPr lang="en-US" altLang="ja-JP" dirty="0"/>
              <a:t>http://</a:t>
            </a:r>
            <a:r>
              <a:rPr lang="en-US" altLang="ja-JP" dirty="0" err="1"/>
              <a:t>www.newtonpress.co.jp</a:t>
            </a:r>
            <a:r>
              <a:rPr lang="en-US" altLang="ja-JP" dirty="0"/>
              <a:t>/newton</a:t>
            </a:r>
            <a:r>
              <a:rPr lang="en-US" altLang="ja-JP" dirty="0" smtClean="0"/>
              <a:t>/radiation</a:t>
            </a:r>
            <a:r>
              <a:rPr lang="en-US" altLang="ja-JP" dirty="0"/>
              <a:t>/html/</a:t>
            </a:r>
            <a:r>
              <a:rPr lang="en-US" altLang="ja-JP" dirty="0" err="1"/>
              <a:t>radiation.html</a:t>
            </a:r>
            <a:endParaRPr kumimoji="1" lang="ja-JP" altLang="en-US" dirty="0"/>
          </a:p>
        </p:txBody>
      </p:sp>
      <p:sp>
        <p:nvSpPr>
          <p:cNvPr id="7" name="テキスト ボックス 6"/>
          <p:cNvSpPr txBox="1"/>
          <p:nvPr/>
        </p:nvSpPr>
        <p:spPr>
          <a:xfrm>
            <a:off x="1904902" y="4400256"/>
            <a:ext cx="5181827" cy="646331"/>
          </a:xfrm>
          <a:prstGeom prst="rect">
            <a:avLst/>
          </a:prstGeom>
          <a:noFill/>
        </p:spPr>
        <p:txBody>
          <a:bodyPr wrap="none" rtlCol="0">
            <a:spAutoFit/>
          </a:bodyPr>
          <a:lstStyle/>
          <a:p>
            <a:r>
              <a:rPr kumimoji="1" lang="ja-JP" altLang="en-US" sz="3600" dirty="0" smtClean="0"/>
              <a:t>答え：細胞を傷つけるから</a:t>
            </a:r>
            <a:endParaRPr kumimoji="1" lang="ja-JP" altLang="en-US" sz="3600" dirty="0"/>
          </a:p>
        </p:txBody>
      </p:sp>
      <p:sp>
        <p:nvSpPr>
          <p:cNvPr id="8" name="テキスト ボックス 7"/>
          <p:cNvSpPr txBox="1"/>
          <p:nvPr/>
        </p:nvSpPr>
        <p:spPr>
          <a:xfrm>
            <a:off x="1083180" y="5388808"/>
            <a:ext cx="7525292" cy="707886"/>
          </a:xfrm>
          <a:prstGeom prst="rect">
            <a:avLst/>
          </a:prstGeom>
          <a:noFill/>
        </p:spPr>
        <p:txBody>
          <a:bodyPr wrap="none" rtlCol="0">
            <a:spAutoFit/>
          </a:bodyPr>
          <a:lstStyle/>
          <a:p>
            <a:r>
              <a:rPr kumimoji="1" lang="ja-JP" altLang="en-US" sz="2000" dirty="0" smtClean="0"/>
              <a:t>放射線が直接</a:t>
            </a:r>
            <a:r>
              <a:rPr kumimoji="1" lang="en-US" altLang="ja-JP" sz="2000" dirty="0" smtClean="0"/>
              <a:t>DNA</a:t>
            </a:r>
            <a:r>
              <a:rPr lang="ja-JP" altLang="en-US" sz="2000" dirty="0" smtClean="0"/>
              <a:t>など</a:t>
            </a:r>
            <a:r>
              <a:rPr kumimoji="1" lang="ja-JP" altLang="en-US" sz="2000" dirty="0" smtClean="0"/>
              <a:t>を傷つける場合と、一旦水を電離させることで</a:t>
            </a:r>
            <a:endParaRPr kumimoji="1" lang="en-US" altLang="ja-JP" sz="2000" dirty="0" smtClean="0"/>
          </a:p>
          <a:p>
            <a:r>
              <a:rPr lang="ja-JP" altLang="en-US" sz="2000" dirty="0" smtClean="0"/>
              <a:t>傷つける場合がある</a:t>
            </a:r>
            <a:endParaRPr kumimoji="1" lang="en-US" altLang="ja-JP" sz="2000" dirty="0" smtClean="0"/>
          </a:p>
        </p:txBody>
      </p:sp>
    </p:spTree>
    <p:extLst>
      <p:ext uri="{BB962C8B-B14F-4D97-AF65-F5344CB8AC3E}">
        <p14:creationId xmlns:p14="http://schemas.microsoft.com/office/powerpoint/2010/main" val="22368529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049"/>
            <a:ext cx="8229600" cy="1143000"/>
          </a:xfrm>
        </p:spPr>
        <p:txBody>
          <a:bodyPr>
            <a:normAutofit/>
          </a:bodyPr>
          <a:lstStyle/>
          <a:p>
            <a:r>
              <a:rPr kumimoji="1" lang="en-US" altLang="ja-JP" sz="3600" dirty="0" smtClean="0"/>
              <a:t>DNA</a:t>
            </a:r>
            <a:r>
              <a:rPr kumimoji="1" lang="ja-JP" altLang="en-US" sz="3600" dirty="0" smtClean="0"/>
              <a:t>が傷つくとどうなる？</a:t>
            </a:r>
            <a:endParaRPr kumimoji="1" lang="ja-JP" altLang="en-US" sz="3600" dirty="0"/>
          </a:p>
        </p:txBody>
      </p:sp>
      <p:sp>
        <p:nvSpPr>
          <p:cNvPr id="3" name="コンテンツ プレースホルダー 2"/>
          <p:cNvSpPr>
            <a:spLocks noGrp="1"/>
          </p:cNvSpPr>
          <p:nvPr>
            <p:ph idx="1"/>
          </p:nvPr>
        </p:nvSpPr>
        <p:spPr>
          <a:xfrm>
            <a:off x="457200" y="1089226"/>
            <a:ext cx="8229600" cy="4525963"/>
          </a:xfrm>
        </p:spPr>
        <p:txBody>
          <a:bodyPr>
            <a:normAutofit fontScale="85000" lnSpcReduction="10000"/>
          </a:bodyPr>
          <a:lstStyle/>
          <a:p>
            <a:r>
              <a:rPr kumimoji="1" lang="en-US" altLang="ja-JP" dirty="0" smtClean="0"/>
              <a:t>DNA</a:t>
            </a:r>
            <a:r>
              <a:rPr kumimoji="1" lang="ja-JP" altLang="en-US" dirty="0" smtClean="0"/>
              <a:t>は「細胞が何をするかが書かれたプログラム」</a:t>
            </a:r>
            <a:endParaRPr kumimoji="1" lang="en-US" altLang="ja-JP" dirty="0" smtClean="0"/>
          </a:p>
          <a:p>
            <a:endParaRPr lang="en-US" altLang="ja-JP" dirty="0"/>
          </a:p>
          <a:p>
            <a:r>
              <a:rPr kumimoji="1" lang="ja-JP" altLang="en-US" dirty="0" smtClean="0"/>
              <a:t>プログラムが壊されるとどうなる？</a:t>
            </a:r>
            <a:endParaRPr kumimoji="1" lang="en-US" altLang="ja-JP" dirty="0" smtClean="0"/>
          </a:p>
          <a:p>
            <a:pPr marL="514350" indent="-514350">
              <a:buFont typeface="+mj-lt"/>
              <a:buAutoNum type="arabicPeriod"/>
            </a:pPr>
            <a:r>
              <a:rPr lang="ja-JP" altLang="en-US" dirty="0" smtClean="0"/>
              <a:t>細胞に備わる修復機能が働いて治る</a:t>
            </a:r>
            <a:endParaRPr lang="en-US" altLang="ja-JP" dirty="0" smtClean="0"/>
          </a:p>
          <a:p>
            <a:pPr marL="914400" lvl="1" indent="-514350"/>
            <a:r>
              <a:rPr kumimoji="1" lang="ja-JP" altLang="en-US" dirty="0" smtClean="0"/>
              <a:t>この場合なんの影響もない</a:t>
            </a:r>
            <a:endParaRPr kumimoji="1" lang="en-US" altLang="ja-JP" dirty="0" smtClean="0"/>
          </a:p>
          <a:p>
            <a:pPr marL="514350" indent="-514350">
              <a:buFont typeface="+mj-lt"/>
              <a:buAutoNum type="arabicPeriod"/>
            </a:pPr>
            <a:r>
              <a:rPr lang="ja-JP" altLang="en-US" dirty="0" smtClean="0"/>
              <a:t>細胞が死んでしまう</a:t>
            </a:r>
            <a:endParaRPr lang="en-US" altLang="ja-JP" dirty="0" smtClean="0"/>
          </a:p>
          <a:p>
            <a:pPr marL="914400" lvl="1" indent="-514350"/>
            <a:r>
              <a:rPr kumimoji="1" lang="ja-JP" altLang="en-US" dirty="0" smtClean="0"/>
              <a:t>大量の被ばくにより一度に大量に起きると大変。少しずつなら</a:t>
            </a:r>
            <a:r>
              <a:rPr lang="ja-JP" altLang="en-US" dirty="0" smtClean="0"/>
              <a:t>問題ない</a:t>
            </a:r>
            <a:endParaRPr kumimoji="1" lang="en-US" altLang="ja-JP" dirty="0" smtClean="0"/>
          </a:p>
          <a:p>
            <a:pPr marL="514350" indent="-514350">
              <a:buFont typeface="+mj-lt"/>
              <a:buAutoNum type="arabicPeriod"/>
            </a:pPr>
            <a:r>
              <a:rPr lang="ja-JP" altLang="en-US" dirty="0" smtClean="0">
                <a:solidFill>
                  <a:srgbClr val="FF0000"/>
                </a:solidFill>
              </a:rPr>
              <a:t>本来と違う、悪い働きをする細胞に変わってしまう</a:t>
            </a:r>
            <a:endParaRPr lang="en-US" altLang="ja-JP" dirty="0" smtClean="0">
              <a:solidFill>
                <a:srgbClr val="FF0000"/>
              </a:solidFill>
            </a:endParaRPr>
          </a:p>
          <a:p>
            <a:pPr marL="914400" lvl="1" indent="-514350"/>
            <a:r>
              <a:rPr kumimoji="1" lang="ja-JP" altLang="en-US" dirty="0" smtClean="0">
                <a:solidFill>
                  <a:srgbClr val="FF0000"/>
                </a:solidFill>
              </a:rPr>
              <a:t>これがどんどん増殖するのが「がん」</a:t>
            </a:r>
            <a:endParaRPr kumimoji="1" lang="ja-JP" altLang="en-US" dirty="0">
              <a:solidFill>
                <a:srgbClr val="FF0000"/>
              </a:solidFill>
            </a:endParaRPr>
          </a:p>
        </p:txBody>
      </p:sp>
    </p:spTree>
    <p:extLst>
      <p:ext uri="{BB962C8B-B14F-4D97-AF65-F5344CB8AC3E}">
        <p14:creationId xmlns:p14="http://schemas.microsoft.com/office/powerpoint/2010/main" val="3287335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放射線の影響には</a:t>
            </a:r>
            <a:r>
              <a:rPr kumimoji="1" lang="en-US" altLang="ja-JP" sz="3600" dirty="0" smtClean="0"/>
              <a:t>2</a:t>
            </a:r>
            <a:r>
              <a:rPr kumimoji="1" lang="ja-JP" altLang="en-US" sz="3600" dirty="0" smtClean="0"/>
              <a:t>種類ある</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solidFill>
                  <a:srgbClr val="FF0000"/>
                </a:solidFill>
              </a:rPr>
              <a:t>確定的影響</a:t>
            </a:r>
            <a:endParaRPr kumimoji="1" lang="en-US" altLang="ja-JP" dirty="0" smtClean="0">
              <a:solidFill>
                <a:srgbClr val="FF0000"/>
              </a:solidFill>
            </a:endParaRPr>
          </a:p>
          <a:p>
            <a:pPr lvl="1"/>
            <a:r>
              <a:rPr lang="ja-JP" altLang="en-US" dirty="0" smtClean="0">
                <a:solidFill>
                  <a:srgbClr val="000000"/>
                </a:solidFill>
              </a:rPr>
              <a:t>一定量</a:t>
            </a:r>
            <a:r>
              <a:rPr lang="en-US" altLang="ja-JP" dirty="0" smtClean="0">
                <a:solidFill>
                  <a:srgbClr val="000000"/>
                </a:solidFill>
              </a:rPr>
              <a:t>(~0.5Sv)</a:t>
            </a:r>
            <a:r>
              <a:rPr lang="ja-JP" altLang="en-US" dirty="0" smtClean="0">
                <a:solidFill>
                  <a:srgbClr val="000000"/>
                </a:solidFill>
              </a:rPr>
              <a:t>以上を短期間に被ばくすると、確実に症状がでる</a:t>
            </a:r>
            <a:endParaRPr lang="en-US" altLang="ja-JP" dirty="0" smtClean="0">
              <a:solidFill>
                <a:srgbClr val="000000"/>
              </a:solidFill>
            </a:endParaRPr>
          </a:p>
          <a:p>
            <a:pPr marL="0" indent="0">
              <a:buNone/>
            </a:pPr>
            <a:endParaRPr kumimoji="1" lang="en-US" altLang="ja-JP" dirty="0" smtClean="0"/>
          </a:p>
          <a:p>
            <a:r>
              <a:rPr lang="ja-JP" altLang="en-US" dirty="0" smtClean="0">
                <a:solidFill>
                  <a:srgbClr val="FF0000"/>
                </a:solidFill>
              </a:rPr>
              <a:t>確率的影響</a:t>
            </a:r>
            <a:endParaRPr lang="en-US" altLang="ja-JP" dirty="0" smtClean="0">
              <a:solidFill>
                <a:srgbClr val="FF0000"/>
              </a:solidFill>
            </a:endParaRPr>
          </a:p>
          <a:p>
            <a:pPr lvl="1"/>
            <a:r>
              <a:rPr lang="ja-JP" altLang="en-US" dirty="0" smtClean="0"/>
              <a:t>比較的少ない</a:t>
            </a:r>
            <a:r>
              <a:rPr kumimoji="1" lang="ja-JP" altLang="en-US" dirty="0" smtClean="0"/>
              <a:t>被ばく</a:t>
            </a:r>
            <a:r>
              <a:rPr kumimoji="1" lang="en-US" altLang="ja-JP" dirty="0" smtClean="0"/>
              <a:t>(~0.1Sv)</a:t>
            </a:r>
            <a:r>
              <a:rPr kumimoji="1" lang="ja-JP" altLang="en-US" dirty="0" smtClean="0"/>
              <a:t>でも、将来ガンになる可能性が上がる</a:t>
            </a:r>
            <a:endParaRPr kumimoji="1" lang="ja-JP" altLang="en-US" dirty="0"/>
          </a:p>
        </p:txBody>
      </p:sp>
      <p:sp>
        <p:nvSpPr>
          <p:cNvPr id="4" name="テキスト ボックス 3"/>
          <p:cNvSpPr txBox="1"/>
          <p:nvPr/>
        </p:nvSpPr>
        <p:spPr>
          <a:xfrm>
            <a:off x="1256297" y="5654542"/>
            <a:ext cx="7804278" cy="923330"/>
          </a:xfrm>
          <a:prstGeom prst="rect">
            <a:avLst/>
          </a:prstGeom>
          <a:noFill/>
        </p:spPr>
        <p:txBody>
          <a:bodyPr wrap="none" rtlCol="0">
            <a:spAutoFit/>
          </a:bodyPr>
          <a:lstStyle/>
          <a:p>
            <a:r>
              <a:rPr kumimoji="1" lang="ja-JP" altLang="en-US" dirty="0" smtClean="0"/>
              <a:t>生物は放射線による</a:t>
            </a:r>
            <a:r>
              <a:rPr kumimoji="1" lang="en-US" altLang="ja-JP" dirty="0" smtClean="0"/>
              <a:t>DNA</a:t>
            </a:r>
            <a:r>
              <a:rPr kumimoji="1" lang="ja-JP" altLang="en-US" dirty="0" smtClean="0"/>
              <a:t>損傷を修復する機能を持っている。</a:t>
            </a:r>
            <a:endParaRPr kumimoji="1" lang="en-US" altLang="ja-JP" dirty="0" smtClean="0"/>
          </a:p>
          <a:p>
            <a:r>
              <a:rPr lang="ja-JP" altLang="en-US" dirty="0" smtClean="0"/>
              <a:t>少量の被ばくで影響が大きく出ないのはそのため。だがどれくらい少なければ</a:t>
            </a:r>
            <a:endParaRPr lang="en-US" altLang="ja-JP" dirty="0" smtClean="0"/>
          </a:p>
          <a:p>
            <a:r>
              <a:rPr lang="ja-JP" altLang="en-US" dirty="0" smtClean="0"/>
              <a:t>絶対影響がない、とはっきり言うことはいまのとこできない。</a:t>
            </a:r>
            <a:endParaRPr kumimoji="1" lang="en-US" altLang="ja-JP" dirty="0" smtClean="0"/>
          </a:p>
        </p:txBody>
      </p:sp>
    </p:spTree>
    <p:extLst>
      <p:ext uri="{BB962C8B-B14F-4D97-AF65-F5344CB8AC3E}">
        <p14:creationId xmlns:p14="http://schemas.microsoft.com/office/powerpoint/2010/main" val="14498577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764" y="415521"/>
            <a:ext cx="8229600" cy="1143000"/>
          </a:xfrm>
        </p:spPr>
        <p:txBody>
          <a:bodyPr>
            <a:normAutofit/>
          </a:bodyPr>
          <a:lstStyle/>
          <a:p>
            <a:r>
              <a:rPr lang="en-US" altLang="en-US" sz="3600" dirty="0" smtClean="0"/>
              <a:t>確定的影響</a:t>
            </a:r>
            <a:endParaRPr kumimoji="1" lang="ja-JP" altLang="en-US" sz="3600" dirty="0"/>
          </a:p>
        </p:txBody>
      </p:sp>
      <p:pic>
        <p:nvPicPr>
          <p:cNvPr id="4" name="図 3"/>
          <p:cNvPicPr>
            <a:picLocks noChangeAspect="1"/>
          </p:cNvPicPr>
          <p:nvPr/>
        </p:nvPicPr>
        <p:blipFill>
          <a:blip r:embed="rId3"/>
          <a:stretch>
            <a:fillRect/>
          </a:stretch>
        </p:blipFill>
        <p:spPr>
          <a:xfrm>
            <a:off x="656328" y="1448057"/>
            <a:ext cx="8030472" cy="5111159"/>
          </a:xfrm>
          <a:prstGeom prst="rect">
            <a:avLst/>
          </a:prstGeom>
        </p:spPr>
      </p:pic>
      <p:cxnSp>
        <p:nvCxnSpPr>
          <p:cNvPr id="6" name="直線コネクタ 5"/>
          <p:cNvCxnSpPr/>
          <p:nvPr/>
        </p:nvCxnSpPr>
        <p:spPr>
          <a:xfrm flipV="1">
            <a:off x="1064506" y="5191354"/>
            <a:ext cx="6797888" cy="560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367162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5246"/>
            <a:ext cx="8229600" cy="1143000"/>
          </a:xfrm>
        </p:spPr>
        <p:txBody>
          <a:bodyPr>
            <a:normAutofit/>
          </a:bodyPr>
          <a:lstStyle/>
          <a:p>
            <a:r>
              <a:rPr kumimoji="1" lang="ja-JP" altLang="en-US" sz="4000" dirty="0" smtClean="0"/>
              <a:t>確率的影響</a:t>
            </a:r>
            <a:endParaRPr kumimoji="1" lang="ja-JP" altLang="en-US" sz="4000" dirty="0"/>
          </a:p>
        </p:txBody>
      </p:sp>
      <p:pic>
        <p:nvPicPr>
          <p:cNvPr id="4" name="図 3"/>
          <p:cNvPicPr>
            <a:picLocks noChangeAspect="1"/>
          </p:cNvPicPr>
          <p:nvPr/>
        </p:nvPicPr>
        <p:blipFill>
          <a:blip r:embed="rId3"/>
          <a:stretch>
            <a:fillRect/>
          </a:stretch>
        </p:blipFill>
        <p:spPr>
          <a:xfrm>
            <a:off x="2633647" y="1197681"/>
            <a:ext cx="6295941" cy="4721956"/>
          </a:xfrm>
          <a:prstGeom prst="rect">
            <a:avLst/>
          </a:prstGeom>
        </p:spPr>
      </p:pic>
      <p:sp>
        <p:nvSpPr>
          <p:cNvPr id="5" name="テキスト ボックス 4"/>
          <p:cNvSpPr txBox="1"/>
          <p:nvPr/>
        </p:nvSpPr>
        <p:spPr>
          <a:xfrm>
            <a:off x="1318502" y="6494965"/>
            <a:ext cx="7120760" cy="338554"/>
          </a:xfrm>
          <a:prstGeom prst="rect">
            <a:avLst/>
          </a:prstGeom>
          <a:noFill/>
        </p:spPr>
        <p:txBody>
          <a:bodyPr wrap="none" rtlCol="0">
            <a:spAutoFit/>
          </a:bodyPr>
          <a:lstStyle/>
          <a:p>
            <a:r>
              <a:rPr kumimoji="1" lang="ja-JP" altLang="en-US" sz="1600" dirty="0" smtClean="0"/>
              <a:t>放射線医学総合研究所の</a:t>
            </a:r>
            <a:r>
              <a:rPr lang="en-US" altLang="ja-JP" sz="1600" dirty="0" smtClean="0"/>
              <a:t>HP </a:t>
            </a:r>
            <a:r>
              <a:rPr lang="en-US" altLang="ja-JP" sz="1600" dirty="0" smtClean="0">
                <a:hlinkClick r:id="rId4"/>
              </a:rPr>
              <a:t>http</a:t>
            </a:r>
            <a:r>
              <a:rPr lang="en-US" altLang="ja-JP" sz="1600" dirty="0">
                <a:hlinkClick r:id="rId4"/>
              </a:rPr>
              <a:t>://www.nirs.go.jp/information/info.php?</a:t>
            </a:r>
            <a:r>
              <a:rPr lang="en-US" altLang="ja-JP" sz="1600" dirty="0" smtClean="0">
                <a:hlinkClick r:id="rId4"/>
              </a:rPr>
              <a:t>i13</a:t>
            </a:r>
            <a:r>
              <a:rPr lang="en-US" altLang="ja-JP" sz="1600" dirty="0" smtClean="0"/>
              <a:t> </a:t>
            </a:r>
            <a:r>
              <a:rPr lang="ja-JP" altLang="en-US" sz="1600" dirty="0" smtClean="0"/>
              <a:t>より</a:t>
            </a:r>
            <a:endParaRPr kumimoji="1" lang="en-US" altLang="ja-JP" sz="1600" dirty="0" smtClean="0"/>
          </a:p>
        </p:txBody>
      </p:sp>
      <p:sp>
        <p:nvSpPr>
          <p:cNvPr id="6" name="テキスト ボックス 5"/>
          <p:cNvSpPr txBox="1"/>
          <p:nvPr/>
        </p:nvSpPr>
        <p:spPr>
          <a:xfrm>
            <a:off x="298808" y="1061403"/>
            <a:ext cx="2203711" cy="3477875"/>
          </a:xfrm>
          <a:prstGeom prst="rect">
            <a:avLst/>
          </a:prstGeom>
          <a:noFill/>
        </p:spPr>
        <p:txBody>
          <a:bodyPr wrap="square" rtlCol="0">
            <a:spAutoFit/>
          </a:bodyPr>
          <a:lstStyle/>
          <a:p>
            <a:r>
              <a:rPr kumimoji="1" lang="en-US" altLang="ja-JP" sz="2000" dirty="0" smtClean="0"/>
              <a:t>100mSv</a:t>
            </a:r>
            <a:r>
              <a:rPr kumimoji="1" lang="ja-JP" altLang="en-US" sz="2000" dirty="0" smtClean="0"/>
              <a:t>ごとにガンで死亡する確率が</a:t>
            </a:r>
            <a:endParaRPr kumimoji="1" lang="en-US" altLang="ja-JP" sz="2000" dirty="0" smtClean="0"/>
          </a:p>
          <a:p>
            <a:r>
              <a:rPr kumimoji="1" lang="en-US" altLang="ja-JP" sz="2000" dirty="0" smtClean="0"/>
              <a:t>0.5%</a:t>
            </a:r>
            <a:r>
              <a:rPr kumimoji="1" lang="ja-JP" altLang="en-US" sz="2000" dirty="0" smtClean="0"/>
              <a:t>増える</a:t>
            </a:r>
            <a:endParaRPr kumimoji="1" lang="en-US" altLang="ja-JP" sz="2000" dirty="0" smtClean="0"/>
          </a:p>
          <a:p>
            <a:endParaRPr kumimoji="1" lang="en-US" altLang="ja-JP" sz="2000" dirty="0" smtClean="0"/>
          </a:p>
          <a:p>
            <a:r>
              <a:rPr lang="en-US" altLang="ja-JP" sz="2000" dirty="0" smtClean="0"/>
              <a:t>100mSv</a:t>
            </a:r>
            <a:r>
              <a:rPr lang="ja-JP" altLang="en-US" sz="2000" dirty="0" smtClean="0"/>
              <a:t>以下の被ばくの影響はよく分かっていない</a:t>
            </a:r>
            <a:endParaRPr lang="en-US" altLang="ja-JP" sz="2000" dirty="0" smtClean="0"/>
          </a:p>
          <a:p>
            <a:r>
              <a:rPr kumimoji="1" lang="ja-JP" altLang="en-US" sz="2000" dirty="0" smtClean="0"/>
              <a:t>（ないとは言い切れないが、あっても小さいため検出が困難）</a:t>
            </a:r>
            <a:endParaRPr kumimoji="1" lang="ja-JP" altLang="en-US" sz="2000" dirty="0"/>
          </a:p>
        </p:txBody>
      </p:sp>
    </p:spTree>
    <p:extLst>
      <p:ext uri="{BB962C8B-B14F-4D97-AF65-F5344CB8AC3E}">
        <p14:creationId xmlns:p14="http://schemas.microsoft.com/office/powerpoint/2010/main" val="147913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太陽の内部</a:t>
            </a:r>
            <a:endParaRPr lang="ja-JP" altLang="en-US" sz="3600" dirty="0"/>
          </a:p>
        </p:txBody>
      </p:sp>
      <p:pic>
        <p:nvPicPr>
          <p:cNvPr id="4" name="図 3" descr="Interiot.jpg"/>
          <p:cNvPicPr>
            <a:picLocks noChangeAspect="1"/>
          </p:cNvPicPr>
          <p:nvPr/>
        </p:nvPicPr>
        <p:blipFill>
          <a:blip r:embed="rId3"/>
          <a:stretch>
            <a:fillRect/>
          </a:stretch>
        </p:blipFill>
        <p:spPr>
          <a:xfrm>
            <a:off x="3046444" y="1417638"/>
            <a:ext cx="5312588" cy="5312588"/>
          </a:xfrm>
          <a:prstGeom prst="rect">
            <a:avLst/>
          </a:prstGeom>
        </p:spPr>
      </p:pic>
      <p:sp>
        <p:nvSpPr>
          <p:cNvPr id="5" name="テキスト ボックス 4"/>
          <p:cNvSpPr txBox="1"/>
          <p:nvPr/>
        </p:nvSpPr>
        <p:spPr>
          <a:xfrm>
            <a:off x="268112" y="1417265"/>
            <a:ext cx="2439156" cy="5262979"/>
          </a:xfrm>
          <a:prstGeom prst="rect">
            <a:avLst/>
          </a:prstGeom>
          <a:noFill/>
        </p:spPr>
        <p:txBody>
          <a:bodyPr wrap="square" rtlCol="0">
            <a:spAutoFit/>
          </a:bodyPr>
          <a:lstStyle/>
          <a:p>
            <a:r>
              <a:rPr kumimoji="1" lang="ja-JP" altLang="en-US" sz="2400" dirty="0" smtClean="0"/>
              <a:t>対流層</a:t>
            </a:r>
            <a:endParaRPr kumimoji="1" lang="en-US" altLang="ja-JP" sz="2400" dirty="0" smtClean="0"/>
          </a:p>
          <a:p>
            <a:r>
              <a:rPr kumimoji="1" lang="ja-JP" altLang="en-US" sz="2400" dirty="0" smtClean="0"/>
              <a:t>（ガスの流れでエネルギーを外に運ぶ）</a:t>
            </a:r>
            <a:endParaRPr kumimoji="1" lang="en-US" altLang="ja-JP" sz="2400" dirty="0" smtClean="0"/>
          </a:p>
          <a:p>
            <a:endParaRPr lang="en-US" altLang="ja-JP" sz="2400" dirty="0" smtClean="0"/>
          </a:p>
          <a:p>
            <a:r>
              <a:rPr kumimoji="1" lang="ja-JP" altLang="en-US" sz="2400" dirty="0" smtClean="0"/>
              <a:t>放射層</a:t>
            </a:r>
            <a:endParaRPr kumimoji="1" lang="en-US" altLang="ja-JP" sz="2400" dirty="0" smtClean="0"/>
          </a:p>
          <a:p>
            <a:r>
              <a:rPr lang="ja-JP" altLang="en-US" sz="2400" dirty="0" smtClean="0"/>
              <a:t>（光でエネルギーを外に運ぶ）</a:t>
            </a:r>
            <a:endParaRPr lang="en-US" altLang="ja-JP" sz="2400" dirty="0" smtClean="0"/>
          </a:p>
          <a:p>
            <a:endParaRPr kumimoji="1" lang="en-US" altLang="ja-JP" sz="2400" dirty="0" smtClean="0"/>
          </a:p>
          <a:p>
            <a:r>
              <a:rPr lang="ja-JP" altLang="en-US" sz="2400" dirty="0" smtClean="0"/>
              <a:t>コア</a:t>
            </a:r>
            <a:endParaRPr lang="en-US" altLang="ja-JP" sz="2400" dirty="0" smtClean="0"/>
          </a:p>
          <a:p>
            <a:r>
              <a:rPr lang="ja-JP" altLang="en-US" sz="2400" dirty="0" smtClean="0"/>
              <a:t>（核融合が起きる場所。温度</a:t>
            </a:r>
            <a:r>
              <a:rPr lang="en-US" altLang="ja-JP" sz="2400" dirty="0" smtClean="0"/>
              <a:t>1500</a:t>
            </a:r>
            <a:r>
              <a:rPr lang="ja-JP" altLang="en-US" sz="2400" dirty="0" smtClean="0"/>
              <a:t>万度）</a:t>
            </a:r>
            <a:endParaRPr lang="en-US" altLang="ja-JP" sz="2400" dirty="0" smtClean="0"/>
          </a:p>
          <a:p>
            <a:endParaRPr kumimoji="1" lang="ja-JP" altLang="en-US" sz="2400" dirty="0"/>
          </a:p>
        </p:txBody>
      </p:sp>
      <p:cxnSp>
        <p:nvCxnSpPr>
          <p:cNvPr id="7" name="直線矢印コネクタ 6"/>
          <p:cNvCxnSpPr/>
          <p:nvPr/>
        </p:nvCxnSpPr>
        <p:spPr>
          <a:xfrm>
            <a:off x="2707267" y="2484302"/>
            <a:ext cx="1939741" cy="2930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a:stCxn id="5" idx="3"/>
          </p:cNvCxnSpPr>
          <p:nvPr/>
        </p:nvCxnSpPr>
        <p:spPr>
          <a:xfrm flipV="1">
            <a:off x="2707268" y="3698540"/>
            <a:ext cx="2288614" cy="350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flipV="1">
            <a:off x="2707267" y="4103286"/>
            <a:ext cx="2707265" cy="135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「確率的リスク」に向き合うのは難しい</a:t>
            </a:r>
            <a:endParaRPr kumimoji="1" lang="ja-JP" altLang="en-US" sz="3600" dirty="0"/>
          </a:p>
        </p:txBody>
      </p:sp>
      <p:sp>
        <p:nvSpPr>
          <p:cNvPr id="3" name="コンテンツ プレースホルダー 2"/>
          <p:cNvSpPr>
            <a:spLocks noGrp="1"/>
          </p:cNvSpPr>
          <p:nvPr>
            <p:ph idx="1"/>
          </p:nvPr>
        </p:nvSpPr>
        <p:spPr>
          <a:xfrm>
            <a:off x="177060" y="1488156"/>
            <a:ext cx="8509740" cy="4319435"/>
          </a:xfrm>
        </p:spPr>
        <p:txBody>
          <a:bodyPr>
            <a:normAutofit fontScale="92500" lnSpcReduction="10000"/>
          </a:bodyPr>
          <a:lstStyle/>
          <a:p>
            <a:r>
              <a:rPr lang="ja-JP" altLang="en-US" sz="2800" dirty="0" smtClean="0"/>
              <a:t>全体から見れば「わずかな」確率の上昇</a:t>
            </a:r>
            <a:endParaRPr lang="en-US" altLang="ja-JP" sz="2800" dirty="0"/>
          </a:p>
          <a:p>
            <a:endParaRPr kumimoji="1" lang="en-US" altLang="ja-JP" sz="2800" dirty="0" smtClean="0"/>
          </a:p>
          <a:p>
            <a:r>
              <a:rPr kumimoji="1" lang="ja-JP" altLang="en-US" sz="2800" dirty="0" smtClean="0"/>
              <a:t>だが、一人一人にとってみれば「ガンになるかならないか」</a:t>
            </a:r>
            <a:endParaRPr kumimoji="1" lang="en-US" altLang="ja-JP" sz="2800" dirty="0" smtClean="0"/>
          </a:p>
          <a:p>
            <a:pPr marL="0" indent="0">
              <a:buNone/>
            </a:pPr>
            <a:endParaRPr lang="en-US" altLang="ja-JP" sz="2800" dirty="0"/>
          </a:p>
          <a:p>
            <a:r>
              <a:rPr kumimoji="1" lang="ja-JP" altLang="en-US" sz="2800" dirty="0" smtClean="0"/>
              <a:t>「絶対に安全」を期すのは現実的とは言えない。実際はリスクとコストを天秤にかけざるを得ない</a:t>
            </a:r>
            <a:endParaRPr lang="en-US" altLang="ja-JP" sz="2800" dirty="0"/>
          </a:p>
          <a:p>
            <a:pPr lvl="1"/>
            <a:r>
              <a:rPr lang="ja-JP" altLang="en-US" sz="2400" dirty="0" smtClean="0"/>
              <a:t>例えば、交通事故を無くすために、車を全廃できるか？</a:t>
            </a:r>
            <a:endParaRPr lang="en-US" altLang="ja-JP" sz="2400" dirty="0" smtClean="0"/>
          </a:p>
          <a:p>
            <a:pPr lvl="1"/>
            <a:endParaRPr kumimoji="1" lang="en-US" altLang="ja-JP" sz="2400" dirty="0"/>
          </a:p>
          <a:p>
            <a:r>
              <a:rPr lang="ja-JP" altLang="en-US" sz="3000" dirty="0"/>
              <a:t>可能性は低いが、起きてしまえば結果は重大という</a:t>
            </a:r>
            <a:r>
              <a:rPr lang="ja-JP" altLang="en-US" sz="3000" dirty="0" smtClean="0"/>
              <a:t>リスクにどう向きあうべきか</a:t>
            </a:r>
            <a:r>
              <a:rPr lang="en-US" altLang="ja-JP" sz="3000" dirty="0" smtClean="0"/>
              <a:t>...</a:t>
            </a:r>
            <a:r>
              <a:rPr lang="ja-JP" altLang="en-US" sz="3000" dirty="0" smtClean="0"/>
              <a:t>（</a:t>
            </a:r>
            <a:r>
              <a:rPr lang="ja-JP" altLang="en-US" sz="3000" dirty="0"/>
              <a:t>飛行機事故、原発</a:t>
            </a:r>
            <a:r>
              <a:rPr lang="ja-JP" altLang="en-US" sz="3000" dirty="0" smtClean="0"/>
              <a:t>事故）</a:t>
            </a:r>
            <a:endParaRPr lang="en-US" altLang="ja-JP" sz="3000" dirty="0"/>
          </a:p>
          <a:p>
            <a:pPr lvl="1"/>
            <a:endParaRPr kumimoji="1" lang="en-US" altLang="ja-JP" sz="2400" dirty="0" smtClean="0"/>
          </a:p>
        </p:txBody>
      </p:sp>
    </p:spTree>
    <p:extLst>
      <p:ext uri="{BB962C8B-B14F-4D97-AF65-F5344CB8AC3E}">
        <p14:creationId xmlns:p14="http://schemas.microsoft.com/office/powerpoint/2010/main" val="296181442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リスク</a:t>
            </a:r>
            <a:r>
              <a:rPr lang="en-US" altLang="ja-JP" sz="3600" dirty="0" smtClean="0"/>
              <a:t> </a:t>
            </a:r>
            <a:r>
              <a:rPr lang="en-US" altLang="ja-JP" sz="3600" dirty="0" err="1" smtClean="0"/>
              <a:t>vs</a:t>
            </a:r>
            <a:r>
              <a:rPr lang="en-US" altLang="ja-JP" sz="3600" dirty="0" smtClean="0"/>
              <a:t> </a:t>
            </a:r>
            <a:r>
              <a:rPr lang="ja-JP" altLang="en-US" sz="3600" dirty="0" smtClean="0"/>
              <a:t>コスト</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交通事故の死者は年間約５０００人。毎日</a:t>
            </a:r>
            <a:r>
              <a:rPr kumimoji="1" lang="en-US" altLang="ja-JP" dirty="0" smtClean="0"/>
              <a:t>13.6</a:t>
            </a:r>
            <a:r>
              <a:rPr kumimoji="1" lang="ja-JP" altLang="en-US" dirty="0" smtClean="0"/>
              <a:t>人死んでいる。</a:t>
            </a:r>
            <a:endParaRPr kumimoji="1" lang="en-US" altLang="ja-JP" dirty="0" smtClean="0"/>
          </a:p>
          <a:p>
            <a:endParaRPr lang="en-US" altLang="ja-JP" dirty="0"/>
          </a:p>
          <a:p>
            <a:r>
              <a:rPr kumimoji="1" lang="ja-JP" altLang="en-US" dirty="0" smtClean="0"/>
              <a:t>自動車の利用を全部無くせば、交通事故の死者は劇的に減らすことができる。</a:t>
            </a:r>
            <a:endParaRPr kumimoji="1" lang="en-US" altLang="ja-JP" dirty="0" smtClean="0"/>
          </a:p>
          <a:p>
            <a:endParaRPr lang="en-US" altLang="ja-JP" dirty="0"/>
          </a:p>
          <a:p>
            <a:r>
              <a:rPr kumimoji="1" lang="ja-JP" altLang="en-US" dirty="0" smtClean="0"/>
              <a:t>車の使用をやめることについて、どう思いますか？</a:t>
            </a:r>
            <a:endParaRPr kumimoji="1" lang="ja-JP" altLang="en-US" dirty="0"/>
          </a:p>
        </p:txBody>
      </p:sp>
    </p:spTree>
    <p:extLst>
      <p:ext uri="{BB962C8B-B14F-4D97-AF65-F5344CB8AC3E}">
        <p14:creationId xmlns:p14="http://schemas.microsoft.com/office/powerpoint/2010/main" val="235881481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除染のためにいくらまで使う？</a:t>
            </a:r>
            <a:endParaRPr kumimoji="1" lang="ja-JP" altLang="en-US" sz="4000"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完全に事故前の数値に戻すには、莫大なお金がかかる（</a:t>
            </a:r>
            <a:r>
              <a:rPr kumimoji="1" lang="en-US" altLang="ja-JP" dirty="0" smtClean="0"/>
              <a:t>100</a:t>
            </a:r>
            <a:r>
              <a:rPr kumimoji="1" lang="ja-JP" altLang="en-US" dirty="0" smtClean="0"/>
              <a:t>兆？</a:t>
            </a:r>
            <a:r>
              <a:rPr kumimoji="1" lang="en-US" altLang="ja-JP" dirty="0" smtClean="0"/>
              <a:t>1000</a:t>
            </a:r>
            <a:r>
              <a:rPr kumimoji="1" lang="ja-JP" altLang="en-US" dirty="0" smtClean="0"/>
              <a:t>兆？）</a:t>
            </a:r>
            <a:endParaRPr kumimoji="1" lang="en-US" altLang="ja-JP" dirty="0" smtClean="0"/>
          </a:p>
          <a:p>
            <a:endParaRPr lang="en-US" altLang="ja-JP" dirty="0"/>
          </a:p>
          <a:p>
            <a:r>
              <a:rPr kumimoji="1" lang="ja-JP" altLang="en-US" dirty="0" smtClean="0"/>
              <a:t>例えば</a:t>
            </a:r>
            <a:r>
              <a:rPr kumimoji="1" lang="en-US" altLang="ja-JP" dirty="0" smtClean="0"/>
              <a:t>100</a:t>
            </a:r>
            <a:r>
              <a:rPr lang="ja-JP" altLang="en-US" dirty="0" smtClean="0"/>
              <a:t>兆円なら、国民一人当たり</a:t>
            </a:r>
            <a:r>
              <a:rPr lang="en-US" altLang="ja-JP" dirty="0" smtClean="0"/>
              <a:t>100</a:t>
            </a:r>
            <a:r>
              <a:rPr lang="ja-JP" altLang="en-US" dirty="0" smtClean="0"/>
              <a:t>万円</a:t>
            </a:r>
            <a:endParaRPr lang="en-US" altLang="ja-JP" dirty="0"/>
          </a:p>
          <a:p>
            <a:endParaRPr kumimoji="1" lang="en-US" altLang="ja-JP" dirty="0"/>
          </a:p>
          <a:p>
            <a:r>
              <a:rPr lang="ja-JP" altLang="en-US" dirty="0" smtClean="0"/>
              <a:t>一企業である東電には事実上無理。国の責任＝国民の税金から払う。</a:t>
            </a:r>
            <a:endParaRPr lang="en-US" altLang="ja-JP" dirty="0" smtClean="0"/>
          </a:p>
          <a:p>
            <a:endParaRPr lang="en-US" altLang="ja-JP" dirty="0"/>
          </a:p>
          <a:p>
            <a:r>
              <a:rPr lang="ja-JP" altLang="en-US" dirty="0" smtClean="0"/>
              <a:t>あなたはいくらまでなら、払えますか？</a:t>
            </a:r>
            <a:endParaRPr kumimoji="1" lang="ja-JP" altLang="en-US" dirty="0"/>
          </a:p>
        </p:txBody>
      </p:sp>
    </p:spTree>
    <p:extLst>
      <p:ext uri="{BB962C8B-B14F-4D97-AF65-F5344CB8AC3E}">
        <p14:creationId xmlns:p14="http://schemas.microsoft.com/office/powerpoint/2010/main" val="65496101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2304439"/>
          </a:xfrm>
        </p:spPr>
        <p:txBody>
          <a:bodyPr>
            <a:noAutofit/>
          </a:bodyPr>
          <a:lstStyle/>
          <a:p>
            <a:r>
              <a:rPr kumimoji="1" lang="ja-JP" altLang="en-US" sz="3200" dirty="0" smtClean="0"/>
              <a:t>原発を減らしたり温暖化を防ぐために自然エネルギーを導入するにはコストがかかる。月々の電気代の値上げ、いくらまでなら</a:t>
            </a:r>
            <a:r>
              <a:rPr kumimoji="1" lang="en-US" altLang="ja-JP" sz="3200" dirty="0" smtClean="0"/>
              <a:t>OK</a:t>
            </a:r>
            <a:r>
              <a:rPr kumimoji="1" lang="ja-JP" altLang="en-US" sz="3200" dirty="0" smtClean="0"/>
              <a:t>？</a:t>
            </a:r>
            <a:r>
              <a:rPr kumimoji="1" lang="en-US" altLang="ja-JP" sz="3200" dirty="0" smtClean="0"/>
              <a:t/>
            </a:r>
            <a:br>
              <a:rPr kumimoji="1" lang="en-US" altLang="ja-JP" sz="3200" dirty="0" smtClean="0"/>
            </a:br>
            <a:endParaRPr kumimoji="1" lang="ja-JP" altLang="en-US" sz="3200" dirty="0"/>
          </a:p>
        </p:txBody>
      </p:sp>
      <p:sp>
        <p:nvSpPr>
          <p:cNvPr id="3" name="コンテンツ プレースホルダー 2"/>
          <p:cNvSpPr>
            <a:spLocks noGrp="1"/>
          </p:cNvSpPr>
          <p:nvPr>
            <p:ph idx="1"/>
          </p:nvPr>
        </p:nvSpPr>
        <p:spPr>
          <a:xfrm>
            <a:off x="457200" y="2795621"/>
            <a:ext cx="8229600" cy="2843701"/>
          </a:xfrm>
        </p:spPr>
        <p:txBody>
          <a:bodyPr>
            <a:normAutofit lnSpcReduction="10000"/>
          </a:bodyPr>
          <a:lstStyle/>
          <a:p>
            <a:r>
              <a:rPr kumimoji="1" lang="en-US" altLang="ja-JP" dirty="0" smtClean="0"/>
              <a:t>1</a:t>
            </a:r>
            <a:r>
              <a:rPr kumimoji="1" lang="ja-JP" altLang="en-US" dirty="0" smtClean="0"/>
              <a:t>円でもイヤ</a:t>
            </a:r>
            <a:r>
              <a:rPr kumimoji="1" lang="en-US" altLang="ja-JP" dirty="0" smtClean="0"/>
              <a:t> </a:t>
            </a:r>
          </a:p>
          <a:p>
            <a:r>
              <a:rPr lang="en-US" altLang="ja-JP" dirty="0" smtClean="0"/>
              <a:t>1000</a:t>
            </a:r>
            <a:r>
              <a:rPr lang="ja-JP" altLang="en-US" dirty="0" smtClean="0"/>
              <a:t>円以下</a:t>
            </a:r>
            <a:r>
              <a:rPr lang="en-US" altLang="ja-JP" dirty="0" smtClean="0"/>
              <a:t> </a:t>
            </a:r>
          </a:p>
          <a:p>
            <a:r>
              <a:rPr lang="en-US" altLang="ja-JP" dirty="0" smtClean="0"/>
              <a:t>3000</a:t>
            </a:r>
            <a:r>
              <a:rPr lang="ja-JP" altLang="en-US" dirty="0" smtClean="0"/>
              <a:t>円以下</a:t>
            </a:r>
            <a:r>
              <a:rPr lang="en-US" altLang="ja-JP" dirty="0" smtClean="0"/>
              <a:t> </a:t>
            </a:r>
          </a:p>
          <a:p>
            <a:r>
              <a:rPr lang="en-US" altLang="ja-JP" dirty="0" smtClean="0"/>
              <a:t>10000</a:t>
            </a:r>
            <a:r>
              <a:rPr lang="ja-JP" altLang="en-US" dirty="0" smtClean="0"/>
              <a:t>円以下</a:t>
            </a:r>
            <a:r>
              <a:rPr lang="en-US" altLang="ja-JP" dirty="0" smtClean="0"/>
              <a:t> </a:t>
            </a:r>
          </a:p>
          <a:p>
            <a:r>
              <a:rPr lang="ja-JP" altLang="en-US" dirty="0" smtClean="0"/>
              <a:t>いくらでも</a:t>
            </a:r>
            <a:r>
              <a:rPr lang="en-US" altLang="ja-JP" dirty="0" smtClean="0"/>
              <a:t> </a:t>
            </a:r>
          </a:p>
          <a:p>
            <a:endParaRPr kumimoji="1" lang="ja-JP" altLang="en-US" dirty="0"/>
          </a:p>
        </p:txBody>
      </p:sp>
    </p:spTree>
    <p:extLst>
      <p:ext uri="{BB962C8B-B14F-4D97-AF65-F5344CB8AC3E}">
        <p14:creationId xmlns:p14="http://schemas.microsoft.com/office/powerpoint/2010/main" val="324129889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もう一つの例：地球温暖化</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人間が出す二酸化炭素による温暖化は、「可能性がとても高い」が、間違っている「かも」しれない</a:t>
            </a:r>
            <a:endParaRPr kumimoji="1" lang="en-US" altLang="ja-JP" dirty="0" smtClean="0"/>
          </a:p>
          <a:p>
            <a:endParaRPr lang="en-US" altLang="ja-JP" dirty="0"/>
          </a:p>
          <a:p>
            <a:r>
              <a:rPr kumimoji="1" lang="ja-JP" altLang="en-US" dirty="0" smtClean="0"/>
              <a:t>もしかしたら寒冷化する「かも</a:t>
            </a:r>
            <a:r>
              <a:rPr lang="ja-JP" altLang="en-US" dirty="0" smtClean="0"/>
              <a:t>」しれない</a:t>
            </a:r>
            <a:endParaRPr lang="en-US" altLang="ja-JP" dirty="0" smtClean="0"/>
          </a:p>
          <a:p>
            <a:endParaRPr kumimoji="1" lang="en-US" altLang="ja-JP" dirty="0"/>
          </a:p>
          <a:p>
            <a:r>
              <a:rPr lang="ja-JP" altLang="en-US" dirty="0" smtClean="0"/>
              <a:t>二酸化炭素を減らすためには、当面は原発に頼らなくてはいけないっぽい</a:t>
            </a:r>
            <a:endParaRPr lang="en-US" altLang="ja-JP" dirty="0" smtClean="0"/>
          </a:p>
          <a:p>
            <a:pPr lvl="1"/>
            <a:r>
              <a:rPr lang="ja-JP" altLang="en-US" dirty="0" smtClean="0"/>
              <a:t>もしくはものすごいお金をかけて自然エネルギーを一気に導入</a:t>
            </a:r>
            <a:endParaRPr kumimoji="1" lang="en-US" altLang="ja-JP" dirty="0" smtClean="0"/>
          </a:p>
        </p:txBody>
      </p:sp>
    </p:spTree>
    <p:extLst>
      <p:ext uri="{BB962C8B-B14F-4D97-AF65-F5344CB8AC3E}">
        <p14:creationId xmlns:p14="http://schemas.microsoft.com/office/powerpoint/2010/main" val="178141892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次の話題：誰の言う事を信じたらいい？</a:t>
            </a:r>
            <a:endParaRPr kumimoji="1" lang="ja-JP" altLang="en-US" sz="3600"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91650202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政府の発表</a:t>
            </a:r>
            <a:r>
              <a:rPr lang="ja-JP" altLang="en-US" sz="4000" dirty="0" smtClean="0"/>
              <a:t>を信じられますか？</a:t>
            </a:r>
            <a:endParaRPr kumimoji="1" lang="ja-JP" altLang="en-US" sz="4000" dirty="0"/>
          </a:p>
        </p:txBody>
      </p:sp>
      <p:sp>
        <p:nvSpPr>
          <p:cNvPr id="3" name="コンテンツ プレースホルダー 2"/>
          <p:cNvSpPr>
            <a:spLocks noGrp="1"/>
          </p:cNvSpPr>
          <p:nvPr>
            <p:ph idx="1"/>
          </p:nvPr>
        </p:nvSpPr>
        <p:spPr/>
        <p:txBody>
          <a:bodyPr/>
          <a:lstStyle/>
          <a:p>
            <a:r>
              <a:rPr kumimoji="1" lang="ja-JP" altLang="en-US" dirty="0" smtClean="0"/>
              <a:t>なぜ信じられる？</a:t>
            </a:r>
            <a:endParaRPr kumimoji="1" lang="en-US" altLang="ja-JP" dirty="0" smtClean="0"/>
          </a:p>
          <a:p>
            <a:endParaRPr lang="en-US" altLang="ja-JP" dirty="0"/>
          </a:p>
          <a:p>
            <a:r>
              <a:rPr kumimoji="1" lang="ja-JP" altLang="en-US" dirty="0" smtClean="0"/>
              <a:t>なぜ信じられない？</a:t>
            </a:r>
            <a:endParaRPr kumimoji="1" lang="en-US" altLang="ja-JP" dirty="0" smtClean="0"/>
          </a:p>
        </p:txBody>
      </p:sp>
    </p:spTree>
    <p:extLst>
      <p:ext uri="{BB962C8B-B14F-4D97-AF65-F5344CB8AC3E}">
        <p14:creationId xmlns:p14="http://schemas.microsoft.com/office/powerpoint/2010/main" val="420721104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smtClean="0"/>
              <a:t>私</a:t>
            </a:r>
            <a:r>
              <a:rPr kumimoji="1" lang="ja-JP" altLang="en-US" sz="3600" dirty="0" smtClean="0"/>
              <a:t>がこの</a:t>
            </a:r>
            <a:r>
              <a:rPr lang="ja-JP" altLang="en-US" sz="3600" dirty="0" smtClean="0"/>
              <a:t>講座</a:t>
            </a:r>
            <a:r>
              <a:rPr kumimoji="1" lang="ja-JP" altLang="en-US" sz="3600" dirty="0" smtClean="0"/>
              <a:t>で話</a:t>
            </a:r>
            <a:r>
              <a:rPr kumimoji="1" lang="ja-JP" altLang="en-US" sz="3600" dirty="0" smtClean="0"/>
              <a:t>している内容を、</a:t>
            </a:r>
            <a:r>
              <a:rPr kumimoji="1" lang="en-US" altLang="ja-JP" sz="3600" dirty="0" smtClean="0"/>
              <a:t/>
            </a:r>
            <a:br>
              <a:rPr kumimoji="1" lang="en-US" altLang="ja-JP" sz="3600" dirty="0" smtClean="0"/>
            </a:br>
            <a:r>
              <a:rPr kumimoji="1" lang="ja-JP" altLang="en-US" sz="3600" dirty="0" smtClean="0"/>
              <a:t>信じられますか？</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なぜ信じられる？</a:t>
            </a:r>
            <a:endParaRPr kumimoji="1" lang="en-US" altLang="ja-JP" dirty="0" smtClean="0"/>
          </a:p>
          <a:p>
            <a:pPr marL="457200" lvl="1" indent="0">
              <a:buNone/>
            </a:pPr>
            <a:endParaRPr lang="en-US" altLang="ja-JP" dirty="0"/>
          </a:p>
          <a:p>
            <a:r>
              <a:rPr kumimoji="1" lang="ja-JP" altLang="en-US" dirty="0" smtClean="0"/>
              <a:t>なぜ信じられない？</a:t>
            </a:r>
            <a:endParaRPr kumimoji="1" lang="ja-JP" altLang="en-US" dirty="0"/>
          </a:p>
        </p:txBody>
      </p:sp>
    </p:spTree>
    <p:extLst>
      <p:ext uri="{BB962C8B-B14F-4D97-AF65-F5344CB8AC3E}">
        <p14:creationId xmlns:p14="http://schemas.microsoft.com/office/powerpoint/2010/main" val="410275331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smtClean="0"/>
              <a:t>放射線の健康への影響、ないという専門家と</a:t>
            </a:r>
            <a:r>
              <a:rPr lang="en-US" altLang="ja-JP" sz="2800" dirty="0" smtClean="0"/>
              <a:t/>
            </a:r>
            <a:br>
              <a:rPr lang="en-US" altLang="ja-JP" sz="2800" dirty="0" smtClean="0"/>
            </a:br>
            <a:r>
              <a:rPr lang="ja-JP" altLang="en-US" sz="2800" dirty="0" smtClean="0"/>
              <a:t>あるという専門家がいるけど？</a:t>
            </a:r>
            <a:endParaRPr kumimoji="1" lang="ja-JP" altLang="en-US" sz="2800" dirty="0"/>
          </a:p>
        </p:txBody>
      </p:sp>
      <p:sp>
        <p:nvSpPr>
          <p:cNvPr id="3" name="コンテンツ プレースホルダー 2"/>
          <p:cNvSpPr>
            <a:spLocks noGrp="1"/>
          </p:cNvSpPr>
          <p:nvPr>
            <p:ph idx="1"/>
          </p:nvPr>
        </p:nvSpPr>
        <p:spPr>
          <a:xfrm>
            <a:off x="457200" y="1396360"/>
            <a:ext cx="8229600" cy="4525963"/>
          </a:xfrm>
        </p:spPr>
        <p:txBody>
          <a:bodyPr>
            <a:noAutofit/>
          </a:bodyPr>
          <a:lstStyle/>
          <a:p>
            <a:r>
              <a:rPr lang="ja-JP" altLang="en-US" sz="2400" dirty="0" smtClean="0"/>
              <a:t>科学知識をつけて、自分で判断できれば一番</a:t>
            </a:r>
            <a:endParaRPr lang="en-US" altLang="ja-JP" sz="2400" dirty="0" smtClean="0"/>
          </a:p>
          <a:p>
            <a:pPr lvl="1"/>
            <a:r>
              <a:rPr lang="ja-JP" altLang="en-US" sz="2000" dirty="0" smtClean="0"/>
              <a:t>でもそれを全員に求めるのは無理。科学者だって、自分の専門以外のことは完全には分からない。</a:t>
            </a:r>
            <a:endParaRPr lang="en-US" altLang="ja-JP" sz="2000" dirty="0"/>
          </a:p>
          <a:p>
            <a:endParaRPr lang="en-US" altLang="ja-JP" sz="2400" dirty="0" smtClean="0"/>
          </a:p>
          <a:p>
            <a:r>
              <a:rPr lang="ja-JP" altLang="en-US" sz="2400" dirty="0" smtClean="0"/>
              <a:t>誰が信用できるか、一つの判断の基準は、根拠となる文献（論文）を示しているかどうか</a:t>
            </a:r>
            <a:endParaRPr lang="en-US" altLang="ja-JP" sz="2400" dirty="0" smtClean="0"/>
          </a:p>
          <a:p>
            <a:pPr lvl="1"/>
            <a:r>
              <a:rPr lang="ja-JP" altLang="en-US" sz="2000" dirty="0" smtClean="0"/>
              <a:t>どこかの本や</a:t>
            </a:r>
            <a:r>
              <a:rPr lang="en-US" altLang="ja-JP" sz="2000" dirty="0" smtClean="0"/>
              <a:t>HP</a:t>
            </a:r>
            <a:r>
              <a:rPr lang="ja-JP" altLang="en-US" sz="2000" dirty="0" smtClean="0"/>
              <a:t>に書いてあるのではだめ</a:t>
            </a:r>
            <a:endParaRPr lang="en-US" altLang="ja-JP" sz="2000" dirty="0" smtClean="0"/>
          </a:p>
          <a:p>
            <a:pPr lvl="1"/>
            <a:r>
              <a:rPr lang="ja-JP" altLang="en-US" sz="2000" dirty="0" smtClean="0"/>
              <a:t>「学会で発表した」だけでもダメ</a:t>
            </a:r>
            <a:endParaRPr lang="en-US" altLang="ja-JP" sz="2000" dirty="0" smtClean="0"/>
          </a:p>
          <a:p>
            <a:pPr lvl="1"/>
            <a:r>
              <a:rPr lang="ja-JP" altLang="en-US" sz="2000" dirty="0" smtClean="0"/>
              <a:t>独立した別の科学者（匿名）のチェックを受けた「査読論文」であることが、科学的正当性の一つの基準</a:t>
            </a:r>
            <a:endParaRPr lang="en-US" altLang="ja-JP" sz="2000" dirty="0" smtClean="0"/>
          </a:p>
          <a:p>
            <a:pPr lvl="1"/>
            <a:r>
              <a:rPr lang="ja-JP" altLang="en-US" sz="2000" dirty="0" smtClean="0"/>
              <a:t>（</a:t>
            </a:r>
            <a:r>
              <a:rPr lang="en-US" altLang="ja-JP" sz="2000" dirty="0" smtClean="0"/>
              <a:t>...</a:t>
            </a:r>
            <a:r>
              <a:rPr lang="ja-JP" altLang="en-US" sz="2000" dirty="0" smtClean="0"/>
              <a:t>が、これとて「正しい」ことを保証するわけではない）</a:t>
            </a:r>
            <a:endParaRPr lang="en-US" altLang="ja-JP" sz="2000" dirty="0" smtClean="0"/>
          </a:p>
          <a:p>
            <a:pPr lvl="1"/>
            <a:endParaRPr lang="en-US" altLang="ja-JP" sz="1800" dirty="0"/>
          </a:p>
          <a:p>
            <a:r>
              <a:rPr lang="en-US" altLang="ja-JP" sz="2400" dirty="0" smtClean="0"/>
              <a:t>...</a:t>
            </a:r>
            <a:r>
              <a:rPr lang="ja-JP" altLang="en-US" sz="2400" dirty="0" smtClean="0"/>
              <a:t>そんな判断も素人</a:t>
            </a:r>
            <a:r>
              <a:rPr lang="ja-JP" altLang="en-US" sz="2400" dirty="0"/>
              <a:t>には難しい</a:t>
            </a:r>
            <a:endParaRPr lang="en-US" altLang="ja-JP" sz="2400" dirty="0"/>
          </a:p>
          <a:p>
            <a:endParaRPr lang="en-US" altLang="ja-JP" sz="2400" dirty="0" smtClean="0"/>
          </a:p>
        </p:txBody>
      </p:sp>
    </p:spTree>
    <p:extLst>
      <p:ext uri="{BB962C8B-B14F-4D97-AF65-F5344CB8AC3E}">
        <p14:creationId xmlns:p14="http://schemas.microsoft.com/office/powerpoint/2010/main" val="294273176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判断の基準の例：</a:t>
            </a:r>
            <a:endParaRPr kumimoji="1" lang="ja-JP" altLang="en-US" dirty="0"/>
          </a:p>
        </p:txBody>
      </p:sp>
      <p:sp>
        <p:nvSpPr>
          <p:cNvPr id="3" name="コンテンツ プレースホルダー 2"/>
          <p:cNvSpPr>
            <a:spLocks noGrp="1"/>
          </p:cNvSpPr>
          <p:nvPr>
            <p:ph idx="1"/>
          </p:nvPr>
        </p:nvSpPr>
        <p:spPr>
          <a:xfrm>
            <a:off x="457200" y="876919"/>
            <a:ext cx="8229600" cy="4525963"/>
          </a:xfrm>
        </p:spPr>
        <p:txBody>
          <a:bodyPr>
            <a:noAutofit/>
          </a:bodyPr>
          <a:lstStyle/>
          <a:p>
            <a:endParaRPr lang="en-US" altLang="ja-JP" sz="2400" dirty="0"/>
          </a:p>
          <a:p>
            <a:r>
              <a:rPr lang="en-US" altLang="ja-JP" sz="2400" dirty="0"/>
              <a:t>○○</a:t>
            </a:r>
            <a:r>
              <a:rPr lang="ja-JP" altLang="en-US" sz="2400" dirty="0"/>
              <a:t>学会などの研究者「集団」が出す情報は、相互チェックが働いている可能性が</a:t>
            </a:r>
            <a:r>
              <a:rPr lang="ja-JP" altLang="en-US" sz="2400" dirty="0" smtClean="0"/>
              <a:t>高い</a:t>
            </a:r>
            <a:endParaRPr lang="en-US" altLang="ja-JP" sz="2400" dirty="0" smtClean="0"/>
          </a:p>
          <a:p>
            <a:pPr lvl="1"/>
            <a:r>
              <a:rPr lang="ja-JP" altLang="en-US" sz="2000" dirty="0" smtClean="0"/>
              <a:t>ただし「穏当な」意見しか出なかったりする。集団の中には色々な意見の人がいて、その人たちが合意できる内容となると、しばしば玉虫色になる。</a:t>
            </a:r>
            <a:endParaRPr lang="en-US" altLang="ja-JP" sz="2000" dirty="0" smtClean="0"/>
          </a:p>
          <a:p>
            <a:pPr lvl="1"/>
            <a:r>
              <a:rPr lang="ja-JP" altLang="en-US" sz="2000" dirty="0" smtClean="0"/>
              <a:t>その集団の「常識」の範疇から出られず、大事なことをみのがしている可能性だって高い（原子力研究者のコミュニティは、どうだったか？）</a:t>
            </a:r>
            <a:endParaRPr lang="en-US" altLang="ja-JP" sz="2000" dirty="0"/>
          </a:p>
          <a:p>
            <a:endParaRPr lang="en-US" altLang="ja-JP" sz="2400" dirty="0" smtClean="0"/>
          </a:p>
          <a:p>
            <a:r>
              <a:rPr lang="ja-JP" altLang="en-US" sz="2400" dirty="0" smtClean="0"/>
              <a:t>断定的</a:t>
            </a:r>
            <a:r>
              <a:rPr lang="ja-JP" altLang="en-US" sz="2400" dirty="0"/>
              <a:t>、攻撃的な物言いは要注意のサイン</a:t>
            </a:r>
            <a:endParaRPr lang="en-US" altLang="ja-JP" sz="2400" dirty="0"/>
          </a:p>
          <a:p>
            <a:pPr lvl="1"/>
            <a:r>
              <a:rPr lang="ja-JP" altLang="en-US" sz="2000" dirty="0" smtClean="0"/>
              <a:t>でも、誰も信じてくれないけど一人だけ真実を叫び続けている、という可能性だってなくはない</a:t>
            </a:r>
            <a:endParaRPr lang="en-US" altLang="ja-JP" sz="2000" dirty="0" smtClean="0"/>
          </a:p>
          <a:p>
            <a:pPr lvl="1"/>
            <a:endParaRPr lang="en-US" altLang="ja-JP" sz="2000" dirty="0" smtClean="0"/>
          </a:p>
          <a:p>
            <a:r>
              <a:rPr lang="ja-JP" altLang="en-US" sz="2400" dirty="0" smtClean="0"/>
              <a:t>「</a:t>
            </a:r>
            <a:r>
              <a:rPr lang="ja-JP" altLang="en-US" sz="2400" dirty="0"/>
              <a:t>誰を信じればいいのか」の絶対的な基準はない</a:t>
            </a:r>
            <a:endParaRPr kumimoji="1" lang="ja-JP" altLang="en-US" sz="2400" dirty="0"/>
          </a:p>
        </p:txBody>
      </p:sp>
    </p:spTree>
    <p:extLst>
      <p:ext uri="{BB962C8B-B14F-4D97-AF65-F5344CB8AC3E}">
        <p14:creationId xmlns:p14="http://schemas.microsoft.com/office/powerpoint/2010/main" val="30412952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コロナ</a:t>
            </a:r>
            <a:r>
              <a:rPr lang="en-US" altLang="ja-JP" sz="3200" dirty="0" smtClean="0"/>
              <a:t>: 100</a:t>
            </a:r>
            <a:r>
              <a:rPr lang="ja-JP" altLang="en-US" sz="3200" dirty="0" smtClean="0"/>
              <a:t>万度の超高温大気</a:t>
            </a:r>
            <a:endParaRPr lang="ja-JP" altLang="en-US" sz="3200" dirty="0"/>
          </a:p>
        </p:txBody>
      </p:sp>
      <p:pic>
        <p:nvPicPr>
          <p:cNvPr id="4" name="図 3" descr="eclipse-zoom.jpg"/>
          <p:cNvPicPr>
            <a:picLocks noChangeAspect="1"/>
          </p:cNvPicPr>
          <p:nvPr/>
        </p:nvPicPr>
        <p:blipFill>
          <a:blip r:embed="rId3"/>
          <a:stretch>
            <a:fillRect/>
          </a:stretch>
        </p:blipFill>
        <p:spPr>
          <a:xfrm>
            <a:off x="0" y="1612228"/>
            <a:ext cx="9144000" cy="4163909"/>
          </a:xfrm>
          <a:prstGeom prst="rect">
            <a:avLst/>
          </a:prstGeom>
        </p:spPr>
      </p:pic>
      <p:sp>
        <p:nvSpPr>
          <p:cNvPr id="5" name="テキスト ボックス 4"/>
          <p:cNvSpPr txBox="1"/>
          <p:nvPr/>
        </p:nvSpPr>
        <p:spPr>
          <a:xfrm>
            <a:off x="206010" y="1193518"/>
            <a:ext cx="3127178" cy="400110"/>
          </a:xfrm>
          <a:prstGeom prst="rect">
            <a:avLst/>
          </a:prstGeom>
          <a:noFill/>
        </p:spPr>
        <p:txBody>
          <a:bodyPr wrap="none" rtlCol="0">
            <a:spAutoFit/>
          </a:bodyPr>
          <a:lstStyle/>
          <a:p>
            <a:r>
              <a:rPr kumimoji="1" lang="en-US" altLang="ja-JP" sz="2000" dirty="0" smtClean="0"/>
              <a:t>2006</a:t>
            </a:r>
            <a:r>
              <a:rPr kumimoji="1" lang="ja-JP" altLang="en-US" sz="2000" dirty="0" smtClean="0"/>
              <a:t>年の皆既日食（トルコ）</a:t>
            </a:r>
            <a:endParaRPr kumimoji="1" lang="ja-JP" altLang="en-US" sz="2000" dirty="0"/>
          </a:p>
        </p:txBody>
      </p:sp>
      <p:sp>
        <p:nvSpPr>
          <p:cNvPr id="6" name="テキスト ボックス 5"/>
          <p:cNvSpPr txBox="1"/>
          <p:nvPr/>
        </p:nvSpPr>
        <p:spPr>
          <a:xfrm>
            <a:off x="160869" y="5965492"/>
            <a:ext cx="8842020" cy="830997"/>
          </a:xfrm>
          <a:prstGeom prst="rect">
            <a:avLst/>
          </a:prstGeom>
          <a:noFill/>
        </p:spPr>
        <p:txBody>
          <a:bodyPr wrap="square" rtlCol="0">
            <a:spAutoFit/>
          </a:bodyPr>
          <a:lstStyle/>
          <a:p>
            <a:r>
              <a:rPr lang="ja-JP" altLang="en-US" sz="2400" dirty="0" smtClean="0"/>
              <a:t>太陽の</a:t>
            </a:r>
            <a:r>
              <a:rPr kumimoji="1" lang="ja-JP" altLang="en-US" sz="2400" dirty="0" smtClean="0"/>
              <a:t>表面は</a:t>
            </a:r>
            <a:r>
              <a:rPr kumimoji="1" lang="en-US" altLang="ja-JP" sz="2400" dirty="0" smtClean="0"/>
              <a:t>6000</a:t>
            </a:r>
            <a:r>
              <a:rPr kumimoji="1" lang="ja-JP" altLang="en-US" sz="2400" dirty="0" smtClean="0"/>
              <a:t>度。その外側に</a:t>
            </a:r>
            <a:r>
              <a:rPr lang="ja-JP" altLang="en-US" sz="2400" dirty="0" smtClean="0"/>
              <a:t>なぜ</a:t>
            </a:r>
            <a:r>
              <a:rPr lang="en-US" altLang="ja-JP" sz="2400" dirty="0" smtClean="0"/>
              <a:t>100</a:t>
            </a:r>
            <a:r>
              <a:rPr lang="ja-JP" altLang="en-US" sz="2400" dirty="0" smtClean="0"/>
              <a:t>万度の超高温大気があるのかは</a:t>
            </a:r>
            <a:r>
              <a:rPr kumimoji="1" lang="ja-JP" altLang="en-US" sz="2400" dirty="0" smtClean="0"/>
              <a:t>今</a:t>
            </a:r>
            <a:r>
              <a:rPr lang="ja-JP" altLang="en-US" sz="2400" dirty="0" smtClean="0"/>
              <a:t>も完全には分かっていない（少し分かり始めている）</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権威主義っていいの？悪いの？</a:t>
            </a:r>
            <a:endParaRPr kumimoji="1" lang="ja-JP" altLang="en-US" sz="3600" dirty="0"/>
          </a:p>
        </p:txBody>
      </p:sp>
      <p:sp>
        <p:nvSpPr>
          <p:cNvPr id="3" name="コンテンツ プレースホルダー 2"/>
          <p:cNvSpPr>
            <a:spLocks noGrp="1"/>
          </p:cNvSpPr>
          <p:nvPr>
            <p:ph idx="1"/>
          </p:nvPr>
        </p:nvSpPr>
        <p:spPr>
          <a:ln>
            <a:noFill/>
          </a:ln>
        </p:spPr>
        <p:txBody>
          <a:bodyPr>
            <a:noAutofit/>
          </a:bodyPr>
          <a:lstStyle/>
          <a:p>
            <a:r>
              <a:rPr kumimoji="1" lang="ja-JP" altLang="en-US" sz="2400" dirty="0" smtClean="0"/>
              <a:t>「偉い先生がこう言ってるからきっと正しい」は科学者の態度としては失格</a:t>
            </a:r>
            <a:endParaRPr kumimoji="1" lang="en-US" altLang="ja-JP" sz="2400" dirty="0" smtClean="0"/>
          </a:p>
          <a:p>
            <a:endParaRPr lang="en-US" altLang="ja-JP" sz="2400" dirty="0"/>
          </a:p>
          <a:p>
            <a:r>
              <a:rPr kumimoji="1" lang="ja-JP" altLang="en-US" sz="2400" dirty="0" smtClean="0"/>
              <a:t>自分で考え、自分で確かめることが大切</a:t>
            </a:r>
            <a:endParaRPr kumimoji="1" lang="en-US" altLang="ja-JP" sz="2400" dirty="0" smtClean="0"/>
          </a:p>
          <a:p>
            <a:endParaRPr lang="en-US" altLang="ja-JP" sz="2400" dirty="0"/>
          </a:p>
          <a:p>
            <a:r>
              <a:rPr kumimoji="1" lang="ja-JP" altLang="en-US" sz="2400" dirty="0" smtClean="0"/>
              <a:t>が、専門家ですら意見が割れるような事を、全て自分で正しく判断するのは無理</a:t>
            </a:r>
            <a:endParaRPr kumimoji="1" lang="en-US" altLang="ja-JP" sz="2400" dirty="0" smtClean="0"/>
          </a:p>
          <a:p>
            <a:endParaRPr lang="en-US" altLang="ja-JP" sz="2400" dirty="0"/>
          </a:p>
          <a:p>
            <a:r>
              <a:rPr kumimoji="1" lang="ja-JP" altLang="en-US" sz="2400" dirty="0" smtClean="0"/>
              <a:t>ある程度は「学校の先生」、「公的機関」、「（評判は悪いが）大手マスコミ」、「評価されている専門家」といった「</a:t>
            </a:r>
            <a:r>
              <a:rPr kumimoji="1" lang="ja-JP" altLang="en-US" sz="2400" dirty="0" smtClean="0">
                <a:solidFill>
                  <a:srgbClr val="000000"/>
                </a:solidFill>
              </a:rPr>
              <a:t>権威</a:t>
            </a:r>
            <a:r>
              <a:rPr kumimoji="1" lang="ja-JP" altLang="en-US" sz="2400" dirty="0" smtClean="0"/>
              <a:t>」に頼らざるを得ない側面が常にある</a:t>
            </a:r>
            <a:endParaRPr kumimoji="1" lang="ja-JP" altLang="en-US" sz="2400" dirty="0"/>
          </a:p>
        </p:txBody>
      </p:sp>
    </p:spTree>
    <p:extLst>
      <p:ext uri="{BB962C8B-B14F-4D97-AF65-F5344CB8AC3E}">
        <p14:creationId xmlns:p14="http://schemas.microsoft.com/office/powerpoint/2010/main" val="117096238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政府は信じられない？</a:t>
            </a:r>
            <a:endParaRPr kumimoji="1" lang="ja-JP" altLang="en-US" sz="3600" dirty="0"/>
          </a:p>
        </p:txBody>
      </p:sp>
      <p:sp>
        <p:nvSpPr>
          <p:cNvPr id="3" name="コンテンツ プレースホルダー 2"/>
          <p:cNvSpPr>
            <a:spLocks noGrp="1"/>
          </p:cNvSpPr>
          <p:nvPr>
            <p:ph idx="1"/>
          </p:nvPr>
        </p:nvSpPr>
        <p:spPr/>
        <p:txBody>
          <a:bodyPr>
            <a:noAutofit/>
          </a:bodyPr>
          <a:lstStyle/>
          <a:p>
            <a:r>
              <a:rPr kumimoji="1" lang="ja-JP" altLang="en-US" sz="2000" dirty="0" smtClean="0"/>
              <a:t>政府や政治家が信じられますか？と聞けば、多くの人が</a:t>
            </a:r>
            <a:r>
              <a:rPr kumimoji="1" lang="en-US" altLang="ja-JP" sz="2000" dirty="0" smtClean="0"/>
              <a:t>No</a:t>
            </a:r>
            <a:r>
              <a:rPr kumimoji="1" lang="ja-JP" altLang="en-US" sz="2000" dirty="0" smtClean="0"/>
              <a:t>という。</a:t>
            </a:r>
            <a:endParaRPr lang="en-US" altLang="ja-JP" sz="2000" dirty="0"/>
          </a:p>
          <a:p>
            <a:r>
              <a:rPr kumimoji="1" lang="ja-JP" altLang="en-US" sz="2000" dirty="0" smtClean="0"/>
              <a:t>しかし、実際には様々な公的サービスを「信頼」して利用し、（嫌々とはいえ）税金を払っている。</a:t>
            </a:r>
            <a:endParaRPr kumimoji="1" lang="en-US" altLang="ja-JP" sz="2000" dirty="0" smtClean="0"/>
          </a:p>
          <a:p>
            <a:pPr lvl="1"/>
            <a:r>
              <a:rPr lang="ja-JP" altLang="en-US" sz="1800" dirty="0" smtClean="0"/>
              <a:t>例えば、警察や自衛隊が、日本国民に直接銃を向けるとは（ほぼ）誰も思っていない</a:t>
            </a:r>
            <a:endParaRPr lang="en-US" altLang="ja-JP" sz="1800" dirty="0" smtClean="0"/>
          </a:p>
          <a:p>
            <a:r>
              <a:rPr kumimoji="1" lang="ja-JP" altLang="en-US" sz="2000" dirty="0" smtClean="0"/>
              <a:t>意識しなくていなくも、経済や社会システムは相互信頼のもとに成り立っている。もし誰も信頼できない、自分の身は自分で守るという</a:t>
            </a:r>
            <a:r>
              <a:rPr lang="ja-JP" altLang="en-US" sz="2000" dirty="0" smtClean="0"/>
              <a:t>こと</a:t>
            </a:r>
            <a:r>
              <a:rPr kumimoji="1" lang="ja-JP" altLang="en-US" sz="2000" dirty="0" smtClean="0"/>
              <a:t>になれば、弱肉強食の世界になってしまう。</a:t>
            </a:r>
            <a:endParaRPr kumimoji="1" lang="en-US" altLang="ja-JP" sz="2000" dirty="0" smtClean="0"/>
          </a:p>
          <a:p>
            <a:r>
              <a:rPr lang="ja-JP" altLang="en-US" sz="2000" dirty="0" smtClean="0"/>
              <a:t>「お上の言う事」に盲目的従ってはいけない。権力は常に批判的に監視しなければいけない。</a:t>
            </a:r>
            <a:endParaRPr lang="en-US" altLang="ja-JP" sz="2000" dirty="0" smtClean="0"/>
          </a:p>
          <a:p>
            <a:r>
              <a:rPr kumimoji="1" lang="ja-JP" altLang="en-US" sz="2000" dirty="0" smtClean="0"/>
              <a:t>しかし、公的なものへの信頼が失われることは、ものすごく危険であり、しかも弱い人から被害を受ける。</a:t>
            </a:r>
            <a:endParaRPr kumimoji="1" lang="en-US" altLang="ja-JP" sz="2000" dirty="0" smtClean="0"/>
          </a:p>
          <a:p>
            <a:r>
              <a:rPr lang="ja-JP" altLang="en-US" sz="2000" dirty="0" smtClean="0"/>
              <a:t>公的なものへの信頼を培う責任は、政治家や公務員だけでなく、国民、市民一人一人が担わなくてはいけない</a:t>
            </a:r>
            <a:endParaRPr kumimoji="1" lang="ja-JP" altLang="en-US" sz="2000" dirty="0"/>
          </a:p>
        </p:txBody>
      </p:sp>
    </p:spTree>
    <p:extLst>
      <p:ext uri="{BB962C8B-B14F-4D97-AF65-F5344CB8AC3E}">
        <p14:creationId xmlns:p14="http://schemas.microsoft.com/office/powerpoint/2010/main" val="6934616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9198"/>
            <a:ext cx="8229600" cy="1143000"/>
          </a:xfrm>
        </p:spPr>
        <p:txBody>
          <a:bodyPr>
            <a:normAutofit/>
          </a:bodyPr>
          <a:lstStyle/>
          <a:p>
            <a:r>
              <a:rPr kumimoji="1" lang="ja-JP" altLang="en-US" sz="3200" dirty="0" smtClean="0"/>
              <a:t>科学技術の時代をどう生きればよいか（私見）</a:t>
            </a:r>
            <a:endParaRPr kumimoji="1" lang="ja-JP" altLang="en-US" sz="3200" dirty="0"/>
          </a:p>
        </p:txBody>
      </p:sp>
      <p:sp>
        <p:nvSpPr>
          <p:cNvPr id="3" name="コンテンツ プレースホルダー 2"/>
          <p:cNvSpPr>
            <a:spLocks noGrp="1"/>
          </p:cNvSpPr>
          <p:nvPr>
            <p:ph idx="1"/>
          </p:nvPr>
        </p:nvSpPr>
        <p:spPr>
          <a:xfrm>
            <a:off x="457200" y="1255240"/>
            <a:ext cx="8229600" cy="4525963"/>
          </a:xfrm>
        </p:spPr>
        <p:txBody>
          <a:bodyPr>
            <a:normAutofit fontScale="85000" lnSpcReduction="20000"/>
          </a:bodyPr>
          <a:lstStyle/>
          <a:p>
            <a:r>
              <a:rPr kumimoji="1" lang="ja-JP" altLang="en-US" sz="2800" dirty="0" smtClean="0"/>
              <a:t>現状</a:t>
            </a:r>
            <a:endParaRPr kumimoji="1" lang="en-US" altLang="ja-JP" sz="2800" dirty="0" smtClean="0"/>
          </a:p>
          <a:p>
            <a:pPr lvl="1"/>
            <a:r>
              <a:rPr kumimoji="1" lang="ja-JP" altLang="en-US" sz="2600" dirty="0" smtClean="0"/>
              <a:t>私たちの快適な生活は科学・技術に支えられている</a:t>
            </a:r>
            <a:endParaRPr kumimoji="1" lang="en-US" altLang="ja-JP" sz="2600" dirty="0" smtClean="0"/>
          </a:p>
          <a:p>
            <a:pPr lvl="1"/>
            <a:r>
              <a:rPr kumimoji="1" lang="ja-JP" altLang="en-US" sz="2600" dirty="0" smtClean="0"/>
              <a:t>原発、気候変動、環境ホルモンなど、科学技術のリスクにも向き合わないといけない</a:t>
            </a:r>
            <a:endParaRPr kumimoji="1" lang="en-US" altLang="ja-JP" sz="2600" dirty="0" smtClean="0"/>
          </a:p>
          <a:p>
            <a:pPr lvl="1"/>
            <a:r>
              <a:rPr lang="ja-JP" altLang="en-US" sz="2600" dirty="0" smtClean="0"/>
              <a:t>インターネットの普及で、膨大な情報が押し寄せるようになってきた。何を信じていいのか分からない</a:t>
            </a:r>
            <a:endParaRPr lang="en-US" altLang="ja-JP" sz="2600" dirty="0" smtClean="0"/>
          </a:p>
          <a:p>
            <a:endParaRPr lang="en-US" altLang="ja-JP" sz="2800" dirty="0"/>
          </a:p>
          <a:p>
            <a:r>
              <a:rPr lang="ja-JP" altLang="en-US" sz="2800" dirty="0" smtClean="0"/>
              <a:t>すべきこと</a:t>
            </a:r>
            <a:endParaRPr lang="en-US" altLang="ja-JP" sz="2800" dirty="0" smtClean="0"/>
          </a:p>
          <a:p>
            <a:pPr lvl="1"/>
            <a:r>
              <a:rPr lang="ja-JP" altLang="en-US" sz="2600" dirty="0" smtClean="0"/>
              <a:t>少しずつでも科学・技術に対する知識、リテラシーをつけること</a:t>
            </a:r>
            <a:endParaRPr lang="en-US" altLang="ja-JP" sz="2600" dirty="0" smtClean="0"/>
          </a:p>
          <a:p>
            <a:pPr lvl="1"/>
            <a:r>
              <a:rPr lang="ja-JP" altLang="en-US" sz="2600" dirty="0" smtClean="0"/>
              <a:t>権威、権力への批判的な目と健全な尊重をバランスよく育んで相互に信頼できる社会を作ること</a:t>
            </a:r>
            <a:endParaRPr lang="en-US" altLang="ja-JP" sz="2600" dirty="0" smtClean="0"/>
          </a:p>
          <a:p>
            <a:pPr lvl="1"/>
            <a:r>
              <a:rPr lang="ja-JP" altLang="en-US" sz="2600" dirty="0" smtClean="0"/>
              <a:t>「このバランスがベスト」というのは無い。常に、ある種の緊張関係を保つことが大事</a:t>
            </a:r>
            <a:r>
              <a:rPr lang="ja-JP" altLang="en-US" sz="2200" dirty="0" smtClean="0"/>
              <a:t>。</a:t>
            </a:r>
            <a:endParaRPr lang="en-US" altLang="ja-JP" sz="2200" dirty="0"/>
          </a:p>
          <a:p>
            <a:endParaRPr kumimoji="1" lang="ja-JP" altLang="en-US" sz="2800" dirty="0"/>
          </a:p>
        </p:txBody>
      </p:sp>
    </p:spTree>
    <p:extLst>
      <p:ext uri="{BB962C8B-B14F-4D97-AF65-F5344CB8AC3E}">
        <p14:creationId xmlns:p14="http://schemas.microsoft.com/office/powerpoint/2010/main" val="37293464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エックス線で見た太陽</a:t>
            </a:r>
            <a:endParaRPr lang="ja-JP" altLang="en-US" sz="4000" dirty="0"/>
          </a:p>
        </p:txBody>
      </p:sp>
      <p:pic>
        <p:nvPicPr>
          <p:cNvPr id="4" name="UnsharpNov91Red.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326146" y="1417637"/>
            <a:ext cx="6633215" cy="4889226"/>
          </a:xfrm>
          <a:prstGeom prst="rect">
            <a:avLst/>
          </a:prstGeom>
        </p:spPr>
      </p:pic>
      <p:sp>
        <p:nvSpPr>
          <p:cNvPr id="5" name="テキスト ボックス 4"/>
          <p:cNvSpPr txBox="1"/>
          <p:nvPr/>
        </p:nvSpPr>
        <p:spPr>
          <a:xfrm>
            <a:off x="36130" y="1488982"/>
            <a:ext cx="2196946" cy="5693867"/>
          </a:xfrm>
          <a:prstGeom prst="rect">
            <a:avLst/>
          </a:prstGeom>
          <a:noFill/>
        </p:spPr>
        <p:txBody>
          <a:bodyPr wrap="square" rtlCol="0">
            <a:spAutoFit/>
          </a:bodyPr>
          <a:lstStyle/>
          <a:p>
            <a:r>
              <a:rPr lang="ja-JP" altLang="en-US" sz="2800" dirty="0" smtClean="0"/>
              <a:t>温度が</a:t>
            </a:r>
            <a:r>
              <a:rPr lang="en-US" altLang="ja-JP" sz="2800" dirty="0" smtClean="0"/>
              <a:t>100</a:t>
            </a:r>
            <a:r>
              <a:rPr lang="ja-JP" altLang="en-US" sz="2800" dirty="0" smtClean="0"/>
              <a:t>万度以上の</a:t>
            </a:r>
            <a:r>
              <a:rPr lang="ja-JP" altLang="en-US" sz="2800" dirty="0" smtClean="0">
                <a:solidFill>
                  <a:srgbClr val="FF0000"/>
                </a:solidFill>
              </a:rPr>
              <a:t>コロナ</a:t>
            </a:r>
            <a:endParaRPr lang="en-US" altLang="ja-JP" sz="2800" dirty="0" smtClean="0"/>
          </a:p>
          <a:p>
            <a:endParaRPr lang="en-US" altLang="ja-JP" sz="2800" dirty="0" smtClean="0"/>
          </a:p>
          <a:p>
            <a:endParaRPr lang="en-US" altLang="ja-JP" sz="2800" dirty="0" smtClean="0"/>
          </a:p>
          <a:p>
            <a:r>
              <a:rPr lang="ja-JP" altLang="en-US" sz="2800" dirty="0" smtClean="0"/>
              <a:t>ピカッと光るのは、</a:t>
            </a:r>
            <a:r>
              <a:rPr kumimoji="1" lang="ja-JP" altLang="en-US" sz="2800" dirty="0" smtClean="0">
                <a:solidFill>
                  <a:srgbClr val="FF0000"/>
                </a:solidFill>
              </a:rPr>
              <a:t>太陽フレア</a:t>
            </a:r>
            <a:r>
              <a:rPr kumimoji="1" lang="ja-JP" altLang="en-US" sz="2800" dirty="0" smtClean="0"/>
              <a:t>と呼ばれる</a:t>
            </a:r>
            <a:r>
              <a:rPr lang="ja-JP" altLang="en-US" sz="2800" dirty="0" smtClean="0"/>
              <a:t>爆発</a:t>
            </a:r>
            <a:endParaRPr lang="en-US" altLang="ja-JP" sz="2800" dirty="0" smtClean="0"/>
          </a:p>
          <a:p>
            <a:endParaRPr kumimoji="1" lang="en-US" altLang="ja-JP" sz="2800" dirty="0" smtClean="0"/>
          </a:p>
          <a:p>
            <a:endParaRPr kumimoji="1" lang="en-US" altLang="ja-JP" sz="2800" dirty="0" smtClean="0"/>
          </a:p>
          <a:p>
            <a:endParaRPr lang="en-US" altLang="ja-JP" sz="2800" dirty="0" smtClean="0"/>
          </a:p>
          <a:p>
            <a:endParaRPr kumimoji="1" lang="ja-JP" alt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6721</TotalTime>
  <Words>5015</Words>
  <Application>Microsoft Macintosh PowerPoint</Application>
  <PresentationFormat>画面に合わせる (4:3)</PresentationFormat>
  <Paragraphs>708</Paragraphs>
  <Slides>82</Slides>
  <Notes>76</Notes>
  <HiddenSlides>0</HiddenSlides>
  <MMClips>11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82</vt:i4>
      </vt:variant>
    </vt:vector>
  </HeadingPairs>
  <TitlesOfParts>
    <vt:vector size="84" baseType="lpstr">
      <vt:lpstr>Office テーマ</vt:lpstr>
      <vt:lpstr>Paint Shop Pro Image</vt:lpstr>
      <vt:lpstr>第二回：私たちはどこにいるのか 〜太陽と地球の関係〜</vt:lpstr>
      <vt:lpstr>太陽</vt:lpstr>
      <vt:lpstr>太陽はありふれた恒星の一つ</vt:lpstr>
      <vt:lpstr>太陽のエネルギー源...核融合</vt:lpstr>
      <vt:lpstr>人間の静止エネルギー</vt:lpstr>
      <vt:lpstr>PowerPoint プレゼンテーション</vt:lpstr>
      <vt:lpstr>太陽の内部</vt:lpstr>
      <vt:lpstr>コロナ: 100万度の超高温大気</vt:lpstr>
      <vt:lpstr>エックス線で見た太陽</vt:lpstr>
      <vt:lpstr>紫外線で見た太陽</vt:lpstr>
      <vt:lpstr>紫外線で見たコロナ</vt:lpstr>
      <vt:lpstr>黒点</vt:lpstr>
      <vt:lpstr>黒点の構造</vt:lpstr>
      <vt:lpstr>黒点の周りの活動現象</vt:lpstr>
      <vt:lpstr>PowerPoint プレゼンテーション</vt:lpstr>
      <vt:lpstr>黒点の正体は大きな磁石</vt:lpstr>
      <vt:lpstr>PowerPoint プレゼンテーション</vt:lpstr>
      <vt:lpstr>コロナの加熱 ~ 電磁調理器</vt:lpstr>
      <vt:lpstr>太陽からふく風</vt:lpstr>
      <vt:lpstr>太陽フレア</vt:lpstr>
      <vt:lpstr>PowerPoint プレゼンテーション</vt:lpstr>
      <vt:lpstr>PowerPoint プレゼンテーション</vt:lpstr>
      <vt:lpstr>宇宙から見たオーロラ</vt:lpstr>
      <vt:lpstr>フレアやコロナ質量放出が起きると</vt:lpstr>
      <vt:lpstr>フレアがおきると大変。 これからは「宇宙の天気予報」</vt:lpstr>
      <vt:lpstr>PowerPoint プレゼンテーション</vt:lpstr>
      <vt:lpstr>太陽は11年ごとに変化する</vt:lpstr>
      <vt:lpstr>黒点の数と地球の気温</vt:lpstr>
      <vt:lpstr>PowerPoint プレゼンテーション</vt:lpstr>
      <vt:lpstr>PowerPoint プレゼンテーション</vt:lpstr>
      <vt:lpstr>PowerPoint プレゼンテーション</vt:lpstr>
      <vt:lpstr>PowerPoint プレゼンテーション</vt:lpstr>
      <vt:lpstr>気候変動の要因(IPCC報告書より)</vt:lpstr>
      <vt:lpstr>地球温暖化問題にどう向き合うか （以下は磯部の個人的な意見です）</vt:lpstr>
      <vt:lpstr>PowerPoint プレゼンテーション</vt:lpstr>
      <vt:lpstr>放射線、そして科学と社会の話</vt:lpstr>
      <vt:lpstr>物質は原子からできている</vt:lpstr>
      <vt:lpstr>原子は原子核と電子からできている</vt:lpstr>
      <vt:lpstr>PowerPoint プレゼンテーション</vt:lpstr>
      <vt:lpstr>有名どころを書いとくと</vt:lpstr>
      <vt:lpstr>全ての「物質」はこれらの原子（元素）の 組み合わせでできる</vt:lpstr>
      <vt:lpstr>核反応：原子核がくっついたり壊れたりすること</vt:lpstr>
      <vt:lpstr>ほとんど全ての元素は宇宙でできた</vt:lpstr>
      <vt:lpstr>太陽のエネルギー源は、水素の核融合</vt:lpstr>
      <vt:lpstr>核分裂：原子爆弾、原子力発電所の原理</vt:lpstr>
      <vt:lpstr>原子力発電の仕組み</vt:lpstr>
      <vt:lpstr>同位体とは、中性子の数が違う原子核</vt:lpstr>
      <vt:lpstr>さっきまでの復習</vt:lpstr>
      <vt:lpstr>放射線とは： 高いエネルギーを持った粒子や電磁波のこと</vt:lpstr>
      <vt:lpstr>「エネルギーが高い」の意味（太陽を例に）</vt:lpstr>
      <vt:lpstr>核反応が起きると放射線が出る</vt:lpstr>
      <vt:lpstr>放射能とは：放射線を出す能力のこと</vt:lpstr>
      <vt:lpstr>「単位」ってとても大事</vt:lpstr>
      <vt:lpstr>ミリシーベルト？マイクロシーベルト？</vt:lpstr>
      <vt:lpstr>放射線と放射能の単位</vt:lpstr>
      <vt:lpstr>放射線と放射能の単位</vt:lpstr>
      <vt:lpstr>半減期とは？</vt:lpstr>
      <vt:lpstr>自然界にも放射線はある</vt:lpstr>
      <vt:lpstr>日常生活での被ばく</vt:lpstr>
      <vt:lpstr>太陽フレアから来る放射線</vt:lpstr>
      <vt:lpstr>外部被ばくと内部被ばく</vt:lpstr>
      <vt:lpstr>とにかくこれくらいは、覚えておきましょう１</vt:lpstr>
      <vt:lpstr>とにかくこれくらいは、覚えておきましょう２</vt:lpstr>
      <vt:lpstr>放射線の人体への影響</vt:lpstr>
      <vt:lpstr>なぜ放射線は身体に悪いのか？</vt:lpstr>
      <vt:lpstr>DNAが傷つくとどうなる？</vt:lpstr>
      <vt:lpstr>放射線の影響には2種類ある</vt:lpstr>
      <vt:lpstr>確定的影響</vt:lpstr>
      <vt:lpstr>確率的影響</vt:lpstr>
      <vt:lpstr>「確率的リスク」に向き合うのは難しい</vt:lpstr>
      <vt:lpstr>リスク vs コスト</vt:lpstr>
      <vt:lpstr>除染のためにいくらまで使う？</vt:lpstr>
      <vt:lpstr>原発を減らしたり温暖化を防ぐために自然エネルギーを導入するにはコストがかかる。月々の電気代の値上げ、いくらまでならOK？ </vt:lpstr>
      <vt:lpstr>もう一つの例：地球温暖化</vt:lpstr>
      <vt:lpstr>次の話題：誰の言う事を信じたらいい？</vt:lpstr>
      <vt:lpstr>政府の発表を信じられますか？</vt:lpstr>
      <vt:lpstr>私がこの講座で話している内容を、 信じられますか？</vt:lpstr>
      <vt:lpstr>放射線の健康への影響、ないという専門家と あるという専門家がいるけど？</vt:lpstr>
      <vt:lpstr>判断の基準の例：</vt:lpstr>
      <vt:lpstr>権威主義っていいの？悪いの？</vt:lpstr>
      <vt:lpstr>政府は信じられない？</vt:lpstr>
      <vt:lpstr>科学技術の時代をどう生きればよいか（私見）</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磯部 洋明</cp:lastModifiedBy>
  <cp:revision>140</cp:revision>
  <cp:lastPrinted>2011-10-24T16:18:36Z</cp:lastPrinted>
  <dcterms:created xsi:type="dcterms:W3CDTF">2010-11-09T02:30:56Z</dcterms:created>
  <dcterms:modified xsi:type="dcterms:W3CDTF">2012-06-20T17:06:57Z</dcterms:modified>
</cp:coreProperties>
</file>