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55" r:id="rId2"/>
    <p:sldId id="356" r:id="rId3"/>
    <p:sldId id="307" r:id="rId4"/>
    <p:sldId id="301" r:id="rId5"/>
    <p:sldId id="309" r:id="rId6"/>
    <p:sldId id="385" r:id="rId7"/>
    <p:sldId id="399" r:id="rId8"/>
    <p:sldId id="402" r:id="rId9"/>
    <p:sldId id="403" r:id="rId10"/>
    <p:sldId id="404" r:id="rId11"/>
    <p:sldId id="405" r:id="rId12"/>
    <p:sldId id="408" r:id="rId13"/>
    <p:sldId id="406" r:id="rId14"/>
    <p:sldId id="407" r:id="rId15"/>
    <p:sldId id="410" r:id="rId16"/>
    <p:sldId id="409" r:id="rId17"/>
    <p:sldId id="411" r:id="rId18"/>
    <p:sldId id="412" r:id="rId19"/>
    <p:sldId id="414" r:id="rId20"/>
    <p:sldId id="417" r:id="rId21"/>
    <p:sldId id="415" r:id="rId22"/>
    <p:sldId id="416" r:id="rId23"/>
    <p:sldId id="437" r:id="rId24"/>
    <p:sldId id="418" r:id="rId25"/>
    <p:sldId id="419" r:id="rId26"/>
    <p:sldId id="420" r:id="rId27"/>
    <p:sldId id="421" r:id="rId28"/>
    <p:sldId id="422" r:id="rId29"/>
    <p:sldId id="423" r:id="rId30"/>
    <p:sldId id="424" r:id="rId31"/>
    <p:sldId id="425" r:id="rId32"/>
    <p:sldId id="426" r:id="rId33"/>
    <p:sldId id="427" r:id="rId34"/>
    <p:sldId id="428" r:id="rId35"/>
    <p:sldId id="438" r:id="rId36"/>
    <p:sldId id="431" r:id="rId37"/>
    <p:sldId id="432" r:id="rId38"/>
    <p:sldId id="433" r:id="rId39"/>
    <p:sldId id="434" r:id="rId40"/>
    <p:sldId id="435" r:id="rId41"/>
    <p:sldId id="436"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4" d="100"/>
          <a:sy n="84" d="100"/>
        </p:scale>
        <p:origin x="-12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78407-158A-5346-A806-146539943DB3}" type="datetimeFigureOut">
              <a:rPr kumimoji="1" lang="ja-JP" altLang="en-US" smtClean="0"/>
              <a:t>12/06/28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27B47-BB4E-534A-9F00-F3A458A738FC}" type="slidenum">
              <a:rPr kumimoji="1" lang="ja-JP" altLang="en-US" smtClean="0"/>
              <a:t>‹#›</a:t>
            </a:fld>
            <a:endParaRPr kumimoji="1" lang="ja-JP" altLang="en-US"/>
          </a:p>
        </p:txBody>
      </p:sp>
    </p:spTree>
    <p:extLst>
      <p:ext uri="{BB962C8B-B14F-4D97-AF65-F5344CB8AC3E}">
        <p14:creationId xmlns:p14="http://schemas.microsoft.com/office/powerpoint/2010/main" val="238066578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z0</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3</a:t>
            </a:fld>
            <a:endParaRPr kumimoji="1" lang="ja-JP" altLang="en-US"/>
          </a:p>
        </p:txBody>
      </p:sp>
    </p:spTree>
    <p:extLst>
      <p:ext uri="{BB962C8B-B14F-4D97-AF65-F5344CB8AC3E}">
        <p14:creationId xmlns:p14="http://schemas.microsoft.com/office/powerpoint/2010/main" val="247161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b3</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20</a:t>
            </a:fld>
            <a:endParaRPr kumimoji="1" lang="ja-JP" altLang="en-US"/>
          </a:p>
        </p:txBody>
      </p:sp>
    </p:spTree>
    <p:extLst>
      <p:ext uri="{BB962C8B-B14F-4D97-AF65-F5344CB8AC3E}">
        <p14:creationId xmlns:p14="http://schemas.microsoft.com/office/powerpoint/2010/main" val="220759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b2</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21</a:t>
            </a:fld>
            <a:endParaRPr kumimoji="1" lang="ja-JP" altLang="en-US"/>
          </a:p>
        </p:txBody>
      </p:sp>
    </p:spTree>
    <p:extLst>
      <p:ext uri="{BB962C8B-B14F-4D97-AF65-F5344CB8AC3E}">
        <p14:creationId xmlns:p14="http://schemas.microsoft.com/office/powerpoint/2010/main" val="44344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c2</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22</a:t>
            </a:fld>
            <a:endParaRPr kumimoji="1" lang="ja-JP" altLang="en-US"/>
          </a:p>
        </p:txBody>
      </p:sp>
    </p:spTree>
    <p:extLst>
      <p:ext uri="{BB962C8B-B14F-4D97-AF65-F5344CB8AC3E}">
        <p14:creationId xmlns:p14="http://schemas.microsoft.com/office/powerpoint/2010/main" val="278344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c3</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4</a:t>
            </a:fld>
            <a:endParaRPr kumimoji="1" lang="ja-JP" altLang="en-US"/>
          </a:p>
        </p:txBody>
      </p:sp>
    </p:spTree>
    <p:extLst>
      <p:ext uri="{BB962C8B-B14F-4D97-AF65-F5344CB8AC3E}">
        <p14:creationId xmlns:p14="http://schemas.microsoft.com/office/powerpoint/2010/main" val="337937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a1</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FED27B47-BB4E-534A-9F00-F3A458A738FC}" type="slidenum">
              <a:rPr kumimoji="1" lang="ja-JP" altLang="en-US" smtClean="0"/>
              <a:t>5</a:t>
            </a:fld>
            <a:endParaRPr kumimoji="1" lang="ja-JP" altLang="en-US"/>
          </a:p>
        </p:txBody>
      </p:sp>
    </p:spTree>
    <p:extLst>
      <p:ext uri="{BB962C8B-B14F-4D97-AF65-F5344CB8AC3E}">
        <p14:creationId xmlns:p14="http://schemas.microsoft.com/office/powerpoint/2010/main" val="57053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a2</a:t>
            </a:r>
            <a:r>
              <a:rPr kumimoji="1" lang="ja-JP" altLang="en-US" dirty="0" smtClean="0"/>
              <a:t>ち</a:t>
            </a:r>
            <a:endParaRPr kumimoji="1" lang="ja-JP" altLang="en-US" dirty="0"/>
          </a:p>
        </p:txBody>
      </p:sp>
      <p:sp>
        <p:nvSpPr>
          <p:cNvPr id="4" name="スライド番号プレースホルダー 3"/>
          <p:cNvSpPr>
            <a:spLocks noGrp="1"/>
          </p:cNvSpPr>
          <p:nvPr>
            <p:ph type="sldNum" sz="quarter" idx="10"/>
          </p:nvPr>
        </p:nvSpPr>
        <p:spPr/>
        <p:txBody>
          <a:bodyPr/>
          <a:lstStyle/>
          <a:p>
            <a:fld id="{E592561D-6F20-BB42-855D-1CC940516260}" type="slidenum">
              <a:rPr lang="ja-JP" altLang="en-US" smtClean="0"/>
              <a:pPr/>
              <a:t>6</a:t>
            </a:fld>
            <a:endParaRPr lang="ja-JP" altLang="en-US"/>
          </a:p>
        </p:txBody>
      </p:sp>
    </p:spTree>
    <p:extLst>
      <p:ext uri="{BB962C8B-B14F-4D97-AF65-F5344CB8AC3E}">
        <p14:creationId xmlns:p14="http://schemas.microsoft.com/office/powerpoint/2010/main" val="39049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a1</a:t>
            </a:r>
            <a:r>
              <a:rPr kumimoji="1" lang="ja-JP" altLang="en-US" dirty="0" smtClean="0"/>
              <a:t>ちわ</a:t>
            </a:r>
            <a:endParaRPr kumimoji="1" lang="ja-JP" altLang="en-US" dirty="0"/>
          </a:p>
        </p:txBody>
      </p:sp>
      <p:sp>
        <p:nvSpPr>
          <p:cNvPr id="4" name="スライド番号プレースホルダー 3"/>
          <p:cNvSpPr>
            <a:spLocks noGrp="1"/>
          </p:cNvSpPr>
          <p:nvPr>
            <p:ph type="sldNum" sz="quarter" idx="10"/>
          </p:nvPr>
        </p:nvSpPr>
        <p:spPr/>
        <p:txBody>
          <a:bodyPr/>
          <a:lstStyle/>
          <a:p>
            <a:fld id="{1F9DC836-D3F1-644A-AF02-3FE95D6F6A22}" type="slidenum">
              <a:rPr lang="ja-JP" altLang="en-US" smtClean="0"/>
              <a:pPr/>
              <a:t>7</a:t>
            </a:fld>
            <a:endParaRPr lang="ja-JP" altLang="en-US"/>
          </a:p>
        </p:txBody>
      </p:sp>
    </p:spTree>
    <p:extLst>
      <p:ext uri="{BB962C8B-B14F-4D97-AF65-F5344CB8AC3E}">
        <p14:creationId xmlns:p14="http://schemas.microsoft.com/office/powerpoint/2010/main" val="147196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a:t>
            </a:r>
            <a:r>
              <a:rPr kumimoji="1" lang="ja-JP" altLang="en-US" dirty="0" smtClean="0"/>
              <a:t>２ちわ</a:t>
            </a:r>
            <a:endParaRPr kumimoji="1" lang="ja-JP" altLang="en-US" dirty="0"/>
          </a:p>
        </p:txBody>
      </p:sp>
      <p:sp>
        <p:nvSpPr>
          <p:cNvPr id="4" name="スライド番号プレースホルダー 3"/>
          <p:cNvSpPr>
            <a:spLocks noGrp="1"/>
          </p:cNvSpPr>
          <p:nvPr>
            <p:ph type="sldNum" sz="quarter" idx="10"/>
          </p:nvPr>
        </p:nvSpPr>
        <p:spPr/>
        <p:txBody>
          <a:bodyPr/>
          <a:lstStyle/>
          <a:p>
            <a:fld id="{1F9DC836-D3F1-644A-AF02-3FE95D6F6A22}" type="slidenum">
              <a:rPr lang="ja-JP" altLang="en-US" smtClean="0"/>
              <a:pPr/>
              <a:t>8</a:t>
            </a:fld>
            <a:endParaRPr lang="ja-JP" altLang="en-US"/>
          </a:p>
        </p:txBody>
      </p:sp>
    </p:spTree>
    <p:extLst>
      <p:ext uri="{BB962C8B-B14F-4D97-AF65-F5344CB8AC3E}">
        <p14:creationId xmlns:p14="http://schemas.microsoft.com/office/powerpoint/2010/main" val="192607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3839A67-DAEB-6146-9F48-D1B392DF0DC2}" type="slidenum">
              <a:rPr lang="en-US" altLang="ja-JP">
                <a:latin typeface="Arial" pitchFamily="-107" charset="0"/>
                <a:ea typeface="ＭＳ Ｐゴシック" pitchFamily="-107" charset="-128"/>
                <a:cs typeface="ＭＳ Ｐゴシック" pitchFamily="-107" charset="-128"/>
              </a:rPr>
              <a:pPr/>
              <a:t>9</a:t>
            </a:fld>
            <a:endParaRPr lang="en-US" altLang="ja-JP">
              <a:latin typeface="Arial" pitchFamily="-107" charset="0"/>
              <a:ea typeface="ＭＳ Ｐゴシック" pitchFamily="-107" charset="-128"/>
              <a:cs typeface="ＭＳ Ｐゴシック" pitchFamily="-107"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altLang="ja-JP" dirty="0" smtClean="0">
                <a:latin typeface="Arial" pitchFamily="-107" charset="0"/>
                <a:ea typeface="ＭＳ Ｐゴシック" pitchFamily="-107" charset="-128"/>
                <a:cs typeface="ＭＳ Ｐゴシック" pitchFamily="-107" charset="-128"/>
              </a:rPr>
              <a:t>b2</a:t>
            </a:r>
            <a:r>
              <a:rPr lang="ja-JP" altLang="en-US" dirty="0" smtClean="0">
                <a:latin typeface="Arial" pitchFamily="-107" charset="0"/>
                <a:ea typeface="ＭＳ Ｐゴシック" pitchFamily="-107" charset="-128"/>
                <a:cs typeface="ＭＳ Ｐゴシック" pitchFamily="-107" charset="-128"/>
              </a:rPr>
              <a:t>ちわ</a:t>
            </a:r>
            <a:endParaRPr lang="ja-JP" altLang="en-US" dirty="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ja-JP" dirty="0">
              <a:latin typeface="Calibri" charset="0"/>
              <a:ea typeface="ＭＳ Ｐゴシック" charset="0"/>
            </a:endParaRPr>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fld id="{D65207BC-3AF7-134A-810A-8F13B8C83298}" type="slidenum">
              <a:rPr lang="ja-JP" altLang="en-US"/>
              <a:pPr/>
              <a:t>12</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なので、あと</a:t>
            </a:r>
            <a:r>
              <a:rPr lang="en-US" altLang="ja-JP" dirty="0" smtClean="0"/>
              <a:t>1</a:t>
            </a:r>
            <a:r>
              <a:rPr lang="ja-JP" altLang="en-US" dirty="0" smtClean="0"/>
              <a:t>億年もすれば日本は日本でなくなります。</a:t>
            </a:r>
            <a:endParaRPr lang="ja-JP" altLang="en-US" dirty="0"/>
          </a:p>
        </p:txBody>
      </p:sp>
      <p:sp>
        <p:nvSpPr>
          <p:cNvPr id="4" name="スライド番号プレースホルダ 3"/>
          <p:cNvSpPr>
            <a:spLocks noGrp="1"/>
          </p:cNvSpPr>
          <p:nvPr>
            <p:ph type="sldNum" sz="quarter" idx="10"/>
          </p:nvPr>
        </p:nvSpPr>
        <p:spPr/>
        <p:txBody>
          <a:bodyPr/>
          <a:lstStyle/>
          <a:p>
            <a:fld id="{1F9DC836-D3F1-644A-AF02-3FE95D6F6A22}" type="slidenum">
              <a:rPr lang="ja-JP" altLang="en-US" smtClean="0"/>
              <a:pPr/>
              <a:t>14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12/06/28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718C8-5E09-CA46-B855-4AE7AA35506D}" type="datetimeFigureOut">
              <a:rPr lang="ja-JP" altLang="en-US" smtClean="0"/>
              <a:pPr/>
              <a:t>12/06/28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6F77F-D3B1-FD41-8255-A6A731C049DA}"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17.png"/><Relationship Id="rId1" Type="http://schemas.microsoft.com/office/2007/relationships/media" Target="file://localhost/Users/isobe/Documents/Lecture/Seika10/20100720/Pangea_animation_03.gif" TargetMode="External"/><Relationship Id="rId2" Type="http://schemas.openxmlformats.org/officeDocument/2006/relationships/video" Target="file://localhost/Users/isobe/Documents/Lecture/Seika10/20100720/Pangea_animation_03.gi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6.png"/><Relationship Id="rId1" Type="http://schemas.microsoft.com/office/2007/relationships/media" Target="file://localhost/Users/isobe/Movies/sun/UnsharpNov91Red.mpg" TargetMode="External"/><Relationship Id="rId2" Type="http://schemas.openxmlformats.org/officeDocument/2006/relationships/video" Target="file://localhost/Users/isobe/Movies/sun/UnsharpNov91Red.m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s-2007-16-h-1280x800_wallpa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10972800" cy="6858000"/>
          </a:xfrm>
          <a:prstGeom prst="rect">
            <a:avLst/>
          </a:prstGeom>
        </p:spPr>
      </p:pic>
      <p:sp>
        <p:nvSpPr>
          <p:cNvPr id="2" name="タイトル 1"/>
          <p:cNvSpPr>
            <a:spLocks noGrp="1"/>
          </p:cNvSpPr>
          <p:nvPr>
            <p:ph type="title"/>
          </p:nvPr>
        </p:nvSpPr>
        <p:spPr>
          <a:xfrm>
            <a:off x="457200" y="1481138"/>
            <a:ext cx="8229600" cy="1609195"/>
          </a:xfrm>
          <a:solidFill>
            <a:srgbClr val="FFFFFF">
              <a:alpha val="50000"/>
            </a:srgbClr>
          </a:solidFill>
        </p:spPr>
        <p:txBody>
          <a:bodyPr>
            <a:normAutofit/>
          </a:bodyPr>
          <a:lstStyle/>
          <a:p>
            <a:r>
              <a:rPr lang="ja-JP" altLang="en-US" sz="4000" dirty="0" smtClean="0"/>
              <a:t>第</a:t>
            </a:r>
            <a:r>
              <a:rPr lang="ja-JP" altLang="en-US" sz="4000" dirty="0" smtClean="0"/>
              <a:t>三</a:t>
            </a:r>
            <a:r>
              <a:rPr lang="ja-JP" altLang="en-US" sz="4000" dirty="0" smtClean="0"/>
              <a:t>回</a:t>
            </a:r>
            <a:r>
              <a:rPr lang="ja-JP" altLang="en-US" sz="4000" dirty="0" smtClean="0"/>
              <a:t>：私たちは</a:t>
            </a:r>
            <a:r>
              <a:rPr lang="ja-JP" altLang="en-US" sz="4000" dirty="0" smtClean="0"/>
              <a:t>どこ</a:t>
            </a:r>
            <a:r>
              <a:rPr lang="ja-JP" altLang="en-US" sz="4000" dirty="0" smtClean="0"/>
              <a:t>へ行く</a:t>
            </a:r>
            <a:r>
              <a:rPr lang="ja-JP" altLang="en-US" sz="4000" dirty="0" smtClean="0"/>
              <a:t>の</a:t>
            </a:r>
            <a:r>
              <a:rPr lang="ja-JP" altLang="en-US" sz="4000" dirty="0" smtClean="0"/>
              <a:t>か</a:t>
            </a:r>
            <a:r>
              <a:rPr lang="en-US" altLang="ja-JP" sz="4000" dirty="0" smtClean="0"/>
              <a:t/>
            </a:r>
            <a:br>
              <a:rPr lang="en-US" altLang="ja-JP" sz="4000" dirty="0" smtClean="0"/>
            </a:br>
            <a:r>
              <a:rPr lang="en-US" altLang="ja-JP" sz="4000" dirty="0" smtClean="0"/>
              <a:t>〜</a:t>
            </a:r>
            <a:r>
              <a:rPr lang="ja-JP" altLang="en-US" sz="4000" dirty="0" smtClean="0"/>
              <a:t>人類と宇宙の未来</a:t>
            </a:r>
            <a:r>
              <a:rPr lang="en-US" altLang="ja-JP" sz="4000" dirty="0" smtClean="0"/>
              <a:t>〜</a:t>
            </a:r>
            <a:endParaRPr kumimoji="1" lang="ja-JP" altLang="en-US" sz="4000" dirty="0"/>
          </a:p>
        </p:txBody>
      </p:sp>
      <p:sp>
        <p:nvSpPr>
          <p:cNvPr id="3" name="コンテンツ プレースホルダー 2"/>
          <p:cNvSpPr>
            <a:spLocks noGrp="1"/>
          </p:cNvSpPr>
          <p:nvPr>
            <p:ph idx="1"/>
          </p:nvPr>
        </p:nvSpPr>
        <p:spPr>
          <a:xfrm>
            <a:off x="1270000" y="3690071"/>
            <a:ext cx="7027333" cy="1008929"/>
          </a:xfrm>
          <a:solidFill>
            <a:srgbClr val="FFFFFF">
              <a:alpha val="53000"/>
            </a:srgbClr>
          </a:solidFill>
        </p:spPr>
        <p:txBody>
          <a:bodyPr>
            <a:normAutofit lnSpcReduction="10000"/>
          </a:bodyPr>
          <a:lstStyle/>
          <a:p>
            <a:pPr marL="0" indent="0" algn="ctr">
              <a:buNone/>
            </a:pPr>
            <a:r>
              <a:rPr kumimoji="1" lang="ja-JP" altLang="en-US" sz="2800" dirty="0" smtClean="0"/>
              <a:t>磯部洋明</a:t>
            </a:r>
            <a:endParaRPr kumimoji="1" lang="en-US" altLang="ja-JP" sz="2800" dirty="0" smtClean="0"/>
          </a:p>
          <a:p>
            <a:pPr marL="0" indent="0" algn="ctr">
              <a:buNone/>
            </a:pPr>
            <a:r>
              <a:rPr lang="ja-JP" altLang="en-US" sz="2800" dirty="0" smtClean="0"/>
              <a:t>京都大学宇宙総合学研究ユニット</a:t>
            </a:r>
          </a:p>
          <a:p>
            <a:pPr marL="0" indent="0" algn="ctr">
              <a:buNone/>
            </a:pPr>
            <a:endParaRPr kumimoji="1" lang="en-US" altLang="ja-JP" sz="2800" dirty="0"/>
          </a:p>
        </p:txBody>
      </p:sp>
      <p:sp>
        <p:nvSpPr>
          <p:cNvPr id="5" name="テキスト ボックス 4"/>
          <p:cNvSpPr txBox="1"/>
          <p:nvPr/>
        </p:nvSpPr>
        <p:spPr>
          <a:xfrm>
            <a:off x="182029" y="232830"/>
            <a:ext cx="4932059" cy="1200329"/>
          </a:xfrm>
          <a:prstGeom prst="rect">
            <a:avLst/>
          </a:prstGeom>
          <a:noFill/>
        </p:spPr>
        <p:txBody>
          <a:bodyPr wrap="none" rtlCol="0">
            <a:spAutoFit/>
          </a:bodyPr>
          <a:lstStyle/>
          <a:p>
            <a:r>
              <a:rPr lang="ja-JP" altLang="en-US" dirty="0"/>
              <a:t>宇宙の不思議</a:t>
            </a:r>
            <a:r>
              <a:rPr lang="ja-JP" altLang="ja-JP" dirty="0"/>
              <a:t>　</a:t>
            </a:r>
            <a:r>
              <a:rPr lang="en-US" altLang="ja-JP" dirty="0"/>
              <a:t>〜</a:t>
            </a:r>
            <a:r>
              <a:rPr lang="ja-JP" altLang="en-US" dirty="0"/>
              <a:t>大人のための</a:t>
            </a:r>
            <a:r>
              <a:rPr lang="ja-JP" altLang="en-US" dirty="0" smtClean="0"/>
              <a:t>自然科学入門</a:t>
            </a:r>
            <a:r>
              <a:rPr lang="en-US" altLang="ja-JP" dirty="0" smtClean="0"/>
              <a:t>〜</a:t>
            </a:r>
          </a:p>
          <a:p>
            <a:pPr marL="0" lvl="1"/>
            <a:r>
              <a:rPr lang="en-US" altLang="ja-JP" dirty="0"/>
              <a:t>2012</a:t>
            </a:r>
            <a:r>
              <a:rPr lang="ja-JP" altLang="en-US" dirty="0"/>
              <a:t>年</a:t>
            </a:r>
            <a:r>
              <a:rPr lang="en-US" altLang="ja-JP" dirty="0"/>
              <a:t>6</a:t>
            </a:r>
            <a:r>
              <a:rPr lang="ja-JP" altLang="en-US" dirty="0" smtClean="0"/>
              <a:t>月</a:t>
            </a:r>
            <a:r>
              <a:rPr lang="en-US" altLang="ja-JP" dirty="0" smtClean="0"/>
              <a:t>29</a:t>
            </a:r>
            <a:r>
              <a:rPr lang="ja-JP" altLang="en-US" dirty="0" smtClean="0"/>
              <a:t>日</a:t>
            </a:r>
            <a:r>
              <a:rPr lang="en-US" altLang="ja-JP" dirty="0" smtClean="0"/>
              <a:t> </a:t>
            </a:r>
            <a:r>
              <a:rPr lang="ja-JP" altLang="en-US" dirty="0"/>
              <a:t>宇治市生涯学習センター</a:t>
            </a:r>
          </a:p>
          <a:p>
            <a:endParaRPr lang="en-US" altLang="ja-JP" dirty="0" smtClean="0"/>
          </a:p>
          <a:p>
            <a:endParaRPr kumimoji="1" lang="ja-JP" altLang="en-US" dirty="0"/>
          </a:p>
        </p:txBody>
      </p:sp>
    </p:spTree>
    <p:extLst>
      <p:ext uri="{BB962C8B-B14F-4D97-AF65-F5344CB8AC3E}">
        <p14:creationId xmlns:p14="http://schemas.microsoft.com/office/powerpoint/2010/main" val="7833009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mars-moon_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966" cy="6858000"/>
          </a:xfrm>
          <a:prstGeom prst="rect">
            <a:avLst/>
          </a:prstGeom>
        </p:spPr>
      </p:pic>
      <p:sp>
        <p:nvSpPr>
          <p:cNvPr id="2" name="タイトル 1"/>
          <p:cNvSpPr>
            <a:spLocks noGrp="1"/>
          </p:cNvSpPr>
          <p:nvPr>
            <p:ph type="ctrTitle"/>
          </p:nvPr>
        </p:nvSpPr>
        <p:spPr>
          <a:xfrm>
            <a:off x="366375" y="29666"/>
            <a:ext cx="7772400" cy="1470025"/>
          </a:xfrm>
        </p:spPr>
        <p:txBody>
          <a:bodyPr>
            <a:normAutofit/>
          </a:bodyPr>
          <a:lstStyle/>
          <a:p>
            <a:pPr algn="l"/>
            <a:r>
              <a:rPr kumimoji="1" lang="ja-JP" altLang="en-US" sz="3200" dirty="0" smtClean="0">
                <a:solidFill>
                  <a:schemeClr val="bg1"/>
                </a:solidFill>
              </a:rPr>
              <a:t>今日のお話：人類と宇宙の未来</a:t>
            </a:r>
            <a:endParaRPr kumimoji="1" lang="ja-JP" altLang="en-US" sz="3200" dirty="0">
              <a:solidFill>
                <a:schemeClr val="bg1"/>
              </a:solidFill>
            </a:endParaRPr>
          </a:p>
        </p:txBody>
      </p:sp>
    </p:spTree>
    <p:extLst>
      <p:ext uri="{BB962C8B-B14F-4D97-AF65-F5344CB8AC3E}">
        <p14:creationId xmlns:p14="http://schemas.microsoft.com/office/powerpoint/2010/main" val="39907202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ChangingSxtS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046" y="-116944"/>
            <a:ext cx="10434499" cy="708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normAutofit/>
          </a:bodyPr>
          <a:lstStyle/>
          <a:p>
            <a:r>
              <a:rPr kumimoji="1" lang="ja-JP" altLang="en-US" sz="3600" dirty="0" smtClean="0">
                <a:solidFill>
                  <a:srgbClr val="FFFFFF"/>
                </a:solidFill>
              </a:rPr>
              <a:t>地球に起きる変化とその要因</a:t>
            </a:r>
            <a:endParaRPr kumimoji="1" lang="ja-JP" altLang="en-US" sz="3600" dirty="0">
              <a:solidFill>
                <a:srgbClr val="FFFFFF"/>
              </a:solidFill>
            </a:endParaRPr>
          </a:p>
        </p:txBody>
      </p:sp>
      <p:sp>
        <p:nvSpPr>
          <p:cNvPr id="5" name="コンテンツ プレースホルダー 2"/>
          <p:cNvSpPr>
            <a:spLocks noGrp="1"/>
          </p:cNvSpPr>
          <p:nvPr>
            <p:ph idx="1"/>
          </p:nvPr>
        </p:nvSpPr>
        <p:spPr>
          <a:xfrm>
            <a:off x="457200" y="1600200"/>
            <a:ext cx="8229600" cy="4525963"/>
          </a:xfrm>
        </p:spPr>
        <p:txBody>
          <a:bodyPr/>
          <a:lstStyle/>
          <a:p>
            <a:r>
              <a:rPr kumimoji="1" lang="en-US" altLang="ja-JP" dirty="0" smtClean="0"/>
              <a:t>ds</a:t>
            </a:r>
            <a:endParaRPr kumimoji="1" lang="ja-JP" altLang="en-US" dirty="0"/>
          </a:p>
        </p:txBody>
      </p:sp>
      <p:sp>
        <p:nvSpPr>
          <p:cNvPr id="6" name="コンテンツ プレースホルダー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mtClean="0"/>
              <a:t>ds</a:t>
            </a:r>
            <a:endParaRPr lang="ja-JP" altLang="en-US" dirty="0"/>
          </a:p>
        </p:txBody>
      </p:sp>
      <p:sp>
        <p:nvSpPr>
          <p:cNvPr id="7" name="コンテンツ プレースホルダー 2"/>
          <p:cNvSpPr txBox="1">
            <a:spLocks/>
          </p:cNvSpPr>
          <p:nvPr/>
        </p:nvSpPr>
        <p:spPr>
          <a:xfrm>
            <a:off x="762000" y="1436342"/>
            <a:ext cx="8229600" cy="5185436"/>
          </a:xfrm>
          <a:prstGeom prst="rect">
            <a:avLst/>
          </a:prstGeom>
          <a:solidFill>
            <a:schemeClr val="tx1">
              <a:lumMod val="95000"/>
              <a:lumOff val="5000"/>
              <a:alpha val="48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400" dirty="0" smtClean="0">
                <a:solidFill>
                  <a:srgbClr val="FFFFFF"/>
                </a:solidFill>
              </a:rPr>
              <a:t>昼と夜、潮の満ち引き（</a:t>
            </a:r>
            <a:r>
              <a:rPr lang="en-US" altLang="ja-JP" sz="2400" dirty="0" smtClean="0">
                <a:solidFill>
                  <a:srgbClr val="FFFFFF"/>
                </a:solidFill>
              </a:rPr>
              <a:t>1</a:t>
            </a:r>
            <a:r>
              <a:rPr lang="ja-JP" altLang="en-US" sz="2400" dirty="0" smtClean="0">
                <a:solidFill>
                  <a:srgbClr val="FFFFFF"/>
                </a:solidFill>
              </a:rPr>
              <a:t>日）</a:t>
            </a:r>
            <a:r>
              <a:rPr lang="en-US" altLang="ja-JP" sz="2400" dirty="0" smtClean="0">
                <a:solidFill>
                  <a:srgbClr val="FFFFFF"/>
                </a:solidFill>
              </a:rPr>
              <a:t>...</a:t>
            </a:r>
            <a:r>
              <a:rPr lang="ja-JP" altLang="en-US" sz="2400" dirty="0" smtClean="0">
                <a:solidFill>
                  <a:srgbClr val="FFFFFF"/>
                </a:solidFill>
              </a:rPr>
              <a:t>地球の自転</a:t>
            </a:r>
            <a:endParaRPr lang="en-US" altLang="ja-JP" sz="2400" dirty="0" smtClean="0">
              <a:solidFill>
                <a:srgbClr val="FFFFFF"/>
              </a:solidFill>
            </a:endParaRPr>
          </a:p>
          <a:p>
            <a:r>
              <a:rPr lang="ja-JP" altLang="en-US" sz="2400" dirty="0" smtClean="0">
                <a:solidFill>
                  <a:srgbClr val="FFFFFF"/>
                </a:solidFill>
              </a:rPr>
              <a:t>月の満ち欠け、大潮・小潮（</a:t>
            </a:r>
            <a:r>
              <a:rPr lang="en-US" altLang="ja-JP" sz="2400" dirty="0" smtClean="0">
                <a:solidFill>
                  <a:srgbClr val="FFFFFF"/>
                </a:solidFill>
              </a:rPr>
              <a:t>1</a:t>
            </a:r>
            <a:r>
              <a:rPr lang="ja-JP" altLang="en-US" sz="2400" dirty="0" smtClean="0">
                <a:solidFill>
                  <a:srgbClr val="FFFFFF"/>
                </a:solidFill>
              </a:rPr>
              <a:t>月）</a:t>
            </a:r>
            <a:r>
              <a:rPr lang="en-US" altLang="ja-JP" sz="2400" dirty="0" smtClean="0">
                <a:solidFill>
                  <a:srgbClr val="FFFFFF"/>
                </a:solidFill>
              </a:rPr>
              <a:t>..</a:t>
            </a:r>
            <a:r>
              <a:rPr lang="ja-JP" altLang="en-US" sz="2400" dirty="0" smtClean="0">
                <a:solidFill>
                  <a:srgbClr val="FFFFFF"/>
                </a:solidFill>
              </a:rPr>
              <a:t>月の公転</a:t>
            </a:r>
            <a:endParaRPr lang="en-US" altLang="ja-JP" sz="2400" dirty="0" smtClean="0">
              <a:solidFill>
                <a:srgbClr val="FFFFFF"/>
              </a:solidFill>
            </a:endParaRPr>
          </a:p>
          <a:p>
            <a:r>
              <a:rPr lang="en-US" altLang="ja-JP" sz="2400" dirty="0" smtClean="0">
                <a:solidFill>
                  <a:srgbClr val="FFFFFF"/>
                </a:solidFill>
              </a:rPr>
              <a:t>1</a:t>
            </a:r>
            <a:r>
              <a:rPr lang="ja-JP" altLang="en-US" sz="2400" dirty="0" smtClean="0">
                <a:solidFill>
                  <a:srgbClr val="FFFFFF"/>
                </a:solidFill>
              </a:rPr>
              <a:t>年、季節（</a:t>
            </a:r>
            <a:r>
              <a:rPr lang="en-US" altLang="ja-JP" sz="2400" dirty="0" smtClean="0">
                <a:solidFill>
                  <a:srgbClr val="FFFFFF"/>
                </a:solidFill>
              </a:rPr>
              <a:t>1</a:t>
            </a:r>
            <a:r>
              <a:rPr lang="ja-JP" altLang="en-US" sz="2400" dirty="0" smtClean="0">
                <a:solidFill>
                  <a:srgbClr val="FFFFFF"/>
                </a:solidFill>
              </a:rPr>
              <a:t>年）</a:t>
            </a:r>
            <a:r>
              <a:rPr lang="en-US" altLang="ja-JP" sz="2400" dirty="0" smtClean="0">
                <a:solidFill>
                  <a:srgbClr val="FFFFFF"/>
                </a:solidFill>
              </a:rPr>
              <a:t>...</a:t>
            </a:r>
            <a:r>
              <a:rPr lang="ja-JP" altLang="en-US" sz="2400" dirty="0" smtClean="0">
                <a:solidFill>
                  <a:srgbClr val="FFFFFF"/>
                </a:solidFill>
              </a:rPr>
              <a:t>地球の公転（と地軸の傾き）</a:t>
            </a:r>
            <a:endParaRPr lang="en-US" altLang="ja-JP" sz="2400" dirty="0" smtClean="0">
              <a:solidFill>
                <a:srgbClr val="FFFFFF"/>
              </a:solidFill>
            </a:endParaRPr>
          </a:p>
          <a:p>
            <a:r>
              <a:rPr lang="ja-JP" altLang="en-US" sz="2400" dirty="0" smtClean="0">
                <a:solidFill>
                  <a:srgbClr val="FFFFFF"/>
                </a:solidFill>
              </a:rPr>
              <a:t>太陽フレア活動（</a:t>
            </a:r>
            <a:r>
              <a:rPr lang="en-US" altLang="ja-JP" sz="2400" dirty="0" smtClean="0">
                <a:solidFill>
                  <a:srgbClr val="FFFFFF"/>
                </a:solidFill>
              </a:rPr>
              <a:t>1</a:t>
            </a:r>
            <a:r>
              <a:rPr lang="ja-JP" altLang="en-US" sz="2400" dirty="0" smtClean="0">
                <a:solidFill>
                  <a:srgbClr val="FFFFFF"/>
                </a:solidFill>
              </a:rPr>
              <a:t>年）</a:t>
            </a:r>
            <a:r>
              <a:rPr lang="en-US" altLang="ja-JP" sz="2400" dirty="0" smtClean="0">
                <a:solidFill>
                  <a:srgbClr val="FFFFFF"/>
                </a:solidFill>
              </a:rPr>
              <a:t>...</a:t>
            </a:r>
            <a:r>
              <a:rPr lang="ja-JP" altLang="en-US" sz="2400" dirty="0" smtClean="0">
                <a:solidFill>
                  <a:srgbClr val="FFFFFF"/>
                </a:solidFill>
              </a:rPr>
              <a:t>太陽の自転に関係しているがよく分からない</a:t>
            </a:r>
            <a:endParaRPr lang="en-US" altLang="ja-JP" sz="2400" dirty="0" smtClean="0">
              <a:solidFill>
                <a:srgbClr val="FFFFFF"/>
              </a:solidFill>
            </a:endParaRPr>
          </a:p>
          <a:p>
            <a:r>
              <a:rPr lang="ja-JP" altLang="en-US" sz="2400" dirty="0" smtClean="0">
                <a:solidFill>
                  <a:srgbClr val="FFFFFF"/>
                </a:solidFill>
              </a:rPr>
              <a:t>ミランコビッチ周期による日射量の変化（数万年）</a:t>
            </a:r>
            <a:r>
              <a:rPr lang="en-US" altLang="ja-JP" sz="2400" dirty="0" smtClean="0">
                <a:solidFill>
                  <a:srgbClr val="FFFFFF"/>
                </a:solidFill>
              </a:rPr>
              <a:t>...</a:t>
            </a:r>
            <a:r>
              <a:rPr lang="ja-JP" altLang="en-US" sz="2400" dirty="0">
                <a:solidFill>
                  <a:srgbClr val="FFFFFF"/>
                </a:solidFill>
              </a:rPr>
              <a:t>公転</a:t>
            </a:r>
            <a:r>
              <a:rPr lang="ja-JP" altLang="en-US" sz="2400" dirty="0" smtClean="0">
                <a:solidFill>
                  <a:srgbClr val="FFFFFF"/>
                </a:solidFill>
              </a:rPr>
              <a:t>軌道や自転軸の周期的変化等</a:t>
            </a:r>
            <a:endParaRPr lang="en-US" altLang="ja-JP" sz="2400" dirty="0" smtClean="0">
              <a:solidFill>
                <a:srgbClr val="FFFFFF"/>
              </a:solidFill>
            </a:endParaRPr>
          </a:p>
          <a:p>
            <a:r>
              <a:rPr lang="ja-JP" altLang="en-US" sz="2400" dirty="0" smtClean="0">
                <a:solidFill>
                  <a:srgbClr val="FFFFFF"/>
                </a:solidFill>
              </a:rPr>
              <a:t>大量絶滅周期（数千万年）</a:t>
            </a:r>
            <a:r>
              <a:rPr lang="en-US" altLang="ja-JP" sz="2400" dirty="0" smtClean="0">
                <a:solidFill>
                  <a:srgbClr val="FFFFFF"/>
                </a:solidFill>
              </a:rPr>
              <a:t>...</a:t>
            </a:r>
            <a:r>
              <a:rPr lang="ja-JP" altLang="en-US" sz="2400" dirty="0" smtClean="0">
                <a:solidFill>
                  <a:srgbClr val="FFFFFF"/>
                </a:solidFill>
              </a:rPr>
              <a:t>隕石、太陽活動など？？よく分からない</a:t>
            </a:r>
            <a:endParaRPr lang="en-US" altLang="ja-JP" sz="2400" dirty="0" smtClean="0">
              <a:solidFill>
                <a:srgbClr val="FFFFFF"/>
              </a:solidFill>
            </a:endParaRPr>
          </a:p>
          <a:p>
            <a:r>
              <a:rPr lang="ja-JP" altLang="en-US" sz="2400" dirty="0" smtClean="0">
                <a:solidFill>
                  <a:srgbClr val="FFFFFF"/>
                </a:solidFill>
              </a:rPr>
              <a:t>超大陸の合体と分裂（ウイルソンサイクル</a:t>
            </a:r>
            <a:r>
              <a:rPr lang="en-US" altLang="ja-JP" sz="2400" dirty="0" smtClean="0">
                <a:solidFill>
                  <a:srgbClr val="FFFFFF"/>
                </a:solidFill>
              </a:rPr>
              <a:t>...2-3</a:t>
            </a:r>
            <a:r>
              <a:rPr lang="ja-JP" altLang="en-US" sz="2400" dirty="0" smtClean="0">
                <a:solidFill>
                  <a:srgbClr val="FFFFFF"/>
                </a:solidFill>
              </a:rPr>
              <a:t>億年）：地球内部の運動</a:t>
            </a:r>
            <a:endParaRPr lang="en-US" altLang="ja-JP" sz="2400" dirty="0" smtClean="0">
              <a:solidFill>
                <a:srgbClr val="FFFFFF"/>
              </a:solidFill>
            </a:endParaRPr>
          </a:p>
          <a:p>
            <a:r>
              <a:rPr lang="ja-JP" altLang="en-US" sz="2400" dirty="0" smtClean="0">
                <a:solidFill>
                  <a:srgbClr val="FFFFFF"/>
                </a:solidFill>
              </a:rPr>
              <a:t>隕石衝突とスターバースト（</a:t>
            </a:r>
            <a:r>
              <a:rPr lang="en-US" altLang="ja-JP" sz="2400" dirty="0" smtClean="0">
                <a:solidFill>
                  <a:srgbClr val="FFFFFF"/>
                </a:solidFill>
              </a:rPr>
              <a:t>20</a:t>
            </a:r>
            <a:r>
              <a:rPr lang="ja-JP" altLang="en-US" sz="2400" dirty="0" smtClean="0">
                <a:solidFill>
                  <a:srgbClr val="FFFFFF"/>
                </a:solidFill>
              </a:rPr>
              <a:t>億年）：マゼラン雲の通過</a:t>
            </a:r>
            <a:endParaRPr lang="en-US" altLang="ja-JP" sz="2400" dirty="0" smtClean="0">
              <a:solidFill>
                <a:srgbClr val="FFFFFF"/>
              </a:solidFill>
            </a:endParaRPr>
          </a:p>
          <a:p>
            <a:endParaRPr lang="en-US" altLang="ja-JP" sz="2400" dirty="0" smtClean="0">
              <a:solidFill>
                <a:srgbClr val="FFFFFF"/>
              </a:solidFill>
            </a:endParaRPr>
          </a:p>
          <a:p>
            <a:endParaRPr lang="ja-JP" altLang="en-US" sz="2400" dirty="0"/>
          </a:p>
        </p:txBody>
      </p:sp>
    </p:spTree>
    <p:extLst>
      <p:ext uri="{BB962C8B-B14F-4D97-AF65-F5344CB8AC3E}">
        <p14:creationId xmlns:p14="http://schemas.microsoft.com/office/powerpoint/2010/main" val="9981320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3" descr="tempera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5663"/>
            <a:ext cx="903128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タイトル 1"/>
          <p:cNvSpPr>
            <a:spLocks noGrp="1"/>
          </p:cNvSpPr>
          <p:nvPr>
            <p:ph type="title"/>
          </p:nvPr>
        </p:nvSpPr>
        <p:spPr>
          <a:xfrm>
            <a:off x="498475" y="-112713"/>
            <a:ext cx="8229600" cy="1143001"/>
          </a:xfrm>
        </p:spPr>
        <p:txBody>
          <a:bodyPr/>
          <a:lstStyle/>
          <a:p>
            <a:r>
              <a:rPr lang="ja-JP" altLang="en-US" sz="3600" dirty="0" smtClean="0">
                <a:latin typeface="Calibri" charset="0"/>
                <a:ea typeface="ＭＳ Ｐゴシック" charset="0"/>
              </a:rPr>
              <a:t>大昔の地球の気温</a:t>
            </a:r>
            <a:endParaRPr lang="ja-JP" altLang="en-US" sz="3600" dirty="0">
              <a:latin typeface="Calibri" charset="0"/>
              <a:ea typeface="ＭＳ Ｐゴシック" charset="0"/>
            </a:endParaRPr>
          </a:p>
        </p:txBody>
      </p:sp>
      <p:sp>
        <p:nvSpPr>
          <p:cNvPr id="37892" name="テキスト ボックス 5"/>
          <p:cNvSpPr txBox="1">
            <a:spLocks noChangeArrowheads="1"/>
          </p:cNvSpPr>
          <p:nvPr/>
        </p:nvSpPr>
        <p:spPr bwMode="auto">
          <a:xfrm>
            <a:off x="1744913" y="1577420"/>
            <a:ext cx="543739" cy="523220"/>
          </a:xfrm>
          <a:prstGeom prst="rect">
            <a:avLst/>
          </a:prstGeom>
          <a:solidFill>
            <a:srgbClr val="FFFFFF"/>
          </a:solidFill>
          <a:ln w="9525">
            <a:solidFill>
              <a:srgbClr val="FFFFFF"/>
            </a:solidFill>
            <a:miter lim="800000"/>
            <a:headEnd/>
            <a:tailEnd/>
          </a:ln>
        </p:spPr>
        <p:txBody>
          <a:bodyPr wrap="non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0000FF"/>
                </a:solidFill>
              </a:rPr>
              <a:t>寒</a:t>
            </a:r>
            <a:endParaRPr lang="ja-JP" altLang="en-US" sz="2800" dirty="0">
              <a:solidFill>
                <a:srgbClr val="0000FF"/>
              </a:solidFill>
            </a:endParaRPr>
          </a:p>
        </p:txBody>
      </p:sp>
      <p:sp>
        <p:nvSpPr>
          <p:cNvPr id="37902" name="テキスト ボックス 16"/>
          <p:cNvSpPr txBox="1">
            <a:spLocks noChangeArrowheads="1"/>
          </p:cNvSpPr>
          <p:nvPr/>
        </p:nvSpPr>
        <p:spPr bwMode="auto">
          <a:xfrm>
            <a:off x="8775060" y="6491039"/>
            <a:ext cx="383282" cy="64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a:t>今</a:t>
            </a:r>
          </a:p>
        </p:txBody>
      </p:sp>
      <p:cxnSp>
        <p:nvCxnSpPr>
          <p:cNvPr id="23" name="直線コネクタ 22"/>
          <p:cNvCxnSpPr/>
          <p:nvPr/>
        </p:nvCxnSpPr>
        <p:spPr bwMode="auto">
          <a:xfrm flipH="1">
            <a:off x="4370270" y="1577420"/>
            <a:ext cx="4192468" cy="23294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bwMode="auto">
          <a:xfrm>
            <a:off x="8728075" y="1577420"/>
            <a:ext cx="55446" cy="2329418"/>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図形グループ 7"/>
          <p:cNvGrpSpPr/>
          <p:nvPr/>
        </p:nvGrpSpPr>
        <p:grpSpPr>
          <a:xfrm>
            <a:off x="3936883" y="3249613"/>
            <a:ext cx="5599112" cy="3536553"/>
            <a:chOff x="3936883" y="3249613"/>
            <a:chExt cx="5599112" cy="3536553"/>
          </a:xfrm>
        </p:grpSpPr>
        <p:pic>
          <p:nvPicPr>
            <p:cNvPr id="37901" name="図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6883" y="3907450"/>
              <a:ext cx="5068022" cy="261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テキスト ボックス 17"/>
            <p:cNvSpPr txBox="1">
              <a:spLocks noChangeArrowheads="1"/>
            </p:cNvSpPr>
            <p:nvPr/>
          </p:nvSpPr>
          <p:spPr bwMode="auto">
            <a:xfrm>
              <a:off x="4953096" y="6416817"/>
              <a:ext cx="1746357" cy="3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en-US" altLang="ja-JP"/>
                <a:t>1000</a:t>
              </a:r>
              <a:r>
                <a:rPr lang="ja-JP" altLang="en-US"/>
                <a:t>年前</a:t>
              </a:r>
            </a:p>
          </p:txBody>
        </p:sp>
        <p:sp>
          <p:nvSpPr>
            <p:cNvPr id="21" name="正方形/長方形 20"/>
            <p:cNvSpPr/>
            <p:nvPr/>
          </p:nvSpPr>
          <p:spPr bwMode="auto">
            <a:xfrm>
              <a:off x="9158170" y="3249613"/>
              <a:ext cx="377825" cy="29051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908" name="テキスト ボックス 25"/>
            <p:cNvSpPr txBox="1">
              <a:spLocks noChangeArrowheads="1"/>
            </p:cNvSpPr>
            <p:nvPr/>
          </p:nvSpPr>
          <p:spPr bwMode="auto">
            <a:xfrm>
              <a:off x="7325999" y="4175021"/>
              <a:ext cx="1411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dirty="0" smtClean="0">
                  <a:solidFill>
                    <a:srgbClr val="FF0000"/>
                  </a:solidFill>
                </a:rPr>
                <a:t>地球温暖化</a:t>
              </a:r>
              <a:endParaRPr lang="ja-JP" altLang="en-US" dirty="0">
                <a:solidFill>
                  <a:srgbClr val="FF0000"/>
                </a:solidFill>
              </a:endParaRPr>
            </a:p>
          </p:txBody>
        </p:sp>
      </p:grpSp>
      <p:sp>
        <p:nvSpPr>
          <p:cNvPr id="22" name="テキスト ボックス 6"/>
          <p:cNvSpPr txBox="1">
            <a:spLocks noChangeArrowheads="1"/>
          </p:cNvSpPr>
          <p:nvPr/>
        </p:nvSpPr>
        <p:spPr bwMode="auto">
          <a:xfrm>
            <a:off x="2416165" y="880090"/>
            <a:ext cx="543739" cy="523220"/>
          </a:xfrm>
          <a:prstGeom prst="rect">
            <a:avLst/>
          </a:prstGeom>
          <a:noFill/>
          <a:ln w="9525">
            <a:solidFill>
              <a:srgbClr val="FFFFFF"/>
            </a:solidFill>
            <a:miter lim="800000"/>
            <a:headEnd/>
            <a:tailEnd/>
          </a:ln>
        </p:spPr>
        <p:txBody>
          <a:bodyPr wrap="non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FF0000"/>
                </a:solidFill>
              </a:rPr>
              <a:t>暖</a:t>
            </a:r>
            <a:endParaRPr lang="ja-JP" altLang="en-US" sz="2800" dirty="0">
              <a:solidFill>
                <a:srgbClr val="FF0000"/>
              </a:solidFill>
            </a:endParaRPr>
          </a:p>
        </p:txBody>
      </p:sp>
      <p:sp>
        <p:nvSpPr>
          <p:cNvPr id="24" name="テキスト ボックス 6"/>
          <p:cNvSpPr txBox="1">
            <a:spLocks noChangeArrowheads="1"/>
          </p:cNvSpPr>
          <p:nvPr/>
        </p:nvSpPr>
        <p:spPr bwMode="auto">
          <a:xfrm>
            <a:off x="3982147" y="886031"/>
            <a:ext cx="712798" cy="523220"/>
          </a:xfrm>
          <a:prstGeom prst="rect">
            <a:avLst/>
          </a:prstGeom>
          <a:noFill/>
          <a:ln w="9525">
            <a:solidFill>
              <a:srgbClr val="FFFFFF"/>
            </a:solidFill>
            <a:miter lim="800000"/>
            <a:headEnd/>
            <a:tailEnd/>
          </a:ln>
        </p:spPr>
        <p:txBody>
          <a:bodyPr wrap="squar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FF0000"/>
                </a:solidFill>
              </a:rPr>
              <a:t>暖</a:t>
            </a:r>
            <a:endParaRPr lang="ja-JP" altLang="en-US" sz="2800" dirty="0">
              <a:solidFill>
                <a:srgbClr val="FF0000"/>
              </a:solidFill>
            </a:endParaRPr>
          </a:p>
        </p:txBody>
      </p:sp>
      <p:sp>
        <p:nvSpPr>
          <p:cNvPr id="26" name="テキスト ボックス 6"/>
          <p:cNvSpPr txBox="1">
            <a:spLocks noChangeArrowheads="1"/>
          </p:cNvSpPr>
          <p:nvPr/>
        </p:nvSpPr>
        <p:spPr bwMode="auto">
          <a:xfrm>
            <a:off x="5773350" y="854048"/>
            <a:ext cx="712798" cy="523220"/>
          </a:xfrm>
          <a:prstGeom prst="rect">
            <a:avLst/>
          </a:prstGeom>
          <a:noFill/>
          <a:ln w="9525">
            <a:solidFill>
              <a:srgbClr val="FFFFFF"/>
            </a:solidFill>
            <a:miter lim="800000"/>
            <a:headEnd/>
            <a:tailEnd/>
          </a:ln>
        </p:spPr>
        <p:txBody>
          <a:bodyPr wrap="squar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FF0000"/>
                </a:solidFill>
              </a:rPr>
              <a:t>暖</a:t>
            </a:r>
            <a:endParaRPr lang="ja-JP" altLang="en-US" sz="2800" dirty="0">
              <a:solidFill>
                <a:srgbClr val="FF0000"/>
              </a:solidFill>
            </a:endParaRPr>
          </a:p>
        </p:txBody>
      </p:sp>
      <p:sp>
        <p:nvSpPr>
          <p:cNvPr id="27" name="テキスト ボックス 6"/>
          <p:cNvSpPr txBox="1">
            <a:spLocks noChangeArrowheads="1"/>
          </p:cNvSpPr>
          <p:nvPr/>
        </p:nvSpPr>
        <p:spPr bwMode="auto">
          <a:xfrm>
            <a:off x="8158672" y="871485"/>
            <a:ext cx="712798" cy="523220"/>
          </a:xfrm>
          <a:prstGeom prst="rect">
            <a:avLst/>
          </a:prstGeom>
          <a:noFill/>
          <a:ln w="9525">
            <a:solidFill>
              <a:srgbClr val="FFFFFF"/>
            </a:solidFill>
            <a:miter lim="800000"/>
            <a:headEnd/>
            <a:tailEnd/>
          </a:ln>
        </p:spPr>
        <p:txBody>
          <a:bodyPr wrap="squar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FF0000"/>
                </a:solidFill>
              </a:rPr>
              <a:t>暖</a:t>
            </a:r>
            <a:endParaRPr lang="ja-JP" altLang="en-US" sz="2800" dirty="0">
              <a:solidFill>
                <a:srgbClr val="FF0000"/>
              </a:solidFill>
            </a:endParaRPr>
          </a:p>
        </p:txBody>
      </p:sp>
      <p:sp>
        <p:nvSpPr>
          <p:cNvPr id="30" name="テキスト ボックス 5"/>
          <p:cNvSpPr txBox="1">
            <a:spLocks noChangeArrowheads="1"/>
          </p:cNvSpPr>
          <p:nvPr/>
        </p:nvSpPr>
        <p:spPr bwMode="auto">
          <a:xfrm>
            <a:off x="3275693" y="1468210"/>
            <a:ext cx="543739" cy="523220"/>
          </a:xfrm>
          <a:prstGeom prst="rect">
            <a:avLst/>
          </a:prstGeom>
          <a:solidFill>
            <a:srgbClr val="FFFFFF"/>
          </a:solidFill>
          <a:ln w="9525">
            <a:solidFill>
              <a:srgbClr val="FFFFFF"/>
            </a:solidFill>
            <a:miter lim="800000"/>
            <a:headEnd/>
            <a:tailEnd/>
          </a:ln>
        </p:spPr>
        <p:txBody>
          <a:bodyPr wrap="non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0000FF"/>
                </a:solidFill>
              </a:rPr>
              <a:t>寒</a:t>
            </a:r>
            <a:endParaRPr lang="ja-JP" altLang="en-US" sz="2800" dirty="0">
              <a:solidFill>
                <a:srgbClr val="0000FF"/>
              </a:solidFill>
            </a:endParaRPr>
          </a:p>
        </p:txBody>
      </p:sp>
      <p:sp>
        <p:nvSpPr>
          <p:cNvPr id="31" name="テキスト ボックス 5"/>
          <p:cNvSpPr txBox="1">
            <a:spLocks noChangeArrowheads="1"/>
          </p:cNvSpPr>
          <p:nvPr/>
        </p:nvSpPr>
        <p:spPr bwMode="auto">
          <a:xfrm>
            <a:off x="5107863" y="1436227"/>
            <a:ext cx="543739" cy="523220"/>
          </a:xfrm>
          <a:prstGeom prst="rect">
            <a:avLst/>
          </a:prstGeom>
          <a:solidFill>
            <a:srgbClr val="FFFFFF"/>
          </a:solidFill>
          <a:ln w="9525">
            <a:solidFill>
              <a:srgbClr val="FFFFFF"/>
            </a:solidFill>
            <a:miter lim="800000"/>
            <a:headEnd/>
            <a:tailEnd/>
          </a:ln>
        </p:spPr>
        <p:txBody>
          <a:bodyPr wrap="non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0000FF"/>
                </a:solidFill>
              </a:rPr>
              <a:t>寒</a:t>
            </a:r>
            <a:endParaRPr lang="ja-JP" altLang="en-US" sz="2800" dirty="0">
              <a:solidFill>
                <a:srgbClr val="0000FF"/>
              </a:solidFill>
            </a:endParaRPr>
          </a:p>
        </p:txBody>
      </p:sp>
      <p:sp>
        <p:nvSpPr>
          <p:cNvPr id="32" name="テキスト ボックス 5"/>
          <p:cNvSpPr txBox="1">
            <a:spLocks noChangeArrowheads="1"/>
          </p:cNvSpPr>
          <p:nvPr/>
        </p:nvSpPr>
        <p:spPr bwMode="auto">
          <a:xfrm>
            <a:off x="7402183" y="1374766"/>
            <a:ext cx="543739" cy="523220"/>
          </a:xfrm>
          <a:prstGeom prst="rect">
            <a:avLst/>
          </a:prstGeom>
          <a:solidFill>
            <a:srgbClr val="FFFFFF"/>
          </a:solidFill>
          <a:ln w="9525">
            <a:solidFill>
              <a:srgbClr val="FFFFFF"/>
            </a:solidFill>
            <a:miter lim="800000"/>
            <a:headEnd/>
            <a:tailEnd/>
          </a:ln>
        </p:spPr>
        <p:txBody>
          <a:bodyPr wrap="non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800" dirty="0" smtClean="0">
                <a:solidFill>
                  <a:srgbClr val="0000FF"/>
                </a:solidFill>
              </a:rPr>
              <a:t>寒</a:t>
            </a:r>
            <a:endParaRPr lang="ja-JP" altLang="en-US" sz="2800" dirty="0">
              <a:solidFill>
                <a:srgbClr val="0000FF"/>
              </a:solidFill>
            </a:endParaRPr>
          </a:p>
        </p:txBody>
      </p:sp>
      <p:sp>
        <p:nvSpPr>
          <p:cNvPr id="4" name="テキスト ボックス 3"/>
          <p:cNvSpPr txBox="1"/>
          <p:nvPr/>
        </p:nvSpPr>
        <p:spPr>
          <a:xfrm>
            <a:off x="150231" y="3923624"/>
            <a:ext cx="3669202" cy="3046988"/>
          </a:xfrm>
          <a:prstGeom prst="rect">
            <a:avLst/>
          </a:prstGeom>
          <a:noFill/>
        </p:spPr>
        <p:txBody>
          <a:bodyPr wrap="square" rtlCol="0">
            <a:spAutoFit/>
          </a:bodyPr>
          <a:lstStyle/>
          <a:p>
            <a:r>
              <a:rPr lang="ja-JP" altLang="en-US" sz="2400" dirty="0" smtClean="0"/>
              <a:t>今の地球は「氷河期」</a:t>
            </a:r>
            <a:endParaRPr lang="en-US" altLang="ja-JP" sz="2400" dirty="0" smtClean="0"/>
          </a:p>
          <a:p>
            <a:r>
              <a:rPr lang="en-US" altLang="ja-JP" sz="2400" dirty="0" smtClean="0"/>
              <a:t>...</a:t>
            </a:r>
            <a:r>
              <a:rPr lang="ja-JP" altLang="en-US" sz="2400" dirty="0" smtClean="0"/>
              <a:t>の中ではわりと暖かい「間氷期」</a:t>
            </a:r>
            <a:endParaRPr lang="en-US" altLang="ja-JP" sz="2400" dirty="0" smtClean="0"/>
          </a:p>
          <a:p>
            <a:endParaRPr lang="en-US" altLang="ja-JP" sz="2400" dirty="0"/>
          </a:p>
          <a:p>
            <a:r>
              <a:rPr lang="ja-JP" altLang="en-US" sz="2400" dirty="0" smtClean="0"/>
              <a:t>恐竜がいたころは、今よりもずっと暖かった</a:t>
            </a:r>
            <a:endParaRPr lang="en-US" altLang="ja-JP" sz="2400" dirty="0" smtClean="0"/>
          </a:p>
          <a:p>
            <a:endParaRPr kumimoji="1" lang="en-US" altLang="ja-JP" sz="2400" dirty="0"/>
          </a:p>
          <a:p>
            <a:endParaRPr kumimoji="1" lang="ja-JP" altLang="en-US" sz="2400" dirty="0"/>
          </a:p>
        </p:txBody>
      </p:sp>
    </p:spTree>
    <p:extLst>
      <p:ext uri="{BB962C8B-B14F-4D97-AF65-F5344CB8AC3E}">
        <p14:creationId xmlns:p14="http://schemas.microsoft.com/office/powerpoint/2010/main" val="37248302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ミランコビッチサイクル</a:t>
            </a:r>
            <a:endParaRPr kumimoji="1" lang="ja-JP" altLang="en-US" sz="3600" dirty="0"/>
          </a:p>
        </p:txBody>
      </p:sp>
      <p:pic>
        <p:nvPicPr>
          <p:cNvPr id="4" name="図 3"/>
          <p:cNvPicPr>
            <a:picLocks noChangeAspect="1"/>
          </p:cNvPicPr>
          <p:nvPr/>
        </p:nvPicPr>
        <p:blipFill>
          <a:blip r:embed="rId2"/>
          <a:stretch>
            <a:fillRect/>
          </a:stretch>
        </p:blipFill>
        <p:spPr>
          <a:xfrm>
            <a:off x="601662" y="1692092"/>
            <a:ext cx="6083300" cy="4610100"/>
          </a:xfrm>
          <a:prstGeom prst="rect">
            <a:avLst/>
          </a:prstGeom>
        </p:spPr>
      </p:pic>
    </p:spTree>
    <p:extLst>
      <p:ext uri="{BB962C8B-B14F-4D97-AF65-F5344CB8AC3E}">
        <p14:creationId xmlns:p14="http://schemas.microsoft.com/office/powerpoint/2010/main" val="158060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8942"/>
            <a:ext cx="8229600" cy="1143000"/>
          </a:xfrm>
        </p:spPr>
        <p:txBody>
          <a:bodyPr>
            <a:normAutofit fontScale="90000"/>
          </a:bodyPr>
          <a:lstStyle/>
          <a:p>
            <a:r>
              <a:rPr lang="ja-JP" altLang="en-US" sz="3600" dirty="0" smtClean="0"/>
              <a:t>ウイルソンサイクル（超大陸の分裂と合体）</a:t>
            </a:r>
            <a:endParaRPr lang="ja-JP" altLang="en-US" sz="3600" dirty="0"/>
          </a:p>
        </p:txBody>
      </p:sp>
      <p:pic>
        <p:nvPicPr>
          <p:cNvPr id="4" name="Pangea_animation_03.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071455" y="1417638"/>
            <a:ext cx="4872394" cy="3897915"/>
          </a:xfrm>
          <a:prstGeom prst="rect">
            <a:avLst/>
          </a:prstGeom>
        </p:spPr>
      </p:pic>
      <p:sp>
        <p:nvSpPr>
          <p:cNvPr id="5" name="テキスト ボックス 4"/>
          <p:cNvSpPr txBox="1"/>
          <p:nvPr/>
        </p:nvSpPr>
        <p:spPr>
          <a:xfrm>
            <a:off x="231865" y="5315553"/>
            <a:ext cx="9015209" cy="830997"/>
          </a:xfrm>
          <a:prstGeom prst="rect">
            <a:avLst/>
          </a:prstGeom>
          <a:noFill/>
        </p:spPr>
        <p:txBody>
          <a:bodyPr wrap="none" rtlCol="0">
            <a:spAutoFit/>
          </a:bodyPr>
          <a:lstStyle/>
          <a:p>
            <a:r>
              <a:rPr kumimoji="1" lang="en-US" altLang="ja-JP" sz="2400" dirty="0" smtClean="0"/>
              <a:t>2</a:t>
            </a:r>
            <a:r>
              <a:rPr kumimoji="1" lang="ja-JP" altLang="en-US" sz="2400" dirty="0" smtClean="0"/>
              <a:t>億年前、地球の大陸は「パンゲア」というひとつの巨大大陸だった。</a:t>
            </a:r>
            <a:endParaRPr kumimoji="1" lang="en-US" altLang="ja-JP" sz="2400" dirty="0" smtClean="0"/>
          </a:p>
          <a:p>
            <a:r>
              <a:rPr kumimoji="1" lang="ja-JP" altLang="en-US" sz="2400" dirty="0" smtClean="0"/>
              <a:t>これから</a:t>
            </a:r>
            <a:r>
              <a:rPr lang="ja-JP" altLang="en-US" sz="2400" dirty="0" smtClean="0"/>
              <a:t>も数億年ごとに、地球の大陸はくっついたりはなれたりする。</a:t>
            </a:r>
            <a:endParaRPr kumimoji="1" lang="en-US" altLang="ja-JP" sz="2400" dirty="0" smtClean="0"/>
          </a:p>
        </p:txBody>
      </p:sp>
    </p:spTree>
    <p:extLst>
      <p:ext uri="{BB962C8B-B14F-4D97-AF65-F5344CB8AC3E}">
        <p14:creationId xmlns:p14="http://schemas.microsoft.com/office/powerpoint/2010/main" val="3885914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銀河スケールの変動</a:t>
            </a:r>
            <a:endParaRPr lang="ja-JP" altLang="en-US" sz="3600" dirty="0"/>
          </a:p>
        </p:txBody>
      </p:sp>
      <p:pic>
        <p:nvPicPr>
          <p:cNvPr id="4" name="図 3" descr="CR-T-verylong.jpg"/>
          <p:cNvPicPr>
            <a:picLocks noChangeAspect="1"/>
          </p:cNvPicPr>
          <p:nvPr/>
        </p:nvPicPr>
        <p:blipFill>
          <a:blip r:embed="rId2"/>
          <a:stretch>
            <a:fillRect/>
          </a:stretch>
        </p:blipFill>
        <p:spPr>
          <a:xfrm>
            <a:off x="4643645" y="2987984"/>
            <a:ext cx="4203733" cy="3698633"/>
          </a:xfrm>
          <a:prstGeom prst="rect">
            <a:avLst/>
          </a:prstGeom>
        </p:spPr>
      </p:pic>
      <p:pic>
        <p:nvPicPr>
          <p:cNvPr id="6" name="図 5" descr="CR-galaxy.jpg"/>
          <p:cNvPicPr>
            <a:picLocks noChangeAspect="1"/>
          </p:cNvPicPr>
          <p:nvPr/>
        </p:nvPicPr>
        <p:blipFill>
          <a:blip r:embed="rId3"/>
          <a:stretch>
            <a:fillRect/>
          </a:stretch>
        </p:blipFill>
        <p:spPr>
          <a:xfrm>
            <a:off x="612578" y="1417638"/>
            <a:ext cx="3959422" cy="4003318"/>
          </a:xfrm>
          <a:prstGeom prst="rect">
            <a:avLst/>
          </a:prstGeom>
        </p:spPr>
      </p:pic>
    </p:spTree>
    <p:extLst>
      <p:ext uri="{BB962C8B-B14F-4D97-AF65-F5344CB8AC3E}">
        <p14:creationId xmlns:p14="http://schemas.microsoft.com/office/powerpoint/2010/main" val="26953204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4" name="図 3" descr="スナップショット 2010-07-23 17-37-53.tiff"/>
          <p:cNvPicPr>
            <a:picLocks noChangeAspect="1"/>
          </p:cNvPicPr>
          <p:nvPr/>
        </p:nvPicPr>
        <p:blipFill>
          <a:blip r:embed="rId2"/>
          <a:stretch>
            <a:fillRect/>
          </a:stretch>
        </p:blipFill>
        <p:spPr>
          <a:xfrm>
            <a:off x="-13374" y="-1238573"/>
            <a:ext cx="10285104" cy="7225385"/>
          </a:xfrm>
          <a:prstGeom prst="rect">
            <a:avLst/>
          </a:prstGeom>
        </p:spPr>
      </p:pic>
      <p:sp>
        <p:nvSpPr>
          <p:cNvPr id="5" name="テキスト ボックス 4"/>
          <p:cNvSpPr txBox="1"/>
          <p:nvPr/>
        </p:nvSpPr>
        <p:spPr>
          <a:xfrm>
            <a:off x="1387458" y="297314"/>
            <a:ext cx="6527749" cy="584776"/>
          </a:xfrm>
          <a:prstGeom prst="rect">
            <a:avLst/>
          </a:prstGeom>
          <a:solidFill>
            <a:srgbClr val="000000"/>
          </a:solidFill>
        </p:spPr>
        <p:txBody>
          <a:bodyPr wrap="none" rtlCol="0">
            <a:spAutoFit/>
          </a:bodyPr>
          <a:lstStyle/>
          <a:p>
            <a:r>
              <a:rPr lang="ja-JP" altLang="en-US" sz="3200" dirty="0" smtClean="0">
                <a:solidFill>
                  <a:schemeClr val="accent1">
                    <a:lumMod val="20000"/>
                    <a:lumOff val="80000"/>
                  </a:schemeClr>
                </a:solidFill>
              </a:rPr>
              <a:t>お隣の</a:t>
            </a:r>
            <a:r>
              <a:rPr lang="en-US" altLang="en-US" sz="3200" dirty="0" smtClean="0">
                <a:solidFill>
                  <a:schemeClr val="accent1">
                    <a:lumMod val="20000"/>
                    <a:lumOff val="80000"/>
                  </a:schemeClr>
                </a:solidFill>
              </a:rPr>
              <a:t>銀</a:t>
            </a:r>
            <a:r>
              <a:rPr lang="en-US" altLang="en-US" sz="3200" dirty="0" smtClean="0">
                <a:solidFill>
                  <a:schemeClr val="accent1">
                    <a:lumMod val="20000"/>
                    <a:lumOff val="80000"/>
                  </a:schemeClr>
                </a:solidFill>
              </a:rPr>
              <a:t>河の影響を受けている！？</a:t>
            </a:r>
            <a:endParaRPr kumimoji="1" lang="ja-JP" altLang="en-US" sz="3200" dirty="0">
              <a:solidFill>
                <a:schemeClr val="accent1">
                  <a:lumMod val="20000"/>
                  <a:lumOff val="80000"/>
                </a:schemeClr>
              </a:solidFill>
            </a:endParaRPr>
          </a:p>
        </p:txBody>
      </p:sp>
      <p:sp>
        <p:nvSpPr>
          <p:cNvPr id="6" name="テキスト ボックス 5"/>
          <p:cNvSpPr txBox="1"/>
          <p:nvPr/>
        </p:nvSpPr>
        <p:spPr>
          <a:xfrm>
            <a:off x="0" y="5330642"/>
            <a:ext cx="9144000" cy="1569660"/>
          </a:xfrm>
          <a:prstGeom prst="rect">
            <a:avLst/>
          </a:prstGeom>
          <a:solidFill>
            <a:srgbClr val="000000"/>
          </a:solidFill>
        </p:spPr>
        <p:txBody>
          <a:bodyPr wrap="square" rtlCol="0">
            <a:spAutoFit/>
          </a:bodyPr>
          <a:lstStyle/>
          <a:p>
            <a:pPr marL="342900" indent="-342900">
              <a:buFont typeface="Arial"/>
              <a:buChar char="•"/>
            </a:pPr>
            <a:r>
              <a:rPr kumimoji="1" lang="ja-JP" altLang="en-US" sz="2400" dirty="0" smtClean="0">
                <a:solidFill>
                  <a:srgbClr val="FFFFFF"/>
                </a:solidFill>
              </a:rPr>
              <a:t>銀河系の</a:t>
            </a:r>
            <a:r>
              <a:rPr lang="ja-JP" altLang="en-US" sz="2400" dirty="0" smtClean="0">
                <a:solidFill>
                  <a:srgbClr val="FFFFFF"/>
                </a:solidFill>
              </a:rPr>
              <a:t>隣</a:t>
            </a:r>
            <a:r>
              <a:rPr kumimoji="1" lang="ja-JP" altLang="en-US" sz="2400" dirty="0" smtClean="0">
                <a:solidFill>
                  <a:srgbClr val="FFFFFF"/>
                </a:solidFill>
              </a:rPr>
              <a:t>にある大マゼラン雲と小マゼラン雲は、</a:t>
            </a:r>
            <a:r>
              <a:rPr lang="en-US" altLang="ja-JP" sz="2400" dirty="0" smtClean="0">
                <a:solidFill>
                  <a:srgbClr val="FFFFFF"/>
                </a:solidFill>
              </a:rPr>
              <a:t>20</a:t>
            </a:r>
            <a:r>
              <a:rPr lang="ja-JP" altLang="en-US" sz="2400" dirty="0" smtClean="0">
                <a:solidFill>
                  <a:srgbClr val="FFFFFF"/>
                </a:solidFill>
              </a:rPr>
              <a:t>億年に一回銀河系に近づく。</a:t>
            </a:r>
            <a:endParaRPr lang="en-US" altLang="ja-JP" sz="2400" dirty="0" smtClean="0">
              <a:solidFill>
                <a:srgbClr val="FFFFFF"/>
              </a:solidFill>
            </a:endParaRPr>
          </a:p>
          <a:p>
            <a:pPr marL="342900" indent="-342900">
              <a:buFont typeface="Arial"/>
              <a:buChar char="•"/>
            </a:pPr>
            <a:r>
              <a:rPr kumimoji="1" lang="ja-JP" altLang="en-US" sz="2400" dirty="0" smtClean="0">
                <a:solidFill>
                  <a:srgbClr val="FFFFFF"/>
                </a:solidFill>
              </a:rPr>
              <a:t>そのとき、銀河系では星がたくさん生まれたり</a:t>
            </a:r>
            <a:r>
              <a:rPr lang="ja-JP" altLang="en-US" sz="2400" dirty="0" smtClean="0">
                <a:solidFill>
                  <a:srgbClr val="FFFFFF"/>
                </a:solidFill>
              </a:rPr>
              <a:t>、地球に隕石の雨が降ったりする</a:t>
            </a:r>
            <a:endParaRPr kumimoji="1" lang="en-US" altLang="ja-JP" sz="2400" dirty="0" smtClean="0">
              <a:solidFill>
                <a:srgbClr val="FFFFFF"/>
              </a:solidFill>
            </a:endParaRPr>
          </a:p>
        </p:txBody>
      </p:sp>
    </p:spTree>
    <p:extLst>
      <p:ext uri="{BB962C8B-B14F-4D97-AF65-F5344CB8AC3E}">
        <p14:creationId xmlns:p14="http://schemas.microsoft.com/office/powerpoint/2010/main" val="33895121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340"/>
            <a:ext cx="8229600" cy="1143000"/>
          </a:xfrm>
        </p:spPr>
        <p:txBody>
          <a:bodyPr>
            <a:normAutofit/>
          </a:bodyPr>
          <a:lstStyle/>
          <a:p>
            <a:r>
              <a:rPr kumimoji="1" lang="ja-JP" altLang="en-US" sz="3600" dirty="0" smtClean="0"/>
              <a:t>太陽と地球の未来</a:t>
            </a:r>
            <a:endParaRPr kumimoji="1" lang="ja-JP" altLang="en-US" sz="3600" dirty="0"/>
          </a:p>
        </p:txBody>
      </p:sp>
      <p:pic>
        <p:nvPicPr>
          <p:cNvPr id="6"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027113"/>
            <a:ext cx="4557713"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7"/>
          <p:cNvSpPr txBox="1">
            <a:spLocks noChangeArrowheads="1"/>
          </p:cNvSpPr>
          <p:nvPr/>
        </p:nvSpPr>
        <p:spPr bwMode="auto">
          <a:xfrm>
            <a:off x="181444" y="1459302"/>
            <a:ext cx="366902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charset="0"/>
                <a:ea typeface="ＭＳ Ｐゴシック" charset="0"/>
                <a:cs typeface="ＭＳ Ｐゴシック" charset="0"/>
              </a:defRPr>
            </a:lvl1pPr>
            <a:lvl2pPr marL="37931725" indent="-37474525">
              <a:defRPr kumimoji="1">
                <a:solidFill>
                  <a:schemeClr val="tx1"/>
                </a:solidFill>
                <a:latin typeface="Calibri" charset="0"/>
                <a:ea typeface="ＭＳ Ｐゴシック" charset="0"/>
              </a:defRPr>
            </a:lvl2pPr>
            <a:lvl3pPr>
              <a:defRPr kumimoji="1">
                <a:solidFill>
                  <a:schemeClr val="tx1"/>
                </a:solidFill>
                <a:latin typeface="Calibri" charset="0"/>
                <a:ea typeface="ＭＳ Ｐゴシック" charset="0"/>
              </a:defRPr>
            </a:lvl3pPr>
            <a:lvl4pPr>
              <a:defRPr kumimoji="1">
                <a:solidFill>
                  <a:schemeClr val="tx1"/>
                </a:solidFill>
                <a:latin typeface="Calibri" charset="0"/>
                <a:ea typeface="ＭＳ Ｐゴシック" charset="0"/>
              </a:defRPr>
            </a:lvl4pPr>
            <a:lvl5pPr>
              <a:defRPr kumimoji="1">
                <a:solidFill>
                  <a:schemeClr val="tx1"/>
                </a:solidFill>
                <a:latin typeface="Calibri" charset="0"/>
                <a:ea typeface="ＭＳ Ｐゴシック" charset="0"/>
              </a:defRPr>
            </a:lvl5pPr>
            <a:lvl6pPr marL="457200" fontAlgn="base">
              <a:spcBef>
                <a:spcPct val="0"/>
              </a:spcBef>
              <a:spcAft>
                <a:spcPct val="0"/>
              </a:spcAft>
              <a:defRPr kumimoji="1">
                <a:solidFill>
                  <a:schemeClr val="tx1"/>
                </a:solidFill>
                <a:latin typeface="Calibri" charset="0"/>
                <a:ea typeface="ＭＳ Ｐゴシック" charset="0"/>
              </a:defRPr>
            </a:lvl6pPr>
            <a:lvl7pPr marL="914400" fontAlgn="base">
              <a:spcBef>
                <a:spcPct val="0"/>
              </a:spcBef>
              <a:spcAft>
                <a:spcPct val="0"/>
              </a:spcAft>
              <a:defRPr kumimoji="1">
                <a:solidFill>
                  <a:schemeClr val="tx1"/>
                </a:solidFill>
                <a:latin typeface="Calibri" charset="0"/>
                <a:ea typeface="ＭＳ Ｐゴシック" charset="0"/>
              </a:defRPr>
            </a:lvl7pPr>
            <a:lvl8pPr marL="1371600" fontAlgn="base">
              <a:spcBef>
                <a:spcPct val="0"/>
              </a:spcBef>
              <a:spcAft>
                <a:spcPct val="0"/>
              </a:spcAft>
              <a:defRPr kumimoji="1">
                <a:solidFill>
                  <a:schemeClr val="tx1"/>
                </a:solidFill>
                <a:latin typeface="Calibri" charset="0"/>
                <a:ea typeface="ＭＳ Ｐゴシック" charset="0"/>
              </a:defRPr>
            </a:lvl8pPr>
            <a:lvl9pPr marL="1828800" fontAlgn="base">
              <a:spcBef>
                <a:spcPct val="0"/>
              </a:spcBef>
              <a:spcAft>
                <a:spcPct val="0"/>
              </a:spcAft>
              <a:defRPr kumimoji="1">
                <a:solidFill>
                  <a:schemeClr val="tx1"/>
                </a:solidFill>
                <a:latin typeface="Calibri" charset="0"/>
                <a:ea typeface="ＭＳ Ｐゴシック" charset="0"/>
              </a:defRPr>
            </a:lvl9pPr>
          </a:lstStyle>
          <a:p>
            <a:r>
              <a:rPr lang="ja-JP" altLang="en-US" sz="2000" dirty="0" smtClean="0">
                <a:solidFill>
                  <a:srgbClr val="000000"/>
                </a:solidFill>
              </a:rPr>
              <a:t>太陽は約</a:t>
            </a:r>
            <a:r>
              <a:rPr lang="en-US" altLang="ja-JP" sz="2000" dirty="0">
                <a:solidFill>
                  <a:srgbClr val="000000"/>
                </a:solidFill>
              </a:rPr>
              <a:t>6</a:t>
            </a:r>
            <a:r>
              <a:rPr lang="en-US" altLang="ja-JP" sz="2000" dirty="0" smtClean="0">
                <a:solidFill>
                  <a:srgbClr val="000000"/>
                </a:solidFill>
              </a:rPr>
              <a:t>0</a:t>
            </a:r>
            <a:r>
              <a:rPr lang="ja-JP" altLang="en-US" sz="2000" dirty="0" smtClean="0">
                <a:solidFill>
                  <a:srgbClr val="000000"/>
                </a:solidFill>
              </a:rPr>
              <a:t>億年後寿命を迎え、急に赤く膨れ上がる（</a:t>
            </a:r>
            <a:r>
              <a:rPr lang="ja-JP" altLang="en-US" sz="2000" dirty="0">
                <a:solidFill>
                  <a:srgbClr val="000000"/>
                </a:solidFill>
              </a:rPr>
              <a:t>赤色巨星）</a:t>
            </a:r>
            <a:endParaRPr lang="en-US" altLang="ja-JP" sz="2000" dirty="0">
              <a:solidFill>
                <a:srgbClr val="000000"/>
              </a:solidFill>
            </a:endParaRPr>
          </a:p>
          <a:p>
            <a:endParaRPr lang="en-US" altLang="ja-JP" sz="2000" dirty="0">
              <a:solidFill>
                <a:srgbClr val="000000"/>
              </a:solidFill>
            </a:endParaRPr>
          </a:p>
          <a:p>
            <a:r>
              <a:rPr lang="ja-JP" altLang="en-US" sz="2000" dirty="0" smtClean="0">
                <a:solidFill>
                  <a:srgbClr val="000000"/>
                </a:solidFill>
              </a:rPr>
              <a:t>（恐らく）このとき地球は飲み込まれる</a:t>
            </a:r>
            <a:endParaRPr lang="en-US" altLang="ja-JP" sz="2000" dirty="0" smtClean="0">
              <a:solidFill>
                <a:srgbClr val="000000"/>
              </a:solidFill>
            </a:endParaRPr>
          </a:p>
          <a:p>
            <a:endParaRPr lang="en-US" altLang="ja-JP" sz="2000" dirty="0">
              <a:solidFill>
                <a:srgbClr val="000000"/>
              </a:solidFill>
            </a:endParaRPr>
          </a:p>
          <a:p>
            <a:r>
              <a:rPr lang="ja-JP" altLang="en-US" sz="2000" dirty="0" smtClean="0">
                <a:solidFill>
                  <a:srgbClr val="000000"/>
                </a:solidFill>
              </a:rPr>
              <a:t>人類の遠い子孫（その時にはヒトの形をしていないかも）がこの時も生きのびようと思ったら、違う恒星に逃げないといけない</a:t>
            </a:r>
            <a:endParaRPr lang="en-US" altLang="ja-JP" sz="2000" dirty="0" smtClean="0">
              <a:solidFill>
                <a:srgbClr val="000000"/>
              </a:solidFill>
            </a:endParaRPr>
          </a:p>
          <a:p>
            <a:endParaRPr lang="en-US" altLang="ja-JP" sz="2000" dirty="0">
              <a:solidFill>
                <a:srgbClr val="000000"/>
              </a:solidFill>
            </a:endParaRPr>
          </a:p>
          <a:p>
            <a:endParaRPr lang="en-US" altLang="ja-JP" sz="2000" dirty="0">
              <a:solidFill>
                <a:srgbClr val="000000"/>
              </a:solidFill>
            </a:endParaRPr>
          </a:p>
          <a:p>
            <a:endParaRPr lang="ja-JP" altLang="en-US" sz="2000" dirty="0">
              <a:solidFill>
                <a:srgbClr val="000000"/>
              </a:solidFill>
            </a:endParaRPr>
          </a:p>
        </p:txBody>
      </p:sp>
    </p:spTree>
    <p:extLst>
      <p:ext uri="{BB962C8B-B14F-4D97-AF65-F5344CB8AC3E}">
        <p14:creationId xmlns:p14="http://schemas.microsoft.com/office/powerpoint/2010/main" val="6263535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hs-2004-46-a-full_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9308" y="-1378872"/>
            <a:ext cx="7640446" cy="9548941"/>
          </a:xfrm>
          <a:prstGeom prst="rect">
            <a:avLst/>
          </a:prstGeom>
        </p:spPr>
      </p:pic>
      <p:sp>
        <p:nvSpPr>
          <p:cNvPr id="2" name="タイトル 1"/>
          <p:cNvSpPr>
            <a:spLocks noGrp="1"/>
          </p:cNvSpPr>
          <p:nvPr>
            <p:ph type="title"/>
          </p:nvPr>
        </p:nvSpPr>
        <p:spPr>
          <a:xfrm>
            <a:off x="-918742" y="5881298"/>
            <a:ext cx="8229600" cy="1143000"/>
          </a:xfrm>
        </p:spPr>
        <p:txBody>
          <a:bodyPr>
            <a:normAutofit/>
          </a:bodyPr>
          <a:lstStyle/>
          <a:p>
            <a:r>
              <a:rPr lang="ja-JP" altLang="en-US" sz="2800" dirty="0" smtClean="0">
                <a:solidFill>
                  <a:schemeClr val="bg1"/>
                </a:solidFill>
              </a:rPr>
              <a:t>太陽が死ぬ時はこんな感じ</a:t>
            </a:r>
            <a:endParaRPr kumimoji="1" lang="ja-JP" altLang="en-US" sz="2800" dirty="0">
              <a:solidFill>
                <a:schemeClr val="bg1"/>
              </a:solidFill>
            </a:endParaRPr>
          </a:p>
        </p:txBody>
      </p:sp>
    </p:spTree>
    <p:extLst>
      <p:ext uri="{BB962C8B-B14F-4D97-AF65-F5344CB8AC3E}">
        <p14:creationId xmlns:p14="http://schemas.microsoft.com/office/powerpoint/2010/main" val="37039553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他の星へ逃げて、その先は？</a:t>
            </a:r>
            <a:endParaRPr kumimoji="1" lang="ja-JP" altLang="en-US" sz="3600" dirty="0"/>
          </a:p>
        </p:txBody>
      </p:sp>
      <p:sp>
        <p:nvSpPr>
          <p:cNvPr id="3" name="コンテンツ プレースホルダー 2"/>
          <p:cNvSpPr>
            <a:spLocks noGrp="1"/>
          </p:cNvSpPr>
          <p:nvPr>
            <p:ph idx="1"/>
          </p:nvPr>
        </p:nvSpPr>
        <p:spPr/>
        <p:txBody>
          <a:bodyPr>
            <a:noAutofit/>
          </a:bodyPr>
          <a:lstStyle/>
          <a:p>
            <a:r>
              <a:rPr lang="ja-JP" altLang="en-US" sz="2400" dirty="0" smtClean="0"/>
              <a:t>全ての星はいずれ寿命を迎える</a:t>
            </a:r>
            <a:endParaRPr lang="en-US" altLang="ja-JP" sz="2400" dirty="0" smtClean="0"/>
          </a:p>
          <a:p>
            <a:endParaRPr kumimoji="1" lang="en-US" altLang="ja-JP" sz="2400" dirty="0"/>
          </a:p>
          <a:p>
            <a:r>
              <a:rPr lang="ja-JP" altLang="en-US" sz="2400" dirty="0" smtClean="0"/>
              <a:t>新しい星が生まれるためのガスや塵も、やがて尽きる</a:t>
            </a:r>
            <a:endParaRPr lang="en-US" altLang="ja-JP" sz="2400" dirty="0" smtClean="0"/>
          </a:p>
          <a:p>
            <a:endParaRPr kumimoji="1" lang="en-US" altLang="ja-JP" sz="2400" dirty="0"/>
          </a:p>
          <a:p>
            <a:r>
              <a:rPr kumimoji="1" lang="ja-JP" altLang="en-US" sz="2400" dirty="0" smtClean="0"/>
              <a:t>やがてブラックホールと光子だけの宇宙になる（ブラックホールもやがて蒸発してしまう）？</a:t>
            </a:r>
            <a:endParaRPr kumimoji="1" lang="en-US" altLang="ja-JP" sz="2400" dirty="0" smtClean="0"/>
          </a:p>
          <a:p>
            <a:endParaRPr lang="en-US" altLang="ja-JP" sz="2400" dirty="0"/>
          </a:p>
          <a:p>
            <a:r>
              <a:rPr kumimoji="1" lang="ja-JP" altLang="en-US" sz="2400" dirty="0" smtClean="0"/>
              <a:t>宇宙の膨張はどんどん加速し、やがてすべてがバラバラになってほとんど空っぽの宇宙になる？</a:t>
            </a:r>
            <a:endParaRPr kumimoji="1" lang="en-US" altLang="ja-JP" sz="2400" dirty="0" smtClean="0"/>
          </a:p>
          <a:p>
            <a:endParaRPr lang="en-US" altLang="ja-JP" sz="2400" dirty="0"/>
          </a:p>
          <a:p>
            <a:r>
              <a:rPr lang="ja-JP" altLang="en-US" sz="2400" dirty="0" smtClean="0"/>
              <a:t>ほんとのところどうなるかはほとんど分かっていない</a:t>
            </a:r>
            <a:r>
              <a:rPr lang="en-US" altLang="ja-JP" sz="2400" dirty="0" smtClean="0"/>
              <a:t>....</a:t>
            </a:r>
            <a:endParaRPr kumimoji="1" lang="en-US" altLang="ja-JP" sz="2400" dirty="0" smtClean="0"/>
          </a:p>
          <a:p>
            <a:endParaRPr lang="en-US" altLang="ja-JP" sz="2400" dirty="0"/>
          </a:p>
          <a:p>
            <a:endParaRPr kumimoji="1" lang="en-US" altLang="ja-JP" sz="2400" dirty="0" smtClean="0"/>
          </a:p>
          <a:p>
            <a:endParaRPr lang="en-US" altLang="ja-JP" sz="2400" dirty="0"/>
          </a:p>
          <a:p>
            <a:endParaRPr kumimoji="1" lang="ja-JP" altLang="en-US" sz="2400" dirty="0"/>
          </a:p>
        </p:txBody>
      </p:sp>
    </p:spTree>
    <p:extLst>
      <p:ext uri="{BB962C8B-B14F-4D97-AF65-F5344CB8AC3E}">
        <p14:creationId xmlns:p14="http://schemas.microsoft.com/office/powerpoint/2010/main" val="164303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3035" y="753531"/>
            <a:ext cx="8229600" cy="982133"/>
          </a:xfrm>
        </p:spPr>
        <p:txBody>
          <a:bodyPr>
            <a:noAutofit/>
          </a:bodyPr>
          <a:lstStyle/>
          <a:p>
            <a:pPr marL="0" indent="0" algn="ctr">
              <a:buNone/>
            </a:pPr>
            <a:r>
              <a:rPr lang="ja-JP" altLang="en-US" sz="2800" dirty="0"/>
              <a:t>我々はどこから来たのか</a:t>
            </a:r>
            <a:r>
              <a:rPr lang="ja-JP" altLang="en-US" sz="2800" dirty="0" smtClean="0"/>
              <a:t>？</a:t>
            </a:r>
            <a:endParaRPr lang="en-US" altLang="ja-JP" sz="2800" dirty="0" smtClean="0"/>
          </a:p>
          <a:p>
            <a:pPr marL="0" indent="0" algn="ctr">
              <a:buNone/>
            </a:pPr>
            <a:r>
              <a:rPr lang="ja-JP" altLang="en-US" sz="2800" dirty="0" smtClean="0"/>
              <a:t>我々</a:t>
            </a:r>
            <a:r>
              <a:rPr lang="ja-JP" altLang="en-US" sz="2800" dirty="0"/>
              <a:t>は何者か</a:t>
            </a:r>
            <a:r>
              <a:rPr lang="ja-JP" altLang="en-US" sz="2800" dirty="0" smtClean="0"/>
              <a:t>？</a:t>
            </a:r>
            <a:endParaRPr lang="en-US" altLang="ja-JP" sz="2800" dirty="0" smtClean="0"/>
          </a:p>
          <a:p>
            <a:pPr marL="0" indent="0" algn="ctr">
              <a:buNone/>
            </a:pPr>
            <a:r>
              <a:rPr lang="ja-JP" altLang="en-US" sz="2800" dirty="0" smtClean="0"/>
              <a:t>我々</a:t>
            </a:r>
            <a:r>
              <a:rPr lang="ja-JP" altLang="en-US" sz="2800" dirty="0"/>
              <a:t>はどこに行くのか？</a:t>
            </a:r>
            <a:endParaRPr kumimoji="1" lang="ja-JP" altLang="en-US" sz="2800" dirty="0"/>
          </a:p>
        </p:txBody>
      </p:sp>
      <p:pic>
        <p:nvPicPr>
          <p:cNvPr id="4" name="図 3" descr="Woher_kommen_wir_Wer_sind_wir_Wohin_gehen_w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 y="2544202"/>
            <a:ext cx="9078117" cy="3404294"/>
          </a:xfrm>
          <a:prstGeom prst="rect">
            <a:avLst/>
          </a:prstGeom>
        </p:spPr>
      </p:pic>
      <p:sp>
        <p:nvSpPr>
          <p:cNvPr id="5" name="テキスト ボックス 4"/>
          <p:cNvSpPr txBox="1"/>
          <p:nvPr/>
        </p:nvSpPr>
        <p:spPr>
          <a:xfrm>
            <a:off x="5649625" y="5997921"/>
            <a:ext cx="3463771" cy="369332"/>
          </a:xfrm>
          <a:prstGeom prst="rect">
            <a:avLst/>
          </a:prstGeom>
          <a:noFill/>
        </p:spPr>
        <p:txBody>
          <a:bodyPr wrap="none" rtlCol="0">
            <a:spAutoFit/>
          </a:bodyPr>
          <a:lstStyle/>
          <a:p>
            <a:r>
              <a:rPr kumimoji="1" lang="en-US" altLang="ja-JP" dirty="0" smtClean="0"/>
              <a:t>Paul Gauguin, </a:t>
            </a:r>
            <a:r>
              <a:rPr kumimoji="1" lang="ja-JP" altLang="en-US" dirty="0" smtClean="0"/>
              <a:t>ボストン美術館所蔵</a:t>
            </a:r>
            <a:endParaRPr kumimoji="1" lang="ja-JP" altLang="en-US" dirty="0"/>
          </a:p>
        </p:txBody>
      </p:sp>
    </p:spTree>
    <p:extLst>
      <p:ext uri="{BB962C8B-B14F-4D97-AF65-F5344CB8AC3E}">
        <p14:creationId xmlns:p14="http://schemas.microsoft.com/office/powerpoint/2010/main" val="116039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340"/>
            <a:ext cx="8229600" cy="1143000"/>
          </a:xfrm>
        </p:spPr>
        <p:txBody>
          <a:bodyPr>
            <a:normAutofit/>
          </a:bodyPr>
          <a:lstStyle/>
          <a:p>
            <a:r>
              <a:rPr lang="ja-JP" altLang="en-US" sz="3600" dirty="0" smtClean="0"/>
              <a:t>宇宙</a:t>
            </a:r>
            <a:r>
              <a:rPr lang="ja-JP" altLang="en-US" sz="3600" dirty="0" smtClean="0"/>
              <a:t>の</a:t>
            </a:r>
            <a:r>
              <a:rPr lang="ja-JP" altLang="en-US" sz="3600" dirty="0" smtClean="0"/>
              <a:t>未来</a:t>
            </a:r>
            <a:endParaRPr lang="ja-JP" altLang="en-US" sz="3600" dirty="0"/>
          </a:p>
        </p:txBody>
      </p:sp>
      <p:pic>
        <p:nvPicPr>
          <p:cNvPr id="4" name="図 3"/>
          <p:cNvPicPr>
            <a:picLocks noChangeAspect="1"/>
          </p:cNvPicPr>
          <p:nvPr/>
        </p:nvPicPr>
        <p:blipFill>
          <a:blip r:embed="rId3"/>
          <a:stretch>
            <a:fillRect/>
          </a:stretch>
        </p:blipFill>
        <p:spPr>
          <a:xfrm>
            <a:off x="3398085" y="1600199"/>
            <a:ext cx="5442220" cy="4388887"/>
          </a:xfrm>
          <a:prstGeom prst="rect">
            <a:avLst/>
          </a:prstGeom>
        </p:spPr>
      </p:pic>
      <p:sp>
        <p:nvSpPr>
          <p:cNvPr id="5" name="テキスト ボックス 4"/>
          <p:cNvSpPr txBox="1"/>
          <p:nvPr/>
        </p:nvSpPr>
        <p:spPr>
          <a:xfrm>
            <a:off x="3343220" y="5871712"/>
            <a:ext cx="1200870" cy="369332"/>
          </a:xfrm>
          <a:prstGeom prst="rect">
            <a:avLst/>
          </a:prstGeom>
          <a:noFill/>
        </p:spPr>
        <p:txBody>
          <a:bodyPr wrap="none" rtlCol="0">
            <a:spAutoFit/>
          </a:bodyPr>
          <a:lstStyle/>
          <a:p>
            <a:r>
              <a:rPr kumimoji="1" lang="ja-JP" altLang="en-US" dirty="0" smtClean="0"/>
              <a:t>ビッグバン</a:t>
            </a:r>
            <a:endParaRPr kumimoji="1" lang="ja-JP" altLang="en-US" dirty="0"/>
          </a:p>
        </p:txBody>
      </p:sp>
      <p:sp>
        <p:nvSpPr>
          <p:cNvPr id="6" name="テキスト ボックス 5"/>
          <p:cNvSpPr txBox="1"/>
          <p:nvPr/>
        </p:nvSpPr>
        <p:spPr>
          <a:xfrm>
            <a:off x="7485930" y="5941497"/>
            <a:ext cx="1552528" cy="369332"/>
          </a:xfrm>
          <a:prstGeom prst="rect">
            <a:avLst/>
          </a:prstGeom>
          <a:noFill/>
        </p:spPr>
        <p:txBody>
          <a:bodyPr wrap="none" rtlCol="0">
            <a:spAutoFit/>
          </a:bodyPr>
          <a:lstStyle/>
          <a:p>
            <a:r>
              <a:rPr kumimoji="1" lang="ja-JP" altLang="en-US" dirty="0" smtClean="0"/>
              <a:t>ビッグクランチ</a:t>
            </a:r>
            <a:endParaRPr kumimoji="1" lang="ja-JP" altLang="en-US" dirty="0"/>
          </a:p>
        </p:txBody>
      </p:sp>
      <p:sp>
        <p:nvSpPr>
          <p:cNvPr id="7" name="テキスト ボックス 6"/>
          <p:cNvSpPr txBox="1"/>
          <p:nvPr/>
        </p:nvSpPr>
        <p:spPr>
          <a:xfrm>
            <a:off x="7731962" y="1251340"/>
            <a:ext cx="1623718" cy="646331"/>
          </a:xfrm>
          <a:prstGeom prst="rect">
            <a:avLst/>
          </a:prstGeom>
          <a:noFill/>
        </p:spPr>
        <p:txBody>
          <a:bodyPr wrap="square" rtlCol="0">
            <a:spAutoFit/>
          </a:bodyPr>
          <a:lstStyle/>
          <a:p>
            <a:r>
              <a:rPr kumimoji="1" lang="ja-JP" altLang="en-US" dirty="0" smtClean="0"/>
              <a:t>ずっと膨張を続ける</a:t>
            </a:r>
            <a:endParaRPr kumimoji="1" lang="ja-JP" altLang="en-US" dirty="0"/>
          </a:p>
        </p:txBody>
      </p:sp>
      <p:sp>
        <p:nvSpPr>
          <p:cNvPr id="9" name="テキスト ボックス 8"/>
          <p:cNvSpPr txBox="1"/>
          <p:nvPr/>
        </p:nvSpPr>
        <p:spPr>
          <a:xfrm>
            <a:off x="241925" y="1511827"/>
            <a:ext cx="2827495" cy="2246769"/>
          </a:xfrm>
          <a:prstGeom prst="rect">
            <a:avLst/>
          </a:prstGeom>
          <a:noFill/>
        </p:spPr>
        <p:txBody>
          <a:bodyPr wrap="square" rtlCol="0">
            <a:spAutoFit/>
          </a:bodyPr>
          <a:lstStyle/>
          <a:p>
            <a:r>
              <a:rPr kumimoji="1" lang="ja-JP" altLang="en-US" sz="2000" dirty="0" smtClean="0"/>
              <a:t>可能性１：</a:t>
            </a:r>
            <a:endParaRPr kumimoji="1" lang="en-US" altLang="ja-JP" sz="2000" dirty="0" smtClean="0"/>
          </a:p>
          <a:p>
            <a:r>
              <a:rPr kumimoji="1" lang="ja-JP" altLang="en-US" sz="2000" dirty="0" smtClean="0"/>
              <a:t>宇宙</a:t>
            </a:r>
            <a:r>
              <a:rPr kumimoji="1" lang="ja-JP" altLang="en-US" sz="2000" dirty="0" smtClean="0"/>
              <a:t>の中にある物質の引力が膨張の勢いに勝てば、宇宙はいつか収縮に転じて、最後はつぶれてしまう</a:t>
            </a:r>
            <a:endParaRPr kumimoji="1" lang="en-US" altLang="ja-JP" sz="2000" dirty="0" smtClean="0"/>
          </a:p>
          <a:p>
            <a:r>
              <a:rPr lang="ja-JP" altLang="en-US" sz="2000" dirty="0" smtClean="0"/>
              <a:t>＝ビッグクランチ</a:t>
            </a:r>
            <a:endParaRPr kumimoji="1" lang="en-US" altLang="ja-JP" sz="2000" dirty="0" smtClean="0"/>
          </a:p>
        </p:txBody>
      </p:sp>
      <p:sp>
        <p:nvSpPr>
          <p:cNvPr id="11" name="テキスト ボックス 10"/>
          <p:cNvSpPr txBox="1"/>
          <p:nvPr/>
        </p:nvSpPr>
        <p:spPr>
          <a:xfrm>
            <a:off x="7713592" y="3852565"/>
            <a:ext cx="1400168" cy="646331"/>
          </a:xfrm>
          <a:prstGeom prst="rect">
            <a:avLst/>
          </a:prstGeom>
          <a:noFill/>
        </p:spPr>
        <p:txBody>
          <a:bodyPr wrap="square" rtlCol="0">
            <a:spAutoFit/>
          </a:bodyPr>
          <a:lstStyle/>
          <a:p>
            <a:r>
              <a:rPr kumimoji="1" lang="ja-JP" altLang="en-US" dirty="0" smtClean="0"/>
              <a:t>いつか収縮に転じる</a:t>
            </a:r>
            <a:endParaRPr kumimoji="1" lang="ja-JP" altLang="en-US" dirty="0"/>
          </a:p>
        </p:txBody>
      </p:sp>
      <p:sp>
        <p:nvSpPr>
          <p:cNvPr id="12" name="テキスト ボックス 11"/>
          <p:cNvSpPr txBox="1"/>
          <p:nvPr/>
        </p:nvSpPr>
        <p:spPr>
          <a:xfrm>
            <a:off x="303605" y="3861351"/>
            <a:ext cx="2827495" cy="1323439"/>
          </a:xfrm>
          <a:prstGeom prst="rect">
            <a:avLst/>
          </a:prstGeom>
          <a:noFill/>
        </p:spPr>
        <p:txBody>
          <a:bodyPr wrap="square" rtlCol="0">
            <a:spAutoFit/>
          </a:bodyPr>
          <a:lstStyle/>
          <a:p>
            <a:r>
              <a:rPr kumimoji="1" lang="ja-JP" altLang="en-US" sz="2000" dirty="0" smtClean="0"/>
              <a:t>可能性２：</a:t>
            </a:r>
            <a:endParaRPr kumimoji="1" lang="en-US" altLang="ja-JP" sz="2000" dirty="0" smtClean="0"/>
          </a:p>
          <a:p>
            <a:r>
              <a:rPr kumimoji="1" lang="ja-JP" altLang="en-US" sz="2000" dirty="0" smtClean="0"/>
              <a:t>引力</a:t>
            </a:r>
            <a:r>
              <a:rPr lang="ja-JP" altLang="en-US" sz="2000" dirty="0" smtClean="0"/>
              <a:t>の方が弱ければ、段々減速しつつも永久に</a:t>
            </a:r>
            <a:r>
              <a:rPr kumimoji="1" lang="ja-JP" altLang="en-US" sz="2000" dirty="0" smtClean="0"/>
              <a:t>膨張を続ける</a:t>
            </a:r>
            <a:endParaRPr kumimoji="1" lang="en-US" altLang="ja-JP" sz="2000" dirty="0" smtClean="0">
              <a:solidFill>
                <a:srgbClr val="FF0000"/>
              </a:solidFill>
            </a:endParaRPr>
          </a:p>
        </p:txBody>
      </p:sp>
      <p:sp>
        <p:nvSpPr>
          <p:cNvPr id="13" name="テキスト ボックス 12"/>
          <p:cNvSpPr txBox="1"/>
          <p:nvPr/>
        </p:nvSpPr>
        <p:spPr>
          <a:xfrm>
            <a:off x="303605" y="5317714"/>
            <a:ext cx="2827495" cy="1323439"/>
          </a:xfrm>
          <a:prstGeom prst="rect">
            <a:avLst/>
          </a:prstGeom>
          <a:noFill/>
        </p:spPr>
        <p:txBody>
          <a:bodyPr wrap="square" rtlCol="0">
            <a:spAutoFit/>
          </a:bodyPr>
          <a:lstStyle/>
          <a:p>
            <a:r>
              <a:rPr kumimoji="1" lang="ja-JP" altLang="en-US" sz="2000" dirty="0" smtClean="0"/>
              <a:t>可能性３：</a:t>
            </a:r>
            <a:endParaRPr kumimoji="1" lang="en-US" altLang="ja-JP" sz="2000" dirty="0" smtClean="0"/>
          </a:p>
          <a:p>
            <a:r>
              <a:rPr lang="ja-JP" altLang="en-US" sz="2000" dirty="0" smtClean="0"/>
              <a:t>どんどん加速度的に膨張を続ける。その先は？？</a:t>
            </a:r>
            <a:endParaRPr kumimoji="1" lang="en-US" altLang="ja-JP" sz="2000" dirty="0" smtClean="0"/>
          </a:p>
        </p:txBody>
      </p:sp>
    </p:spTree>
    <p:extLst>
      <p:ext uri="{BB962C8B-B14F-4D97-AF65-F5344CB8AC3E}">
        <p14:creationId xmlns:p14="http://schemas.microsoft.com/office/powerpoint/2010/main" val="33829356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2800" dirty="0" smtClean="0"/>
              <a:t>子宇宙／孫宇宙が生まれるかも？</a:t>
            </a:r>
            <a:endParaRPr kumimoji="1" lang="ja-JP" altLang="en-US" sz="2800" dirty="0"/>
          </a:p>
        </p:txBody>
      </p:sp>
      <p:sp>
        <p:nvSpPr>
          <p:cNvPr id="3" name="コンテンツ プレースホルダー 2"/>
          <p:cNvSpPr>
            <a:spLocks noGrp="1"/>
          </p:cNvSpPr>
          <p:nvPr>
            <p:ph idx="1"/>
          </p:nvPr>
        </p:nvSpPr>
        <p:spPr>
          <a:xfrm>
            <a:off x="457199" y="1600200"/>
            <a:ext cx="5167551" cy="4525963"/>
          </a:xfrm>
        </p:spPr>
        <p:txBody>
          <a:bodyPr>
            <a:normAutofit fontScale="62500" lnSpcReduction="20000"/>
          </a:bodyPr>
          <a:lstStyle/>
          <a:p>
            <a:r>
              <a:rPr lang="ja-JP" altLang="en-US" dirty="0" smtClean="0"/>
              <a:t>宇宙のある場所から、突然別の宇宙が生まれて膨張を始めるかも？</a:t>
            </a:r>
            <a:endParaRPr lang="en-US" altLang="ja-JP" dirty="0" smtClean="0"/>
          </a:p>
          <a:p>
            <a:endParaRPr kumimoji="1" lang="en-US" altLang="ja-JP" dirty="0" smtClean="0"/>
          </a:p>
          <a:p>
            <a:r>
              <a:rPr lang="ja-JP" altLang="en-US" dirty="0" smtClean="0"/>
              <a:t>もしかしたら、我々の宇宙が生命が住めなくなる前に、子宇宙・孫宇宙に移り住めるかも？</a:t>
            </a:r>
            <a:endParaRPr kumimoji="1" lang="en-US" altLang="ja-JP" dirty="0"/>
          </a:p>
          <a:p>
            <a:endParaRPr kumimoji="1" lang="en-US" altLang="ja-JP" dirty="0"/>
          </a:p>
          <a:p>
            <a:r>
              <a:rPr kumimoji="1" lang="ja-JP" altLang="en-US" dirty="0" smtClean="0"/>
              <a:t>もしかしたら我々の宇宙も、別の宇宙</a:t>
            </a:r>
            <a:r>
              <a:rPr lang="ja-JP" altLang="en-US" dirty="0" smtClean="0"/>
              <a:t>から生まれたのかも？</a:t>
            </a:r>
            <a:endParaRPr lang="en-US" altLang="ja-JP" dirty="0" smtClean="0"/>
          </a:p>
          <a:p>
            <a:endParaRPr kumimoji="1" lang="en-US" altLang="ja-JP" dirty="0"/>
          </a:p>
          <a:p>
            <a:r>
              <a:rPr lang="ja-JP" altLang="en-US" dirty="0" smtClean="0"/>
              <a:t>でも新しく生まれた宇宙は、我々の宇宙とは似ても似つかないかも？</a:t>
            </a:r>
            <a:endParaRPr lang="en-US" altLang="ja-JP" dirty="0" smtClean="0"/>
          </a:p>
          <a:p>
            <a:endParaRPr kumimoji="1" lang="en-US" altLang="ja-JP" dirty="0"/>
          </a:p>
          <a:p>
            <a:r>
              <a:rPr lang="ja-JP" altLang="en-US" dirty="0" smtClean="0"/>
              <a:t>研究はされているが、まだまだ分からない事だらけ</a:t>
            </a:r>
            <a:r>
              <a:rPr lang="en-US" altLang="ja-JP" dirty="0" smtClean="0"/>
              <a:t>...</a:t>
            </a:r>
            <a:endParaRPr kumimoji="1" lang="ja-JP" altLang="en-US" dirty="0"/>
          </a:p>
        </p:txBody>
      </p:sp>
      <p:pic>
        <p:nvPicPr>
          <p:cNvPr id="4" name="図 3"/>
          <p:cNvPicPr>
            <a:picLocks noChangeAspect="1"/>
          </p:cNvPicPr>
          <p:nvPr/>
        </p:nvPicPr>
        <p:blipFill>
          <a:blip r:embed="rId3"/>
          <a:stretch>
            <a:fillRect/>
          </a:stretch>
        </p:blipFill>
        <p:spPr>
          <a:xfrm>
            <a:off x="6163978" y="0"/>
            <a:ext cx="2725033" cy="6858000"/>
          </a:xfrm>
          <a:prstGeom prst="rect">
            <a:avLst/>
          </a:prstGeom>
        </p:spPr>
      </p:pic>
    </p:spTree>
    <p:extLst>
      <p:ext uri="{BB962C8B-B14F-4D97-AF65-F5344CB8AC3E}">
        <p14:creationId xmlns:p14="http://schemas.microsoft.com/office/powerpoint/2010/main" val="1402510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多元宇宙（</a:t>
            </a:r>
            <a:r>
              <a:rPr lang="en-US" altLang="ja-JP" sz="3600" dirty="0" err="1" smtClean="0"/>
              <a:t>multiverse</a:t>
            </a:r>
            <a:r>
              <a:rPr lang="ja-JP" altLang="en-US" sz="3600" dirty="0" smtClean="0"/>
              <a:t>）</a:t>
            </a:r>
            <a:endParaRPr lang="ja-JP" altLang="en-US" sz="3600" dirty="0"/>
          </a:p>
        </p:txBody>
      </p:sp>
      <p:sp>
        <p:nvSpPr>
          <p:cNvPr id="3" name="コンテンツ プレースホルダ 2"/>
          <p:cNvSpPr>
            <a:spLocks noGrp="1"/>
          </p:cNvSpPr>
          <p:nvPr>
            <p:ph idx="1"/>
          </p:nvPr>
        </p:nvSpPr>
        <p:spPr>
          <a:xfrm>
            <a:off x="219965" y="1584520"/>
            <a:ext cx="4114800" cy="4525963"/>
          </a:xfrm>
        </p:spPr>
        <p:txBody>
          <a:bodyPr>
            <a:noAutofit/>
          </a:bodyPr>
          <a:lstStyle/>
          <a:p>
            <a:r>
              <a:rPr lang="en-US" altLang="ja-JP" sz="2000" dirty="0" err="1" smtClean="0"/>
              <a:t>uni</a:t>
            </a:r>
            <a:r>
              <a:rPr lang="en-US" altLang="ja-JP" sz="2000" dirty="0" smtClean="0"/>
              <a:t>(</a:t>
            </a:r>
            <a:r>
              <a:rPr lang="ja-JP" altLang="en-US" sz="2000" dirty="0" smtClean="0"/>
              <a:t>一つの</a:t>
            </a:r>
            <a:r>
              <a:rPr lang="en-US" altLang="ja-JP" sz="2000" dirty="0" smtClean="0"/>
              <a:t>)-verse</a:t>
            </a:r>
            <a:r>
              <a:rPr lang="ja-JP" altLang="en-US" sz="2000" dirty="0" smtClean="0"/>
              <a:t>に対して</a:t>
            </a:r>
            <a:r>
              <a:rPr lang="en-US" altLang="ja-JP" sz="2000" dirty="0" smtClean="0"/>
              <a:t>multi</a:t>
            </a:r>
            <a:r>
              <a:rPr lang="ja-JP" altLang="en-US" sz="2000" dirty="0" smtClean="0"/>
              <a:t>（複数の）</a:t>
            </a:r>
            <a:r>
              <a:rPr lang="en-US" altLang="ja-JP" sz="2000" dirty="0" smtClean="0"/>
              <a:t>-verse</a:t>
            </a:r>
          </a:p>
          <a:p>
            <a:endParaRPr lang="en-US" altLang="ja-JP" sz="2000" dirty="0" smtClean="0"/>
          </a:p>
          <a:p>
            <a:r>
              <a:rPr lang="ja-JP" altLang="en-US" sz="2000" dirty="0" smtClean="0"/>
              <a:t>我々の宇宙と同じような（又はかなり違った）宇宙が他にもたくさんある？</a:t>
            </a:r>
            <a:endParaRPr lang="en-US" altLang="ja-JP" sz="2000" dirty="0" smtClean="0"/>
          </a:p>
          <a:p>
            <a:endParaRPr lang="en-US" altLang="ja-JP" sz="2000" dirty="0" smtClean="0"/>
          </a:p>
          <a:p>
            <a:r>
              <a:rPr lang="ja-JP" altLang="en-US" sz="2000" dirty="0" smtClean="0"/>
              <a:t>理論的にはあり得る。しかし外の宇宙の情報は「原理的に」知り得ない</a:t>
            </a:r>
            <a:endParaRPr lang="en-US" altLang="ja-JP" sz="2000" dirty="0" smtClean="0"/>
          </a:p>
          <a:p>
            <a:endParaRPr lang="en-US" altLang="ja-JP" sz="2000" dirty="0" smtClean="0"/>
          </a:p>
          <a:p>
            <a:r>
              <a:rPr lang="ja-JP" altLang="en-US" sz="2000" dirty="0" smtClean="0"/>
              <a:t>決して知覚できないものを存在していると言えるか？哲学的問題。</a:t>
            </a:r>
            <a:endParaRPr lang="en-US" altLang="ja-JP" sz="2000" dirty="0" smtClean="0"/>
          </a:p>
        </p:txBody>
      </p:sp>
      <p:pic>
        <p:nvPicPr>
          <p:cNvPr id="4" name="図 3"/>
          <p:cNvPicPr>
            <a:picLocks noChangeAspect="1"/>
          </p:cNvPicPr>
          <p:nvPr/>
        </p:nvPicPr>
        <p:blipFill>
          <a:blip r:embed="rId3"/>
          <a:stretch>
            <a:fillRect/>
          </a:stretch>
        </p:blipFill>
        <p:spPr>
          <a:xfrm>
            <a:off x="4320456" y="2011363"/>
            <a:ext cx="4477983" cy="3627166"/>
          </a:xfrm>
          <a:prstGeom prst="rect">
            <a:avLst/>
          </a:prstGeom>
        </p:spPr>
      </p:pic>
      <p:sp>
        <p:nvSpPr>
          <p:cNvPr id="5" name="テキスト ボックス 4"/>
          <p:cNvSpPr txBox="1"/>
          <p:nvPr/>
        </p:nvSpPr>
        <p:spPr>
          <a:xfrm>
            <a:off x="5179754" y="6308453"/>
            <a:ext cx="3964246" cy="338554"/>
          </a:xfrm>
          <a:prstGeom prst="rect">
            <a:avLst/>
          </a:prstGeom>
          <a:noFill/>
        </p:spPr>
        <p:txBody>
          <a:bodyPr wrap="none" rtlCol="0">
            <a:spAutoFit/>
          </a:bodyPr>
          <a:lstStyle/>
          <a:p>
            <a:r>
              <a:rPr lang="en-US" altLang="ja-JP" sz="1600" dirty="0" smtClean="0"/>
              <a:t>Our place in the </a:t>
            </a:r>
            <a:r>
              <a:rPr lang="en-US" altLang="ja-JP" sz="1600" dirty="0" err="1" smtClean="0"/>
              <a:t>Multiverse</a:t>
            </a:r>
            <a:r>
              <a:rPr lang="en-US" altLang="ja-JP" sz="1600" dirty="0" smtClean="0"/>
              <a:t>, Silk, Nature 2006</a:t>
            </a:r>
          </a:p>
        </p:txBody>
      </p:sp>
    </p:spTree>
    <p:extLst>
      <p:ext uri="{BB962C8B-B14F-4D97-AF65-F5344CB8AC3E}">
        <p14:creationId xmlns:p14="http://schemas.microsoft.com/office/powerpoint/2010/main" val="23423371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人は宇宙へ出てゆくだろうか？</a:t>
            </a:r>
            <a:endParaRPr kumimoji="1" lang="ja-JP" altLang="en-US" sz="36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69455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0140"/>
            <a:ext cx="8229600" cy="1143000"/>
          </a:xfrm>
        </p:spPr>
        <p:txBody>
          <a:bodyPr>
            <a:normAutofit/>
          </a:bodyPr>
          <a:lstStyle/>
          <a:p>
            <a:r>
              <a:rPr kumimoji="1" lang="ja-JP" altLang="en-US" sz="3600" dirty="0" smtClean="0">
                <a:solidFill>
                  <a:srgbClr val="000000"/>
                </a:solidFill>
              </a:rPr>
              <a:t>日本政府が宇宙開発にかけているお金</a:t>
            </a:r>
            <a:endParaRPr kumimoji="1" lang="ja-JP" altLang="en-US" sz="3600" dirty="0">
              <a:solidFill>
                <a:srgbClr val="000000"/>
              </a:solidFill>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descr="yos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9" y="751557"/>
            <a:ext cx="8735554" cy="5821063"/>
          </a:xfrm>
          <a:prstGeom prst="rect">
            <a:avLst/>
          </a:prstGeom>
        </p:spPr>
      </p:pic>
      <p:sp>
        <p:nvSpPr>
          <p:cNvPr id="5" name="テキスト ボックス 4"/>
          <p:cNvSpPr txBox="1"/>
          <p:nvPr/>
        </p:nvSpPr>
        <p:spPr>
          <a:xfrm>
            <a:off x="1443871" y="2715794"/>
            <a:ext cx="6483575" cy="1785104"/>
          </a:xfrm>
          <a:prstGeom prst="rect">
            <a:avLst/>
          </a:prstGeom>
          <a:solidFill>
            <a:srgbClr val="FFFFFF"/>
          </a:solidFill>
          <a:ln>
            <a:noFill/>
          </a:ln>
        </p:spPr>
        <p:txBody>
          <a:bodyPr wrap="square" rtlCol="0">
            <a:spAutoFit/>
          </a:bodyPr>
          <a:lstStyle/>
          <a:p>
            <a:pPr algn="ctr"/>
            <a:r>
              <a:rPr lang="ja-JP" altLang="en-US" sz="5400" dirty="0" smtClean="0">
                <a:solidFill>
                  <a:srgbClr val="FF0000"/>
                </a:solidFill>
              </a:rPr>
              <a:t>約三千数百億円</a:t>
            </a:r>
            <a:endParaRPr lang="en-US" altLang="ja-JP" sz="5400" dirty="0" smtClean="0">
              <a:solidFill>
                <a:srgbClr val="FF0000"/>
              </a:solidFill>
            </a:endParaRPr>
          </a:p>
          <a:p>
            <a:pPr algn="ctr"/>
            <a:r>
              <a:rPr kumimoji="1" lang="ja-JP" altLang="en-US" sz="2800" dirty="0" smtClean="0">
                <a:solidFill>
                  <a:schemeClr val="bg1"/>
                </a:solidFill>
              </a:rPr>
              <a:t>（科学研究費補助金、国立天文台や大学等の天文学研究に関する経費を除く）</a:t>
            </a:r>
            <a:endParaRPr kumimoji="1" lang="ja-JP" altLang="en-US" sz="2800" dirty="0">
              <a:solidFill>
                <a:schemeClr val="bg1"/>
              </a:solidFill>
            </a:endParaRPr>
          </a:p>
        </p:txBody>
      </p:sp>
    </p:spTree>
    <p:extLst>
      <p:ext uri="{BB962C8B-B14F-4D97-AF65-F5344CB8AC3E}">
        <p14:creationId xmlns:p14="http://schemas.microsoft.com/office/powerpoint/2010/main" val="131783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solidFill>
                  <a:srgbClr val="000000"/>
                </a:solidFill>
              </a:rPr>
              <a:t>日本の国家予算は？</a:t>
            </a:r>
            <a:endParaRPr kumimoji="1" lang="ja-JP" altLang="en-US" sz="3600" dirty="0">
              <a:solidFill>
                <a:srgbClr val="000000"/>
              </a:solidFill>
            </a:endParaRPr>
          </a:p>
        </p:txBody>
      </p:sp>
      <p:sp>
        <p:nvSpPr>
          <p:cNvPr id="3" name="コンテンツ プレースホルダー 2"/>
          <p:cNvSpPr>
            <a:spLocks noGrp="1"/>
          </p:cNvSpPr>
          <p:nvPr>
            <p:ph idx="1"/>
          </p:nvPr>
        </p:nvSpPr>
        <p:spPr>
          <a:xfrm>
            <a:off x="457200" y="1308706"/>
            <a:ext cx="8229600" cy="4525963"/>
          </a:xfrm>
        </p:spPr>
        <p:txBody>
          <a:bodyPr>
            <a:normAutofit/>
          </a:bodyPr>
          <a:lstStyle/>
          <a:p>
            <a:r>
              <a:rPr kumimoji="1" lang="ja-JP" altLang="en-US" dirty="0" smtClean="0">
                <a:solidFill>
                  <a:srgbClr val="000000"/>
                </a:solidFill>
              </a:rPr>
              <a:t>平成</a:t>
            </a:r>
            <a:r>
              <a:rPr kumimoji="1" lang="en-US" altLang="ja-JP" dirty="0" smtClean="0">
                <a:solidFill>
                  <a:srgbClr val="000000"/>
                </a:solidFill>
              </a:rPr>
              <a:t>22</a:t>
            </a:r>
            <a:r>
              <a:rPr kumimoji="1" lang="ja-JP" altLang="en-US" dirty="0" smtClean="0">
                <a:solidFill>
                  <a:srgbClr val="000000"/>
                </a:solidFill>
              </a:rPr>
              <a:t>年度収入：</a:t>
            </a:r>
            <a:r>
              <a:rPr kumimoji="1" lang="en-US" altLang="ja-JP" dirty="0" smtClean="0">
                <a:solidFill>
                  <a:srgbClr val="000000"/>
                </a:solidFill>
              </a:rPr>
              <a:t>~92</a:t>
            </a:r>
            <a:r>
              <a:rPr lang="ja-JP" altLang="en-US" dirty="0" smtClean="0">
                <a:solidFill>
                  <a:srgbClr val="000000"/>
                </a:solidFill>
              </a:rPr>
              <a:t>兆</a:t>
            </a:r>
            <a:r>
              <a:rPr kumimoji="1" lang="ja-JP" altLang="en-US" dirty="0" smtClean="0">
                <a:solidFill>
                  <a:srgbClr val="000000"/>
                </a:solidFill>
              </a:rPr>
              <a:t>円</a:t>
            </a:r>
            <a:endParaRPr kumimoji="1" lang="en-US" altLang="ja-JP" dirty="0" smtClean="0">
              <a:solidFill>
                <a:srgbClr val="000000"/>
              </a:solidFill>
            </a:endParaRPr>
          </a:p>
          <a:p>
            <a:pPr lvl="1"/>
            <a:r>
              <a:rPr lang="ja-JP" altLang="en-US" dirty="0">
                <a:solidFill>
                  <a:srgbClr val="000000"/>
                </a:solidFill>
              </a:rPr>
              <a:t>公債（借金）：</a:t>
            </a:r>
            <a:r>
              <a:rPr lang="en-US" altLang="ja-JP" dirty="0">
                <a:solidFill>
                  <a:srgbClr val="000000"/>
                </a:solidFill>
              </a:rPr>
              <a:t>~</a:t>
            </a:r>
            <a:r>
              <a:rPr lang="en-US" altLang="ja-JP" dirty="0" smtClean="0">
                <a:solidFill>
                  <a:srgbClr val="000000"/>
                </a:solidFill>
              </a:rPr>
              <a:t>44</a:t>
            </a:r>
            <a:r>
              <a:rPr lang="ja-JP" altLang="en-US" dirty="0" smtClean="0">
                <a:solidFill>
                  <a:srgbClr val="000000"/>
                </a:solidFill>
              </a:rPr>
              <a:t>兆円</a:t>
            </a:r>
            <a:endParaRPr lang="en-US" altLang="ja-JP" dirty="0" smtClean="0">
              <a:solidFill>
                <a:srgbClr val="000000"/>
              </a:solidFill>
            </a:endParaRPr>
          </a:p>
          <a:p>
            <a:pPr lvl="1"/>
            <a:r>
              <a:rPr lang="ja-JP" altLang="en-US" dirty="0" smtClean="0">
                <a:solidFill>
                  <a:srgbClr val="000000"/>
                </a:solidFill>
              </a:rPr>
              <a:t>税収：</a:t>
            </a:r>
            <a:r>
              <a:rPr lang="en-US" altLang="ja-JP" dirty="0">
                <a:solidFill>
                  <a:srgbClr val="000000"/>
                </a:solidFill>
              </a:rPr>
              <a:t>~</a:t>
            </a:r>
            <a:r>
              <a:rPr lang="en-US" altLang="ja-JP" dirty="0" smtClean="0">
                <a:solidFill>
                  <a:srgbClr val="000000"/>
                </a:solidFill>
              </a:rPr>
              <a:t>37</a:t>
            </a:r>
            <a:r>
              <a:rPr lang="ja-JP" altLang="en-US" dirty="0" smtClean="0">
                <a:solidFill>
                  <a:srgbClr val="000000"/>
                </a:solidFill>
              </a:rPr>
              <a:t>兆円</a:t>
            </a:r>
            <a:endParaRPr lang="en-US" altLang="ja-JP" dirty="0" smtClean="0">
              <a:solidFill>
                <a:srgbClr val="000000"/>
              </a:solidFill>
            </a:endParaRPr>
          </a:p>
          <a:p>
            <a:pPr lvl="1"/>
            <a:r>
              <a:rPr kumimoji="1" lang="ja-JP" altLang="en-US" dirty="0" smtClean="0">
                <a:solidFill>
                  <a:srgbClr val="000000"/>
                </a:solidFill>
              </a:rPr>
              <a:t>その他収入：</a:t>
            </a:r>
            <a:r>
              <a:rPr kumimoji="1" lang="en-US" altLang="ja-JP" dirty="0" smtClean="0">
                <a:solidFill>
                  <a:srgbClr val="000000"/>
                </a:solidFill>
              </a:rPr>
              <a:t>~11</a:t>
            </a:r>
            <a:r>
              <a:rPr lang="ja-JP" altLang="en-US" dirty="0" smtClean="0">
                <a:solidFill>
                  <a:srgbClr val="000000"/>
                </a:solidFill>
              </a:rPr>
              <a:t>兆</a:t>
            </a:r>
            <a:r>
              <a:rPr kumimoji="1" lang="ja-JP" altLang="en-US" dirty="0" smtClean="0">
                <a:solidFill>
                  <a:srgbClr val="000000"/>
                </a:solidFill>
              </a:rPr>
              <a:t>円</a:t>
            </a:r>
            <a:endParaRPr kumimoji="1" lang="en-US" altLang="ja-JP" dirty="0" smtClean="0">
              <a:solidFill>
                <a:srgbClr val="000000"/>
              </a:solidFill>
            </a:endParaRPr>
          </a:p>
          <a:p>
            <a:r>
              <a:rPr lang="ja-JP" altLang="en-US" dirty="0" smtClean="0">
                <a:solidFill>
                  <a:srgbClr val="000000"/>
                </a:solidFill>
              </a:rPr>
              <a:t>平成</a:t>
            </a:r>
            <a:r>
              <a:rPr lang="en-US" altLang="ja-JP" dirty="0" smtClean="0">
                <a:solidFill>
                  <a:srgbClr val="000000"/>
                </a:solidFill>
              </a:rPr>
              <a:t>22</a:t>
            </a:r>
            <a:r>
              <a:rPr lang="ja-JP" altLang="en-US" dirty="0" smtClean="0">
                <a:solidFill>
                  <a:srgbClr val="000000"/>
                </a:solidFill>
              </a:rPr>
              <a:t>年度支出：</a:t>
            </a:r>
            <a:r>
              <a:rPr lang="en-US" altLang="ja-JP" dirty="0" smtClean="0">
                <a:solidFill>
                  <a:srgbClr val="000000"/>
                </a:solidFill>
              </a:rPr>
              <a:t>~92</a:t>
            </a:r>
            <a:r>
              <a:rPr lang="ja-JP" altLang="en-US" dirty="0" smtClean="0">
                <a:solidFill>
                  <a:srgbClr val="000000"/>
                </a:solidFill>
              </a:rPr>
              <a:t>兆円</a:t>
            </a:r>
            <a:endParaRPr lang="en-US" altLang="ja-JP" dirty="0" smtClean="0">
              <a:solidFill>
                <a:srgbClr val="000000"/>
              </a:solidFill>
            </a:endParaRPr>
          </a:p>
          <a:p>
            <a:pPr lvl="1"/>
            <a:r>
              <a:rPr lang="ja-JP" altLang="en-US" dirty="0">
                <a:solidFill>
                  <a:srgbClr val="000000"/>
                </a:solidFill>
              </a:rPr>
              <a:t>社会保障関係：</a:t>
            </a:r>
            <a:r>
              <a:rPr lang="en-US" altLang="ja-JP" dirty="0">
                <a:solidFill>
                  <a:srgbClr val="000000"/>
                </a:solidFill>
              </a:rPr>
              <a:t>~</a:t>
            </a:r>
            <a:r>
              <a:rPr lang="en-US" altLang="ja-JP" dirty="0" smtClean="0">
                <a:solidFill>
                  <a:srgbClr val="000000"/>
                </a:solidFill>
              </a:rPr>
              <a:t>27</a:t>
            </a:r>
            <a:r>
              <a:rPr lang="ja-JP" altLang="en-US" dirty="0" smtClean="0">
                <a:solidFill>
                  <a:srgbClr val="000000"/>
                </a:solidFill>
              </a:rPr>
              <a:t>兆円</a:t>
            </a:r>
            <a:endParaRPr lang="en-US" altLang="ja-JP" dirty="0" smtClean="0">
              <a:solidFill>
                <a:srgbClr val="000000"/>
              </a:solidFill>
            </a:endParaRPr>
          </a:p>
          <a:p>
            <a:pPr lvl="1"/>
            <a:r>
              <a:rPr lang="ja-JP" altLang="en-US" dirty="0" smtClean="0">
                <a:solidFill>
                  <a:srgbClr val="000000"/>
                </a:solidFill>
              </a:rPr>
              <a:t>国債費（借金返済）：</a:t>
            </a:r>
            <a:r>
              <a:rPr lang="en-US" altLang="ja-JP" dirty="0" smtClean="0">
                <a:solidFill>
                  <a:srgbClr val="000000"/>
                </a:solidFill>
              </a:rPr>
              <a:t>~21</a:t>
            </a:r>
            <a:r>
              <a:rPr lang="ja-JP" altLang="en-US" dirty="0" smtClean="0">
                <a:solidFill>
                  <a:srgbClr val="000000"/>
                </a:solidFill>
              </a:rPr>
              <a:t>兆円</a:t>
            </a:r>
            <a:endParaRPr lang="en-US" altLang="ja-JP" dirty="0" smtClean="0">
              <a:solidFill>
                <a:srgbClr val="000000"/>
              </a:solidFill>
            </a:endParaRPr>
          </a:p>
          <a:p>
            <a:pPr lvl="1"/>
            <a:r>
              <a:rPr lang="ja-JP" altLang="en-US" dirty="0" smtClean="0">
                <a:solidFill>
                  <a:srgbClr val="000000"/>
                </a:solidFill>
              </a:rPr>
              <a:t>地方交付税：</a:t>
            </a:r>
            <a:r>
              <a:rPr lang="en-US" altLang="ja-JP" dirty="0" smtClean="0">
                <a:solidFill>
                  <a:srgbClr val="000000"/>
                </a:solidFill>
              </a:rPr>
              <a:t>~17</a:t>
            </a:r>
            <a:r>
              <a:rPr lang="ja-JP" altLang="en-US" dirty="0" smtClean="0">
                <a:solidFill>
                  <a:srgbClr val="000000"/>
                </a:solidFill>
              </a:rPr>
              <a:t>兆円</a:t>
            </a:r>
            <a:endParaRPr lang="en-US" altLang="ja-JP" dirty="0" smtClean="0">
              <a:solidFill>
                <a:srgbClr val="000000"/>
              </a:solidFill>
            </a:endParaRPr>
          </a:p>
          <a:p>
            <a:pPr marL="457200" lvl="1" indent="0">
              <a:buNone/>
            </a:pPr>
            <a:endParaRPr lang="en-US" altLang="ja-JP" dirty="0" smtClean="0">
              <a:solidFill>
                <a:srgbClr val="000000"/>
              </a:solidFill>
            </a:endParaRPr>
          </a:p>
        </p:txBody>
      </p:sp>
      <p:sp>
        <p:nvSpPr>
          <p:cNvPr id="4" name="テキスト ボックス 3"/>
          <p:cNvSpPr txBox="1"/>
          <p:nvPr/>
        </p:nvSpPr>
        <p:spPr>
          <a:xfrm>
            <a:off x="3910034" y="6230675"/>
            <a:ext cx="4964119" cy="523220"/>
          </a:xfrm>
          <a:prstGeom prst="rect">
            <a:avLst/>
          </a:prstGeom>
          <a:noFill/>
        </p:spPr>
        <p:txBody>
          <a:bodyPr wrap="none" rtlCol="0">
            <a:spAutoFit/>
          </a:bodyPr>
          <a:lstStyle/>
          <a:p>
            <a:r>
              <a:rPr kumimoji="1" lang="en-US" altLang="ja-JP" sz="2800" dirty="0" smtClean="0"/>
              <a:t>.</a:t>
            </a:r>
            <a:r>
              <a:rPr kumimoji="1" lang="en-US" altLang="ja-JP" sz="2800" dirty="0" smtClean="0">
                <a:solidFill>
                  <a:schemeClr val="bg1"/>
                </a:solidFill>
              </a:rPr>
              <a:t>...</a:t>
            </a:r>
            <a:r>
              <a:rPr kumimoji="1" lang="ja-JP" altLang="en-US" sz="2800" dirty="0" smtClean="0">
                <a:solidFill>
                  <a:schemeClr val="bg1"/>
                </a:solidFill>
              </a:rPr>
              <a:t>宇宙などやっている場合か？</a:t>
            </a:r>
            <a:endParaRPr kumimoji="1" lang="ja-JP" altLang="en-US" sz="2800" dirty="0"/>
          </a:p>
        </p:txBody>
      </p:sp>
    </p:spTree>
    <p:extLst>
      <p:ext uri="{BB962C8B-B14F-4D97-AF65-F5344CB8AC3E}">
        <p14:creationId xmlns:p14="http://schemas.microsoft.com/office/powerpoint/2010/main" val="13247120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2587" y="5033379"/>
            <a:ext cx="6131413" cy="1143000"/>
          </a:xfrm>
        </p:spPr>
        <p:txBody>
          <a:bodyPr>
            <a:normAutofit/>
          </a:bodyPr>
          <a:lstStyle/>
          <a:p>
            <a:r>
              <a:rPr kumimoji="1" lang="ja-JP" altLang="en-US" sz="3200" dirty="0" smtClean="0"/>
              <a:t>宇宙は人間に</a:t>
            </a:r>
            <a:r>
              <a:rPr kumimoji="1" lang="en-US" altLang="ja-JP" sz="3200" dirty="0" smtClean="0"/>
              <a:t/>
            </a:r>
            <a:br>
              <a:rPr kumimoji="1" lang="en-US" altLang="ja-JP" sz="3200" dirty="0" smtClean="0"/>
            </a:br>
            <a:r>
              <a:rPr kumimoji="1" lang="ja-JP" altLang="en-US" sz="3200" dirty="0" smtClean="0"/>
              <a:t>何をもたらしてきたか</a:t>
            </a:r>
            <a:endParaRPr kumimoji="1" lang="ja-JP" altLang="en-US" sz="3200" dirty="0"/>
          </a:p>
        </p:txBody>
      </p:sp>
      <p:pic>
        <p:nvPicPr>
          <p:cNvPr id="4" name="図 3"/>
          <p:cNvPicPr>
            <a:picLocks noChangeAspect="1"/>
          </p:cNvPicPr>
          <p:nvPr/>
        </p:nvPicPr>
        <p:blipFill>
          <a:blip r:embed="rId2"/>
          <a:stretch>
            <a:fillRect/>
          </a:stretch>
        </p:blipFill>
        <p:spPr>
          <a:xfrm>
            <a:off x="0" y="2895793"/>
            <a:ext cx="3012587" cy="3962207"/>
          </a:xfrm>
          <a:prstGeom prst="rect">
            <a:avLst/>
          </a:prstGeom>
        </p:spPr>
      </p:pic>
      <p:pic>
        <p:nvPicPr>
          <p:cNvPr id="5" name="図 4" descr="hosi2-yok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587" y="0"/>
            <a:ext cx="6420171" cy="3872010"/>
          </a:xfrm>
          <a:prstGeom prst="rect">
            <a:avLst/>
          </a:prstGeom>
        </p:spPr>
      </p:pic>
    </p:spTree>
    <p:extLst>
      <p:ext uri="{BB962C8B-B14F-4D97-AF65-F5344CB8AC3E}">
        <p14:creationId xmlns:p14="http://schemas.microsoft.com/office/powerpoint/2010/main" val="29266518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天文学は最古の学問</a:t>
            </a:r>
            <a:r>
              <a:rPr kumimoji="1" lang="ja-JP" altLang="en-US" sz="3600" dirty="0" smtClean="0"/>
              <a:t>（の一つ）</a:t>
            </a:r>
            <a:endParaRPr kumimoji="1" lang="ja-JP" altLang="en-US" sz="3600" dirty="0"/>
          </a:p>
        </p:txBody>
      </p:sp>
      <p:pic>
        <p:nvPicPr>
          <p:cNvPr id="4" name="図 3"/>
          <p:cNvPicPr>
            <a:picLocks noChangeAspect="1"/>
          </p:cNvPicPr>
          <p:nvPr/>
        </p:nvPicPr>
        <p:blipFill>
          <a:blip r:embed="rId2"/>
          <a:stretch>
            <a:fillRect/>
          </a:stretch>
        </p:blipFill>
        <p:spPr>
          <a:xfrm>
            <a:off x="781452" y="2311160"/>
            <a:ext cx="3602938" cy="2702204"/>
          </a:xfrm>
          <a:prstGeom prst="rect">
            <a:avLst/>
          </a:prstGeom>
        </p:spPr>
      </p:pic>
      <p:sp>
        <p:nvSpPr>
          <p:cNvPr id="5" name="テキスト ボックス 4"/>
          <p:cNvSpPr txBox="1"/>
          <p:nvPr/>
        </p:nvSpPr>
        <p:spPr>
          <a:xfrm>
            <a:off x="4080191" y="5809130"/>
            <a:ext cx="3569256" cy="707886"/>
          </a:xfrm>
          <a:prstGeom prst="rect">
            <a:avLst/>
          </a:prstGeom>
          <a:noFill/>
        </p:spPr>
        <p:txBody>
          <a:bodyPr wrap="none" rtlCol="0">
            <a:spAutoFit/>
          </a:bodyPr>
          <a:lstStyle/>
          <a:p>
            <a:r>
              <a:rPr lang="ja-JP" altLang="en-US" sz="2000" dirty="0" smtClean="0"/>
              <a:t>古代インドの宇宙観</a:t>
            </a:r>
            <a:endParaRPr lang="en-US" altLang="ja-JP" sz="2000" dirty="0" smtClean="0"/>
          </a:p>
          <a:p>
            <a:r>
              <a:rPr lang="en-US" altLang="ja-JP" sz="2000" dirty="0" smtClean="0"/>
              <a:t>http</a:t>
            </a:r>
            <a:r>
              <a:rPr lang="en-US" altLang="ja-JP" sz="2000" dirty="0"/>
              <a:t>://rikanet2.</a:t>
            </a:r>
            <a:r>
              <a:rPr lang="en-US" altLang="ja-JP" sz="2000" dirty="0" smtClean="0"/>
              <a:t>jst.go.jp</a:t>
            </a:r>
            <a:r>
              <a:rPr lang="ja-JP" altLang="en-US" sz="2000" dirty="0" smtClean="0"/>
              <a:t>より拝借</a:t>
            </a:r>
            <a:endParaRPr kumimoji="1" lang="ja-JP" altLang="en-US" sz="2000" dirty="0"/>
          </a:p>
        </p:txBody>
      </p:sp>
      <p:sp>
        <p:nvSpPr>
          <p:cNvPr id="6" name="コンテンツ プレースホルダー 5"/>
          <p:cNvSpPr>
            <a:spLocks noGrp="1"/>
          </p:cNvSpPr>
          <p:nvPr>
            <p:ph idx="1"/>
          </p:nvPr>
        </p:nvSpPr>
        <p:spPr>
          <a:xfrm>
            <a:off x="914400" y="1417638"/>
            <a:ext cx="8229600" cy="1002456"/>
          </a:xfrm>
        </p:spPr>
        <p:txBody>
          <a:bodyPr>
            <a:normAutofit/>
          </a:bodyPr>
          <a:lstStyle/>
          <a:p>
            <a:r>
              <a:rPr lang="ja-JP" altLang="en-US" sz="2400" dirty="0" smtClean="0"/>
              <a:t>ヒトはいつの時代も、「宇宙（世界）はどうなっているのか？」に興味を頂いてきた</a:t>
            </a:r>
            <a:endParaRPr kumimoji="1" lang="ja-JP" altLang="en-US" sz="2400" dirty="0"/>
          </a:p>
        </p:txBody>
      </p:sp>
    </p:spTree>
    <p:extLst>
      <p:ext uri="{BB962C8B-B14F-4D97-AF65-F5344CB8AC3E}">
        <p14:creationId xmlns:p14="http://schemas.microsoft.com/office/powerpoint/2010/main" val="18343349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3817"/>
            <a:ext cx="8229600" cy="1143000"/>
          </a:xfrm>
        </p:spPr>
        <p:txBody>
          <a:bodyPr>
            <a:normAutofit/>
          </a:bodyPr>
          <a:lstStyle/>
          <a:p>
            <a:r>
              <a:rPr lang="ja-JP" altLang="en-US" sz="3600" dirty="0" smtClean="0"/>
              <a:t>それでも地球は回っている</a:t>
            </a:r>
            <a:r>
              <a:rPr lang="en-US" altLang="ja-JP" sz="3600" dirty="0" smtClean="0"/>
              <a:t>...</a:t>
            </a:r>
            <a:endParaRPr kumimoji="1" lang="ja-JP" altLang="en-US" sz="3600" dirty="0"/>
          </a:p>
        </p:txBody>
      </p:sp>
      <p:pic>
        <p:nvPicPr>
          <p:cNvPr id="4" name="図 3"/>
          <p:cNvPicPr>
            <a:picLocks noChangeAspect="1"/>
          </p:cNvPicPr>
          <p:nvPr/>
        </p:nvPicPr>
        <p:blipFill>
          <a:blip r:embed="rId2"/>
          <a:stretch>
            <a:fillRect/>
          </a:stretch>
        </p:blipFill>
        <p:spPr>
          <a:xfrm>
            <a:off x="4901179" y="3174672"/>
            <a:ext cx="3931340" cy="3310602"/>
          </a:xfrm>
          <a:prstGeom prst="rect">
            <a:avLst/>
          </a:prstGeom>
        </p:spPr>
      </p:pic>
      <p:pic>
        <p:nvPicPr>
          <p:cNvPr id="5" name="図 4"/>
          <p:cNvPicPr>
            <a:picLocks noChangeAspect="1"/>
          </p:cNvPicPr>
          <p:nvPr/>
        </p:nvPicPr>
        <p:blipFill>
          <a:blip r:embed="rId3"/>
          <a:stretch>
            <a:fillRect/>
          </a:stretch>
        </p:blipFill>
        <p:spPr>
          <a:xfrm>
            <a:off x="457200" y="1627649"/>
            <a:ext cx="3403745" cy="2848322"/>
          </a:xfrm>
          <a:prstGeom prst="rect">
            <a:avLst/>
          </a:prstGeom>
        </p:spPr>
      </p:pic>
      <p:sp>
        <p:nvSpPr>
          <p:cNvPr id="6" name="テキスト ボックス 5"/>
          <p:cNvSpPr txBox="1"/>
          <p:nvPr/>
        </p:nvSpPr>
        <p:spPr>
          <a:xfrm>
            <a:off x="374709" y="1165984"/>
            <a:ext cx="1107996" cy="461665"/>
          </a:xfrm>
          <a:prstGeom prst="rect">
            <a:avLst/>
          </a:prstGeom>
          <a:noFill/>
        </p:spPr>
        <p:txBody>
          <a:bodyPr wrap="none" rtlCol="0">
            <a:spAutoFit/>
          </a:bodyPr>
          <a:lstStyle/>
          <a:p>
            <a:r>
              <a:rPr kumimoji="1" lang="ja-JP" altLang="en-US" sz="2400" dirty="0" smtClean="0"/>
              <a:t>天動説</a:t>
            </a:r>
            <a:endParaRPr kumimoji="1" lang="ja-JP" altLang="en-US" sz="2400" dirty="0"/>
          </a:p>
        </p:txBody>
      </p:sp>
      <p:sp>
        <p:nvSpPr>
          <p:cNvPr id="7" name="テキスト ボックス 6"/>
          <p:cNvSpPr txBox="1"/>
          <p:nvPr/>
        </p:nvSpPr>
        <p:spPr>
          <a:xfrm>
            <a:off x="7724523" y="2715205"/>
            <a:ext cx="1107996" cy="461665"/>
          </a:xfrm>
          <a:prstGeom prst="rect">
            <a:avLst/>
          </a:prstGeom>
          <a:noFill/>
        </p:spPr>
        <p:txBody>
          <a:bodyPr wrap="none" rtlCol="0">
            <a:spAutoFit/>
          </a:bodyPr>
          <a:lstStyle/>
          <a:p>
            <a:r>
              <a:rPr lang="ja-JP" altLang="en-US" sz="2400" dirty="0" smtClean="0"/>
              <a:t>地</a:t>
            </a:r>
            <a:r>
              <a:rPr kumimoji="1" lang="ja-JP" altLang="en-US" sz="2400" dirty="0" smtClean="0"/>
              <a:t>動説</a:t>
            </a:r>
            <a:endParaRPr kumimoji="1" lang="ja-JP" altLang="en-US" sz="2400" dirty="0"/>
          </a:p>
        </p:txBody>
      </p:sp>
      <p:sp>
        <p:nvSpPr>
          <p:cNvPr id="8" name="テキスト ボックス 7"/>
          <p:cNvSpPr txBox="1"/>
          <p:nvPr/>
        </p:nvSpPr>
        <p:spPr>
          <a:xfrm>
            <a:off x="187356" y="4931039"/>
            <a:ext cx="4683895" cy="1569660"/>
          </a:xfrm>
          <a:prstGeom prst="rect">
            <a:avLst/>
          </a:prstGeom>
          <a:noFill/>
        </p:spPr>
        <p:txBody>
          <a:bodyPr wrap="square" rtlCol="0">
            <a:spAutoFit/>
          </a:bodyPr>
          <a:lstStyle/>
          <a:p>
            <a:r>
              <a:rPr lang="ja-JP" altLang="en-US" sz="2400" dirty="0" smtClean="0"/>
              <a:t>夜空の星の動きの</a:t>
            </a:r>
            <a:r>
              <a:rPr kumimoji="1" lang="ja-JP" altLang="en-US" sz="2400" dirty="0" smtClean="0"/>
              <a:t>精密な観察と、</a:t>
            </a:r>
            <a:endParaRPr kumimoji="1" lang="en-US" altLang="ja-JP" sz="2400" dirty="0" smtClean="0"/>
          </a:p>
          <a:p>
            <a:r>
              <a:rPr lang="ja-JP" altLang="en-US" sz="2400" dirty="0" smtClean="0"/>
              <a:t>それを</a:t>
            </a:r>
            <a:r>
              <a:rPr lang="ja-JP" altLang="en-US" sz="2400" dirty="0" smtClean="0">
                <a:solidFill>
                  <a:srgbClr val="000000"/>
                </a:solidFill>
              </a:rPr>
              <a:t>論理的・数学的に説明し</a:t>
            </a:r>
            <a:r>
              <a:rPr lang="ja-JP" altLang="en-US" sz="2400" dirty="0" smtClean="0"/>
              <a:t>ようという</a:t>
            </a:r>
            <a:r>
              <a:rPr kumimoji="1" lang="ja-JP" altLang="en-US" sz="2400" dirty="0" smtClean="0"/>
              <a:t>努力から、地動説が見いだされた</a:t>
            </a:r>
            <a:endParaRPr kumimoji="1" lang="ja-JP" altLang="en-US" sz="2400" dirty="0"/>
          </a:p>
        </p:txBody>
      </p:sp>
      <p:sp>
        <p:nvSpPr>
          <p:cNvPr id="9" name="テキスト ボックス 8"/>
          <p:cNvSpPr txBox="1"/>
          <p:nvPr/>
        </p:nvSpPr>
        <p:spPr>
          <a:xfrm>
            <a:off x="374709" y="3464761"/>
            <a:ext cx="8505453" cy="646331"/>
          </a:xfrm>
          <a:prstGeom prst="rect">
            <a:avLst/>
          </a:prstGeom>
          <a:solidFill>
            <a:srgbClr val="FFFFFF"/>
          </a:solidFill>
        </p:spPr>
        <p:txBody>
          <a:bodyPr wrap="none" rtlCol="0">
            <a:spAutoFit/>
          </a:bodyPr>
          <a:lstStyle/>
          <a:p>
            <a:r>
              <a:rPr lang="ja-JP" altLang="en-US" sz="3600" dirty="0" smtClean="0">
                <a:solidFill>
                  <a:srgbClr val="FF0000"/>
                </a:solidFill>
              </a:rPr>
              <a:t>世界は人間の理性で理解できるものである</a:t>
            </a:r>
            <a:endParaRPr kumimoji="1" lang="ja-JP" altLang="en-US" sz="3600" dirty="0">
              <a:solidFill>
                <a:srgbClr val="FF0000"/>
              </a:solidFill>
            </a:endParaRPr>
          </a:p>
        </p:txBody>
      </p:sp>
    </p:spTree>
    <p:extLst>
      <p:ext uri="{BB962C8B-B14F-4D97-AF65-F5344CB8AC3E}">
        <p14:creationId xmlns:p14="http://schemas.microsoft.com/office/powerpoint/2010/main" val="256430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060915_CMB_Timeline75.jpg"/>
          <p:cNvPicPr>
            <a:picLocks noChangeAspect="1"/>
          </p:cNvPicPr>
          <p:nvPr/>
        </p:nvPicPr>
        <p:blipFill>
          <a:blip r:embed="rId2"/>
          <a:stretch>
            <a:fillRect/>
          </a:stretch>
        </p:blipFill>
        <p:spPr>
          <a:xfrm>
            <a:off x="1645677" y="1272006"/>
            <a:ext cx="5838870" cy="4203986"/>
          </a:xfrm>
          <a:prstGeom prst="rect">
            <a:avLst/>
          </a:prstGeom>
        </p:spPr>
      </p:pic>
      <p:sp>
        <p:nvSpPr>
          <p:cNvPr id="2" name="タイトル 1"/>
          <p:cNvSpPr>
            <a:spLocks noGrp="1"/>
          </p:cNvSpPr>
          <p:nvPr>
            <p:ph type="title"/>
          </p:nvPr>
        </p:nvSpPr>
        <p:spPr/>
        <p:txBody>
          <a:bodyPr/>
          <a:lstStyle/>
          <a:p>
            <a:r>
              <a:rPr kumimoji="1" lang="ja-JP" altLang="en-US" dirty="0" smtClean="0"/>
              <a:t>宇宙</a:t>
            </a:r>
            <a:r>
              <a:rPr lang="ja-JP" altLang="en-US" dirty="0" smtClean="0"/>
              <a:t>は永遠に同じではない</a:t>
            </a:r>
            <a:endParaRPr kumimoji="1" lang="ja-JP" altLang="en-US" dirty="0"/>
          </a:p>
        </p:txBody>
      </p:sp>
      <p:sp>
        <p:nvSpPr>
          <p:cNvPr id="5" name="テキスト ボックス 4"/>
          <p:cNvSpPr txBox="1"/>
          <p:nvPr/>
        </p:nvSpPr>
        <p:spPr>
          <a:xfrm>
            <a:off x="290661" y="5475992"/>
            <a:ext cx="8396139" cy="1200328"/>
          </a:xfrm>
          <a:prstGeom prst="rect">
            <a:avLst/>
          </a:prstGeom>
          <a:noFill/>
        </p:spPr>
        <p:txBody>
          <a:bodyPr wrap="square" rtlCol="0">
            <a:spAutoFit/>
          </a:bodyPr>
          <a:lstStyle/>
          <a:p>
            <a:pPr marL="342900" indent="-342900">
              <a:buFont typeface="Arial"/>
              <a:buChar char="•"/>
            </a:pPr>
            <a:r>
              <a:rPr kumimoji="1" lang="ja-JP" altLang="en-US" sz="2400" dirty="0" smtClean="0"/>
              <a:t>宇宙がビッグバンで始まり、今も膨張を続けていることは、今では誰もが知っている。</a:t>
            </a:r>
            <a:endParaRPr kumimoji="1" lang="en-US" altLang="ja-JP" sz="2400" dirty="0" smtClean="0"/>
          </a:p>
          <a:p>
            <a:pPr marL="342900" indent="-342900">
              <a:buFont typeface="Arial"/>
              <a:buChar char="•"/>
            </a:pPr>
            <a:r>
              <a:rPr kumimoji="1" lang="ja-JP" altLang="en-US" sz="2400" dirty="0" smtClean="0"/>
              <a:t>が、アインシュタインでさえも初めは受け入れられなかった</a:t>
            </a:r>
            <a:endParaRPr kumimoji="1" lang="ja-JP" altLang="en-US" sz="2400" dirty="0"/>
          </a:p>
        </p:txBody>
      </p:sp>
    </p:spTree>
    <p:extLst>
      <p:ext uri="{BB962C8B-B14F-4D97-AF65-F5344CB8AC3E}">
        <p14:creationId xmlns:p14="http://schemas.microsoft.com/office/powerpoint/2010/main" val="3519438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今日の内容</a:t>
            </a:r>
            <a:endParaRPr lang="ja-JP" altLang="en-US" dirty="0"/>
          </a:p>
        </p:txBody>
      </p:sp>
      <p:sp>
        <p:nvSpPr>
          <p:cNvPr id="3" name="コンテンツ プレースホルダ 2"/>
          <p:cNvSpPr>
            <a:spLocks noGrp="1"/>
          </p:cNvSpPr>
          <p:nvPr>
            <p:ph idx="1"/>
          </p:nvPr>
        </p:nvSpPr>
        <p:spPr/>
        <p:txBody>
          <a:bodyPr/>
          <a:lstStyle/>
          <a:p>
            <a:r>
              <a:rPr lang="ja-JP" altLang="en-US" dirty="0" smtClean="0"/>
              <a:t>わたしたちの宇宙はどんなところ？</a:t>
            </a:r>
            <a:endParaRPr lang="en-US" altLang="ja-JP" dirty="0" smtClean="0"/>
          </a:p>
          <a:p>
            <a:endParaRPr lang="en-US" altLang="ja-JP" dirty="0" smtClean="0"/>
          </a:p>
          <a:p>
            <a:r>
              <a:rPr lang="ja-JP" altLang="en-US" dirty="0" smtClean="0"/>
              <a:t>宇宙はどのようにして始まったか？</a:t>
            </a:r>
            <a:endParaRPr lang="en-US" altLang="ja-JP" dirty="0" smtClean="0"/>
          </a:p>
          <a:p>
            <a:endParaRPr lang="en-US" altLang="ja-JP" dirty="0"/>
          </a:p>
          <a:p>
            <a:r>
              <a:rPr lang="ja-JP" altLang="en-US" dirty="0" smtClean="0"/>
              <a:t>終わりはあるのか？</a:t>
            </a:r>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a:t>
            </a:r>
            <a:r>
              <a:rPr lang="ja-JP" altLang="en-US" dirty="0" smtClean="0"/>
              <a:t>世紀の宇宙開発の最大の成果</a:t>
            </a:r>
            <a:endParaRPr kumimoji="1" lang="ja-JP" altLang="en-US" dirty="0"/>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260" y="1894733"/>
            <a:ext cx="3693170" cy="3693170"/>
          </a:xfrm>
          <a:prstGeom prst="rect">
            <a:avLst/>
          </a:prstGeom>
        </p:spPr>
      </p:pic>
    </p:spTree>
    <p:extLst>
      <p:ext uri="{BB962C8B-B14F-4D97-AF65-F5344CB8AC3E}">
        <p14:creationId xmlns:p14="http://schemas.microsoft.com/office/powerpoint/2010/main" val="1061027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71465"/>
            <a:ext cx="8229600" cy="5479017"/>
          </a:xfrm>
        </p:spPr>
        <p:txBody>
          <a:bodyPr>
            <a:normAutofit/>
          </a:bodyPr>
          <a:lstStyle/>
          <a:p>
            <a:r>
              <a:rPr kumimoji="1" lang="ja-JP" altLang="en-US" dirty="0" smtClean="0"/>
              <a:t>「地球は青かった」</a:t>
            </a:r>
            <a:r>
              <a:rPr kumimoji="1" lang="en-US" altLang="ja-JP" dirty="0" smtClean="0"/>
              <a:t>...</a:t>
            </a:r>
            <a:r>
              <a:rPr lang="ja-JP" altLang="en-US" dirty="0" smtClean="0"/>
              <a:t>ガガーリン</a:t>
            </a:r>
            <a:endParaRPr lang="en-US" altLang="ja-JP" dirty="0" smtClean="0"/>
          </a:p>
          <a:p>
            <a:endParaRPr kumimoji="1" lang="en-US" altLang="ja-JP" dirty="0"/>
          </a:p>
          <a:p>
            <a:r>
              <a:rPr lang="ja-JP" altLang="en-US" dirty="0" smtClean="0"/>
              <a:t>「宇宙から見ると国境などない」</a:t>
            </a:r>
            <a:r>
              <a:rPr lang="en-US" altLang="ja-JP" dirty="0" smtClean="0"/>
              <a:t>...</a:t>
            </a:r>
            <a:r>
              <a:rPr lang="ja-JP" altLang="en-US" dirty="0" smtClean="0"/>
              <a:t>宇宙飛行士が口を揃えて言う言葉</a:t>
            </a:r>
            <a:endParaRPr kumimoji="1" lang="en-US" altLang="ja-JP" dirty="0" smtClean="0"/>
          </a:p>
          <a:p>
            <a:endParaRPr lang="en-US" altLang="ja-JP" dirty="0"/>
          </a:p>
          <a:p>
            <a:r>
              <a:rPr kumimoji="1" lang="ja-JP" altLang="en-US" dirty="0" smtClean="0"/>
              <a:t>「米ソの冷戦を終わらせたのは、究極的には宇宙か</a:t>
            </a:r>
            <a:r>
              <a:rPr lang="ja-JP" altLang="en-US" dirty="0" smtClean="0"/>
              <a:t>ら見た地球の姿である</a:t>
            </a:r>
            <a:r>
              <a:rPr kumimoji="1" lang="ja-JP" altLang="en-US" dirty="0" smtClean="0"/>
              <a:t>」</a:t>
            </a:r>
            <a:r>
              <a:rPr kumimoji="1" lang="en-US" altLang="ja-JP" dirty="0" smtClean="0"/>
              <a:t>...</a:t>
            </a:r>
            <a:r>
              <a:rPr kumimoji="1" lang="ja-JP" altLang="en-US" dirty="0" smtClean="0"/>
              <a:t>立花隆</a:t>
            </a:r>
            <a:endParaRPr kumimoji="1" lang="en-US" altLang="ja-JP" dirty="0" smtClean="0"/>
          </a:p>
          <a:p>
            <a:endParaRPr lang="en-US" altLang="ja-JP" dirty="0"/>
          </a:p>
          <a:p>
            <a:r>
              <a:rPr kumimoji="1" lang="ja-JP" altLang="en-US" dirty="0" smtClean="0"/>
              <a:t>「宇宙船地球号」</a:t>
            </a:r>
            <a:endParaRPr kumimoji="1" lang="ja-JP" altLang="en-US" dirty="0"/>
          </a:p>
        </p:txBody>
      </p:sp>
    </p:spTree>
    <p:extLst>
      <p:ext uri="{BB962C8B-B14F-4D97-AF65-F5344CB8AC3E}">
        <p14:creationId xmlns:p14="http://schemas.microsoft.com/office/powerpoint/2010/main" val="32363125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それで、いいのか？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冷戦が終わった後も、地域の紛争はむしろ激化しているところがある</a:t>
            </a:r>
            <a:endParaRPr kumimoji="1" lang="en-US" altLang="ja-JP" dirty="0" smtClean="0"/>
          </a:p>
          <a:p>
            <a:endParaRPr lang="en-US" altLang="ja-JP" dirty="0"/>
          </a:p>
          <a:p>
            <a:r>
              <a:rPr kumimoji="1" lang="ja-JP" altLang="en-US" dirty="0" smtClean="0"/>
              <a:t>地球の環境は変化する。生命はいつか進化する</a:t>
            </a:r>
            <a:r>
              <a:rPr kumimoji="1" lang="en-US" altLang="ja-JP" dirty="0" smtClean="0"/>
              <a:t>...</a:t>
            </a:r>
            <a:r>
              <a:rPr kumimoji="1" lang="ja-JP" altLang="en-US" dirty="0" smtClean="0"/>
              <a:t>いい環境？地球を守るって？</a:t>
            </a:r>
            <a:endParaRPr kumimoji="1" lang="en-US" altLang="ja-JP" dirty="0" smtClean="0"/>
          </a:p>
          <a:p>
            <a:endParaRPr lang="en-US" altLang="ja-JP" dirty="0"/>
          </a:p>
          <a:p>
            <a:r>
              <a:rPr lang="ja-JP" altLang="en-US" dirty="0" smtClean="0"/>
              <a:t>「地球市民」は究極のグローバル化。「国境などない」「みんなが同じ文化」で本当にいいのか？？</a:t>
            </a:r>
            <a:endParaRPr kumimoji="1" lang="en-US" altLang="ja-JP" dirty="0" smtClean="0"/>
          </a:p>
          <a:p>
            <a:endParaRPr lang="en-US" altLang="ja-JP" dirty="0"/>
          </a:p>
          <a:p>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33719191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7677"/>
            <a:ext cx="8229600" cy="1143000"/>
          </a:xfrm>
        </p:spPr>
        <p:txBody>
          <a:bodyPr>
            <a:noAutofit/>
          </a:bodyPr>
          <a:lstStyle/>
          <a:p>
            <a:r>
              <a:rPr kumimoji="1" lang="ja-JP" altLang="en-US" sz="3200" dirty="0" smtClean="0"/>
              <a:t>人間は</a:t>
            </a:r>
            <a:r>
              <a:rPr kumimoji="1" lang="ja-JP" altLang="en-US" sz="3200" dirty="0" smtClean="0">
                <a:solidFill>
                  <a:srgbClr val="000000"/>
                </a:solidFill>
              </a:rPr>
              <a:t>文化</a:t>
            </a:r>
            <a:r>
              <a:rPr kumimoji="1" lang="ja-JP" altLang="en-US" sz="3200" dirty="0" smtClean="0"/>
              <a:t>を変えて環境に適応してきた</a:t>
            </a:r>
            <a:endParaRPr kumimoji="1" lang="ja-JP" altLang="en-US" sz="3200" dirty="0"/>
          </a:p>
        </p:txBody>
      </p:sp>
      <p:pic>
        <p:nvPicPr>
          <p:cNvPr id="4"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356"/>
            <a:ext cx="9144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82491" y="975916"/>
            <a:ext cx="5859697" cy="523220"/>
          </a:xfrm>
          <a:prstGeom prst="rect">
            <a:avLst/>
          </a:prstGeom>
          <a:noFill/>
        </p:spPr>
        <p:txBody>
          <a:bodyPr wrap="none" rtlCol="0">
            <a:spAutoFit/>
          </a:bodyPr>
          <a:lstStyle/>
          <a:p>
            <a:r>
              <a:rPr kumimoji="1" lang="ja-JP" altLang="en-US" sz="2800" dirty="0" smtClean="0"/>
              <a:t>様々な自然環境＝＞多様な種の生命</a:t>
            </a:r>
            <a:endParaRPr kumimoji="1" lang="ja-JP" altLang="en-US" sz="2800" dirty="0"/>
          </a:p>
        </p:txBody>
      </p:sp>
      <p:sp>
        <p:nvSpPr>
          <p:cNvPr id="6" name="テキスト ボックス 5"/>
          <p:cNvSpPr txBox="1"/>
          <p:nvPr/>
        </p:nvSpPr>
        <p:spPr>
          <a:xfrm>
            <a:off x="234891" y="3897543"/>
            <a:ext cx="6398306" cy="523220"/>
          </a:xfrm>
          <a:prstGeom prst="rect">
            <a:avLst/>
          </a:prstGeom>
          <a:noFill/>
        </p:spPr>
        <p:txBody>
          <a:bodyPr wrap="none" rtlCol="0">
            <a:spAutoFit/>
          </a:bodyPr>
          <a:lstStyle/>
          <a:p>
            <a:r>
              <a:rPr kumimoji="1" lang="ja-JP" altLang="en-US" sz="2800" dirty="0" smtClean="0"/>
              <a:t>様々な自然・社会的環境＝＞多様な文化</a:t>
            </a:r>
            <a:endParaRPr kumimoji="1" lang="ja-JP" altLang="en-US" sz="2800" dirty="0"/>
          </a:p>
        </p:txBody>
      </p:sp>
      <p:pic>
        <p:nvPicPr>
          <p:cNvPr id="7" name="図 6" descr="06378_1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7" y="4591350"/>
            <a:ext cx="2286867" cy="1715150"/>
          </a:xfrm>
          <a:prstGeom prst="rect">
            <a:avLst/>
          </a:prstGeom>
        </p:spPr>
      </p:pic>
      <p:pic>
        <p:nvPicPr>
          <p:cNvPr id="8" name="図 7" descr="297168main_apollo_11_1024-76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200" y="4487244"/>
            <a:ext cx="2425675" cy="1819256"/>
          </a:xfrm>
          <a:prstGeom prst="rect">
            <a:avLst/>
          </a:prstGeom>
        </p:spPr>
      </p:pic>
      <p:pic>
        <p:nvPicPr>
          <p:cNvPr id="9" name="図 8"/>
          <p:cNvPicPr>
            <a:picLocks noChangeAspect="1"/>
          </p:cNvPicPr>
          <p:nvPr/>
        </p:nvPicPr>
        <p:blipFill>
          <a:blip r:embed="rId5"/>
          <a:stretch>
            <a:fillRect/>
          </a:stretch>
        </p:blipFill>
        <p:spPr>
          <a:xfrm>
            <a:off x="2232283" y="4591350"/>
            <a:ext cx="2259479" cy="1715150"/>
          </a:xfrm>
          <a:prstGeom prst="rect">
            <a:avLst/>
          </a:prstGeom>
        </p:spPr>
      </p:pic>
      <p:pic>
        <p:nvPicPr>
          <p:cNvPr id="11" name="図 10"/>
          <p:cNvPicPr>
            <a:picLocks noChangeAspect="1"/>
          </p:cNvPicPr>
          <p:nvPr/>
        </p:nvPicPr>
        <p:blipFill>
          <a:blip r:embed="rId6"/>
          <a:stretch>
            <a:fillRect/>
          </a:stretch>
        </p:blipFill>
        <p:spPr>
          <a:xfrm>
            <a:off x="4424778" y="4636342"/>
            <a:ext cx="2499556" cy="1670158"/>
          </a:xfrm>
          <a:prstGeom prst="rect">
            <a:avLst/>
          </a:prstGeom>
        </p:spPr>
      </p:pic>
    </p:spTree>
    <p:extLst>
      <p:ext uri="{BB962C8B-B14F-4D97-AF65-F5344CB8AC3E}">
        <p14:creationId xmlns:p14="http://schemas.microsoft.com/office/powerpoint/2010/main" val="3242973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文化の多様性</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環境も、社会も、これからどんどん変化する</a:t>
            </a:r>
            <a:endParaRPr lang="en-US" altLang="ja-JP" dirty="0" smtClean="0"/>
          </a:p>
          <a:p>
            <a:pPr lvl="1"/>
            <a:r>
              <a:rPr lang="ja-JP" altLang="en-US" dirty="0" smtClean="0"/>
              <a:t>それに適応するには、多様な文化を保持しておかないと？</a:t>
            </a:r>
            <a:endParaRPr lang="en-US" altLang="ja-JP" dirty="0" smtClean="0"/>
          </a:p>
          <a:p>
            <a:endParaRPr kumimoji="1" lang="en-US" altLang="ja-JP" dirty="0"/>
          </a:p>
          <a:p>
            <a:endParaRPr lang="en-US" altLang="ja-JP" dirty="0" smtClean="0"/>
          </a:p>
          <a:p>
            <a:r>
              <a:rPr kumimoji="1" lang="ja-JP" altLang="en-US" dirty="0" smtClean="0"/>
              <a:t>宇宙進出がもたらした「地球は一つ」の思いが、「文化」まで一つにしてしまわないだろうか？</a:t>
            </a:r>
            <a:endParaRPr kumimoji="1" lang="ja-JP" altLang="en-US" dirty="0"/>
          </a:p>
        </p:txBody>
      </p:sp>
    </p:spTree>
    <p:extLst>
      <p:ext uri="{BB962C8B-B14F-4D97-AF65-F5344CB8AC3E}">
        <p14:creationId xmlns:p14="http://schemas.microsoft.com/office/powerpoint/2010/main" val="71367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057" y="238352"/>
            <a:ext cx="8229600" cy="1143000"/>
          </a:xfrm>
        </p:spPr>
        <p:txBody>
          <a:bodyPr>
            <a:normAutofit/>
          </a:bodyPr>
          <a:lstStyle/>
          <a:p>
            <a:pPr algn="l"/>
            <a:r>
              <a:rPr lang="ja-JP" altLang="en-US" sz="3600" dirty="0" smtClean="0"/>
              <a:t>レヴィ＝ストロースさん曰く</a:t>
            </a:r>
            <a:endParaRPr kumimoji="1" lang="ja-JP" altLang="en-US" sz="3600" dirty="0"/>
          </a:p>
        </p:txBody>
      </p:sp>
      <p:sp>
        <p:nvSpPr>
          <p:cNvPr id="3" name="コンテンツ プレースホルダー 2"/>
          <p:cNvSpPr>
            <a:spLocks noGrp="1"/>
          </p:cNvSpPr>
          <p:nvPr>
            <p:ph idx="1"/>
          </p:nvPr>
        </p:nvSpPr>
        <p:spPr>
          <a:xfrm>
            <a:off x="457200" y="1791624"/>
            <a:ext cx="8229600" cy="4132940"/>
          </a:xfrm>
        </p:spPr>
        <p:txBody>
          <a:bodyPr>
            <a:normAutofit/>
          </a:bodyPr>
          <a:lstStyle/>
          <a:p>
            <a:r>
              <a:rPr kumimoji="1" lang="ja-JP" altLang="en-US" sz="2000" dirty="0" smtClean="0"/>
              <a:t>おそらく私たちは、平等と博愛がいつの日かヒトのあいだに、多様性を損なうことなく実現される夢を描いているのだろう。しかし、人類が、かつて想像し得た価値のみの不毛な消費者となり、亜流の作品と幼稚な発明を生み出すことに甘んじたくないならば、人類は、真の創造が、異なった価値観からの呼びかけにたいするある意味の聴力障害を想定し、それが</a:t>
            </a:r>
            <a:r>
              <a:rPr kumimoji="1" lang="ja-JP" altLang="en-US" sz="2000" dirty="0" smtClean="0">
                <a:solidFill>
                  <a:srgbClr val="FF0000"/>
                </a:solidFill>
              </a:rPr>
              <a:t>異なった価値観の拒否、あるいはその否定にまでつながるものである</a:t>
            </a:r>
            <a:r>
              <a:rPr kumimoji="1" lang="ja-JP" altLang="en-US" sz="2000" dirty="0" smtClean="0"/>
              <a:t>ことを、学ばなくてはならない</a:t>
            </a:r>
            <a:endParaRPr kumimoji="1" lang="en-US" altLang="ja-JP" sz="2000" dirty="0" smtClean="0"/>
          </a:p>
          <a:p>
            <a:endParaRPr kumimoji="1" lang="en-US" altLang="ja-JP" sz="2000" dirty="0" smtClean="0"/>
          </a:p>
          <a:p>
            <a:r>
              <a:rPr lang="ja-JP" altLang="en-US" sz="2000" dirty="0" smtClean="0"/>
              <a:t>創造に満ちた偉大な時代とは、</a:t>
            </a:r>
            <a:r>
              <a:rPr lang="ja-JP" altLang="en-US" sz="2000" dirty="0" smtClean="0">
                <a:solidFill>
                  <a:srgbClr val="FF0000"/>
                </a:solidFill>
              </a:rPr>
              <a:t>遠く離れたパートナーと刺激を与え合える程度に情報交換ができ</a:t>
            </a:r>
            <a:r>
              <a:rPr lang="ja-JP" altLang="en-US" sz="2000" dirty="0" smtClean="0"/>
              <a:t>、しかもその頻度と速度は、集団・個人間に不可欠の壁を小さくしすぎて交換が容易になり、</a:t>
            </a:r>
            <a:r>
              <a:rPr lang="ja-JP" altLang="en-US" sz="2000" dirty="0" smtClean="0">
                <a:solidFill>
                  <a:srgbClr val="FF0000"/>
                </a:solidFill>
              </a:rPr>
              <a:t>画一化が進み多様性が見失われない程度に留まっていた</a:t>
            </a:r>
            <a:r>
              <a:rPr lang="ja-JP" altLang="en-US" sz="2000" dirty="0" smtClean="0"/>
              <a:t>時代</a:t>
            </a:r>
            <a:r>
              <a:rPr lang="en-US" altLang="ja-JP" sz="2000" dirty="0"/>
              <a:t> </a:t>
            </a:r>
            <a:r>
              <a:rPr lang="ja-JP" altLang="en-US" sz="2000" dirty="0" smtClean="0"/>
              <a:t>＊＊</a:t>
            </a:r>
            <a:endParaRPr kumimoji="1" lang="ja-JP" altLang="en-US" sz="2000" dirty="0"/>
          </a:p>
        </p:txBody>
      </p:sp>
      <p:pic>
        <p:nvPicPr>
          <p:cNvPr id="4" name="図 3"/>
          <p:cNvPicPr>
            <a:picLocks noChangeAspect="1"/>
          </p:cNvPicPr>
          <p:nvPr/>
        </p:nvPicPr>
        <p:blipFill>
          <a:blip r:embed="rId2"/>
          <a:stretch>
            <a:fillRect/>
          </a:stretch>
        </p:blipFill>
        <p:spPr>
          <a:xfrm>
            <a:off x="6609712" y="111351"/>
            <a:ext cx="2355817" cy="1566618"/>
          </a:xfrm>
          <a:prstGeom prst="rect">
            <a:avLst/>
          </a:prstGeom>
        </p:spPr>
      </p:pic>
      <p:sp>
        <p:nvSpPr>
          <p:cNvPr id="5" name="テキスト ボックス 4"/>
          <p:cNvSpPr txBox="1"/>
          <p:nvPr/>
        </p:nvSpPr>
        <p:spPr>
          <a:xfrm>
            <a:off x="4741296" y="5640194"/>
            <a:ext cx="4224233" cy="523220"/>
          </a:xfrm>
          <a:prstGeom prst="rect">
            <a:avLst/>
          </a:prstGeom>
          <a:noFill/>
        </p:spPr>
        <p:txBody>
          <a:bodyPr wrap="none" rtlCol="0">
            <a:spAutoFit/>
          </a:bodyPr>
          <a:lstStyle/>
          <a:p>
            <a:r>
              <a:rPr lang="ja-JP" altLang="en-US" sz="1400" dirty="0"/>
              <a:t>　</a:t>
            </a:r>
            <a:r>
              <a:rPr lang="en-US" altLang="ja-JP" sz="1400" dirty="0" smtClean="0"/>
              <a:t> </a:t>
            </a:r>
            <a:r>
              <a:rPr lang="ja-JP" altLang="en-US" sz="1400" dirty="0" smtClean="0"/>
              <a:t>＊</a:t>
            </a:r>
            <a:r>
              <a:rPr kumimoji="1" lang="ja-JP" altLang="en-US" sz="1400" dirty="0" smtClean="0"/>
              <a:t>レヴィ</a:t>
            </a:r>
            <a:r>
              <a:rPr kumimoji="1" lang="en-US" altLang="ja-JP" sz="1400" dirty="0" smtClean="0"/>
              <a:t>=</a:t>
            </a:r>
            <a:r>
              <a:rPr kumimoji="1" lang="ja-JP" altLang="en-US" sz="1400" dirty="0" smtClean="0"/>
              <a:t>ストロース「はるかなる視線」みすず書房</a:t>
            </a:r>
            <a:endParaRPr kumimoji="1" lang="en-US" altLang="ja-JP" sz="1400" dirty="0" smtClean="0"/>
          </a:p>
          <a:p>
            <a:r>
              <a:rPr lang="ja-JP" altLang="en-US" sz="1400" dirty="0" smtClean="0"/>
              <a:t>＊＊レヴィ</a:t>
            </a:r>
            <a:r>
              <a:rPr lang="en-US" altLang="ja-JP" sz="1400" dirty="0" smtClean="0"/>
              <a:t>=</a:t>
            </a:r>
            <a:r>
              <a:rPr lang="ja-JP" altLang="en-US" sz="1400" dirty="0" smtClean="0"/>
              <a:t>ストロース「レヴィ</a:t>
            </a:r>
            <a:r>
              <a:rPr lang="en-US" altLang="ja-JP" sz="1400" dirty="0" smtClean="0"/>
              <a:t>=</a:t>
            </a:r>
            <a:r>
              <a:rPr lang="ja-JP" altLang="en-US" sz="1400" dirty="0" smtClean="0"/>
              <a:t>ストロース講義」平凡社</a:t>
            </a:r>
            <a:endParaRPr kumimoji="1" lang="ja-JP" altLang="en-US" sz="1400" dirty="0"/>
          </a:p>
        </p:txBody>
      </p:sp>
      <p:sp>
        <p:nvSpPr>
          <p:cNvPr id="6" name="テキスト ボックス 5"/>
          <p:cNvSpPr txBox="1"/>
          <p:nvPr/>
        </p:nvSpPr>
        <p:spPr>
          <a:xfrm>
            <a:off x="985723" y="6374748"/>
            <a:ext cx="7416814" cy="461665"/>
          </a:xfrm>
          <a:prstGeom prst="rect">
            <a:avLst/>
          </a:prstGeom>
          <a:noFill/>
        </p:spPr>
        <p:txBody>
          <a:bodyPr wrap="none" rtlCol="0">
            <a:spAutoFit/>
          </a:bodyPr>
          <a:lstStyle/>
          <a:p>
            <a:r>
              <a:rPr kumimoji="1" lang="en-US" altLang="ja-JP" sz="2400" dirty="0" smtClean="0"/>
              <a:t>....</a:t>
            </a:r>
            <a:r>
              <a:rPr kumimoji="1" lang="ja-JP" altLang="en-US" sz="2400" dirty="0" smtClean="0"/>
              <a:t>光速の壁が通信を難しくするレベルの宇宙へい</a:t>
            </a:r>
            <a:r>
              <a:rPr lang="ja-JP" altLang="en-US" sz="2400" dirty="0" smtClean="0"/>
              <a:t>けと？</a:t>
            </a:r>
            <a:endParaRPr kumimoji="1" lang="ja-JP" altLang="en-US" sz="2400" dirty="0"/>
          </a:p>
        </p:txBody>
      </p:sp>
    </p:spTree>
    <p:extLst>
      <p:ext uri="{BB962C8B-B14F-4D97-AF65-F5344CB8AC3E}">
        <p14:creationId xmlns:p14="http://schemas.microsoft.com/office/powerpoint/2010/main" val="29817626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思考実験１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どこか違う星に移住することになった。もう地球には帰れない。選ばれた</a:t>
            </a:r>
            <a:r>
              <a:rPr kumimoji="1" lang="en-US" altLang="ja-JP" dirty="0" smtClean="0"/>
              <a:t>1000</a:t>
            </a:r>
            <a:r>
              <a:rPr kumimoji="1" lang="ja-JP" altLang="en-US" dirty="0" smtClean="0"/>
              <a:t>人が、新しい星で子孫を増やしてゆく。</a:t>
            </a:r>
            <a:endParaRPr kumimoji="1" lang="en-US" altLang="ja-JP" dirty="0" smtClean="0"/>
          </a:p>
          <a:p>
            <a:endParaRPr lang="en-US" altLang="ja-JP" dirty="0"/>
          </a:p>
          <a:p>
            <a:r>
              <a:rPr kumimoji="1" lang="en-US" altLang="ja-JP" dirty="0" smtClean="0"/>
              <a:t>...</a:t>
            </a:r>
            <a:r>
              <a:rPr kumimoji="1" lang="ja-JP" altLang="en-US" dirty="0" smtClean="0"/>
              <a:t>この時、遺伝子診断で、潜在的に病気や障害を持ちやすい人を除くのは、正しいこと？</a:t>
            </a:r>
            <a:endParaRPr kumimoji="1" lang="ja-JP" altLang="en-US" dirty="0"/>
          </a:p>
        </p:txBody>
      </p:sp>
    </p:spTree>
    <p:extLst>
      <p:ext uri="{BB962C8B-B14F-4D97-AF65-F5344CB8AC3E}">
        <p14:creationId xmlns:p14="http://schemas.microsoft.com/office/powerpoint/2010/main" val="945055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思考実験２</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どこか違う星に移住することになった。この先</a:t>
            </a:r>
            <a:r>
              <a:rPr kumimoji="1" lang="en-US" altLang="ja-JP" dirty="0" smtClean="0"/>
              <a:t>300</a:t>
            </a:r>
            <a:r>
              <a:rPr kumimoji="1" lang="ja-JP" altLang="en-US" dirty="0" smtClean="0"/>
              <a:t>年間、宇宙船の中で世代をつなぎながら生きのびなければならない。その間、健康でいる以外に特に仕事はない。</a:t>
            </a:r>
            <a:endParaRPr kumimoji="1" lang="en-US" altLang="ja-JP" dirty="0" smtClean="0"/>
          </a:p>
          <a:p>
            <a:pPr marL="0" indent="0">
              <a:buNone/>
            </a:pPr>
            <a:endParaRPr lang="en-US" altLang="ja-JP" dirty="0"/>
          </a:p>
          <a:p>
            <a:r>
              <a:rPr kumimoji="1" lang="ja-JP" altLang="en-US" dirty="0" smtClean="0"/>
              <a:t>この難しいミッションに要求される「能力」とは？クリエイティブでみんなをひっぱる能力のある人？それともずっと部屋にこもってゲームをしているだけで満足できる人？</a:t>
            </a:r>
            <a:endParaRPr kumimoji="1" lang="ja-JP" altLang="en-US" dirty="0"/>
          </a:p>
        </p:txBody>
      </p:sp>
    </p:spTree>
    <p:extLst>
      <p:ext uri="{BB962C8B-B14F-4D97-AF65-F5344CB8AC3E}">
        <p14:creationId xmlns:p14="http://schemas.microsoft.com/office/powerpoint/2010/main" val="2406124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宇宙に住む時代ってほんとにくるの？いつ頃？</a:t>
            </a:r>
            <a:endParaRPr kumimoji="1" lang="ja-JP" altLang="en-US" sz="3200" dirty="0"/>
          </a:p>
        </p:txBody>
      </p:sp>
      <p:pic>
        <p:nvPicPr>
          <p:cNvPr id="4" name="図 3" descr="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500"/>
            <a:ext cx="9144000" cy="5448000"/>
          </a:xfrm>
          <a:prstGeom prst="rect">
            <a:avLst/>
          </a:prstGeom>
        </p:spPr>
      </p:pic>
    </p:spTree>
    <p:extLst>
      <p:ext uri="{BB962C8B-B14F-4D97-AF65-F5344CB8AC3E}">
        <p14:creationId xmlns:p14="http://schemas.microsoft.com/office/powerpoint/2010/main" val="392534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宇宙に行くのは少数の団体？</a:t>
            </a:r>
            <a:endParaRPr kumimoji="1" lang="ja-JP" altLang="en-US" sz="3600" dirty="0"/>
          </a:p>
        </p:txBody>
      </p:sp>
      <p:graphicFrame>
        <p:nvGraphicFramePr>
          <p:cNvPr id="4" name="表 3"/>
          <p:cNvGraphicFramePr>
            <a:graphicFrameLocks noGrp="1"/>
          </p:cNvGraphicFramePr>
          <p:nvPr>
            <p:extLst>
              <p:ext uri="{D42A27DB-BD31-4B8C-83A1-F6EECF244321}">
                <p14:modId xmlns:p14="http://schemas.microsoft.com/office/powerpoint/2010/main" val="2778936802"/>
              </p:ext>
            </p:extLst>
          </p:nvPr>
        </p:nvGraphicFramePr>
        <p:xfrm>
          <a:off x="325257" y="1489326"/>
          <a:ext cx="8578380" cy="4837839"/>
        </p:xfrm>
        <a:graphic>
          <a:graphicData uri="http://schemas.openxmlformats.org/drawingml/2006/table">
            <a:tbl>
              <a:tblPr firstRow="1" bandRow="1">
                <a:tableStyleId>{5C22544A-7EE6-4342-B048-85BDC9FD1C3A}</a:tableStyleId>
              </a:tblPr>
              <a:tblGrid>
                <a:gridCol w="1715676"/>
                <a:gridCol w="1715676"/>
                <a:gridCol w="1715676"/>
                <a:gridCol w="1715676"/>
                <a:gridCol w="1715676"/>
              </a:tblGrid>
              <a:tr h="680439">
                <a:tc>
                  <a:txBody>
                    <a:bodyPr/>
                    <a:lstStyle/>
                    <a:p>
                      <a:endParaRPr kumimoji="1" lang="ja-JP" altLang="en-US" dirty="0"/>
                    </a:p>
                  </a:txBody>
                  <a:tcPr/>
                </a:tc>
                <a:tc>
                  <a:txBody>
                    <a:bodyPr/>
                    <a:lstStyle/>
                    <a:p>
                      <a:r>
                        <a:rPr kumimoji="1" lang="ja-JP" altLang="en-US" sz="2000" dirty="0" smtClean="0"/>
                        <a:t>メイフラワー号</a:t>
                      </a:r>
                      <a:endParaRPr kumimoji="1" lang="ja-JP" altLang="en-US" sz="2000" dirty="0"/>
                    </a:p>
                  </a:txBody>
                  <a:tcPr/>
                </a:tc>
                <a:tc>
                  <a:txBody>
                    <a:bodyPr/>
                    <a:lstStyle/>
                    <a:p>
                      <a:r>
                        <a:rPr kumimoji="1" lang="ja-JP" altLang="en-US" sz="2000" dirty="0" smtClean="0"/>
                        <a:t>モルモン教徒</a:t>
                      </a:r>
                      <a:endParaRPr kumimoji="1" lang="ja-JP" altLang="en-US" sz="2000" dirty="0"/>
                    </a:p>
                  </a:txBody>
                  <a:tcPr/>
                </a:tc>
                <a:tc>
                  <a:txBody>
                    <a:bodyPr/>
                    <a:lstStyle/>
                    <a:p>
                      <a:r>
                        <a:rPr kumimoji="1" lang="ja-JP" altLang="en-US" sz="2000" dirty="0" smtClean="0"/>
                        <a:t>巨大宇宙コロニー</a:t>
                      </a:r>
                      <a:endParaRPr kumimoji="1" lang="ja-JP" altLang="en-US" sz="2000" dirty="0"/>
                    </a:p>
                  </a:txBody>
                  <a:tcPr/>
                </a:tc>
                <a:tc>
                  <a:txBody>
                    <a:bodyPr/>
                    <a:lstStyle/>
                    <a:p>
                      <a:r>
                        <a:rPr kumimoji="1" lang="ja-JP" altLang="en-US" sz="2000" dirty="0" smtClean="0"/>
                        <a:t>小惑星への移住</a:t>
                      </a:r>
                      <a:endParaRPr kumimoji="1" lang="ja-JP" altLang="en-US" sz="2000" dirty="0"/>
                    </a:p>
                  </a:txBody>
                  <a:tcPr/>
                </a:tc>
              </a:tr>
              <a:tr h="576293">
                <a:tc>
                  <a:txBody>
                    <a:bodyPr/>
                    <a:lstStyle/>
                    <a:p>
                      <a:r>
                        <a:rPr kumimoji="1" lang="ja-JP" altLang="en-US" sz="2000" dirty="0" smtClean="0"/>
                        <a:t>年</a:t>
                      </a:r>
                      <a:endParaRPr kumimoji="1" lang="ja-JP" altLang="en-US" sz="2000" dirty="0"/>
                    </a:p>
                  </a:txBody>
                  <a:tcPr/>
                </a:tc>
                <a:tc>
                  <a:txBody>
                    <a:bodyPr/>
                    <a:lstStyle/>
                    <a:p>
                      <a:r>
                        <a:rPr kumimoji="1" lang="en-US" altLang="ja-JP" sz="2000" dirty="0" smtClean="0"/>
                        <a:t>1620</a:t>
                      </a:r>
                      <a:endParaRPr kumimoji="1" lang="ja-JP" altLang="en-US" sz="2000" dirty="0"/>
                    </a:p>
                  </a:txBody>
                  <a:tcPr/>
                </a:tc>
                <a:tc>
                  <a:txBody>
                    <a:bodyPr/>
                    <a:lstStyle/>
                    <a:p>
                      <a:r>
                        <a:rPr kumimoji="1" lang="en-US" altLang="ja-JP" sz="2000" dirty="0" smtClean="0"/>
                        <a:t>1847</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2???</a:t>
                      </a:r>
                      <a:endParaRPr kumimoji="1" lang="ja-JP" altLang="en-US" sz="2000" dirty="0"/>
                    </a:p>
                  </a:txBody>
                  <a:tcPr/>
                </a:tc>
              </a:tr>
              <a:tr h="576293">
                <a:tc>
                  <a:txBody>
                    <a:bodyPr/>
                    <a:lstStyle/>
                    <a:p>
                      <a:r>
                        <a:rPr kumimoji="1" lang="ja-JP" altLang="en-US" sz="2000" dirty="0" smtClean="0"/>
                        <a:t>人数</a:t>
                      </a:r>
                      <a:endParaRPr kumimoji="1" lang="ja-JP" altLang="en-US" sz="2000" dirty="0"/>
                    </a:p>
                  </a:txBody>
                  <a:tcPr/>
                </a:tc>
                <a:tc>
                  <a:txBody>
                    <a:bodyPr/>
                    <a:lstStyle/>
                    <a:p>
                      <a:r>
                        <a:rPr kumimoji="1" lang="en-US" altLang="ja-JP" sz="2000" dirty="0" smtClean="0"/>
                        <a:t>103</a:t>
                      </a:r>
                      <a:endParaRPr kumimoji="1" lang="ja-JP" altLang="en-US" sz="2000" dirty="0"/>
                    </a:p>
                  </a:txBody>
                  <a:tcPr/>
                </a:tc>
                <a:tc>
                  <a:txBody>
                    <a:bodyPr/>
                    <a:lstStyle/>
                    <a:p>
                      <a:r>
                        <a:rPr kumimoji="1" lang="en-US" altLang="ja-JP" sz="2000" dirty="0" smtClean="0"/>
                        <a:t>1,891</a:t>
                      </a:r>
                      <a:endParaRPr kumimoji="1" lang="ja-JP" altLang="en-US" sz="2000" dirty="0"/>
                    </a:p>
                  </a:txBody>
                  <a:tcPr/>
                </a:tc>
                <a:tc>
                  <a:txBody>
                    <a:bodyPr/>
                    <a:lstStyle/>
                    <a:p>
                      <a:r>
                        <a:rPr kumimoji="1" lang="en-US" altLang="ja-JP" sz="2000" dirty="0" smtClean="0"/>
                        <a:t>10,000</a:t>
                      </a:r>
                      <a:endParaRPr kumimoji="1" lang="ja-JP" altLang="en-US" sz="2000" dirty="0"/>
                    </a:p>
                  </a:txBody>
                  <a:tcPr/>
                </a:tc>
                <a:tc>
                  <a:txBody>
                    <a:bodyPr/>
                    <a:lstStyle/>
                    <a:p>
                      <a:r>
                        <a:rPr kumimoji="1" lang="en-US" altLang="ja-JP" sz="2000" dirty="0" smtClean="0"/>
                        <a:t>23</a:t>
                      </a:r>
                      <a:endParaRPr kumimoji="1" lang="ja-JP" altLang="en-US" sz="2000" dirty="0"/>
                    </a:p>
                  </a:txBody>
                  <a:tcPr/>
                </a:tc>
              </a:tr>
              <a:tr h="576293">
                <a:tc>
                  <a:txBody>
                    <a:bodyPr/>
                    <a:lstStyle/>
                    <a:p>
                      <a:r>
                        <a:rPr kumimoji="1" lang="ja-JP" altLang="en-US" sz="2000" dirty="0" smtClean="0"/>
                        <a:t>積荷（トン）</a:t>
                      </a:r>
                      <a:endParaRPr kumimoji="1" lang="ja-JP" altLang="en-US" sz="2000" dirty="0"/>
                    </a:p>
                  </a:txBody>
                  <a:tcPr/>
                </a:tc>
                <a:tc>
                  <a:txBody>
                    <a:bodyPr/>
                    <a:lstStyle/>
                    <a:p>
                      <a:r>
                        <a:rPr kumimoji="1" lang="en-US" altLang="ja-JP" sz="2000" dirty="0" smtClean="0"/>
                        <a:t>180</a:t>
                      </a:r>
                      <a:endParaRPr kumimoji="1" lang="ja-JP" altLang="en-US" sz="2000" dirty="0"/>
                    </a:p>
                  </a:txBody>
                  <a:tcPr/>
                </a:tc>
                <a:tc>
                  <a:txBody>
                    <a:bodyPr/>
                    <a:lstStyle/>
                    <a:p>
                      <a:r>
                        <a:rPr kumimoji="1" lang="en-US" altLang="ja-JP" sz="2000" dirty="0" smtClean="0"/>
                        <a:t>3,500</a:t>
                      </a:r>
                      <a:endParaRPr kumimoji="1" lang="ja-JP" altLang="en-US" sz="2000" dirty="0"/>
                    </a:p>
                  </a:txBody>
                  <a:tcPr/>
                </a:tc>
                <a:tc>
                  <a:txBody>
                    <a:bodyPr/>
                    <a:lstStyle/>
                    <a:p>
                      <a:r>
                        <a:rPr kumimoji="1" lang="en-US" altLang="ja-JP" sz="2000" dirty="0" smtClean="0"/>
                        <a:t>3.6 million</a:t>
                      </a:r>
                      <a:endParaRPr kumimoji="1" lang="ja-JP" altLang="en-US" sz="2000" dirty="0"/>
                    </a:p>
                  </a:txBody>
                  <a:tcPr/>
                </a:tc>
                <a:tc>
                  <a:txBody>
                    <a:bodyPr/>
                    <a:lstStyle/>
                    <a:p>
                      <a:r>
                        <a:rPr kumimoji="1" lang="en-US" altLang="ja-JP" sz="2000" dirty="0" smtClean="0"/>
                        <a:t>50</a:t>
                      </a:r>
                      <a:endParaRPr kumimoji="1" lang="ja-JP" altLang="en-US" sz="2000" dirty="0"/>
                    </a:p>
                  </a:txBody>
                  <a:tcPr/>
                </a:tc>
              </a:tr>
              <a:tr h="576293">
                <a:tc>
                  <a:txBody>
                    <a:bodyPr/>
                    <a:lstStyle/>
                    <a:p>
                      <a:r>
                        <a:rPr kumimoji="1" lang="ja-JP" altLang="en-US" sz="2000" dirty="0" smtClean="0"/>
                        <a:t>費用</a:t>
                      </a:r>
                      <a:r>
                        <a:rPr kumimoji="1" lang="en-US" altLang="ja-JP" sz="2000" dirty="0" smtClean="0"/>
                        <a:t>(1975</a:t>
                      </a:r>
                      <a:r>
                        <a:rPr kumimoji="1" lang="ja-JP" altLang="en-US" sz="2000" dirty="0" smtClean="0"/>
                        <a:t>の米ドルで</a:t>
                      </a:r>
                      <a:r>
                        <a:rPr kumimoji="1" lang="en-US" altLang="ja-JP" sz="2000" dirty="0" smtClean="0"/>
                        <a:t>)</a:t>
                      </a:r>
                      <a:endParaRPr kumimoji="1" lang="ja-JP" altLang="en-US" sz="2000" dirty="0"/>
                    </a:p>
                  </a:txBody>
                  <a:tcPr/>
                </a:tc>
                <a:tc>
                  <a:txBody>
                    <a:bodyPr/>
                    <a:lstStyle/>
                    <a:p>
                      <a:r>
                        <a:rPr kumimoji="1" lang="en-US" altLang="ja-JP" sz="2000" dirty="0" smtClean="0"/>
                        <a:t>600</a:t>
                      </a:r>
                      <a:r>
                        <a:rPr kumimoji="1" lang="ja-JP" altLang="en-US" sz="2000" dirty="0" smtClean="0"/>
                        <a:t>万ドル</a:t>
                      </a:r>
                      <a:endParaRPr kumimoji="1" lang="ja-JP" altLang="en-US" sz="2000" dirty="0"/>
                    </a:p>
                  </a:txBody>
                  <a:tcPr/>
                </a:tc>
                <a:tc>
                  <a:txBody>
                    <a:bodyPr/>
                    <a:lstStyle/>
                    <a:p>
                      <a:r>
                        <a:rPr kumimoji="1" lang="en-US" altLang="ja-JP" sz="2000" dirty="0" smtClean="0"/>
                        <a:t>1500</a:t>
                      </a:r>
                      <a:r>
                        <a:rPr kumimoji="1" lang="ja-JP" altLang="en-US" sz="2000" dirty="0" smtClean="0"/>
                        <a:t>万ドル</a:t>
                      </a:r>
                      <a:endParaRPr kumimoji="1" lang="ja-JP" altLang="en-US" sz="2000" dirty="0"/>
                    </a:p>
                  </a:txBody>
                  <a:tcPr/>
                </a:tc>
                <a:tc>
                  <a:txBody>
                    <a:bodyPr/>
                    <a:lstStyle/>
                    <a:p>
                      <a:r>
                        <a:rPr kumimoji="1" lang="en-US" altLang="ja-JP" sz="2000" dirty="0" smtClean="0"/>
                        <a:t>1000</a:t>
                      </a:r>
                      <a:r>
                        <a:rPr kumimoji="1" lang="ja-JP" altLang="en-US" sz="2000" dirty="0" smtClean="0"/>
                        <a:t>億ドル</a:t>
                      </a:r>
                      <a:endParaRPr kumimoji="1" lang="ja-JP" altLang="en-US" sz="2000" dirty="0"/>
                    </a:p>
                  </a:txBody>
                  <a:tcPr/>
                </a:tc>
                <a:tc>
                  <a:txBody>
                    <a:bodyPr/>
                    <a:lstStyle/>
                    <a:p>
                      <a:r>
                        <a:rPr kumimoji="1" lang="en-US" altLang="ja-JP" sz="2000" dirty="0" smtClean="0"/>
                        <a:t>100</a:t>
                      </a:r>
                      <a:r>
                        <a:rPr kumimoji="1" lang="ja-JP" altLang="en-US" sz="2000" dirty="0" smtClean="0"/>
                        <a:t>万ドル</a:t>
                      </a:r>
                      <a:endParaRPr kumimoji="1" lang="ja-JP" altLang="en-US" sz="2000" dirty="0"/>
                    </a:p>
                  </a:txBody>
                  <a:tcPr/>
                </a:tc>
              </a:tr>
              <a:tr h="576293">
                <a:tc>
                  <a:txBody>
                    <a:bodyPr/>
                    <a:lstStyle/>
                    <a:p>
                      <a:r>
                        <a:rPr kumimoji="1" lang="ja-JP" altLang="en-US" sz="2000" dirty="0" smtClean="0"/>
                        <a:t>積荷</a:t>
                      </a:r>
                      <a:r>
                        <a:rPr kumimoji="1" lang="en-US" altLang="ja-JP" sz="2000" dirty="0" smtClean="0"/>
                        <a:t>1</a:t>
                      </a:r>
                      <a:r>
                        <a:rPr kumimoji="1" lang="ja-JP" altLang="en-US" sz="2000" dirty="0" smtClean="0"/>
                        <a:t>ポンドあたりの費用</a:t>
                      </a:r>
                      <a:endParaRPr kumimoji="1" lang="ja-JP" altLang="en-US" sz="2000" dirty="0"/>
                    </a:p>
                  </a:txBody>
                  <a:tcPr/>
                </a:tc>
                <a:tc>
                  <a:txBody>
                    <a:bodyPr/>
                    <a:lstStyle/>
                    <a:p>
                      <a:r>
                        <a:rPr kumimoji="1" lang="en-US" altLang="ja-JP" sz="2000" dirty="0" smtClean="0"/>
                        <a:t>$15</a:t>
                      </a:r>
                      <a:endParaRPr kumimoji="1" lang="ja-JP" altLang="en-US" sz="2000" dirty="0"/>
                    </a:p>
                  </a:txBody>
                  <a:tcPr/>
                </a:tc>
                <a:tc>
                  <a:txBody>
                    <a:bodyPr/>
                    <a:lstStyle/>
                    <a:p>
                      <a:r>
                        <a:rPr kumimoji="1" lang="en-US" altLang="ja-JP" sz="2000" dirty="0" smtClean="0"/>
                        <a:t>$2</a:t>
                      </a:r>
                      <a:endParaRPr kumimoji="1" lang="ja-JP" altLang="en-US" sz="2000" dirty="0"/>
                    </a:p>
                  </a:txBody>
                  <a:tcPr/>
                </a:tc>
                <a:tc>
                  <a:txBody>
                    <a:bodyPr/>
                    <a:lstStyle/>
                    <a:p>
                      <a:r>
                        <a:rPr kumimoji="1" lang="en-US" altLang="ja-JP" sz="2000" dirty="0" smtClean="0"/>
                        <a:t>$13</a:t>
                      </a:r>
                      <a:endParaRPr kumimoji="1" lang="ja-JP" altLang="en-US" sz="2000" dirty="0"/>
                    </a:p>
                  </a:txBody>
                  <a:tcPr/>
                </a:tc>
                <a:tc>
                  <a:txBody>
                    <a:bodyPr/>
                    <a:lstStyle/>
                    <a:p>
                      <a:r>
                        <a:rPr kumimoji="1" lang="en-US" altLang="ja-JP" sz="2000" dirty="0" smtClean="0"/>
                        <a:t>$10</a:t>
                      </a:r>
                      <a:endParaRPr kumimoji="1" lang="ja-JP" altLang="en-US" sz="2000" dirty="0"/>
                    </a:p>
                  </a:txBody>
                  <a:tcPr/>
                </a:tc>
              </a:tr>
              <a:tr h="576293">
                <a:tc>
                  <a:txBody>
                    <a:bodyPr/>
                    <a:lstStyle/>
                    <a:p>
                      <a:r>
                        <a:rPr kumimoji="1" lang="en-US" altLang="ja-JP" sz="2000" dirty="0" smtClean="0"/>
                        <a:t>1</a:t>
                      </a:r>
                      <a:r>
                        <a:rPr kumimoji="1" lang="ja-JP" altLang="en-US" sz="2000" dirty="0" smtClean="0"/>
                        <a:t>家族当たりの費用を年収で割った値</a:t>
                      </a:r>
                      <a:endParaRPr kumimoji="1" lang="ja-JP" altLang="en-US" sz="2000" dirty="0"/>
                    </a:p>
                  </a:txBody>
                  <a:tcPr/>
                </a:tc>
                <a:tc>
                  <a:txBody>
                    <a:bodyPr/>
                    <a:lstStyle/>
                    <a:p>
                      <a:r>
                        <a:rPr kumimoji="1" lang="en-US" altLang="ja-JP" sz="2000" dirty="0" smtClean="0"/>
                        <a:t>7.5</a:t>
                      </a:r>
                      <a:endParaRPr kumimoji="1" lang="ja-JP" altLang="en-US" sz="2000" dirty="0"/>
                    </a:p>
                  </a:txBody>
                  <a:tcPr/>
                </a:tc>
                <a:tc>
                  <a:txBody>
                    <a:bodyPr/>
                    <a:lstStyle/>
                    <a:p>
                      <a:r>
                        <a:rPr kumimoji="1" lang="en-US" altLang="ja-JP" sz="2000" dirty="0" smtClean="0"/>
                        <a:t>2.5</a:t>
                      </a:r>
                      <a:endParaRPr kumimoji="1" lang="ja-JP" altLang="en-US" sz="2000" dirty="0"/>
                    </a:p>
                  </a:txBody>
                  <a:tcPr/>
                </a:tc>
                <a:tc>
                  <a:txBody>
                    <a:bodyPr/>
                    <a:lstStyle/>
                    <a:p>
                      <a:r>
                        <a:rPr kumimoji="1" lang="en-US" altLang="ja-JP" sz="2000" dirty="0" smtClean="0"/>
                        <a:t>1,500</a:t>
                      </a:r>
                      <a:endParaRPr kumimoji="1" lang="ja-JP" altLang="en-US" sz="2000" dirty="0"/>
                    </a:p>
                  </a:txBody>
                  <a:tcPr/>
                </a:tc>
                <a:tc>
                  <a:txBody>
                    <a:bodyPr/>
                    <a:lstStyle/>
                    <a:p>
                      <a:r>
                        <a:rPr kumimoji="1" lang="en-US" altLang="ja-JP" sz="2000" dirty="0" smtClean="0"/>
                        <a:t>6</a:t>
                      </a:r>
                      <a:endParaRPr kumimoji="1" lang="ja-JP" altLang="en-US" sz="2000" dirty="0"/>
                    </a:p>
                  </a:txBody>
                  <a:tcPr/>
                </a:tc>
              </a:tr>
            </a:tbl>
          </a:graphicData>
        </a:graphic>
      </p:graphicFrame>
    </p:spTree>
    <p:extLst>
      <p:ext uri="{BB962C8B-B14F-4D97-AF65-F5344CB8AC3E}">
        <p14:creationId xmlns:p14="http://schemas.microsoft.com/office/powerpoint/2010/main" val="84365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復習：</a:t>
            </a:r>
            <a:r>
              <a:rPr lang="ja-JP" altLang="en-US" sz="2800" dirty="0" smtClean="0"/>
              <a:t>宇宙</a:t>
            </a:r>
            <a:r>
              <a:rPr lang="ja-JP" altLang="en-US" sz="2800" dirty="0" smtClean="0"/>
              <a:t>はどのように生まれたのか</a:t>
            </a:r>
            <a:r>
              <a:rPr lang="ja-JP" altLang="en-US" sz="2800" dirty="0" smtClean="0"/>
              <a:t>？</a:t>
            </a:r>
            <a:endParaRPr lang="ja-JP" altLang="en-US" sz="2800" dirty="0"/>
          </a:p>
        </p:txBody>
      </p:sp>
      <p:sp>
        <p:nvSpPr>
          <p:cNvPr id="3" name="コンテンツ プレースホルダ 2"/>
          <p:cNvSpPr>
            <a:spLocks noGrp="1"/>
          </p:cNvSpPr>
          <p:nvPr>
            <p:ph idx="1"/>
          </p:nvPr>
        </p:nvSpPr>
        <p:spPr>
          <a:xfrm>
            <a:off x="251190" y="1600200"/>
            <a:ext cx="4320810" cy="4525963"/>
          </a:xfrm>
        </p:spPr>
        <p:txBody>
          <a:bodyPr>
            <a:normAutofit/>
          </a:bodyPr>
          <a:lstStyle/>
          <a:p>
            <a:r>
              <a:rPr lang="ja-JP" altLang="en-US" sz="2400" dirty="0" smtClean="0"/>
              <a:t>宇宙は「無」から生まれた</a:t>
            </a:r>
            <a:endParaRPr lang="en-US" altLang="ja-JP" sz="2400" dirty="0" smtClean="0"/>
          </a:p>
          <a:p>
            <a:pPr marL="0" indent="0">
              <a:buNone/>
            </a:pPr>
            <a:endParaRPr lang="en-US" altLang="ja-JP" sz="2400" dirty="0" smtClean="0"/>
          </a:p>
          <a:p>
            <a:r>
              <a:rPr lang="ja-JP" altLang="ja-JP" sz="2400" dirty="0" smtClean="0"/>
              <a:t>「</a:t>
            </a:r>
            <a:r>
              <a:rPr lang="ja-JP" altLang="en-US" sz="2400" dirty="0" smtClean="0"/>
              <a:t>無」のゆらぎが、ある時「真空の相転移」を起こし、急激に広がった（インフレーション）</a:t>
            </a:r>
            <a:endParaRPr lang="en-US" altLang="ja-JP" sz="2400" dirty="0" smtClean="0"/>
          </a:p>
          <a:p>
            <a:endParaRPr lang="en-US" altLang="ja-JP" sz="2400" dirty="0" smtClean="0"/>
          </a:p>
          <a:p>
            <a:r>
              <a:rPr lang="ja-JP" altLang="en-US" sz="2400" dirty="0" smtClean="0"/>
              <a:t>「真空の相転移」が</a:t>
            </a:r>
            <a:r>
              <a:rPr lang="ja-JP" altLang="en-US" sz="2400" dirty="0" smtClean="0"/>
              <a:t>起きて</a:t>
            </a:r>
            <a:r>
              <a:rPr lang="ja-JP" altLang="en-US" sz="2400" dirty="0" smtClean="0"/>
              <a:t>巨大な</a:t>
            </a:r>
            <a:r>
              <a:rPr lang="ja-JP" altLang="en-US" sz="2400" dirty="0" smtClean="0"/>
              <a:t>エネルギーが解放され、ビックバン</a:t>
            </a:r>
            <a:endParaRPr lang="ja-JP" altLang="en-US" sz="2400" dirty="0"/>
          </a:p>
        </p:txBody>
      </p:sp>
      <p:pic>
        <p:nvPicPr>
          <p:cNvPr id="5" name="図 4" descr="pic_04.jpg"/>
          <p:cNvPicPr>
            <a:picLocks noChangeAspect="1"/>
          </p:cNvPicPr>
          <p:nvPr/>
        </p:nvPicPr>
        <p:blipFill>
          <a:blip r:embed="rId3"/>
          <a:stretch>
            <a:fillRect/>
          </a:stretch>
        </p:blipFill>
        <p:spPr>
          <a:xfrm>
            <a:off x="4738323" y="1417639"/>
            <a:ext cx="4138187" cy="3137526"/>
          </a:xfrm>
          <a:prstGeom prst="rect">
            <a:avLst/>
          </a:prstGeom>
        </p:spPr>
      </p:pic>
      <p:sp>
        <p:nvSpPr>
          <p:cNvPr id="6" name="テキスト ボックス 5"/>
          <p:cNvSpPr txBox="1"/>
          <p:nvPr/>
        </p:nvSpPr>
        <p:spPr>
          <a:xfrm>
            <a:off x="5855920" y="4587897"/>
            <a:ext cx="2839239" cy="461665"/>
          </a:xfrm>
          <a:prstGeom prst="rect">
            <a:avLst/>
          </a:prstGeom>
          <a:noFill/>
        </p:spPr>
        <p:txBody>
          <a:bodyPr wrap="none" rtlCol="0">
            <a:spAutoFit/>
          </a:bodyPr>
          <a:lstStyle/>
          <a:p>
            <a:r>
              <a:rPr lang="ja-JP" altLang="en-US" sz="1200" dirty="0" smtClean="0"/>
              <a:t>佐藤勝彦先生の</a:t>
            </a:r>
            <a:r>
              <a:rPr lang="en-US" altLang="ja-JP" sz="1200" dirty="0" smtClean="0"/>
              <a:t>HP</a:t>
            </a:r>
            <a:r>
              <a:rPr lang="ja-JP" altLang="en-US" sz="1200" dirty="0" smtClean="0"/>
              <a:t>より</a:t>
            </a:r>
            <a:endParaRPr lang="en-US" altLang="ja-JP" sz="1200" dirty="0" smtClean="0"/>
          </a:p>
          <a:p>
            <a:r>
              <a:rPr lang="en-US" altLang="ja-JP" sz="1200" dirty="0"/>
              <a:t>http://utaprc4.phys.s.u-tokyo.ac.jp/~</a:t>
            </a:r>
            <a:r>
              <a:rPr lang="en-US" altLang="ja-JP" sz="1200" dirty="0" err="1"/>
              <a:t>sato</a:t>
            </a:r>
            <a:r>
              <a:rPr lang="en-US" altLang="ja-JP" sz="1200" dirty="0"/>
              <a:t>/</a:t>
            </a:r>
            <a:endParaRPr kumimoji="1" lang="ja-JP" altLang="en-US" sz="12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人間はどこまでいくのか？</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lang="ja-JP" altLang="en-US" dirty="0" smtClean="0"/>
              <a:t>東の地を征服するための遠征を考えた王</a:t>
            </a:r>
            <a:endParaRPr lang="en-US" altLang="ja-JP" dirty="0"/>
          </a:p>
          <a:p>
            <a:r>
              <a:rPr lang="ja-JP" altLang="en-US" i="1" dirty="0" smtClean="0">
                <a:solidFill>
                  <a:schemeClr val="accent5"/>
                </a:solidFill>
              </a:rPr>
              <a:t>王：まずギリシャを征服するぞ</a:t>
            </a:r>
            <a:endParaRPr lang="en-US" altLang="ja-JP" i="1" dirty="0">
              <a:solidFill>
                <a:schemeClr val="accent5"/>
              </a:solidFill>
            </a:endParaRPr>
          </a:p>
          <a:p>
            <a:r>
              <a:rPr lang="ja-JP" altLang="en-US" i="1" dirty="0" smtClean="0">
                <a:solidFill>
                  <a:srgbClr val="008000"/>
                </a:solidFill>
              </a:rPr>
              <a:t>賢者：その次は？</a:t>
            </a:r>
            <a:endParaRPr lang="en-US" altLang="ja-JP" i="1" dirty="0" smtClean="0">
              <a:solidFill>
                <a:srgbClr val="008000"/>
              </a:solidFill>
            </a:endParaRPr>
          </a:p>
          <a:p>
            <a:r>
              <a:rPr lang="ja-JP" altLang="en-US" i="1" dirty="0" smtClean="0">
                <a:solidFill>
                  <a:srgbClr val="4BACC6"/>
                </a:solidFill>
              </a:rPr>
              <a:t>王：</a:t>
            </a:r>
            <a:r>
              <a:rPr lang="en-US" altLang="ja-JP" i="1" dirty="0" smtClean="0">
                <a:solidFill>
                  <a:srgbClr val="4BACC6"/>
                </a:solidFill>
              </a:rPr>
              <a:t> </a:t>
            </a:r>
            <a:r>
              <a:rPr lang="ja-JP" altLang="en-US" i="1" dirty="0" smtClean="0">
                <a:solidFill>
                  <a:srgbClr val="4BACC6"/>
                </a:solidFill>
              </a:rPr>
              <a:t>アフリカを征服する</a:t>
            </a:r>
            <a:endParaRPr lang="en-US" altLang="ja-JP" i="1" dirty="0">
              <a:solidFill>
                <a:srgbClr val="4BACC6"/>
              </a:solidFill>
            </a:endParaRPr>
          </a:p>
          <a:p>
            <a:r>
              <a:rPr lang="ja-JP" altLang="en-US" i="1" dirty="0" smtClean="0">
                <a:solidFill>
                  <a:srgbClr val="008000"/>
                </a:solidFill>
              </a:rPr>
              <a:t>賢者：アフリカの次は？</a:t>
            </a:r>
            <a:endParaRPr lang="en-US" altLang="ja-JP" i="1" dirty="0">
              <a:solidFill>
                <a:srgbClr val="008000"/>
              </a:solidFill>
            </a:endParaRPr>
          </a:p>
          <a:p>
            <a:r>
              <a:rPr lang="ja-JP" altLang="en-US" i="1" dirty="0" smtClean="0">
                <a:solidFill>
                  <a:srgbClr val="4BACC6"/>
                </a:solidFill>
              </a:rPr>
              <a:t>王：アジアに行こう、まず小アジア、次にアラビアだ</a:t>
            </a:r>
            <a:endParaRPr lang="en-US" altLang="ja-JP" i="1" dirty="0">
              <a:solidFill>
                <a:srgbClr val="FFFFFF"/>
              </a:solidFill>
            </a:endParaRPr>
          </a:p>
          <a:p>
            <a:r>
              <a:rPr lang="ja-JP" altLang="en-US" i="1" dirty="0" smtClean="0">
                <a:solidFill>
                  <a:srgbClr val="008000"/>
                </a:solidFill>
              </a:rPr>
              <a:t>賢者：ではアラビアの次は？</a:t>
            </a:r>
            <a:endParaRPr lang="en-US" altLang="ja-JP" i="1" dirty="0">
              <a:solidFill>
                <a:srgbClr val="008000"/>
              </a:solidFill>
            </a:endParaRPr>
          </a:p>
          <a:p>
            <a:r>
              <a:rPr lang="ja-JP" altLang="en-US" i="1" dirty="0" smtClean="0">
                <a:solidFill>
                  <a:srgbClr val="4BACC6"/>
                </a:solidFill>
              </a:rPr>
              <a:t>王：インドまで行こう</a:t>
            </a:r>
            <a:endParaRPr lang="en-US" altLang="ja-JP" i="1" dirty="0">
              <a:solidFill>
                <a:srgbClr val="4BACC6"/>
              </a:solidFill>
            </a:endParaRPr>
          </a:p>
          <a:p>
            <a:r>
              <a:rPr lang="ja-JP" altLang="en-US" i="1" dirty="0" smtClean="0">
                <a:solidFill>
                  <a:srgbClr val="008000"/>
                </a:solidFill>
              </a:rPr>
              <a:t>賢者：インドの次は？</a:t>
            </a:r>
            <a:endParaRPr lang="en-US" altLang="ja-JP" i="1" dirty="0">
              <a:solidFill>
                <a:srgbClr val="008000"/>
              </a:solidFill>
            </a:endParaRPr>
          </a:p>
          <a:p>
            <a:r>
              <a:rPr lang="ja-JP" altLang="en-US" i="1" dirty="0" smtClean="0">
                <a:solidFill>
                  <a:srgbClr val="4BACC6"/>
                </a:solidFill>
              </a:rPr>
              <a:t>王：ああ、休息いたそう</a:t>
            </a:r>
            <a:endParaRPr lang="en-US" altLang="ja-JP" i="1" dirty="0">
              <a:solidFill>
                <a:srgbClr val="4BACC6"/>
              </a:solidFill>
            </a:endParaRPr>
          </a:p>
          <a:p>
            <a:r>
              <a:rPr lang="ja-JP" altLang="en-US" i="1" dirty="0" smtClean="0">
                <a:solidFill>
                  <a:srgbClr val="008000"/>
                </a:solidFill>
              </a:rPr>
              <a:t>賢者：なぜ今休息しないのですか？</a:t>
            </a:r>
            <a:endParaRPr lang="ja-JP" altLang="en-US" i="1" dirty="0">
              <a:solidFill>
                <a:srgbClr val="008000"/>
              </a:solidFill>
            </a:endParaRPr>
          </a:p>
          <a:p>
            <a:endParaRPr lang="ja-JP" altLang="en-US" dirty="0">
              <a:solidFill>
                <a:srgbClr val="008000"/>
              </a:solidFill>
            </a:endParaRPr>
          </a:p>
          <a:p>
            <a:endParaRPr kumimoji="1" lang="ja-JP" altLang="en-US" dirty="0"/>
          </a:p>
        </p:txBody>
      </p:sp>
      <p:sp>
        <p:nvSpPr>
          <p:cNvPr id="4" name="テキスト ボックス 3"/>
          <p:cNvSpPr txBox="1"/>
          <p:nvPr/>
        </p:nvSpPr>
        <p:spPr>
          <a:xfrm>
            <a:off x="5054075" y="6210183"/>
            <a:ext cx="3632725" cy="369332"/>
          </a:xfrm>
          <a:prstGeom prst="rect">
            <a:avLst/>
          </a:prstGeom>
          <a:noFill/>
        </p:spPr>
        <p:txBody>
          <a:bodyPr wrap="none" rtlCol="0">
            <a:spAutoFit/>
          </a:bodyPr>
          <a:lstStyle/>
          <a:p>
            <a:r>
              <a:rPr kumimoji="1" lang="ja-JP" altLang="en-US" dirty="0" smtClean="0"/>
              <a:t>ボーヴォワール「人間について」より</a:t>
            </a:r>
            <a:endParaRPr kumimoji="1" lang="ja-JP" altLang="en-US" dirty="0"/>
          </a:p>
        </p:txBody>
      </p:sp>
    </p:spTree>
    <p:extLst>
      <p:ext uri="{BB962C8B-B14F-4D97-AF65-F5344CB8AC3E}">
        <p14:creationId xmlns:p14="http://schemas.microsoft.com/office/powerpoint/2010/main" val="3637985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45778"/>
            <a:ext cx="8229600" cy="1143000"/>
          </a:xfrm>
        </p:spPr>
        <p:txBody>
          <a:bodyPr>
            <a:normAutofit/>
          </a:bodyPr>
          <a:lstStyle/>
          <a:p>
            <a:r>
              <a:rPr lang="ja-JP" altLang="en-US" sz="2800" dirty="0" smtClean="0"/>
              <a:t>自らの多様な可能性を確保し、変化に適応して</a:t>
            </a:r>
            <a:r>
              <a:rPr lang="en-US" altLang="ja-JP" sz="2800" dirty="0" smtClean="0"/>
              <a:t/>
            </a:r>
            <a:br>
              <a:rPr lang="en-US" altLang="ja-JP" sz="2800" dirty="0" smtClean="0"/>
            </a:br>
            <a:r>
              <a:rPr lang="ja-JP" altLang="en-US" sz="2800" dirty="0" smtClean="0"/>
              <a:t>生き伸びてゆくために、人は宇宙へ行く</a:t>
            </a:r>
            <a:r>
              <a:rPr lang="en-US" altLang="ja-JP" sz="2800" dirty="0" smtClean="0"/>
              <a:t>...</a:t>
            </a:r>
            <a:r>
              <a:rPr lang="ja-JP" altLang="en-US" sz="2800" dirty="0" smtClean="0"/>
              <a:t>のかも。</a:t>
            </a:r>
            <a:endParaRPr kumimoji="1" lang="ja-JP" altLang="en-US" sz="2800" dirty="0"/>
          </a:p>
        </p:txBody>
      </p:sp>
      <p:pic>
        <p:nvPicPr>
          <p:cNvPr id="5" name="図 4" descr="hosi2-yok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3" y="0"/>
            <a:ext cx="9175963" cy="5534030"/>
          </a:xfrm>
          <a:prstGeom prst="rect">
            <a:avLst/>
          </a:prstGeom>
        </p:spPr>
      </p:pic>
    </p:spTree>
    <p:extLst>
      <p:ext uri="{BB962C8B-B14F-4D97-AF65-F5344CB8AC3E}">
        <p14:creationId xmlns:p14="http://schemas.microsoft.com/office/powerpoint/2010/main" val="2704178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pic>
        <p:nvPicPr>
          <p:cNvPr id="4" name="図 3" descr="060915_CMB_Timeline75.jpg"/>
          <p:cNvPicPr>
            <a:picLocks noChangeAspect="1"/>
          </p:cNvPicPr>
          <p:nvPr/>
        </p:nvPicPr>
        <p:blipFill>
          <a:blip r:embed="rId3"/>
          <a:stretch>
            <a:fillRect/>
          </a:stretch>
        </p:blipFill>
        <p:spPr>
          <a:xfrm>
            <a:off x="-167461" y="0"/>
            <a:ext cx="9525001" cy="6858000"/>
          </a:xfrm>
          <a:prstGeom prst="rect">
            <a:avLst/>
          </a:prstGeom>
        </p:spPr>
      </p:pic>
      <p:sp>
        <p:nvSpPr>
          <p:cNvPr id="3" name="テキスト ボックス 2"/>
          <p:cNvSpPr txBox="1"/>
          <p:nvPr/>
        </p:nvSpPr>
        <p:spPr>
          <a:xfrm>
            <a:off x="457200" y="514019"/>
            <a:ext cx="2492990" cy="461665"/>
          </a:xfrm>
          <a:prstGeom prst="rect">
            <a:avLst/>
          </a:prstGeom>
          <a:noFill/>
        </p:spPr>
        <p:txBody>
          <a:bodyPr wrap="none" rtlCol="0">
            <a:spAutoFit/>
          </a:bodyPr>
          <a:lstStyle/>
          <a:p>
            <a:r>
              <a:rPr kumimoji="1" lang="ja-JP" altLang="en-US" sz="2400" dirty="0" smtClean="0">
                <a:solidFill>
                  <a:schemeClr val="bg1"/>
                </a:solidFill>
              </a:rPr>
              <a:t>復習：</a:t>
            </a:r>
            <a:r>
              <a:rPr kumimoji="1" lang="ja-JP" altLang="en-US" sz="2400" dirty="0" smtClean="0">
                <a:solidFill>
                  <a:schemeClr val="bg1"/>
                </a:solidFill>
              </a:rPr>
              <a:t>宇宙の</a:t>
            </a:r>
            <a:r>
              <a:rPr lang="ja-JP" altLang="en-US" sz="2400" dirty="0" smtClean="0">
                <a:solidFill>
                  <a:schemeClr val="bg1"/>
                </a:solidFill>
              </a:rPr>
              <a:t>進化</a:t>
            </a:r>
            <a:endParaRPr kumimoji="1" lang="ja-JP" altLang="en-US"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962" y="274638"/>
            <a:ext cx="8815134" cy="1143000"/>
          </a:xfrm>
        </p:spPr>
        <p:txBody>
          <a:bodyPr>
            <a:normAutofit/>
          </a:bodyPr>
          <a:lstStyle/>
          <a:p>
            <a:r>
              <a:rPr lang="ja-JP" altLang="en-US" sz="2800" dirty="0" smtClean="0"/>
              <a:t>復習：水素とヘリウム以外の</a:t>
            </a:r>
            <a:r>
              <a:rPr lang="ja-JP" altLang="en-US" sz="2800" dirty="0" smtClean="0"/>
              <a:t>元素</a:t>
            </a:r>
            <a:r>
              <a:rPr lang="ja-JP" altLang="en-US" sz="2800" dirty="0" smtClean="0"/>
              <a:t>は全て星の中でできた</a:t>
            </a:r>
            <a:endParaRPr lang="ja-JP" altLang="en-US" sz="2800" dirty="0"/>
          </a:p>
        </p:txBody>
      </p:sp>
      <p:sp>
        <p:nvSpPr>
          <p:cNvPr id="3" name="コンテンツ プレースホルダ 2"/>
          <p:cNvSpPr>
            <a:spLocks noGrp="1"/>
          </p:cNvSpPr>
          <p:nvPr>
            <p:ph idx="1"/>
          </p:nvPr>
        </p:nvSpPr>
        <p:spPr>
          <a:xfrm>
            <a:off x="457200" y="1446949"/>
            <a:ext cx="4114800" cy="4525963"/>
          </a:xfrm>
        </p:spPr>
        <p:txBody>
          <a:bodyPr>
            <a:normAutofit/>
          </a:bodyPr>
          <a:lstStyle/>
          <a:p>
            <a:r>
              <a:rPr lang="ja-JP" altLang="en-US" sz="2000" dirty="0" smtClean="0"/>
              <a:t>宇宙で最初の星は水素とヘリウム（と少しだけリチウム）のみ</a:t>
            </a:r>
            <a:endParaRPr lang="en-US" altLang="ja-JP" sz="2000" dirty="0" smtClean="0"/>
          </a:p>
          <a:p>
            <a:endParaRPr lang="en-US" altLang="ja-JP" sz="2000" dirty="0" smtClean="0"/>
          </a:p>
          <a:p>
            <a:r>
              <a:rPr lang="ja-JP" altLang="en-US" sz="2000" dirty="0" smtClean="0"/>
              <a:t>星の中で核融合が進み、炭素</a:t>
            </a:r>
            <a:r>
              <a:rPr lang="en-US" altLang="ja-JP" sz="2000" dirty="0" smtClean="0"/>
              <a:t>(C)</a:t>
            </a:r>
            <a:r>
              <a:rPr lang="ja-JP" altLang="en-US" sz="2000" dirty="0" smtClean="0"/>
              <a:t>、酸素（</a:t>
            </a:r>
            <a:r>
              <a:rPr lang="en-US" altLang="ja-JP" sz="2000" dirty="0" smtClean="0"/>
              <a:t>O)</a:t>
            </a:r>
            <a:r>
              <a:rPr lang="ja-JP" altLang="en-US" sz="2000" dirty="0" smtClean="0"/>
              <a:t>などの元素が合成される</a:t>
            </a:r>
            <a:endParaRPr lang="en-US" altLang="ja-JP" sz="2000" dirty="0" smtClean="0"/>
          </a:p>
          <a:p>
            <a:endParaRPr lang="en-US" altLang="ja-JP" sz="2000" dirty="0" smtClean="0"/>
          </a:p>
          <a:p>
            <a:r>
              <a:rPr lang="ja-JP" altLang="en-US" sz="2000" dirty="0" smtClean="0"/>
              <a:t>鉄より重い元素（金、銀、プラチナ、鉛など）は、超新星爆発の時に</a:t>
            </a:r>
            <a:r>
              <a:rPr lang="ja-JP" altLang="en-US" sz="2000" dirty="0" smtClean="0"/>
              <a:t>できる</a:t>
            </a:r>
            <a:endParaRPr lang="en-US" altLang="ja-JP" sz="2000" dirty="0" smtClean="0"/>
          </a:p>
          <a:p>
            <a:endParaRPr lang="en-US" altLang="ja-JP" sz="2000" dirty="0"/>
          </a:p>
          <a:p>
            <a:r>
              <a:rPr lang="ja-JP" altLang="en-US" sz="2000" dirty="0" smtClean="0"/>
              <a:t>宇宙の中に様々な元素が増えてから太陽系と地球が誕生し、生命が生まれた</a:t>
            </a:r>
            <a:endParaRPr lang="ja-JP" altLang="en-US" sz="2000" dirty="0"/>
          </a:p>
        </p:txBody>
      </p:sp>
      <p:pic>
        <p:nvPicPr>
          <p:cNvPr id="5" name="図 4" descr="550px-Evolved_star_fusion_shells.svg.png"/>
          <p:cNvPicPr>
            <a:picLocks noChangeAspect="1"/>
          </p:cNvPicPr>
          <p:nvPr/>
        </p:nvPicPr>
        <p:blipFill>
          <a:blip r:embed="rId3"/>
          <a:stretch>
            <a:fillRect/>
          </a:stretch>
        </p:blipFill>
        <p:spPr>
          <a:xfrm>
            <a:off x="4664173" y="1600200"/>
            <a:ext cx="4022627" cy="4022627"/>
          </a:xfrm>
          <a:prstGeom prst="rect">
            <a:avLst/>
          </a:prstGeom>
        </p:spPr>
      </p:pic>
    </p:spTree>
    <p:extLst>
      <p:ext uri="{BB962C8B-B14F-4D97-AF65-F5344CB8AC3E}">
        <p14:creationId xmlns:p14="http://schemas.microsoft.com/office/powerpoint/2010/main" val="2617292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復習：太陽は活発に変化している</a:t>
            </a:r>
            <a:endParaRPr lang="ja-JP" altLang="en-US" sz="2800" dirty="0"/>
          </a:p>
        </p:txBody>
      </p:sp>
      <p:pic>
        <p:nvPicPr>
          <p:cNvPr id="4" name="UnsharpNov91Red.mpg">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326146" y="1417637"/>
            <a:ext cx="6633215" cy="4889226"/>
          </a:xfrm>
          <a:prstGeom prst="rect">
            <a:avLst/>
          </a:prstGeom>
        </p:spPr>
      </p:pic>
      <p:sp>
        <p:nvSpPr>
          <p:cNvPr id="5" name="テキスト ボックス 4"/>
          <p:cNvSpPr txBox="1"/>
          <p:nvPr/>
        </p:nvSpPr>
        <p:spPr>
          <a:xfrm>
            <a:off x="36130" y="1488982"/>
            <a:ext cx="2196946" cy="5632310"/>
          </a:xfrm>
          <a:prstGeom prst="rect">
            <a:avLst/>
          </a:prstGeom>
          <a:noFill/>
        </p:spPr>
        <p:txBody>
          <a:bodyPr wrap="square" rtlCol="0">
            <a:spAutoFit/>
          </a:bodyPr>
          <a:lstStyle/>
          <a:p>
            <a:r>
              <a:rPr lang="en-US" altLang="ja-JP" sz="2400" dirty="0" smtClean="0"/>
              <a:t>X</a:t>
            </a:r>
            <a:r>
              <a:rPr lang="ja-JP" altLang="en-US" sz="2400" dirty="0" smtClean="0"/>
              <a:t>線で見た太陽</a:t>
            </a:r>
            <a:endParaRPr lang="en-US" altLang="ja-JP" sz="2400" dirty="0" smtClean="0"/>
          </a:p>
          <a:p>
            <a:endParaRPr lang="en-US" altLang="ja-JP" sz="2400" dirty="0"/>
          </a:p>
          <a:p>
            <a:r>
              <a:rPr lang="ja-JP" altLang="en-US" sz="2400" dirty="0" smtClean="0"/>
              <a:t>温度</a:t>
            </a:r>
            <a:r>
              <a:rPr lang="ja-JP" altLang="en-US" sz="2400" dirty="0" smtClean="0"/>
              <a:t>が</a:t>
            </a:r>
            <a:r>
              <a:rPr lang="en-US" altLang="ja-JP" sz="2400" dirty="0" smtClean="0"/>
              <a:t>100</a:t>
            </a:r>
            <a:r>
              <a:rPr lang="ja-JP" altLang="en-US" sz="2400" dirty="0" smtClean="0"/>
              <a:t>万度以上の</a:t>
            </a:r>
            <a:r>
              <a:rPr lang="ja-JP" altLang="en-US" sz="2400" dirty="0" smtClean="0">
                <a:solidFill>
                  <a:srgbClr val="FF0000"/>
                </a:solidFill>
              </a:rPr>
              <a:t>コロナ</a:t>
            </a:r>
            <a:endParaRPr lang="en-US" altLang="ja-JP" sz="2400" dirty="0" smtClean="0"/>
          </a:p>
          <a:p>
            <a:endParaRPr lang="en-US" altLang="ja-JP" sz="2400" dirty="0" smtClean="0"/>
          </a:p>
          <a:p>
            <a:endParaRPr lang="en-US" altLang="ja-JP" sz="2400" dirty="0" smtClean="0"/>
          </a:p>
          <a:p>
            <a:r>
              <a:rPr lang="ja-JP" altLang="en-US" sz="2400" dirty="0" smtClean="0"/>
              <a:t>ピカッと光るのは、</a:t>
            </a:r>
            <a:r>
              <a:rPr kumimoji="1" lang="ja-JP" altLang="en-US" sz="2400" dirty="0" smtClean="0">
                <a:solidFill>
                  <a:srgbClr val="FF0000"/>
                </a:solidFill>
              </a:rPr>
              <a:t>太陽フレア</a:t>
            </a:r>
            <a:r>
              <a:rPr kumimoji="1" lang="ja-JP" altLang="en-US" sz="2400" dirty="0" smtClean="0"/>
              <a:t>と呼ばれる</a:t>
            </a:r>
            <a:r>
              <a:rPr lang="ja-JP" altLang="en-US" sz="2400" dirty="0" smtClean="0"/>
              <a:t>爆発</a:t>
            </a:r>
            <a:endParaRPr lang="en-US" altLang="ja-JP" sz="2400" dirty="0" smtClean="0"/>
          </a:p>
          <a:p>
            <a:endParaRPr lang="en-US" altLang="ja-JP" sz="2400" dirty="0"/>
          </a:p>
          <a:p>
            <a:endParaRPr kumimoji="1" lang="en-US" altLang="ja-JP" sz="2400" dirty="0" smtClean="0"/>
          </a:p>
          <a:p>
            <a:endParaRPr kumimoji="1" lang="en-US" altLang="ja-JP" sz="2400" dirty="0" smtClean="0"/>
          </a:p>
          <a:p>
            <a:endParaRPr lang="en-US" altLang="ja-JP" sz="2400" dirty="0" smtClean="0"/>
          </a:p>
          <a:p>
            <a:endParaRPr kumimoji="1" lang="ja-JP" altLang="en-US" sz="2400" dirty="0"/>
          </a:p>
        </p:txBody>
      </p:sp>
    </p:spTree>
    <p:extLst>
      <p:ext uri="{BB962C8B-B14F-4D97-AF65-F5344CB8AC3E}">
        <p14:creationId xmlns:p14="http://schemas.microsoft.com/office/powerpoint/2010/main" val="1920057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8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復習：太陽活動は地球と人間の活動に影響を与える</a:t>
            </a:r>
            <a:endParaRPr lang="ja-JP" altLang="en-US" sz="2800" dirty="0"/>
          </a:p>
        </p:txBody>
      </p:sp>
      <p:pic>
        <p:nvPicPr>
          <p:cNvPr id="4" name="図 3" descr="スナップショット 2009-09-24 17-29-58.tiff"/>
          <p:cNvPicPr>
            <a:picLocks noChangeAspect="1"/>
          </p:cNvPicPr>
          <p:nvPr/>
        </p:nvPicPr>
        <p:blipFill>
          <a:blip r:embed="rId3"/>
          <a:stretch>
            <a:fillRect/>
          </a:stretch>
        </p:blipFill>
        <p:spPr>
          <a:xfrm>
            <a:off x="764209" y="1264111"/>
            <a:ext cx="3207019" cy="2859490"/>
          </a:xfrm>
          <a:prstGeom prst="rect">
            <a:avLst/>
          </a:prstGeom>
        </p:spPr>
      </p:pic>
      <p:sp>
        <p:nvSpPr>
          <p:cNvPr id="5" name="テキスト ボックス 4"/>
          <p:cNvSpPr txBox="1"/>
          <p:nvPr/>
        </p:nvSpPr>
        <p:spPr>
          <a:xfrm>
            <a:off x="4084440" y="1926038"/>
            <a:ext cx="5094664" cy="1200328"/>
          </a:xfrm>
          <a:prstGeom prst="rect">
            <a:avLst/>
          </a:prstGeom>
          <a:noFill/>
        </p:spPr>
        <p:txBody>
          <a:bodyPr wrap="none" rtlCol="0">
            <a:spAutoFit/>
          </a:bodyPr>
          <a:lstStyle/>
          <a:p>
            <a:r>
              <a:rPr kumimoji="1" lang="ja-JP" altLang="en-US" sz="2400" dirty="0" smtClean="0"/>
              <a:t>太陽フレアに伴う高エネルギー放射線</a:t>
            </a:r>
            <a:endParaRPr kumimoji="1" lang="en-US" altLang="ja-JP" sz="2400" dirty="0" smtClean="0"/>
          </a:p>
          <a:p>
            <a:r>
              <a:rPr lang="ja-JP" altLang="en-US" sz="2400" dirty="0" smtClean="0"/>
              <a:t>＝＞宇宙飛行士の被爆</a:t>
            </a:r>
            <a:endParaRPr lang="en-US" altLang="ja-JP" sz="2400" dirty="0" smtClean="0"/>
          </a:p>
          <a:p>
            <a:r>
              <a:rPr kumimoji="1" lang="en-US" altLang="ja-JP" sz="2400" dirty="0" smtClean="0"/>
              <a:t>         </a:t>
            </a:r>
            <a:r>
              <a:rPr kumimoji="1" lang="ja-JP" altLang="en-US" sz="2400" dirty="0" smtClean="0"/>
              <a:t>人工衛星の故障</a:t>
            </a:r>
            <a:endParaRPr kumimoji="1" lang="ja-JP" altLang="en-US" sz="2400" dirty="0"/>
          </a:p>
        </p:txBody>
      </p:sp>
      <p:pic>
        <p:nvPicPr>
          <p:cNvPr id="6" name="図 5" descr="spaceweather.jpg"/>
          <p:cNvPicPr>
            <a:picLocks noChangeAspect="1"/>
          </p:cNvPicPr>
          <p:nvPr/>
        </p:nvPicPr>
        <p:blipFill>
          <a:blip r:embed="rId4"/>
          <a:stretch>
            <a:fillRect/>
          </a:stretch>
        </p:blipFill>
        <p:spPr>
          <a:xfrm>
            <a:off x="4326043" y="3365057"/>
            <a:ext cx="4664452" cy="3226029"/>
          </a:xfrm>
          <a:prstGeom prst="rect">
            <a:avLst/>
          </a:prstGeom>
        </p:spPr>
      </p:pic>
      <p:sp>
        <p:nvSpPr>
          <p:cNvPr id="7" name="テキスト ボックス 6"/>
          <p:cNvSpPr txBox="1"/>
          <p:nvPr/>
        </p:nvSpPr>
        <p:spPr>
          <a:xfrm>
            <a:off x="160867" y="4517975"/>
            <a:ext cx="4905022" cy="1631216"/>
          </a:xfrm>
          <a:prstGeom prst="rect">
            <a:avLst/>
          </a:prstGeom>
          <a:noFill/>
        </p:spPr>
        <p:txBody>
          <a:bodyPr wrap="square" rtlCol="0">
            <a:spAutoFit/>
          </a:bodyPr>
          <a:lstStyle/>
          <a:p>
            <a:r>
              <a:rPr kumimoji="1" lang="ja-JP" altLang="en-US" sz="2000" dirty="0" smtClean="0"/>
              <a:t>フレアに伴い噴出する磁気プラズマ</a:t>
            </a:r>
            <a:endParaRPr kumimoji="1" lang="en-US" altLang="ja-JP" sz="2000" dirty="0" smtClean="0"/>
          </a:p>
          <a:p>
            <a:r>
              <a:rPr lang="ja-JP" altLang="en-US" sz="2000" dirty="0" smtClean="0"/>
              <a:t>（コロナ質量放出）</a:t>
            </a:r>
            <a:endParaRPr lang="en-US" altLang="ja-JP" sz="2000" dirty="0" smtClean="0"/>
          </a:p>
          <a:p>
            <a:r>
              <a:rPr lang="ja-JP" altLang="en-US" sz="2000" dirty="0" smtClean="0"/>
              <a:t>＝＞磁気嵐、オーロラ</a:t>
            </a:r>
            <a:endParaRPr lang="en-US" altLang="ja-JP" sz="2000" dirty="0" smtClean="0"/>
          </a:p>
          <a:p>
            <a:r>
              <a:rPr kumimoji="1" lang="ja-JP" altLang="ja-JP" sz="2000" dirty="0" smtClean="0"/>
              <a:t>　　　</a:t>
            </a:r>
            <a:r>
              <a:rPr kumimoji="1" lang="ja-JP" altLang="en-US" sz="2000" dirty="0" smtClean="0"/>
              <a:t>通信障害</a:t>
            </a:r>
            <a:endParaRPr kumimoji="1" lang="en-US" altLang="ja-JP" sz="2000" dirty="0" smtClean="0"/>
          </a:p>
          <a:p>
            <a:r>
              <a:rPr lang="ja-JP" altLang="ja-JP" sz="2000" dirty="0" smtClean="0"/>
              <a:t>　　　</a:t>
            </a:r>
            <a:r>
              <a:rPr lang="ja-JP" altLang="en-US" sz="2000" dirty="0" smtClean="0"/>
              <a:t>送電線網、パイプラインの障害</a:t>
            </a:r>
            <a:endParaRPr kumimoji="1" lang="ja-JP" altLang="en-US" sz="2000" dirty="0"/>
          </a:p>
        </p:txBody>
      </p:sp>
    </p:spTree>
    <p:extLst>
      <p:ext uri="{BB962C8B-B14F-4D97-AF65-F5344CB8AC3E}">
        <p14:creationId xmlns:p14="http://schemas.microsoft.com/office/powerpoint/2010/main" val="1264767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normAutofit/>
          </a:bodyPr>
          <a:lstStyle/>
          <a:p>
            <a:r>
              <a:rPr lang="ja-JP" altLang="en-US" sz="2400" dirty="0" smtClean="0"/>
              <a:t>復習：太陽活動は地球気候にも影響を与えるかもしれない</a:t>
            </a:r>
            <a:endParaRPr lang="ja-JP" altLang="en-US" sz="2400" dirty="0"/>
          </a:p>
        </p:txBody>
      </p:sp>
      <p:pic>
        <p:nvPicPr>
          <p:cNvPr id="27651" name="Picture 12" descr="SpotNumber-solanki03"/>
          <p:cNvPicPr>
            <a:picLocks noChangeAspect="1" noChangeArrowheads="1"/>
          </p:cNvPicPr>
          <p:nvPr/>
        </p:nvPicPr>
        <p:blipFill>
          <a:blip r:embed="rId3"/>
          <a:srcRect/>
          <a:stretch>
            <a:fillRect/>
          </a:stretch>
        </p:blipFill>
        <p:spPr bwMode="auto">
          <a:xfrm>
            <a:off x="131628" y="1295400"/>
            <a:ext cx="5867400" cy="2303463"/>
          </a:xfrm>
          <a:prstGeom prst="rect">
            <a:avLst/>
          </a:prstGeom>
          <a:noFill/>
          <a:ln w="9525">
            <a:noFill/>
            <a:miter lim="800000"/>
            <a:headEnd/>
            <a:tailEnd/>
          </a:ln>
        </p:spPr>
      </p:pic>
      <p:pic>
        <p:nvPicPr>
          <p:cNvPr id="27654" name="Picture 24" descr="FrozenThems"/>
          <p:cNvPicPr>
            <a:picLocks noChangeAspect="1" noChangeArrowheads="1"/>
          </p:cNvPicPr>
          <p:nvPr/>
        </p:nvPicPr>
        <p:blipFill>
          <a:blip r:embed="rId4"/>
          <a:srcRect/>
          <a:stretch>
            <a:fillRect/>
          </a:stretch>
        </p:blipFill>
        <p:spPr bwMode="auto">
          <a:xfrm>
            <a:off x="304800" y="4229100"/>
            <a:ext cx="3200400" cy="2400300"/>
          </a:xfrm>
          <a:prstGeom prst="rect">
            <a:avLst/>
          </a:prstGeom>
          <a:noFill/>
          <a:ln w="9525">
            <a:noFill/>
            <a:miter lim="800000"/>
            <a:headEnd/>
            <a:tailEnd/>
          </a:ln>
        </p:spPr>
      </p:pic>
      <p:sp>
        <p:nvSpPr>
          <p:cNvPr id="27655" name="Line 25"/>
          <p:cNvSpPr>
            <a:spLocks noChangeShapeType="1"/>
          </p:cNvSpPr>
          <p:nvPr/>
        </p:nvSpPr>
        <p:spPr bwMode="auto">
          <a:xfrm flipH="1">
            <a:off x="1544144" y="2971800"/>
            <a:ext cx="173175" cy="1082675"/>
          </a:xfrm>
          <a:prstGeom prst="line">
            <a:avLst/>
          </a:prstGeom>
          <a:noFill/>
          <a:ln w="28575">
            <a:solidFill>
              <a:srgbClr val="4F81BD"/>
            </a:solidFill>
            <a:round/>
            <a:headEnd/>
            <a:tailEnd type="triangle" w="med" len="med"/>
          </a:ln>
        </p:spPr>
        <p:txBody>
          <a:bodyPr wrap="none" anchor="ctr">
            <a:prstTxWarp prst="textNoShape">
              <a:avLst/>
            </a:prstTxWarp>
          </a:bodyPr>
          <a:lstStyle/>
          <a:p>
            <a:endParaRPr lang="ja-JP" altLang="en-US"/>
          </a:p>
        </p:txBody>
      </p:sp>
      <p:sp>
        <p:nvSpPr>
          <p:cNvPr id="27656" name="Text Box 26"/>
          <p:cNvSpPr txBox="1">
            <a:spLocks noChangeArrowheads="1"/>
          </p:cNvSpPr>
          <p:nvPr/>
        </p:nvSpPr>
        <p:spPr bwMode="auto">
          <a:xfrm>
            <a:off x="1544144" y="3657600"/>
            <a:ext cx="3101975" cy="396875"/>
          </a:xfrm>
          <a:prstGeom prst="rect">
            <a:avLst/>
          </a:prstGeom>
          <a:noFill/>
          <a:ln w="9525">
            <a:noFill/>
            <a:miter lim="800000"/>
            <a:headEnd/>
            <a:tailEnd/>
          </a:ln>
        </p:spPr>
        <p:txBody>
          <a:bodyPr>
            <a:prstTxWarp prst="textNoShape">
              <a:avLst/>
            </a:prstTxWarp>
            <a:spAutoFit/>
          </a:bodyPr>
          <a:lstStyle/>
          <a:p>
            <a:pPr>
              <a:spcBef>
                <a:spcPct val="50000"/>
              </a:spcBef>
            </a:pPr>
            <a:r>
              <a:rPr lang="ja-JP" altLang="en-US" sz="2000" dirty="0"/>
              <a:t>マウンダーミニマム</a:t>
            </a:r>
          </a:p>
        </p:txBody>
      </p:sp>
      <p:sp>
        <p:nvSpPr>
          <p:cNvPr id="27657" name="Text Box 27"/>
          <p:cNvSpPr txBox="1">
            <a:spLocks noChangeArrowheads="1"/>
          </p:cNvSpPr>
          <p:nvPr/>
        </p:nvSpPr>
        <p:spPr bwMode="auto">
          <a:xfrm>
            <a:off x="3962400" y="4419600"/>
            <a:ext cx="4749687" cy="1569660"/>
          </a:xfrm>
          <a:prstGeom prst="rect">
            <a:avLst/>
          </a:prstGeom>
          <a:noFill/>
          <a:ln w="9525">
            <a:noFill/>
            <a:miter lim="800000"/>
            <a:headEnd/>
            <a:tailEnd/>
          </a:ln>
        </p:spPr>
        <p:txBody>
          <a:bodyPr wrap="square">
            <a:prstTxWarp prst="textNoShape">
              <a:avLst/>
            </a:prstTxWarp>
            <a:spAutoFit/>
          </a:bodyPr>
          <a:lstStyle/>
          <a:p>
            <a:pPr>
              <a:buFontTx/>
              <a:buChar char="•"/>
            </a:pPr>
            <a:r>
              <a:rPr lang="ja-JP" altLang="en-US" sz="2400" dirty="0" smtClean="0"/>
              <a:t>今から</a:t>
            </a:r>
            <a:r>
              <a:rPr lang="en-US" altLang="ja-JP" sz="2400" dirty="0" smtClean="0"/>
              <a:t>300</a:t>
            </a:r>
            <a:r>
              <a:rPr lang="ja-JP" altLang="en-US" sz="2400" dirty="0" smtClean="0"/>
              <a:t>年ちょっと前、黒点がほとんどない時があった</a:t>
            </a:r>
            <a:endParaRPr lang="en-US" altLang="ja-JP" sz="2400" dirty="0" smtClean="0"/>
          </a:p>
          <a:p>
            <a:pPr>
              <a:buFontTx/>
              <a:buChar char="•"/>
            </a:pPr>
            <a:endParaRPr lang="en-US" altLang="ja-JP" sz="2400" dirty="0" smtClean="0"/>
          </a:p>
          <a:p>
            <a:pPr>
              <a:buFontTx/>
              <a:buChar char="•"/>
            </a:pPr>
            <a:r>
              <a:rPr lang="en-US" altLang="ja-JP" sz="2400" dirty="0" smtClean="0"/>
              <a:t> </a:t>
            </a:r>
            <a:r>
              <a:rPr lang="ja-JP" altLang="en-US" sz="2400" dirty="0" smtClean="0"/>
              <a:t>そのころ地球はミニ</a:t>
            </a:r>
            <a:r>
              <a:rPr lang="ja-JP" altLang="en-US" sz="2400" dirty="0" smtClean="0"/>
              <a:t>氷河期だった</a:t>
            </a:r>
            <a:endParaRPr lang="en-US" altLang="ja-JP" sz="2400" dirty="0" smtClean="0"/>
          </a:p>
        </p:txBody>
      </p:sp>
      <p:sp>
        <p:nvSpPr>
          <p:cNvPr id="10" name="テキスト ボックス 9"/>
          <p:cNvSpPr txBox="1"/>
          <p:nvPr/>
        </p:nvSpPr>
        <p:spPr>
          <a:xfrm>
            <a:off x="1215405" y="1576412"/>
            <a:ext cx="1569660" cy="369332"/>
          </a:xfrm>
          <a:prstGeom prst="rect">
            <a:avLst/>
          </a:prstGeom>
          <a:noFill/>
        </p:spPr>
        <p:txBody>
          <a:bodyPr wrap="none" rtlCol="0">
            <a:spAutoFit/>
          </a:bodyPr>
          <a:lstStyle/>
          <a:p>
            <a:r>
              <a:rPr kumimoji="1" lang="ja-JP" altLang="en-US" dirty="0" smtClean="0">
                <a:solidFill>
                  <a:schemeClr val="accent1">
                    <a:lumMod val="20000"/>
                    <a:lumOff val="80000"/>
                  </a:schemeClr>
                </a:solidFill>
              </a:rPr>
              <a:t>黒点数の変動</a:t>
            </a:r>
            <a:endParaRPr kumimoji="1" lang="ja-JP" altLang="en-US" dirty="0">
              <a:solidFill>
                <a:schemeClr val="accent1">
                  <a:lumMod val="20000"/>
                  <a:lumOff val="80000"/>
                </a:schemeClr>
              </a:solidFill>
            </a:endParaRPr>
          </a:p>
        </p:txBody>
      </p:sp>
      <p:pic>
        <p:nvPicPr>
          <p:cNvPr id="11" name="図 10" descr="Magcycle.jpg"/>
          <p:cNvPicPr>
            <a:picLocks noChangeAspect="1"/>
          </p:cNvPicPr>
          <p:nvPr/>
        </p:nvPicPr>
        <p:blipFill>
          <a:blip r:embed="rId5"/>
          <a:stretch>
            <a:fillRect/>
          </a:stretch>
        </p:blipFill>
        <p:spPr>
          <a:xfrm>
            <a:off x="6130606" y="1376991"/>
            <a:ext cx="2854653" cy="2237319"/>
          </a:xfrm>
          <a:prstGeom prst="rect">
            <a:avLst/>
          </a:prstGeom>
        </p:spPr>
      </p:pic>
      <p:sp>
        <p:nvSpPr>
          <p:cNvPr id="12" name="テキスト ボックス 11"/>
          <p:cNvSpPr txBox="1"/>
          <p:nvPr/>
        </p:nvSpPr>
        <p:spPr>
          <a:xfrm>
            <a:off x="7589156" y="3142951"/>
            <a:ext cx="883475" cy="369332"/>
          </a:xfrm>
          <a:prstGeom prst="rect">
            <a:avLst/>
          </a:prstGeom>
          <a:noFill/>
        </p:spPr>
        <p:txBody>
          <a:bodyPr wrap="none" rtlCol="0">
            <a:spAutoFit/>
          </a:bodyPr>
          <a:lstStyle/>
          <a:p>
            <a:r>
              <a:rPr kumimoji="1" lang="en-US" altLang="ja-JP" dirty="0" smtClean="0">
                <a:solidFill>
                  <a:srgbClr val="DCE6F2"/>
                </a:solidFill>
              </a:rPr>
              <a:t>1991</a:t>
            </a:r>
            <a:r>
              <a:rPr kumimoji="1" lang="ja-JP" altLang="en-US" dirty="0" smtClean="0">
                <a:solidFill>
                  <a:srgbClr val="DCE6F2"/>
                </a:solidFill>
              </a:rPr>
              <a:t>年</a:t>
            </a:r>
            <a:endParaRPr kumimoji="1" lang="ja-JP" altLang="en-US" dirty="0">
              <a:solidFill>
                <a:srgbClr val="DCE6F2"/>
              </a:solidFill>
            </a:endParaRPr>
          </a:p>
        </p:txBody>
      </p:sp>
      <p:sp>
        <p:nvSpPr>
          <p:cNvPr id="13" name="テキスト ボックス 12"/>
          <p:cNvSpPr txBox="1"/>
          <p:nvPr/>
        </p:nvSpPr>
        <p:spPr>
          <a:xfrm>
            <a:off x="6388199" y="3174116"/>
            <a:ext cx="883475" cy="369332"/>
          </a:xfrm>
          <a:prstGeom prst="rect">
            <a:avLst/>
          </a:prstGeom>
          <a:noFill/>
        </p:spPr>
        <p:txBody>
          <a:bodyPr wrap="none" rtlCol="0">
            <a:spAutoFit/>
          </a:bodyPr>
          <a:lstStyle/>
          <a:p>
            <a:r>
              <a:rPr lang="en-US" altLang="ja-JP" dirty="0" smtClean="0">
                <a:solidFill>
                  <a:srgbClr val="DCE6F2"/>
                </a:solidFill>
              </a:rPr>
              <a:t>2000</a:t>
            </a:r>
            <a:r>
              <a:rPr kumimoji="1" lang="ja-JP" altLang="en-US" dirty="0" smtClean="0">
                <a:solidFill>
                  <a:srgbClr val="DCE6F2"/>
                </a:solidFill>
              </a:rPr>
              <a:t>年</a:t>
            </a:r>
            <a:endParaRPr kumimoji="1" lang="ja-JP" altLang="en-US" dirty="0">
              <a:solidFill>
                <a:srgbClr val="DCE6F2"/>
              </a:solidFill>
            </a:endParaRPr>
          </a:p>
        </p:txBody>
      </p:sp>
      <p:sp>
        <p:nvSpPr>
          <p:cNvPr id="14" name="テキスト ボックス 13"/>
          <p:cNvSpPr txBox="1"/>
          <p:nvPr/>
        </p:nvSpPr>
        <p:spPr>
          <a:xfrm>
            <a:off x="6853118" y="1035660"/>
            <a:ext cx="1620957" cy="338554"/>
          </a:xfrm>
          <a:prstGeom prst="rect">
            <a:avLst/>
          </a:prstGeom>
          <a:noFill/>
        </p:spPr>
        <p:txBody>
          <a:bodyPr wrap="none" rtlCol="0">
            <a:spAutoFit/>
          </a:bodyPr>
          <a:lstStyle/>
          <a:p>
            <a:r>
              <a:rPr kumimoji="1" lang="ja-JP" altLang="en-US" sz="1600" dirty="0" smtClean="0"/>
              <a:t>太陽黒点の変化</a:t>
            </a:r>
            <a:endParaRPr kumimoji="1" lang="ja-JP" altLang="en-US" sz="1600" dirty="0"/>
          </a:p>
        </p:txBody>
      </p:sp>
      <p:sp>
        <p:nvSpPr>
          <p:cNvPr id="15" name="テキスト ボックス 14"/>
          <p:cNvSpPr txBox="1"/>
          <p:nvPr/>
        </p:nvSpPr>
        <p:spPr>
          <a:xfrm>
            <a:off x="3505200" y="6503787"/>
            <a:ext cx="3339376" cy="307777"/>
          </a:xfrm>
          <a:prstGeom prst="rect">
            <a:avLst/>
          </a:prstGeom>
          <a:noFill/>
        </p:spPr>
        <p:txBody>
          <a:bodyPr wrap="none" rtlCol="0">
            <a:spAutoFit/>
          </a:bodyPr>
          <a:lstStyle/>
          <a:p>
            <a:r>
              <a:rPr lang="ja-JP" altLang="en-US" sz="1400" dirty="0" smtClean="0"/>
              <a:t>そのころ</a:t>
            </a:r>
            <a:r>
              <a:rPr kumimoji="1" lang="ja-JP" altLang="en-US" sz="1400" dirty="0" smtClean="0"/>
              <a:t>のイギリスのテムズ川をかいた絵</a:t>
            </a:r>
            <a:endParaRPr kumimoji="1" lang="ja-JP" altLang="en-US" sz="1400" dirty="0"/>
          </a:p>
        </p:txBody>
      </p:sp>
    </p:spTree>
    <p:extLst>
      <p:ext uri="{BB962C8B-B14F-4D97-AF65-F5344CB8AC3E}">
        <p14:creationId xmlns:p14="http://schemas.microsoft.com/office/powerpoint/2010/main" val="39567034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16295</TotalTime>
  <Words>2225</Words>
  <Application>Microsoft Macintosh PowerPoint</Application>
  <PresentationFormat>画面に合わせる (4:3)</PresentationFormat>
  <Paragraphs>289</Paragraphs>
  <Slides>41</Slides>
  <Notes>12</Notes>
  <HiddenSlides>0</HiddenSlides>
  <MMClips>2</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Office テーマ</vt:lpstr>
      <vt:lpstr>第三回：私たちはどこへ行くのか 〜人類と宇宙の未来〜</vt:lpstr>
      <vt:lpstr>PowerPoint プレゼンテーション</vt:lpstr>
      <vt:lpstr>今日の内容</vt:lpstr>
      <vt:lpstr>復習：宇宙はどのように生まれたのか？</vt:lpstr>
      <vt:lpstr>PowerPoint プレゼンテーション</vt:lpstr>
      <vt:lpstr>復習：水素とヘリウム以外の元素は全て星の中でできた</vt:lpstr>
      <vt:lpstr>復習：太陽は活発に変化している</vt:lpstr>
      <vt:lpstr>復習：太陽活動は地球と人間の活動に影響を与える</vt:lpstr>
      <vt:lpstr>復習：太陽活動は地球気候にも影響を与えるかもしれない</vt:lpstr>
      <vt:lpstr>今日のお話：人類と宇宙の未来</vt:lpstr>
      <vt:lpstr>地球に起きる変化とその要因</vt:lpstr>
      <vt:lpstr>大昔の地球の気温</vt:lpstr>
      <vt:lpstr>ミランコビッチサイクル</vt:lpstr>
      <vt:lpstr>ウイルソンサイクル（超大陸の分裂と合体）</vt:lpstr>
      <vt:lpstr>銀河スケールの変動</vt:lpstr>
      <vt:lpstr>PowerPoint プレゼンテーション</vt:lpstr>
      <vt:lpstr>太陽と地球の未来</vt:lpstr>
      <vt:lpstr>太陽が死ぬ時はこんな感じ</vt:lpstr>
      <vt:lpstr>他の星へ逃げて、その先は？</vt:lpstr>
      <vt:lpstr>宇宙の未来</vt:lpstr>
      <vt:lpstr>子宇宙／孫宇宙が生まれるかも？</vt:lpstr>
      <vt:lpstr>多元宇宙（multiverse）</vt:lpstr>
      <vt:lpstr>人は宇宙へ出てゆくだろうか？</vt:lpstr>
      <vt:lpstr>日本政府が宇宙開発にかけているお金</vt:lpstr>
      <vt:lpstr>日本の国家予算は？</vt:lpstr>
      <vt:lpstr>宇宙は人間に 何をもたらしてきたか</vt:lpstr>
      <vt:lpstr>天文学は最古の学問（の一つ）</vt:lpstr>
      <vt:lpstr>それでも地球は回っている...</vt:lpstr>
      <vt:lpstr>宇宙は永遠に同じではない</vt:lpstr>
      <vt:lpstr>20世紀の宇宙開発の最大の成果</vt:lpstr>
      <vt:lpstr>PowerPoint プレゼンテーション</vt:lpstr>
      <vt:lpstr>それで、いいのか？</vt:lpstr>
      <vt:lpstr>人間は文化を変えて環境に適応してきた</vt:lpstr>
      <vt:lpstr>文化の多様性</vt:lpstr>
      <vt:lpstr>レヴィ＝ストロースさん曰く</vt:lpstr>
      <vt:lpstr>思考実験１</vt:lpstr>
      <vt:lpstr>思考実験２</vt:lpstr>
      <vt:lpstr>宇宙に住む時代ってほんとにくるの？いつ頃？</vt:lpstr>
      <vt:lpstr>宇宙に行くのは少数の団体？</vt:lpstr>
      <vt:lpstr>人間はどこまでいくのか？</vt:lpstr>
      <vt:lpstr>自らの多様な可能性を確保し、変化に適応して 生き伸びてゆくために、人は宇宙へ行く...のかも。</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京都精華大学 基礎講義 自然科学論B　 〜宇宙科学と人文社会科学・芸術表現〜</dc:title>
  <dc:creator>磯部 洋明</dc:creator>
  <cp:lastModifiedBy>磯部 洋明</cp:lastModifiedBy>
  <cp:revision>131</cp:revision>
  <cp:lastPrinted>2012-04-16T17:31:42Z</cp:lastPrinted>
  <dcterms:created xsi:type="dcterms:W3CDTF">2010-10-12T02:06:23Z</dcterms:created>
  <dcterms:modified xsi:type="dcterms:W3CDTF">2012-06-28T05:24:36Z</dcterms:modified>
</cp:coreProperties>
</file>