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93864"/>
  </p:normalViewPr>
  <p:slideViewPr>
    <p:cSldViewPr snapToGrid="0" snapToObjects="1">
      <p:cViewPr varScale="1">
        <p:scale>
          <a:sx n="67" d="100"/>
          <a:sy n="67" d="100"/>
        </p:scale>
        <p:origin x="1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DD1D98-FE2A-C048-80F2-A35488ED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5D1F5A-1C1B-8240-B718-1D5F9E597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DA4DF9-497F-F74C-8944-D093D2384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A0F6-C8E4-034D-8009-6CD7CC08BEFD}" type="datetimeFigureOut">
              <a:rPr kumimoji="1" lang="ja-JP" altLang="en-US" smtClean="0"/>
              <a:t>2019/3/12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3C460E-CEE2-8B42-BB40-55A0D7B3C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E2F96D-B0B0-1641-8F12-BDCAFFD2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BA07-D483-EE46-B599-C16618307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55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34B708-16F4-8E4C-904F-3906A89C5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3307214-E7B0-A947-9050-83EBB940D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08AF58-C2A0-D348-85E7-AD56B91A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A0F6-C8E4-034D-8009-6CD7CC08BEFD}" type="datetimeFigureOut">
              <a:rPr kumimoji="1" lang="ja-JP" altLang="en-US" smtClean="0"/>
              <a:t>2019/3/12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B769E8-1CEA-ED46-8E36-BEEF08E9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FF6824-90B0-174F-964A-E1CBEBF4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BA07-D483-EE46-B599-C16618307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86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5DFAEF7-CB24-0440-A182-F8B2149B0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7EF80FE-0953-C34A-8855-895D7D5B7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E61288-A79A-9A48-AECD-DCFCCDFD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A0F6-C8E4-034D-8009-6CD7CC08BEFD}" type="datetimeFigureOut">
              <a:rPr kumimoji="1" lang="ja-JP" altLang="en-US" smtClean="0"/>
              <a:t>2019/3/12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A4B31B-7ABB-F24D-868B-A8EDACBCF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266D8C-38F0-744D-855A-B4FFCB08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BA07-D483-EE46-B599-C16618307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61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B0C589-E852-4446-82CB-63484652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325F8B-44E7-F240-A186-1A389F345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283EA7-67AB-1440-9E13-C605BCB8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A0F6-C8E4-034D-8009-6CD7CC08BEFD}" type="datetimeFigureOut">
              <a:rPr kumimoji="1" lang="ja-JP" altLang="en-US" smtClean="0"/>
              <a:t>2019/3/12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C5B505-0025-014B-820C-2AC7FC1F8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CA7772-28D3-7D43-BA5E-41330826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BA07-D483-EE46-B599-C16618307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63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8107E-306D-BB41-B974-00BA90637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38E9CE-3A88-1341-84D5-0A25A17C3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92A4B3-0B5F-8E40-8DE5-24FA0643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A0F6-C8E4-034D-8009-6CD7CC08BEFD}" type="datetimeFigureOut">
              <a:rPr kumimoji="1" lang="ja-JP" altLang="en-US" smtClean="0"/>
              <a:t>2019/3/12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FC5A0B-C5AA-C244-8F2B-71C1E2AD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C590E5-F079-A442-B806-2E3D0440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BA07-D483-EE46-B599-C16618307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38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BA4DF-D155-1C48-BB35-C3366D6C3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D4C302-FA61-E941-BE0A-0CE6F6182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2EC6A08-6818-3E40-9984-E1AF21DD7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EB7B75-145D-E341-8129-9AB67D81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A0F6-C8E4-034D-8009-6CD7CC08BEFD}" type="datetimeFigureOut">
              <a:rPr kumimoji="1" lang="ja-JP" altLang="en-US" smtClean="0"/>
              <a:t>2019/3/12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05EC60-1F8C-7E4D-885E-01CCBCDC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8F3CAE9-858C-0140-BBDB-A96859FA4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BA07-D483-EE46-B599-C16618307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27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E0FFED-AD8D-4A4F-BE65-B76DC66FA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E9AB35C-6706-0C44-A704-612146E62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B67DE3E-E994-1348-B7AA-0C9CBCF0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F47DEF7-B3D3-C34C-80BE-99FFA8D09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A5BC066-750D-4646-AF42-FD18E25AC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A522EC3-E22E-3546-8C7F-FD023EFC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A0F6-C8E4-034D-8009-6CD7CC08BEFD}" type="datetimeFigureOut">
              <a:rPr kumimoji="1" lang="ja-JP" altLang="en-US" smtClean="0"/>
              <a:t>2019/3/12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D6139EC-80BF-564A-A68A-8A04065F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9F1C195-B59A-CA44-A942-F113D4B8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BA07-D483-EE46-B599-C16618307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07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3F8A39-21DA-C844-B31E-792FBBDE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2AF3F83-FAFC-A34E-AF91-008F1099F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A0F6-C8E4-034D-8009-6CD7CC08BEFD}" type="datetimeFigureOut">
              <a:rPr kumimoji="1" lang="ja-JP" altLang="en-US" smtClean="0"/>
              <a:t>2019/3/12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B9EA4FD-2E8F-9E4E-8DA2-A8ABCD0F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F2B3DBF-2E1A-234F-A665-41C95051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BA07-D483-EE46-B599-C16618307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22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FE212EF-8FF0-0B4F-9BE1-D72D58E6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A0F6-C8E4-034D-8009-6CD7CC08BEFD}" type="datetimeFigureOut">
              <a:rPr kumimoji="1" lang="ja-JP" altLang="en-US" smtClean="0"/>
              <a:t>2019/3/12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F88091B-F061-444A-A1F9-C67F449B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7D44F6-9C08-7C42-BF58-368E0BAC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BA07-D483-EE46-B599-C16618307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03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CA3C8D-AC47-4E42-877D-ED7C133E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7E468A-0E08-B041-8A94-2779F3C5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8E5DA4-98CF-644F-BBA2-6D2CACA67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9E0016-BB20-6043-B84D-2666DB98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A0F6-C8E4-034D-8009-6CD7CC08BEFD}" type="datetimeFigureOut">
              <a:rPr kumimoji="1" lang="ja-JP" altLang="en-US" smtClean="0"/>
              <a:t>2019/3/12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1A10EF-C592-EC43-A646-014A233D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F7A058-AA08-EC42-B2E8-96071988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BA07-D483-EE46-B599-C16618307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26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D6F330-979A-D447-B03B-839E96E6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B1C850E-32AE-CA4C-8523-55050F183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0DFAE9-3EF3-9640-8DF2-12670EB1C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6F7460-FA8C-9946-BF3E-1D67FCB6A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A0F6-C8E4-034D-8009-6CD7CC08BEFD}" type="datetimeFigureOut">
              <a:rPr kumimoji="1" lang="ja-JP" altLang="en-US" smtClean="0"/>
              <a:t>2019/3/12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A55ACF-DD66-3A45-B8E8-ED1E10B5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8445-B558-9440-AF96-5D9027E0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BA07-D483-EE46-B599-C16618307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05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76E1484-868C-EC4D-B0FC-EFF5E29C0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033A47C-BB8F-D842-8EDC-D10E8D61A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6ADBDD-C5FD-654F-AEBA-89A3EB882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3A0F6-C8E4-034D-8009-6CD7CC08BEFD}" type="datetimeFigureOut">
              <a:rPr kumimoji="1" lang="ja-JP" altLang="en-US" smtClean="0"/>
              <a:t>2019/3/12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09BE3B-9F33-D547-B633-3FACD0113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C18191-9075-3C43-91B9-A0F2E2DD7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7BA07-D483-EE46-B599-C16618307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6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4115B7-2332-AB49-86A7-19B86F1443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Test of artificial viscosity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72EAAA6-FDEC-2F4F-97F7-F9A6DE9B3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H. Isobe 2019 March 12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77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DC7BD2-FD6D-AB4F-9CFD-EDDEC848C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377824"/>
            <a:ext cx="10515600" cy="6480175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/>
              <a:t>Numerical fluxes of artificial viscosity (resistivity in the case of magnetic field) and explicit resistivity is compared. </a:t>
            </a:r>
          </a:p>
          <a:p>
            <a:pPr>
              <a:lnSpc>
                <a:spcPct val="120000"/>
              </a:lnSpc>
            </a:pPr>
            <a:r>
              <a:rPr lang="en-US" altLang="ja-JP" dirty="0"/>
              <a:t>Artificial viscosity flux F</a:t>
            </a:r>
            <a:r>
              <a:rPr lang="en-US" altLang="ja-JP" baseline="-25000" dirty="0"/>
              <a:t>a, i±1/2 </a:t>
            </a:r>
            <a:r>
              <a:rPr lang="en-US" altLang="ja-JP" dirty="0"/>
              <a:t>is based on Rempel et al. 2009, </a:t>
            </a:r>
            <a:r>
              <a:rPr lang="en-US" altLang="ja-JP" dirty="0" err="1"/>
              <a:t>ApJ</a:t>
            </a:r>
            <a:r>
              <a:rPr lang="en-US" altLang="ja-JP" dirty="0"/>
              <a:t>, 691, 640 (According to </a:t>
            </a:r>
            <a:r>
              <a:rPr lang="en-US" altLang="ja-JP" dirty="0" err="1"/>
              <a:t>Takasao</a:t>
            </a:r>
            <a:r>
              <a:rPr lang="en-US" altLang="ja-JP" dirty="0"/>
              <a:t>-san this model is adopted for the forth-order central difference + RK4 scheme of the PIP code). </a:t>
            </a:r>
          </a:p>
          <a:p>
            <a:pPr>
              <a:lnSpc>
                <a:spcPct val="120000"/>
              </a:lnSpc>
            </a:pPr>
            <a:r>
              <a:rPr kumimoji="1" lang="en-US" altLang="ja-JP" dirty="0"/>
              <a:t>Explicit visco</a:t>
            </a:r>
            <a:r>
              <a:rPr lang="en-US" altLang="ja-JP" dirty="0"/>
              <a:t>sity is calculated by first order finite difference, namely, F</a:t>
            </a:r>
            <a:r>
              <a:rPr lang="en-US" altLang="ja-JP" baseline="-25000" dirty="0"/>
              <a:t>e,</a:t>
            </a:r>
            <a:r>
              <a:rPr lang="en-US" altLang="ja-JP" dirty="0"/>
              <a:t> </a:t>
            </a:r>
            <a:r>
              <a:rPr lang="en-US" altLang="ja-JP" baseline="-25000" dirty="0"/>
              <a:t>i+1/2</a:t>
            </a:r>
            <a:r>
              <a:rPr lang="en-US" altLang="ja-JP" dirty="0"/>
              <a:t>= </a:t>
            </a:r>
            <a:r>
              <a:rPr lang="en-US" altLang="ja-JP" dirty="0" err="1"/>
              <a:t>η</a:t>
            </a:r>
            <a:r>
              <a:rPr lang="en-US" altLang="ja-JP" dirty="0"/>
              <a:t>(Q</a:t>
            </a:r>
            <a:r>
              <a:rPr lang="en-US" altLang="ja-JP" baseline="-25000" dirty="0"/>
              <a:t>i+1 </a:t>
            </a:r>
            <a:r>
              <a:rPr lang="en-US" altLang="ja-JP" dirty="0"/>
              <a:t>- Q</a:t>
            </a:r>
            <a:r>
              <a:rPr lang="en-US" altLang="ja-JP" baseline="-25000" dirty="0"/>
              <a:t>i</a:t>
            </a:r>
            <a:r>
              <a:rPr lang="en-US" altLang="ja-JP" dirty="0"/>
              <a:t>)/</a:t>
            </a:r>
            <a:r>
              <a:rPr lang="en-US" altLang="ja-JP" dirty="0" err="1"/>
              <a:t>δ</a:t>
            </a:r>
            <a:r>
              <a:rPr lang="en-US" altLang="ja-JP" dirty="0"/>
              <a:t>, where </a:t>
            </a:r>
            <a:r>
              <a:rPr lang="en-US" altLang="ja-JP" dirty="0" err="1"/>
              <a:t>δis</a:t>
            </a:r>
            <a:r>
              <a:rPr lang="en-US" altLang="ja-JP" dirty="0"/>
              <a:t> the grid spacing.</a:t>
            </a:r>
          </a:p>
          <a:p>
            <a:pPr>
              <a:lnSpc>
                <a:spcPct val="120000"/>
              </a:lnSpc>
            </a:pPr>
            <a:r>
              <a:rPr lang="en-US" altLang="ja-JP" dirty="0"/>
              <a:t>In order to check the Nakamura-san’s simulation, </a:t>
            </a:r>
            <a:r>
              <a:rPr lang="en-US" altLang="ja-JP" dirty="0" err="1"/>
              <a:t>η</a:t>
            </a:r>
            <a:r>
              <a:rPr lang="en-US" altLang="ja-JP" dirty="0"/>
              <a:t>=0.002, and </a:t>
            </a:r>
            <a:r>
              <a:rPr lang="en-US" altLang="ja-JP" dirty="0" err="1"/>
              <a:t>δ</a:t>
            </a:r>
            <a:r>
              <a:rPr lang="en-US" altLang="ja-JP" dirty="0"/>
              <a:t>=0.01. </a:t>
            </a:r>
          </a:p>
          <a:p>
            <a:pPr>
              <a:lnSpc>
                <a:spcPct val="120000"/>
              </a:lnSpc>
            </a:pPr>
            <a:r>
              <a:rPr kumimoji="1" lang="en-US" altLang="ja-JP" dirty="0"/>
              <a:t>In the following, cos(2πx/</a:t>
            </a:r>
            <a:r>
              <a:rPr kumimoji="1" lang="en-US" altLang="ja-JP" dirty="0" err="1"/>
              <a:t>kδ</a:t>
            </a:r>
            <a:r>
              <a:rPr kumimoji="1" lang="ja-JP" altLang="en-US"/>
              <a:t>）</a:t>
            </a:r>
            <a:r>
              <a:rPr lang="en-US" altLang="ja-JP" dirty="0"/>
              <a:t>(k=5,10,20,30,50) are</a:t>
            </a:r>
            <a:r>
              <a:rPr kumimoji="1" lang="en-US" altLang="ja-JP" dirty="0"/>
              <a:t> plotted, and the ratio of artificial viscosity and explicit viscosity </a:t>
            </a:r>
            <a:r>
              <a:rPr kumimoji="1" lang="en-US" altLang="ja-JP" dirty="0" err="1"/>
              <a:t>ΔFa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ΔFe</a:t>
            </a:r>
            <a:r>
              <a:rPr kumimoji="1" lang="en-US" altLang="ja-JP" dirty="0"/>
              <a:t>= (</a:t>
            </a:r>
            <a:r>
              <a:rPr lang="en-US" altLang="ja-JP" dirty="0"/>
              <a:t>F</a:t>
            </a:r>
            <a:r>
              <a:rPr lang="en-US" altLang="ja-JP" baseline="-25000" dirty="0"/>
              <a:t>a, i+1/2  </a:t>
            </a:r>
            <a:r>
              <a:rPr lang="en-US" altLang="ja-JP" dirty="0"/>
              <a:t>- F</a:t>
            </a:r>
            <a:r>
              <a:rPr lang="en-US" altLang="ja-JP" baseline="-25000" dirty="0"/>
              <a:t>a, i-1/2 </a:t>
            </a:r>
            <a:r>
              <a:rPr lang="en-US" altLang="ja-JP" dirty="0"/>
              <a:t>)/(F</a:t>
            </a:r>
            <a:r>
              <a:rPr lang="en-US" altLang="ja-JP" baseline="-25000" dirty="0"/>
              <a:t>e, i+1/2  </a:t>
            </a:r>
            <a:r>
              <a:rPr lang="en-US" altLang="ja-JP" dirty="0"/>
              <a:t>- F</a:t>
            </a:r>
            <a:r>
              <a:rPr lang="en-US" altLang="ja-JP" baseline="-25000" dirty="0"/>
              <a:t>e, i-1/2 </a:t>
            </a:r>
            <a:r>
              <a:rPr lang="en-US" altLang="ja-JP" dirty="0"/>
              <a:t>) is shown.</a:t>
            </a:r>
          </a:p>
        </p:txBody>
      </p:sp>
    </p:spTree>
    <p:extLst>
      <p:ext uri="{BB962C8B-B14F-4D97-AF65-F5344CB8AC3E}">
        <p14:creationId xmlns:p14="http://schemas.microsoft.com/office/powerpoint/2010/main" val="201173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DCAE89-B728-DF41-86D0-C2CF8ADC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0E0028-4B80-3546-8FC3-1D22422D4B09}"/>
              </a:ext>
            </a:extLst>
          </p:cNvPr>
          <p:cNvSpPr txBox="1"/>
          <p:nvPr/>
        </p:nvSpPr>
        <p:spPr>
          <a:xfrm>
            <a:off x="120771" y="2251233"/>
            <a:ext cx="2295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Q=cos(2πx/5δ)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lang="en-US" altLang="ja-JP" dirty="0" err="1"/>
              <a:t>ΔFa</a:t>
            </a:r>
            <a:r>
              <a:rPr lang="en-US" altLang="ja-JP" dirty="0"/>
              <a:t>/</a:t>
            </a:r>
            <a:r>
              <a:rPr lang="en-US" altLang="ja-JP" dirty="0" err="1"/>
              <a:t>ΔFe</a:t>
            </a:r>
            <a:r>
              <a:rPr lang="en-US" altLang="ja-JP" dirty="0"/>
              <a:t> = 1.0538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564702-4E5E-6D47-8AAA-6F30A8967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869950"/>
            <a:ext cx="90678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DCAE89-B728-DF41-86D0-C2CF8ADC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0E0028-4B80-3546-8FC3-1D22422D4B09}"/>
              </a:ext>
            </a:extLst>
          </p:cNvPr>
          <p:cNvSpPr txBox="1"/>
          <p:nvPr/>
        </p:nvSpPr>
        <p:spPr>
          <a:xfrm>
            <a:off x="120771" y="2251233"/>
            <a:ext cx="2295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Q=cos(2πx/10δ)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lang="en-US" altLang="ja-JP" dirty="0" err="1"/>
              <a:t>ΔFa</a:t>
            </a:r>
            <a:r>
              <a:rPr lang="en-US" altLang="ja-JP" dirty="0"/>
              <a:t>/</a:t>
            </a:r>
            <a:r>
              <a:rPr lang="en-US" altLang="ja-JP" dirty="0" err="1"/>
              <a:t>ΔFe</a:t>
            </a:r>
            <a:r>
              <a:rPr lang="en-US" altLang="ja-JP" dirty="0"/>
              <a:t> = 0.3125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D2A33AB-E00C-4B4E-B798-554AA84B3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698" y="1027906"/>
            <a:ext cx="9144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9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DCAE89-B728-DF41-86D0-C2CF8ADC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0E0028-4B80-3546-8FC3-1D22422D4B09}"/>
              </a:ext>
            </a:extLst>
          </p:cNvPr>
          <p:cNvSpPr txBox="1"/>
          <p:nvPr/>
        </p:nvSpPr>
        <p:spPr>
          <a:xfrm>
            <a:off x="120771" y="2251233"/>
            <a:ext cx="2424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Q=cos(2πx/20δ)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lang="en-US" altLang="ja-JP" dirty="0" err="1"/>
              <a:t>ΔFa</a:t>
            </a:r>
            <a:r>
              <a:rPr lang="en-US" altLang="ja-JP" dirty="0"/>
              <a:t>/</a:t>
            </a:r>
            <a:r>
              <a:rPr lang="en-US" altLang="ja-JP" dirty="0" err="1"/>
              <a:t>ΔFe</a:t>
            </a:r>
            <a:r>
              <a:rPr lang="en-US" altLang="ja-JP" dirty="0"/>
              <a:t> = 0.03037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7C7ADF8-5274-2245-876B-055161133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436" y="865673"/>
            <a:ext cx="90297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8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DCAE89-B728-DF41-86D0-C2CF8ADC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0E0028-4B80-3546-8FC3-1D22422D4B09}"/>
              </a:ext>
            </a:extLst>
          </p:cNvPr>
          <p:cNvSpPr txBox="1"/>
          <p:nvPr/>
        </p:nvSpPr>
        <p:spPr>
          <a:xfrm>
            <a:off x="120771" y="2251233"/>
            <a:ext cx="2424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Q=cos(2πx/30δ)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lang="en-US" altLang="ja-JP" dirty="0" err="1"/>
              <a:t>ΔFa</a:t>
            </a:r>
            <a:r>
              <a:rPr lang="en-US" altLang="ja-JP" dirty="0"/>
              <a:t>/</a:t>
            </a:r>
            <a:r>
              <a:rPr lang="en-US" altLang="ja-JP" dirty="0" err="1"/>
              <a:t>ΔFe</a:t>
            </a:r>
            <a:r>
              <a:rPr lang="en-US" altLang="ja-JP" dirty="0"/>
              <a:t> = 0.00456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2086DB-8168-CD46-AB06-A1830EFCC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229" y="1027906"/>
            <a:ext cx="92075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5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DCAE89-B728-DF41-86D0-C2CF8ADC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D81E958-A9AC-0E47-89A0-467B406AA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833" y="1027906"/>
            <a:ext cx="9370481" cy="565888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0E0028-4B80-3546-8FC3-1D22422D4B09}"/>
              </a:ext>
            </a:extLst>
          </p:cNvPr>
          <p:cNvSpPr txBox="1"/>
          <p:nvPr/>
        </p:nvSpPr>
        <p:spPr>
          <a:xfrm>
            <a:off x="120771" y="2251233"/>
            <a:ext cx="2424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Q=cos(2πx/50δ)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lang="en-US" altLang="ja-JP" dirty="0" err="1"/>
              <a:t>ΔFa</a:t>
            </a:r>
            <a:r>
              <a:rPr lang="en-US" altLang="ja-JP" dirty="0"/>
              <a:t>/</a:t>
            </a:r>
            <a:r>
              <a:rPr lang="en-US" altLang="ja-JP" dirty="0" err="1"/>
              <a:t>ΔFe</a:t>
            </a:r>
            <a:r>
              <a:rPr lang="en-US" altLang="ja-JP" dirty="0"/>
              <a:t> = 0.00052</a:t>
            </a:r>
          </a:p>
        </p:txBody>
      </p:sp>
    </p:spTree>
    <p:extLst>
      <p:ext uri="{BB962C8B-B14F-4D97-AF65-F5344CB8AC3E}">
        <p14:creationId xmlns:p14="http://schemas.microsoft.com/office/powerpoint/2010/main" val="110184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244</Words>
  <Application>Microsoft Macintosh PowerPoint</Application>
  <PresentationFormat>ワイド画面</PresentationFormat>
  <Paragraphs>27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Test of artificial viscosity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Microsoft Office ユーザー</cp:lastModifiedBy>
  <cp:revision>5</cp:revision>
  <dcterms:created xsi:type="dcterms:W3CDTF">2019-03-12T12:17:01Z</dcterms:created>
  <dcterms:modified xsi:type="dcterms:W3CDTF">2019-03-12T13:07:01Z</dcterms:modified>
</cp:coreProperties>
</file>