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362" r:id="rId3"/>
    <p:sldId id="363" r:id="rId4"/>
    <p:sldId id="297" r:id="rId5"/>
    <p:sldId id="318" r:id="rId6"/>
    <p:sldId id="364" r:id="rId7"/>
    <p:sldId id="365" r:id="rId8"/>
    <p:sldId id="366" r:id="rId9"/>
    <p:sldId id="368" r:id="rId10"/>
    <p:sldId id="367" r:id="rId11"/>
    <p:sldId id="369" r:id="rId12"/>
    <p:sldId id="371" r:id="rId13"/>
    <p:sldId id="375" r:id="rId14"/>
    <p:sldId id="372" r:id="rId15"/>
    <p:sldId id="376" r:id="rId16"/>
    <p:sldId id="377" r:id="rId17"/>
    <p:sldId id="378" r:id="rId18"/>
    <p:sldId id="370" r:id="rId19"/>
    <p:sldId id="374" r:id="rId2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01041-FDD1-4E00-9698-DB486776DCB6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4E1C5-9789-4C80-8D35-E0441F1D7D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73619-3A4C-454E-BA9B-32B90B10D569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C9121-87A7-48B1-94B9-07F8EC970D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031-71D9-4360-8C53-C7F2E7F43583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E85-5567-4368-87B2-5C918B2678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031-71D9-4360-8C53-C7F2E7F43583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E85-5567-4368-87B2-5C918B2678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031-71D9-4360-8C53-C7F2E7F43583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E85-5567-4368-87B2-5C918B2678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F3F0-EC5A-405C-93D8-0BAC4D95B944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EB1B2-89DB-4C27-AEA8-DEFFA81F110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584D9-24D4-4E00-8E95-D1AAA26557C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2BABA-C2C6-4181-A515-8D2963B4A2B1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A3EDD-E021-49D9-B8B5-3F1C20689AC1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89353-E47A-41EC-82EF-7045283BEBF7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C3B02-8196-4234-8F9D-E46B26C00BBB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665F5-945F-490F-AB2E-3CEF3EE3B8F8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031-71D9-4360-8C53-C7F2E7F43583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E85-5567-4368-87B2-5C918B2678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03290-3E43-4CBA-9B94-77C93090DC08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967CC-2D4D-4824-967D-BB1B1156DAD8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5A4B4-2E87-4808-9D86-A76B6BFC045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031-71D9-4360-8C53-C7F2E7F43583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E85-5567-4368-87B2-5C918B2678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031-71D9-4360-8C53-C7F2E7F43583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E85-5567-4368-87B2-5C918B2678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031-71D9-4360-8C53-C7F2E7F43583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E85-5567-4368-87B2-5C918B2678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031-71D9-4360-8C53-C7F2E7F43583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E85-5567-4368-87B2-5C918B2678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031-71D9-4360-8C53-C7F2E7F43583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E85-5567-4368-87B2-5C918B2678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031-71D9-4360-8C53-C7F2E7F43583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E85-5567-4368-87B2-5C918B2678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81031-71D9-4360-8C53-C7F2E7F43583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AE85-5567-4368-87B2-5C918B2678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81031-71D9-4360-8C53-C7F2E7F43583}" type="datetimeFigureOut">
              <a:rPr kumimoji="1" lang="ja-JP" altLang="en-US" smtClean="0"/>
              <a:pPr/>
              <a:t>2016/3/8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7AE85-5567-4368-87B2-5C918B2678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C92E59-F5A7-432A-A13A-431E38A3ED3B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&lt;#&gt;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3mtel/movie/20150304.mp4" TargetMode="External"/><Relationship Id="rId2" Type="http://schemas.openxmlformats.org/officeDocument/2006/relationships/hyperlink" Target="../../../3mtel/movie/tel_movie2.wmv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692696"/>
            <a:ext cx="91440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 smtClean="0"/>
              <a:t>Kyoto 3.8m telescope project </a:t>
            </a:r>
          </a:p>
          <a:p>
            <a:pPr algn="ctr"/>
            <a:r>
              <a:rPr kumimoji="1" lang="en-US" altLang="ja-JP" sz="4800" dirty="0" smtClean="0"/>
              <a:t>and</a:t>
            </a:r>
          </a:p>
          <a:p>
            <a:pPr algn="ctr"/>
            <a:r>
              <a:rPr kumimoji="1" lang="en-US" altLang="ja-JP" sz="4800" dirty="0" smtClean="0"/>
              <a:t>future plans of our superflare studies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55776" y="3645024"/>
            <a:ext cx="41056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Daisaku NOGAMI</a:t>
            </a:r>
          </a:p>
          <a:p>
            <a:r>
              <a:rPr lang="en-US" altLang="ja-JP" sz="4000" dirty="0" smtClean="0"/>
              <a:t>(Kyoto University)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36512" y="651605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2016/03/04(Fri)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56176" y="6488668"/>
            <a:ext cx="297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Superflare WS 2016 @ Kyoto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15816" y="188640"/>
            <a:ext cx="3270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u="sng" dirty="0" smtClean="0"/>
              <a:t>Main Science</a:t>
            </a:r>
            <a:endParaRPr kumimoji="1" lang="ja-JP" altLang="en-US" sz="4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1434256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4400" dirty="0" smtClean="0"/>
              <a:t>Gravitational wave sources/ Gamma-ray bursts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400" dirty="0" err="1" smtClean="0"/>
              <a:t>Blackhole</a:t>
            </a:r>
            <a:r>
              <a:rPr lang="en-US" altLang="ja-JP" sz="4400" dirty="0" smtClean="0"/>
              <a:t> binaries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4400" dirty="0" err="1" smtClean="0"/>
              <a:t>Exoplanets</a:t>
            </a:r>
            <a:endParaRPr kumimoji="1" lang="en-US" altLang="ja-JP" sz="4400" dirty="0" smtClean="0"/>
          </a:p>
          <a:p>
            <a:r>
              <a:rPr lang="en-US" altLang="ja-JP" sz="4400" dirty="0" smtClean="0"/>
              <a:t>and……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4400" dirty="0" smtClean="0">
                <a:solidFill>
                  <a:srgbClr val="FF0000"/>
                </a:solidFill>
              </a:rPr>
              <a:t>Superflares stars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63303" y="188640"/>
            <a:ext cx="2848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u="sng" dirty="0" smtClean="0"/>
              <a:t>Instruments</a:t>
            </a:r>
            <a:endParaRPr kumimoji="1" lang="ja-JP" altLang="en-US" sz="4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434256"/>
            <a:ext cx="8928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4400" dirty="0" smtClean="0"/>
              <a:t>High Speed Imager and Spectrograph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4400" dirty="0" smtClean="0"/>
              <a:t>2D (IFU) Spectrograph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400" dirty="0" smtClean="0"/>
              <a:t>Extreme </a:t>
            </a:r>
            <a:r>
              <a:rPr lang="en-US" altLang="ja-JP" sz="4400" dirty="0" err="1" smtClean="0"/>
              <a:t>AO+Coronagraph</a:t>
            </a:r>
            <a:endParaRPr lang="en-US" altLang="ja-JP" sz="4400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4400" dirty="0" smtClean="0">
                <a:solidFill>
                  <a:srgbClr val="FF0000"/>
                </a:solidFill>
              </a:rPr>
              <a:t>High Dispersion Spectrograph</a:t>
            </a:r>
          </a:p>
          <a:p>
            <a:pPr>
              <a:buFont typeface="Arial" pitchFamily="34" charset="0"/>
              <a:buChar char="•"/>
            </a:pPr>
            <a:endParaRPr lang="en-US" altLang="ja-JP" sz="44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4400" dirty="0" smtClean="0"/>
              <a:t>NIR high dispersion spectrograph, polarization unit, …</a:t>
            </a:r>
            <a:endParaRPr kumimoji="1" lang="en-US" altLang="ja-JP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53270" y="188640"/>
            <a:ext cx="7047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u="sng" dirty="0" smtClean="0"/>
              <a:t>High Dispersion Spectrograph</a:t>
            </a:r>
            <a:endParaRPr kumimoji="1" lang="ja-JP" altLang="en-US" sz="4400" u="sng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899592" y="1268760"/>
          <a:ext cx="7296472" cy="43791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48236"/>
                <a:gridCol w="3648236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latin typeface="+mn-lt"/>
                        </a:rPr>
                        <a:t>Spectral resolution</a:t>
                      </a:r>
                      <a:endParaRPr kumimoji="1" lang="ja-JP" altLang="en-US" sz="3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b="0" dirty="0" smtClean="0">
                          <a:latin typeface="+mn-lt"/>
                        </a:rPr>
                        <a:t>100,000</a:t>
                      </a:r>
                      <a:endParaRPr kumimoji="1" lang="ja-JP" altLang="en-US" sz="3200" b="0" dirty="0">
                        <a:latin typeface="+mn-lt"/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+mn-lt"/>
                        </a:rPr>
                        <a:t>Wavelength</a:t>
                      </a:r>
                      <a:endParaRPr kumimoji="1" lang="ja-JP" alt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+mn-lt"/>
                        </a:rPr>
                        <a:t>3,600-10,500 </a:t>
                      </a:r>
                      <a:r>
                        <a:rPr kumimoji="1" lang="en-US" altLang="ja-JP" sz="3200" dirty="0" smtClean="0">
                          <a:latin typeface="Arial Unicode MS"/>
                          <a:ea typeface="Arial Unicode MS"/>
                          <a:cs typeface="Arial Unicode MS"/>
                        </a:rPr>
                        <a:t>Å</a:t>
                      </a:r>
                      <a:endParaRPr kumimoji="1" lang="ja-JP" altLang="en-US" sz="3200" dirty="0">
                        <a:latin typeface="+mn-lt"/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+mn-lt"/>
                        </a:rPr>
                        <a:t>System</a:t>
                      </a:r>
                      <a:r>
                        <a:rPr kumimoji="1" lang="en-US" altLang="ja-JP" sz="3200" baseline="0" dirty="0" smtClean="0">
                          <a:latin typeface="+mn-lt"/>
                        </a:rPr>
                        <a:t> efficiency</a:t>
                      </a:r>
                      <a:endParaRPr kumimoji="1" lang="ja-JP" alt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+mn-lt"/>
                        </a:rPr>
                        <a:t>10 %</a:t>
                      </a:r>
                      <a:endParaRPr kumimoji="1" lang="ja-JP" altLang="en-US" sz="3200" dirty="0">
                        <a:latin typeface="+mn-lt"/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+mn-lt"/>
                        </a:rPr>
                        <a:t>Temperature stability</a:t>
                      </a:r>
                      <a:endParaRPr kumimoji="1" lang="ja-JP" alt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+mn-lt"/>
                        </a:rPr>
                        <a:t>0.1 </a:t>
                      </a:r>
                      <a:r>
                        <a:rPr kumimoji="1" lang="en-US" altLang="ja-JP" sz="3200" dirty="0" smtClean="0">
                          <a:latin typeface="Arial Unicode MS"/>
                          <a:ea typeface="Arial Unicode MS"/>
                          <a:cs typeface="Arial Unicode MS"/>
                        </a:rPr>
                        <a:t>℃</a:t>
                      </a:r>
                      <a:endParaRPr kumimoji="1" lang="ja-JP" altLang="en-US" sz="3200" dirty="0">
                        <a:latin typeface="+mn-lt"/>
                      </a:endParaRPr>
                    </a:p>
                  </a:txBody>
                  <a:tcPr anchor="ctr"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>
                          <a:latin typeface="+mn-lt"/>
                        </a:rPr>
                        <a:t>Limiting magnitude</a:t>
                      </a:r>
                      <a:endParaRPr kumimoji="1" lang="ja-JP" altLang="en-US" sz="3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i="1" dirty="0" smtClean="0">
                          <a:latin typeface="+mn-lt"/>
                        </a:rPr>
                        <a:t>m</a:t>
                      </a:r>
                      <a:r>
                        <a:rPr kumimoji="1" lang="en-US" altLang="ja-JP" sz="3200" i="0" dirty="0" smtClean="0">
                          <a:latin typeface="+mn-lt"/>
                        </a:rPr>
                        <a:t>=13</a:t>
                      </a:r>
                    </a:p>
                    <a:p>
                      <a:pPr algn="ctr"/>
                      <a:r>
                        <a:rPr kumimoji="1" lang="en-US" altLang="ja-JP" sz="3200" i="0" dirty="0" smtClean="0">
                          <a:latin typeface="+mn-lt"/>
                        </a:rPr>
                        <a:t>(S/N=50, 1h exp.)</a:t>
                      </a:r>
                      <a:endParaRPr kumimoji="1" lang="ja-JP" altLang="en-US" sz="3200" i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07504" y="6093296"/>
            <a:ext cx="895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Instrumental details will be introduced by </a:t>
            </a:r>
            <a:r>
              <a:rPr kumimoji="1" lang="en-US" altLang="ja-JP" sz="2800" dirty="0" err="1" smtClean="0"/>
              <a:t>Iwamuro</a:t>
            </a:r>
            <a:r>
              <a:rPr kumimoji="1" lang="en-US" altLang="ja-JP" sz="2800" dirty="0" smtClean="0"/>
              <a:t>-san later.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99792" y="188640"/>
            <a:ext cx="3575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u="sng" dirty="0" smtClean="0"/>
              <a:t>Telescope time</a:t>
            </a:r>
            <a:endParaRPr kumimoji="1" lang="ja-JP" altLang="en-US" sz="4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1412776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4400" dirty="0" smtClean="0"/>
              <a:t>~50%: Kyoto University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400" dirty="0" smtClean="0"/>
              <a:t>~50%: Open Use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4400" dirty="0" smtClean="0">
                <a:latin typeface="Arial Unicode MS"/>
                <a:ea typeface="Arial Unicode MS"/>
                <a:cs typeface="Arial Unicode MS"/>
              </a:rPr>
              <a:t>≲</a:t>
            </a:r>
            <a:r>
              <a:rPr lang="en-US" altLang="ja-JP" sz="4400" dirty="0" smtClean="0"/>
              <a:t>5%: Public Outreach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8032" y="4293096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ym typeface="Wingdings" pitchFamily="2" charset="2"/>
              </a:rPr>
              <a:t></a:t>
            </a:r>
            <a:r>
              <a:rPr lang="en-US" altLang="ja-JP" sz="4000" dirty="0" smtClean="0">
                <a:solidFill>
                  <a:srgbClr val="FF0000"/>
                </a:solidFill>
                <a:sym typeface="Wingdings" pitchFamily="2" charset="2"/>
              </a:rPr>
              <a:t>We can carry out</a:t>
            </a:r>
          </a:p>
          <a:p>
            <a:r>
              <a:rPr lang="en-US" altLang="ja-JP" sz="4000" dirty="0" smtClean="0">
                <a:solidFill>
                  <a:srgbClr val="FF0000"/>
                </a:solidFill>
                <a:sym typeface="Wingdings" pitchFamily="2" charset="2"/>
              </a:rPr>
              <a:t>    time-consuming and long-term project!</a:t>
            </a:r>
            <a:endParaRPr lang="en-US" altLang="ja-JP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03648" y="188640"/>
            <a:ext cx="6343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u="sng" dirty="0" smtClean="0"/>
              <a:t>Future plan with the HDS I</a:t>
            </a:r>
            <a:endParaRPr kumimoji="1" lang="ja-JP" altLang="en-US" sz="4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836712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0000"/>
                </a:solidFill>
              </a:rPr>
              <a:t>Long-term monitoring</a:t>
            </a:r>
          </a:p>
          <a:p>
            <a:pPr marL="625475" indent="-184150">
              <a:buFont typeface="Arial" pitchFamily="34" charset="0"/>
              <a:buChar char="•"/>
            </a:pPr>
            <a:r>
              <a:rPr lang="en-US" altLang="ja-JP" sz="3200" dirty="0" smtClean="0"/>
              <a:t>Classify superflare stars into three groups,</a:t>
            </a:r>
          </a:p>
          <a:p>
            <a:pPr marL="625475" indent="-184150"/>
            <a:r>
              <a:rPr lang="en-US" altLang="ja-JP" sz="3200" dirty="0" smtClean="0"/>
              <a:t>  </a:t>
            </a:r>
            <a:r>
              <a:rPr lang="en-US" altLang="ja-JP" sz="3200" dirty="0" smtClean="0">
                <a:solidFill>
                  <a:srgbClr val="0070C0"/>
                </a:solidFill>
              </a:rPr>
              <a:t>fast</a:t>
            </a:r>
            <a:r>
              <a:rPr lang="en-US" altLang="ja-JP" sz="3200" dirty="0" smtClean="0"/>
              <a:t> rotators (P &lt; 10 d),</a:t>
            </a:r>
          </a:p>
          <a:p>
            <a:pPr marL="625475" indent="-184150"/>
            <a:r>
              <a:rPr lang="en-US" altLang="ja-JP" sz="3200" dirty="0" smtClean="0"/>
              <a:t>  </a:t>
            </a:r>
            <a:r>
              <a:rPr lang="en-US" altLang="ja-JP" sz="3200" dirty="0" smtClean="0">
                <a:solidFill>
                  <a:srgbClr val="0070C0"/>
                </a:solidFill>
              </a:rPr>
              <a:t>medium</a:t>
            </a:r>
            <a:r>
              <a:rPr lang="en-US" altLang="ja-JP" sz="3200" dirty="0" smtClean="0"/>
              <a:t> rotators (10 &lt; P &lt; 20 d), and</a:t>
            </a:r>
          </a:p>
          <a:p>
            <a:pPr marL="625475" indent="-184150"/>
            <a:r>
              <a:rPr lang="en-US" altLang="ja-JP" sz="3200" dirty="0" smtClean="0"/>
              <a:t>  </a:t>
            </a:r>
            <a:r>
              <a:rPr lang="en-US" altLang="ja-JP" sz="3200" dirty="0" smtClean="0">
                <a:solidFill>
                  <a:srgbClr val="0070C0"/>
                </a:solidFill>
              </a:rPr>
              <a:t>slow</a:t>
            </a:r>
            <a:r>
              <a:rPr lang="en-US" altLang="ja-JP" sz="3200" dirty="0" smtClean="0"/>
              <a:t> rotators (P &gt; 20 d) </a:t>
            </a:r>
          </a:p>
          <a:p>
            <a:pPr marL="625475" indent="-184150">
              <a:buFont typeface="Arial" pitchFamily="34" charset="0"/>
              <a:buChar char="•"/>
            </a:pPr>
            <a:r>
              <a:rPr lang="en-US" altLang="ja-JP" sz="3200" dirty="0" smtClean="0"/>
              <a:t>Select 30 stars from each group.</a:t>
            </a:r>
          </a:p>
          <a:p>
            <a:pPr marL="625475" indent="-184150">
              <a:buFont typeface="Arial" pitchFamily="34" charset="0"/>
              <a:buChar char="•"/>
            </a:pPr>
            <a:r>
              <a:rPr lang="en-US" altLang="ja-JP" sz="3200" dirty="0" smtClean="0"/>
              <a:t>Spectral monitoring of </a:t>
            </a:r>
            <a:r>
              <a:rPr lang="en-US" altLang="ja-JP" sz="3200" dirty="0" smtClean="0">
                <a:solidFill>
                  <a:srgbClr val="0070C0"/>
                </a:solidFill>
              </a:rPr>
              <a:t>90 stars once per 1-2 months.</a:t>
            </a:r>
          </a:p>
          <a:p>
            <a:pPr marL="625475" indent="-184150">
              <a:buFont typeface="Arial" pitchFamily="34" charset="0"/>
              <a:buChar char="•"/>
            </a:pPr>
            <a:r>
              <a:rPr lang="en-US" altLang="ja-JP" sz="3200" dirty="0" smtClean="0"/>
              <a:t>Three years obs. </a:t>
            </a:r>
            <a:r>
              <a:rPr lang="en-US" altLang="ja-JP" sz="3200" dirty="0" smtClean="0">
                <a:sym typeface="Wingdings" pitchFamily="2" charset="2"/>
              </a:rPr>
              <a:t> statistically clarifying the </a:t>
            </a:r>
            <a:r>
              <a:rPr lang="en-US" altLang="ja-JP" sz="3200" dirty="0" smtClean="0">
                <a:solidFill>
                  <a:srgbClr val="0070C0"/>
                </a:solidFill>
                <a:sym typeface="Wingdings" pitchFamily="2" charset="2"/>
              </a:rPr>
              <a:t>evolution of star spots</a:t>
            </a:r>
            <a:r>
              <a:rPr lang="en-US" altLang="ja-JP" sz="3200" dirty="0" smtClean="0">
                <a:sym typeface="Wingdings" pitchFamily="2" charset="2"/>
              </a:rPr>
              <a:t>, that is, birth, growth, and decay.  (Large spots have long life?)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31640" y="188640"/>
            <a:ext cx="6530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u="sng" dirty="0" smtClean="0"/>
              <a:t>Future plan with the HDS II</a:t>
            </a:r>
            <a:endParaRPr kumimoji="1" lang="ja-JP" altLang="en-US" sz="44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836712"/>
            <a:ext cx="87484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rgbClr val="FF0000"/>
                </a:solidFill>
              </a:rPr>
              <a:t>Doppler tomography</a:t>
            </a:r>
          </a:p>
          <a:p>
            <a:endParaRPr lang="en-US" altLang="ja-JP" sz="4400" dirty="0" smtClean="0">
              <a:solidFill>
                <a:srgbClr val="FF0000"/>
              </a:solidFill>
            </a:endParaRPr>
          </a:p>
          <a:p>
            <a:endParaRPr lang="en-US" altLang="ja-JP" sz="4400" dirty="0" smtClean="0">
              <a:solidFill>
                <a:srgbClr val="FF0000"/>
              </a:solidFill>
            </a:endParaRPr>
          </a:p>
          <a:p>
            <a:endParaRPr lang="en-US" altLang="ja-JP" sz="4400" dirty="0" smtClean="0">
              <a:solidFill>
                <a:srgbClr val="FF0000"/>
              </a:solidFill>
            </a:endParaRPr>
          </a:p>
          <a:p>
            <a:endParaRPr lang="en-US" altLang="ja-JP" sz="4400" dirty="0" smtClean="0">
              <a:solidFill>
                <a:srgbClr val="FF0000"/>
              </a:solidFill>
            </a:endParaRPr>
          </a:p>
          <a:p>
            <a:endParaRPr lang="en-US" altLang="ja-JP" sz="4400" dirty="0" smtClean="0">
              <a:solidFill>
                <a:srgbClr val="FF0000"/>
              </a:solidFill>
            </a:endParaRPr>
          </a:p>
          <a:p>
            <a:pPr marL="625475" indent="-184150">
              <a:buFont typeface="Arial" pitchFamily="34" charset="0"/>
              <a:buChar char="•"/>
            </a:pPr>
            <a:r>
              <a:rPr lang="en-US" altLang="ja-JP" sz="3200" dirty="0" smtClean="0"/>
              <a:t>Time-resolved spectroscopy covering the rotation period. </a:t>
            </a:r>
            <a:r>
              <a:rPr lang="en-US" altLang="ja-JP" sz="3200" dirty="0" smtClean="0">
                <a:sym typeface="Wingdings" pitchFamily="2" charset="2"/>
              </a:rPr>
              <a:t> spot distribution, differential rotation,… (Only fast rotators?)</a:t>
            </a:r>
          </a:p>
          <a:p>
            <a:pPr marL="625475" indent="-184150">
              <a:buFont typeface="Arial" pitchFamily="34" charset="0"/>
              <a:buChar char="•"/>
            </a:pPr>
            <a:r>
              <a:rPr lang="en-US" altLang="ja-JP" sz="3200" dirty="0" smtClean="0">
                <a:sym typeface="Wingdings" pitchFamily="2" charset="2"/>
              </a:rPr>
              <a:t>Polarization unit  Zeeman Doppler imaging?</a:t>
            </a:r>
            <a:endParaRPr lang="en-US" altLang="ja-JP" sz="3200" dirty="0" smtClean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39552" y="1815207"/>
            <a:ext cx="7991591" cy="2981945"/>
            <a:chOff x="539552" y="3024560"/>
            <a:chExt cx="7991591" cy="2981945"/>
          </a:xfrm>
        </p:grpSpPr>
        <p:pic>
          <p:nvPicPr>
            <p:cNvPr id="132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3024560"/>
              <a:ext cx="7991591" cy="263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1691680" y="5544840"/>
              <a:ext cx="5325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The basis of </a:t>
              </a:r>
              <a:r>
                <a:rPr kumimoji="1" lang="en-US" altLang="ja-JP" sz="2400" dirty="0" err="1" smtClean="0"/>
                <a:t>doppler</a:t>
              </a:r>
              <a:r>
                <a:rPr kumimoji="1" lang="en-US" altLang="ja-JP" sz="2400" dirty="0" smtClean="0"/>
                <a:t> imaging (Rice 2002)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47864" y="188640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u="sng" dirty="0" smtClean="0"/>
              <a:t>Summary</a:t>
            </a:r>
            <a:endParaRPr kumimoji="1" lang="ja-JP" altLang="en-US" sz="4400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6024" y="1116033"/>
            <a:ext cx="8748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 3.8m telescope will be in full operation in 2018.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We applied for a fund to construct a high dispersion spectrograph (R~100,000, 300-1050nm).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Half of the telescope time will be assigned for Kyoto University group.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 clarify the evolution of large spots, we monitor 90 stars of slow, medium, and fast rotators once per 1-2 months.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 clarify the spot distribution and differential rotation, we perform (Zeeman) Doppler imaging.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69842" y="188640"/>
            <a:ext cx="2770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u="sng" dirty="0" smtClean="0"/>
              <a:t>Future plan</a:t>
            </a:r>
            <a:endParaRPr kumimoji="1" lang="ja-JP" altLang="en-US" sz="4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836712"/>
            <a:ext cx="8424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/>
              <a:t>Kepler data</a:t>
            </a:r>
          </a:p>
          <a:p>
            <a:pPr marL="625475" indent="-184150">
              <a:buFont typeface="Arial" pitchFamily="34" charset="0"/>
              <a:buChar char="•"/>
            </a:pPr>
            <a:r>
              <a:rPr lang="en-US" altLang="ja-JP" sz="3200" dirty="0" smtClean="0"/>
              <a:t>Analyses of </a:t>
            </a:r>
            <a:r>
              <a:rPr lang="en-US" altLang="ja-JP" sz="3200" dirty="0" smtClean="0">
                <a:solidFill>
                  <a:srgbClr val="FF0000"/>
                </a:solidFill>
              </a:rPr>
              <a:t>all the data </a:t>
            </a:r>
            <a:r>
              <a:rPr lang="en-US" altLang="ja-JP" sz="3200" dirty="0" smtClean="0"/>
              <a:t>(500 d </a:t>
            </a:r>
            <a:r>
              <a:rPr lang="en-US" altLang="ja-JP" sz="3200" dirty="0" smtClean="0">
                <a:sym typeface="Wingdings" pitchFamily="2" charset="2"/>
              </a:rPr>
              <a:t> 1500 d</a:t>
            </a:r>
            <a:r>
              <a:rPr lang="en-US" altLang="ja-JP" sz="3200" dirty="0" smtClean="0"/>
              <a:t>): better statistics, long-term activity variation…</a:t>
            </a:r>
          </a:p>
          <a:p>
            <a:pPr marL="625475" indent="-184150">
              <a:buFont typeface="Arial" pitchFamily="34" charset="0"/>
              <a:buChar char="•"/>
            </a:pPr>
            <a:r>
              <a:rPr lang="en-US" altLang="ja-JP" sz="3200" dirty="0" smtClean="0"/>
              <a:t>To determine the </a:t>
            </a:r>
            <a:r>
              <a:rPr lang="en-US" altLang="ja-JP" sz="3200" dirty="0" smtClean="0">
                <a:solidFill>
                  <a:srgbClr val="FF0000"/>
                </a:solidFill>
              </a:rPr>
              <a:t>spot distribution </a:t>
            </a:r>
            <a:r>
              <a:rPr lang="en-US" altLang="ja-JP" sz="3200" dirty="0" smtClean="0">
                <a:sym typeface="Wingdings" pitchFamily="2" charset="2"/>
              </a:rPr>
              <a:t> differential rotation (e.g. Davenport et al. 2015)</a:t>
            </a:r>
            <a:endParaRPr lang="en-US" altLang="ja-JP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405093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/>
              <a:t>K2 data</a:t>
            </a:r>
          </a:p>
          <a:p>
            <a:pPr marL="625475" indent="-184150">
              <a:buFont typeface="Arial" pitchFamily="34" charset="0"/>
              <a:buChar char="•"/>
            </a:pPr>
            <a:r>
              <a:rPr lang="en-US" altLang="ja-JP" sz="3200" dirty="0" smtClean="0"/>
              <a:t>Search for more superflares </a:t>
            </a:r>
            <a:r>
              <a:rPr lang="en-US" altLang="ja-JP" sz="3200" dirty="0" smtClean="0">
                <a:sym typeface="Wingdings" pitchFamily="2" charset="2"/>
              </a:rPr>
              <a:t> better statistics, flare stars in the whole sky…</a:t>
            </a:r>
            <a:endParaRPr lang="en-US" altLang="ja-JP" sz="32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5971927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/>
              <a:t>TESS, PLATO…  </a:t>
            </a:r>
            <a:r>
              <a:rPr lang="en-US" altLang="ja-JP" sz="3200" dirty="0" smtClean="0">
                <a:sym typeface="Wingdings" pitchFamily="2" charset="2"/>
              </a:rPr>
              <a:t> brighter star</a:t>
            </a:r>
            <a:endParaRPr lang="en-US" altLang="ja-JP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nogami\Documents\work\3mtel\画像\T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188640"/>
            <a:ext cx="8280920" cy="621069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467544" y="6381328"/>
            <a:ext cx="4709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Outlook figure of the 3.8m telescope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80112" y="692696"/>
            <a:ext cx="3563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1999: Committee of the 3.8m telescope</a:t>
            </a:r>
          </a:p>
          <a:p>
            <a:r>
              <a:rPr lang="ja-JP" altLang="en-US" sz="2400" dirty="0" smtClean="0"/>
              <a:t>↓</a:t>
            </a:r>
            <a:endParaRPr lang="en-US" altLang="ja-JP" sz="2400" dirty="0" smtClean="0"/>
          </a:p>
          <a:p>
            <a:r>
              <a:rPr lang="ja-JP" altLang="en-US" sz="2400" dirty="0" smtClean="0"/>
              <a:t>↓</a:t>
            </a:r>
            <a:endParaRPr lang="en-US" altLang="ja-JP" sz="2400" dirty="0" smtClean="0"/>
          </a:p>
          <a:p>
            <a:r>
              <a:rPr lang="ja-JP" altLang="en-US" sz="2400" dirty="0" smtClean="0"/>
              <a:t>↓</a:t>
            </a:r>
            <a:endParaRPr lang="en-US" altLang="ja-JP" sz="2400" dirty="0" smtClean="0"/>
          </a:p>
          <a:p>
            <a:r>
              <a:rPr lang="ja-JP" altLang="en-US" sz="2400" dirty="0" smtClean="0"/>
              <a:t>↓</a:t>
            </a:r>
            <a:endParaRPr lang="en-US" altLang="ja-JP" sz="2400" dirty="0" smtClean="0"/>
          </a:p>
          <a:p>
            <a:r>
              <a:rPr lang="en-US" altLang="ja-JP" sz="2400" dirty="0" smtClean="0"/>
              <a:t>2013: supplementary budget for construction of the telescope</a:t>
            </a:r>
          </a:p>
          <a:p>
            <a:r>
              <a:rPr lang="en-US" altLang="ja-JP" sz="2400" dirty="0" smtClean="0"/>
              <a:t>2015: main budget for construction of the dome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pic>
        <p:nvPicPr>
          <p:cNvPr id="3074" name="Picture 2" descr="日本地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0679"/>
            <a:ext cx="7488832" cy="6344706"/>
          </a:xfrm>
          <a:prstGeom prst="rect">
            <a:avLst/>
          </a:prstGeom>
          <a:noFill/>
        </p:spPr>
      </p:pic>
      <p:pic>
        <p:nvPicPr>
          <p:cNvPr id="18462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0" y="770138"/>
            <a:ext cx="3347864" cy="258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63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3" y="1764374"/>
            <a:ext cx="899593" cy="10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65" name="Oval 33"/>
          <p:cNvSpPr>
            <a:spLocks noChangeArrowheads="1"/>
          </p:cNvSpPr>
          <p:nvPr/>
        </p:nvSpPr>
        <p:spPr bwMode="auto">
          <a:xfrm>
            <a:off x="-36512" y="1585352"/>
            <a:ext cx="1323686" cy="133959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34141" y="44624"/>
            <a:ext cx="4370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Constructed in Okayama </a:t>
            </a:r>
            <a:endParaRPr kumimoji="1" lang="ja-JP" altLang="en-US" sz="3200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915816" y="3140968"/>
            <a:ext cx="432048" cy="136815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067944" y="2564904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Kyoto</a:t>
            </a:r>
            <a:endParaRPr kumimoji="1" lang="ja-JP" altLang="en-US" sz="2800" dirty="0"/>
          </a:p>
        </p:txBody>
      </p:sp>
      <p:cxnSp>
        <p:nvCxnSpPr>
          <p:cNvPr id="17" name="直線矢印コネクタ 16"/>
          <p:cNvCxnSpPr>
            <a:stCxn id="16" idx="2"/>
          </p:cNvCxnSpPr>
          <p:nvPr/>
        </p:nvCxnSpPr>
        <p:spPr>
          <a:xfrm flipH="1">
            <a:off x="4067944" y="3088124"/>
            <a:ext cx="541174" cy="13489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876256" y="3861048"/>
            <a:ext cx="109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Tokyo</a:t>
            </a:r>
            <a:endParaRPr kumimoji="1" lang="ja-JP" altLang="en-US" sz="2800" dirty="0"/>
          </a:p>
        </p:txBody>
      </p:sp>
      <p:cxnSp>
        <p:nvCxnSpPr>
          <p:cNvPr id="21" name="直線矢印コネクタ 20"/>
          <p:cNvCxnSpPr>
            <a:stCxn id="19" idx="1"/>
          </p:cNvCxnSpPr>
          <p:nvPr/>
        </p:nvCxnSpPr>
        <p:spPr>
          <a:xfrm flipH="1">
            <a:off x="5436096" y="4122658"/>
            <a:ext cx="1440160" cy="36729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067944" y="573325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Okayama </a:t>
            </a:r>
            <a:r>
              <a:rPr lang="en-US" altLang="ja-JP" sz="2400" dirty="0" smtClean="0"/>
              <a:t>takes pride in the largest number of fine days in Japan.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7062"/>
            <a:ext cx="8229600" cy="1143000"/>
          </a:xfrm>
        </p:spPr>
        <p:txBody>
          <a:bodyPr/>
          <a:lstStyle/>
          <a:p>
            <a:r>
              <a:rPr lang="en-US" altLang="ja-JP" u="sng" dirty="0" smtClean="0"/>
              <a:t>Japan in the world</a:t>
            </a:r>
            <a:endParaRPr kumimoji="1" lang="ja-JP" altLang="en-US" u="sng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48316" y="1344706"/>
          <a:ext cx="8482630" cy="4226859"/>
        </p:xfrm>
        <a:graphic>
          <a:graphicData uri="http://schemas.openxmlformats.org/presentationml/2006/ole">
            <p:oleObj spid="_x0000_s1026" name="Picture" r:id="rId3" imgW="5382360" imgH="2591280" progId="Word.Picture.8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80528" y="5674659"/>
            <a:ext cx="8963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Mark: telescopes with a diameter over 3m</a:t>
            </a:r>
          </a:p>
          <a:p>
            <a:r>
              <a:rPr kumimoji="1" lang="en-US" altLang="ja-JP" sz="2800" dirty="0" smtClean="0"/>
              <a:t>Good for </a:t>
            </a:r>
            <a:r>
              <a:rPr kumimoji="1" lang="en-US" altLang="ja-JP" sz="2800" dirty="0" err="1" smtClean="0"/>
              <a:t>ToO</a:t>
            </a:r>
            <a:r>
              <a:rPr kumimoji="1" lang="en-US" altLang="ja-JP" sz="2800" dirty="0" smtClean="0"/>
              <a:t> observations of transient objects/phenomena</a:t>
            </a:r>
            <a:endParaRPr kumimoji="1" lang="ja-JP" altLang="en-US" sz="2800" dirty="0"/>
          </a:p>
        </p:txBody>
      </p:sp>
      <p:sp>
        <p:nvSpPr>
          <p:cNvPr id="7" name="円/楕円 6"/>
          <p:cNvSpPr/>
          <p:nvPr/>
        </p:nvSpPr>
        <p:spPr>
          <a:xfrm>
            <a:off x="1907704" y="3284984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915816" y="1340768"/>
            <a:ext cx="3240360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52076" y="2062589"/>
            <a:ext cx="780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hlinkClick r:id="rId2" action="ppaction://hlinkfile"/>
              </a:rPr>
              <a:t>Telescope and mirror in the plant in 2014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70725" y="3501008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hlinkClick r:id="rId3" action="ppaction://hlinkfile"/>
              </a:rPr>
              <a:t>Moved to Okayama in 2015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94428" y="76470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u="sng" dirty="0" smtClean="0"/>
              <a:t>Movies</a:t>
            </a:r>
            <a:endParaRPr kumimoji="1" lang="ja-JP" altLang="en-US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:\Users\nogami\Documents\work\3mtel\画像\DSC02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5"/>
            <a:ext cx="9180512" cy="6885385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349506" y="67271"/>
            <a:ext cx="2518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FF0000"/>
                </a:solidFill>
              </a:rPr>
              <a:t>At present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:\Users\nogami\Documents\work\3mtel\画像\天文台内1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617"/>
            <a:ext cx="9144000" cy="6662767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6356590" y="116632"/>
            <a:ext cx="231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rgbClr val="FFFF00"/>
                </a:solidFill>
              </a:rPr>
              <a:t>In 2017</a:t>
            </a:r>
            <a:endParaRPr kumimoji="1" lang="ja-JP" alt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3608" y="1772816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 smtClean="0"/>
              <a:t>This telescope will be in full operation in </a:t>
            </a:r>
            <a:r>
              <a:rPr lang="en-US" altLang="ja-JP" sz="4800" dirty="0" smtClean="0"/>
              <a:t>near future!?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27784" y="188640"/>
            <a:ext cx="3874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u="sng" dirty="0" smtClean="0"/>
              <a:t>New technologies</a:t>
            </a:r>
            <a:endParaRPr kumimoji="1" lang="ja-JP" altLang="en-US" sz="40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1196752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3200" dirty="0" smtClean="0"/>
              <a:t>Light weight but solid structure </a:t>
            </a:r>
            <a:r>
              <a:rPr kumimoji="1" lang="en-US" altLang="ja-JP" sz="3200" dirty="0" smtClean="0">
                <a:sym typeface="Wingdings" pitchFamily="2" charset="2"/>
              </a:rPr>
              <a:t> low cost</a:t>
            </a:r>
          </a:p>
          <a:p>
            <a:r>
              <a:rPr kumimoji="1" lang="en-US" altLang="ja-JP" sz="3200" dirty="0" smtClean="0">
                <a:sym typeface="Wingdings" pitchFamily="2" charset="2"/>
              </a:rPr>
              <a:t>  </a:t>
            </a:r>
          </a:p>
          <a:p>
            <a:endParaRPr kumimoji="1" lang="en-US" altLang="ja-JP" sz="3200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3200" dirty="0" smtClean="0"/>
              <a:t>Grinding  (+polish)  </a:t>
            </a:r>
            <a:r>
              <a:rPr kumimoji="1" lang="en-US" altLang="ja-JP" sz="3200" dirty="0" smtClean="0">
                <a:sym typeface="Wingdings" pitchFamily="2" charset="2"/>
              </a:rPr>
              <a:t>   rapid mirror shaping</a:t>
            </a:r>
          </a:p>
          <a:p>
            <a:pPr>
              <a:buFont typeface="Arial" pitchFamily="34" charset="0"/>
              <a:buChar char="•"/>
            </a:pPr>
            <a:endParaRPr lang="en-US" altLang="ja-JP" sz="32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n-US" altLang="ja-JP" sz="32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3200" dirty="0" smtClean="0"/>
              <a:t>Petal-segmented mirror</a:t>
            </a:r>
            <a:endParaRPr kumimoji="1" lang="ja-JP" altLang="en-US" sz="3200" dirty="0"/>
          </a:p>
        </p:txBody>
      </p:sp>
      <p:pic>
        <p:nvPicPr>
          <p:cNvPr id="131074" name="Picture 2" descr="C:\Users\nogami\Documents\work\3mtel\画像\bunkatukyo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61921"/>
            <a:ext cx="3384376" cy="2191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532</Words>
  <Application>Microsoft Office PowerPoint</Application>
  <PresentationFormat>画面に合わせる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1" baseType="lpstr">
      <vt:lpstr>Office テーマ</vt:lpstr>
      <vt:lpstr>標準デザイン</vt:lpstr>
      <vt:lpstr>Picture</vt:lpstr>
      <vt:lpstr>スライド 1</vt:lpstr>
      <vt:lpstr>スライド 2</vt:lpstr>
      <vt:lpstr>スライド 3</vt:lpstr>
      <vt:lpstr>Japan in the world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京大岡山3.8m望遠鏡計画 外部評価資料</dc:title>
  <dc:creator>mikio</dc:creator>
  <cp:lastModifiedBy>nogami</cp:lastModifiedBy>
  <cp:revision>205</cp:revision>
  <dcterms:created xsi:type="dcterms:W3CDTF">2012-07-23T00:03:19Z</dcterms:created>
  <dcterms:modified xsi:type="dcterms:W3CDTF">2016-03-08T10:32:45Z</dcterms:modified>
</cp:coreProperties>
</file>