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351" r:id="rId3"/>
    <p:sldId id="362" r:id="rId4"/>
    <p:sldId id="345" r:id="rId5"/>
    <p:sldId id="346" r:id="rId6"/>
    <p:sldId id="347" r:id="rId7"/>
    <p:sldId id="329" r:id="rId8"/>
    <p:sldId id="315" r:id="rId9"/>
    <p:sldId id="352" r:id="rId10"/>
    <p:sldId id="353" r:id="rId11"/>
    <p:sldId id="354" r:id="rId12"/>
    <p:sldId id="355" r:id="rId13"/>
    <p:sldId id="356" r:id="rId14"/>
    <p:sldId id="292" r:id="rId15"/>
    <p:sldId id="32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kito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7297" autoAdjust="0"/>
  </p:normalViewPr>
  <p:slideViewPr>
    <p:cSldViewPr snapToGrid="0" snapToObjects="1">
      <p:cViewPr varScale="1">
        <p:scale>
          <a:sx n="108" d="100"/>
          <a:sy n="108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C6EC-6884-4546-97F3-F924DFB4172C}" type="datetimeFigureOut">
              <a:rPr kumimoji="1" lang="ja-JP" altLang="en-US" smtClean="0"/>
              <a:pPr/>
              <a:t>2016/03/03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B9180-3B43-4830-87FA-00C2856EF4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20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2016/03/03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6" descr="DSC_10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b="879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45969"/>
            <a:ext cx="7772400" cy="1601858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World-Wide Records of Solar Flare Candidates in the 10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and 18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century</a:t>
            </a:r>
            <a:endParaRPr lang="en-US" altLang="ja-JP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41009" y="3708400"/>
            <a:ext cx="7188591" cy="1516195"/>
          </a:xfrm>
        </p:spPr>
        <p:txBody>
          <a:bodyPr>
            <a:normAutofit fontScale="92500"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*</a:t>
            </a:r>
            <a:r>
              <a:rPr lang="en-US" altLang="ja-JP" b="1" u="sng" dirty="0" smtClean="0">
                <a:solidFill>
                  <a:srgbClr val="FFFF00"/>
                </a:solidFill>
                <a:cs typeface="Times New Roman"/>
              </a:rPr>
              <a:t>Hisashi HAYAKAWA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, </a:t>
            </a:r>
            <a:r>
              <a:rPr lang="en-US" altLang="ja-JP" b="1" dirty="0" err="1" smtClean="0">
                <a:solidFill>
                  <a:schemeClr val="tx1"/>
                </a:solidFill>
                <a:cs typeface="Times New Roman"/>
              </a:rPr>
              <a:t>Harufumi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altLang="ja-JP" b="1" dirty="0" err="1" smtClean="0">
                <a:solidFill>
                  <a:schemeClr val="tx1"/>
                </a:solidFill>
                <a:cs typeface="Times New Roman"/>
              </a:rPr>
              <a:t>Tamazawa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, </a:t>
            </a:r>
            <a:r>
              <a:rPr lang="en-US" altLang="ja-JP" b="1" dirty="0" err="1" smtClean="0">
                <a:solidFill>
                  <a:schemeClr val="tx1"/>
                </a:solidFill>
                <a:cs typeface="Times New Roman"/>
              </a:rPr>
              <a:t>Akito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 D Kawamura</a:t>
            </a:r>
            <a:r>
              <a:rPr lang="ja-JP" altLang="en-US" b="1" dirty="0" smtClean="0">
                <a:solidFill>
                  <a:schemeClr val="tx1"/>
                </a:solidFill>
                <a:cs typeface="Times New Roman"/>
              </a:rPr>
              <a:t>，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Hiroaki </a:t>
            </a:r>
            <a:r>
              <a:rPr lang="en-US" altLang="ja-JP" b="1" dirty="0" err="1" smtClean="0">
                <a:solidFill>
                  <a:schemeClr val="tx1"/>
                </a:solidFill>
                <a:cs typeface="Times New Roman"/>
              </a:rPr>
              <a:t>Isobe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ja-JP" altLang="en-US" b="1" dirty="0" smtClean="0">
                <a:solidFill>
                  <a:schemeClr val="tx1"/>
                </a:solidFill>
                <a:cs typeface="Times New Roman"/>
              </a:rPr>
              <a:t>（</a:t>
            </a:r>
            <a:r>
              <a:rPr lang="en-US" altLang="ja-JP" b="1" dirty="0" smtClean="0">
                <a:solidFill>
                  <a:schemeClr val="tx1"/>
                </a:solidFill>
                <a:cs typeface="Times New Roman"/>
              </a:rPr>
              <a:t>Kyoto </a:t>
            </a:r>
            <a:r>
              <a:rPr lang="en-US" altLang="ja-JP" b="1" dirty="0" err="1" smtClean="0">
                <a:solidFill>
                  <a:schemeClr val="tx1"/>
                </a:solidFill>
                <a:cs typeface="Times New Roman"/>
              </a:rPr>
              <a:t>Univ</a:t>
            </a:r>
            <a:r>
              <a:rPr lang="ja-JP" altLang="en-US" b="1" dirty="0" smtClean="0">
                <a:solidFill>
                  <a:schemeClr val="tx1"/>
                </a:solidFill>
                <a:cs typeface="Times New Roman"/>
              </a:rPr>
              <a:t>）</a:t>
            </a:r>
            <a:endParaRPr lang="en-US" altLang="ja-JP" b="1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041009" y="5249150"/>
            <a:ext cx="7188591" cy="906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ja-JP" b="1" dirty="0" smtClean="0">
                <a:solidFill>
                  <a:schemeClr val="tx1"/>
                </a:solidFill>
                <a:cs typeface="Times New Roman"/>
              </a:rPr>
              <a:t>2016/03/03 at Kyoto </a:t>
            </a:r>
            <a:r>
              <a:rPr lang="nl-NL" altLang="ja-JP" b="1" dirty="0" err="1" smtClean="0">
                <a:solidFill>
                  <a:schemeClr val="tx1"/>
                </a:solidFill>
                <a:cs typeface="Times New Roman"/>
              </a:rPr>
              <a:t>Univ</a:t>
            </a:r>
            <a:r>
              <a:rPr lang="nl-NL" altLang="ja-JP" b="1" dirty="0" smtClean="0">
                <a:solidFill>
                  <a:schemeClr val="tx1"/>
                </a:solidFill>
                <a:cs typeface="Times New Roman"/>
              </a:rPr>
              <a:t>.</a:t>
            </a:r>
            <a:endParaRPr lang="en-US" altLang="ja-JP" b="1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39544" y="6156083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68273" y="6488668"/>
            <a:ext cx="437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Aurora in 15/01/2016 at Poker Flat in Alaska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58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Aurora Observations on 1770/09/16-18</a:t>
            </a:r>
            <a:br>
              <a:rPr kumimoji="1" lang="en-US" altLang="ja-JP" sz="3600" dirty="0" smtClean="0"/>
            </a:br>
            <a:r>
              <a:rPr lang="en-US" altLang="ja-JP" sz="3600" dirty="0" err="1" smtClean="0"/>
              <a:t>Kawamura+submitted</a:t>
            </a:r>
            <a:r>
              <a:rPr lang="en-US" altLang="ja-JP" sz="3600" dirty="0" smtClean="0"/>
              <a:t>, Fritz 1873</a:t>
            </a:r>
            <a:endParaRPr kumimoji="1"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428" t="8001" r="22376"/>
          <a:stretch>
            <a:fillRect/>
          </a:stretch>
        </p:blipFill>
        <p:spPr bwMode="auto">
          <a:xfrm>
            <a:off x="4644008" y="2780928"/>
            <a:ext cx="4499992" cy="393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350" t="9051" r="7376"/>
          <a:stretch>
            <a:fillRect/>
          </a:stretch>
        </p:blipFill>
        <p:spPr bwMode="auto">
          <a:xfrm>
            <a:off x="107504" y="1268760"/>
            <a:ext cx="451125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>
            <a:off x="4644008" y="2852936"/>
            <a:ext cx="4499992" cy="0"/>
          </a:xfrm>
          <a:prstGeom prst="line">
            <a:avLst/>
          </a:prstGeom>
          <a:ln w="762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07504" y="4653136"/>
            <a:ext cx="4499992" cy="0"/>
          </a:xfrm>
          <a:prstGeom prst="line">
            <a:avLst/>
          </a:prstGeom>
          <a:ln w="762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4644008" y="2852936"/>
            <a:ext cx="0" cy="1800200"/>
          </a:xfrm>
          <a:prstGeom prst="line">
            <a:avLst/>
          </a:prstGeom>
          <a:ln w="7620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868144" y="290578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2"/>
                </a:solidFill>
              </a:rPr>
              <a:t>N45°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544" y="412991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2"/>
                </a:solidFill>
              </a:rPr>
              <a:t>N45°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5220072" y="2276872"/>
            <a:ext cx="504056" cy="216024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5364088" y="1484784"/>
            <a:ext cx="26084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長山 </a:t>
            </a:r>
            <a:r>
              <a:rPr lang="en-US" altLang="ja-JP" sz="2800" dirty="0" err="1" smtClean="0"/>
              <a:t>Chángshān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(Red in White)</a:t>
            </a:r>
            <a:endParaRPr lang="ja-JP" altLang="en-US" sz="2800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779912" y="4725144"/>
            <a:ext cx="1080120" cy="108012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0" y="5543654"/>
            <a:ext cx="456542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800" dirty="0" smtClean="0"/>
              <a:t>肥城 </a:t>
            </a:r>
            <a:r>
              <a:rPr lang="en-US" altLang="ja-JP" sz="2800" dirty="0" err="1" smtClean="0"/>
              <a:t>Féichéng</a:t>
            </a:r>
            <a:r>
              <a:rPr lang="en-US" altLang="ja-JP" sz="2800" dirty="0" smtClean="0"/>
              <a:t> (Red &amp; White)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236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9551" r="5210"/>
          <a:stretch>
            <a:fillRect/>
          </a:stretch>
        </p:blipFill>
        <p:spPr bwMode="auto">
          <a:xfrm>
            <a:off x="-1016" y="1340768"/>
            <a:ext cx="914501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20842"/>
            <a:ext cx="9144000" cy="1096796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More Data on 1770/09/16-18 ??</a:t>
            </a:r>
            <a:endParaRPr kumimoji="1" lang="ja-JP" altLang="en-US" sz="3600" dirty="0"/>
          </a:p>
        </p:txBody>
      </p:sp>
      <p:sp>
        <p:nvSpPr>
          <p:cNvPr id="13" name="下矢印 12"/>
          <p:cNvSpPr/>
          <p:nvPr/>
        </p:nvSpPr>
        <p:spPr>
          <a:xfrm rot="7455421">
            <a:off x="1370946" y="1807208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 rot="19521863">
            <a:off x="5306479" y="5393736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7956376" y="2276872"/>
            <a:ext cx="864096" cy="2448272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 rot="1988006">
            <a:off x="1485427" y="5595111"/>
            <a:ext cx="1652311" cy="1053599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72208" y="2132856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4008" y="4737918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pic>
        <p:nvPicPr>
          <p:cNvPr id="1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394" r="9700" b="17460"/>
          <a:stretch>
            <a:fillRect/>
          </a:stretch>
        </p:blipFill>
        <p:spPr>
          <a:xfrm>
            <a:off x="4211960" y="1700808"/>
            <a:ext cx="3168352" cy="2873970"/>
          </a:xfrm>
          <a:prstGeom prst="rect">
            <a:avLst/>
          </a:prstGeom>
          <a:ln w="19050">
            <a:noFill/>
          </a:ln>
        </p:spPr>
      </p:pic>
      <p:grpSp>
        <p:nvGrpSpPr>
          <p:cNvPr id="23" name="グループ化 22"/>
          <p:cNvGrpSpPr/>
          <p:nvPr/>
        </p:nvGrpSpPr>
        <p:grpSpPr>
          <a:xfrm>
            <a:off x="3059832" y="2492896"/>
            <a:ext cx="576064" cy="504056"/>
            <a:chOff x="3059832" y="2492896"/>
            <a:chExt cx="576064" cy="504056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矢印コネクタ 24"/>
          <p:cNvCxnSpPr/>
          <p:nvPr/>
        </p:nvCxnSpPr>
        <p:spPr>
          <a:xfrm flipH="1" flipV="1">
            <a:off x="3635896" y="2780928"/>
            <a:ext cx="1728192" cy="648072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211960" y="1484784"/>
            <a:ext cx="3168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000"/>
            <a:r>
              <a:rPr lang="en-US" altLang="ja-JP" dirty="0" err="1" smtClean="0"/>
              <a:t>Bulter</a:t>
            </a:r>
            <a:r>
              <a:rPr lang="en-US" altLang="ja-JP" dirty="0" smtClean="0"/>
              <a:t> (2004) : history of Magnetic dipole shift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07704" y="29249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chemeClr val="accent3"/>
                </a:solidFill>
              </a:rPr>
              <a:t>北磁極</a:t>
            </a:r>
            <a:endParaRPr kumimoji="1" lang="ja-JP" altLang="en-US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6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9551" r="5210"/>
          <a:stretch>
            <a:fillRect/>
          </a:stretch>
        </p:blipFill>
        <p:spPr bwMode="auto">
          <a:xfrm>
            <a:off x="-1016" y="1340768"/>
            <a:ext cx="914501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1907704" y="29249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chemeClr val="accent3"/>
                </a:solidFill>
              </a:rPr>
              <a:t>北磁極</a:t>
            </a:r>
            <a:endParaRPr kumimoji="1" lang="ja-JP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rot="7455421">
            <a:off x="1370946" y="1807208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 rot="19521863">
            <a:off x="5306479" y="5393736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7956376" y="2276872"/>
            <a:ext cx="864096" cy="2448272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72208" y="2132856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4008" y="4737918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pic>
        <p:nvPicPr>
          <p:cNvPr id="1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394" r="9700" b="17460"/>
          <a:stretch>
            <a:fillRect/>
          </a:stretch>
        </p:blipFill>
        <p:spPr>
          <a:xfrm>
            <a:off x="4211960" y="1700808"/>
            <a:ext cx="3168352" cy="2873970"/>
          </a:xfrm>
          <a:prstGeom prst="rect">
            <a:avLst/>
          </a:prstGeom>
          <a:ln w="19050">
            <a:noFill/>
          </a:ln>
        </p:spPr>
      </p:pic>
      <p:grpSp>
        <p:nvGrpSpPr>
          <p:cNvPr id="3" name="グループ化 22"/>
          <p:cNvGrpSpPr/>
          <p:nvPr/>
        </p:nvGrpSpPr>
        <p:grpSpPr>
          <a:xfrm>
            <a:off x="3059832" y="2492896"/>
            <a:ext cx="576064" cy="504056"/>
            <a:chOff x="3059832" y="2492896"/>
            <a:chExt cx="576064" cy="504056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矢印コネクタ 24"/>
          <p:cNvCxnSpPr/>
          <p:nvPr/>
        </p:nvCxnSpPr>
        <p:spPr>
          <a:xfrm flipH="1" flipV="1">
            <a:off x="3635896" y="2780928"/>
            <a:ext cx="1728192" cy="648072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211960" y="1484784"/>
            <a:ext cx="3168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000"/>
            <a:r>
              <a:rPr lang="en-US" altLang="ja-JP" dirty="0" err="1" smtClean="0"/>
              <a:t>Bulter</a:t>
            </a:r>
            <a:r>
              <a:rPr lang="en-US" altLang="ja-JP" dirty="0" smtClean="0"/>
              <a:t> (2004) : history of Magnetic dipole shift</a:t>
            </a:r>
            <a:endParaRPr kumimoji="1" lang="ja-JP" altLang="en-US" dirty="0"/>
          </a:p>
        </p:txBody>
      </p:sp>
      <p:grpSp>
        <p:nvGrpSpPr>
          <p:cNvPr id="4" name="グループ化 28"/>
          <p:cNvGrpSpPr/>
          <p:nvPr/>
        </p:nvGrpSpPr>
        <p:grpSpPr>
          <a:xfrm>
            <a:off x="539552" y="2204864"/>
            <a:ext cx="648072" cy="720080"/>
            <a:chOff x="1187624" y="2780928"/>
            <a:chExt cx="864096" cy="1008112"/>
          </a:xfrm>
        </p:grpSpPr>
        <p:sp>
          <p:nvSpPr>
            <p:cNvPr id="28" name="フリーフォーム 27"/>
            <p:cNvSpPr/>
            <p:nvPr/>
          </p:nvSpPr>
          <p:spPr>
            <a:xfrm>
              <a:off x="1547664" y="2976946"/>
              <a:ext cx="432048" cy="812094"/>
            </a:xfrm>
            <a:custGeom>
              <a:avLst/>
              <a:gdLst>
                <a:gd name="connsiteX0" fmla="*/ 550891 w 648072"/>
                <a:gd name="connsiteY0" fmla="*/ 493702 h 576064"/>
                <a:gd name="connsiteX1" fmla="*/ 217270 w 648072"/>
                <a:gd name="connsiteY1" fmla="*/ 559981 h 576064"/>
                <a:gd name="connsiteX2" fmla="*/ 28 w 648072"/>
                <a:gd name="connsiteY2" fmla="*/ 284223 h 576064"/>
                <a:gd name="connsiteX3" fmla="*/ 100079 w 648072"/>
                <a:gd name="connsiteY3" fmla="*/ 285399 h 576064"/>
                <a:gd name="connsiteX4" fmla="*/ 253944 w 648072"/>
                <a:gd name="connsiteY4" fmla="*/ 466566 h 576064"/>
                <a:gd name="connsiteX5" fmla="*/ 476189 w 648072"/>
                <a:gd name="connsiteY5" fmla="*/ 425976 h 576064"/>
                <a:gd name="connsiteX6" fmla="*/ 550891 w 648072"/>
                <a:gd name="connsiteY6" fmla="*/ 493702 h 576064"/>
                <a:gd name="connsiteX0" fmla="*/ 552707 w 552707"/>
                <a:gd name="connsiteY0" fmla="*/ 209479 h 311846"/>
                <a:gd name="connsiteX1" fmla="*/ 219086 w 552707"/>
                <a:gd name="connsiteY1" fmla="*/ 275758 h 311846"/>
                <a:gd name="connsiteX2" fmla="*/ 1844 w 552707"/>
                <a:gd name="connsiteY2" fmla="*/ 0 h 311846"/>
                <a:gd name="connsiteX3" fmla="*/ 41195 w 552707"/>
                <a:gd name="connsiteY3" fmla="*/ 15224 h 311846"/>
                <a:gd name="connsiteX4" fmla="*/ 101895 w 552707"/>
                <a:gd name="connsiteY4" fmla="*/ 1176 h 311846"/>
                <a:gd name="connsiteX5" fmla="*/ 255760 w 552707"/>
                <a:gd name="connsiteY5" fmla="*/ 182343 h 311846"/>
                <a:gd name="connsiteX6" fmla="*/ 478005 w 552707"/>
                <a:gd name="connsiteY6" fmla="*/ 141753 h 311846"/>
                <a:gd name="connsiteX7" fmla="*/ 552707 w 552707"/>
                <a:gd name="connsiteY7" fmla="*/ 209479 h 311846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101895 w 552707"/>
                <a:gd name="connsiteY4" fmla="*/ 501424 h 812094"/>
                <a:gd name="connsiteX5" fmla="*/ 255760 w 552707"/>
                <a:gd name="connsiteY5" fmla="*/ 682591 h 812094"/>
                <a:gd name="connsiteX6" fmla="*/ 478005 w 552707"/>
                <a:gd name="connsiteY6" fmla="*/ 642001 h 812094"/>
                <a:gd name="connsiteX7" fmla="*/ 552707 w 552707"/>
                <a:gd name="connsiteY7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50161 w 552707"/>
                <a:gd name="connsiteY4" fmla="*/ 282388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478005 w 552707"/>
                <a:gd name="connsiteY7" fmla="*/ 642001 h 812094"/>
                <a:gd name="connsiteX8" fmla="*/ 552707 w 552707"/>
                <a:gd name="connsiteY8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73825 w 552707"/>
                <a:gd name="connsiteY4" fmla="*/ 0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478005 w 552707"/>
                <a:gd name="connsiteY7" fmla="*/ 642001 h 812094"/>
                <a:gd name="connsiteX8" fmla="*/ 552707 w 552707"/>
                <a:gd name="connsiteY8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73825 w 552707"/>
                <a:gd name="connsiteY4" fmla="*/ 0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360040 w 552707"/>
                <a:gd name="connsiteY7" fmla="*/ 576064 h 812094"/>
                <a:gd name="connsiteX8" fmla="*/ 552707 w 552707"/>
                <a:gd name="connsiteY8" fmla="*/ 709727 h 812094"/>
                <a:gd name="connsiteX0" fmla="*/ 432048 w 432048"/>
                <a:gd name="connsiteY0" fmla="*/ 648072 h 812094"/>
                <a:gd name="connsiteX1" fmla="*/ 219086 w 432048"/>
                <a:gd name="connsiteY1" fmla="*/ 776006 h 812094"/>
                <a:gd name="connsiteX2" fmla="*/ 1844 w 432048"/>
                <a:gd name="connsiteY2" fmla="*/ 500248 h 812094"/>
                <a:gd name="connsiteX3" fmla="*/ 1817 w 432048"/>
                <a:gd name="connsiteY3" fmla="*/ 0 h 812094"/>
                <a:gd name="connsiteX4" fmla="*/ 73825 w 432048"/>
                <a:gd name="connsiteY4" fmla="*/ 0 h 812094"/>
                <a:gd name="connsiteX5" fmla="*/ 101895 w 432048"/>
                <a:gd name="connsiteY5" fmla="*/ 501424 h 812094"/>
                <a:gd name="connsiteX6" fmla="*/ 255760 w 432048"/>
                <a:gd name="connsiteY6" fmla="*/ 682591 h 812094"/>
                <a:gd name="connsiteX7" fmla="*/ 360040 w 432048"/>
                <a:gd name="connsiteY7" fmla="*/ 576064 h 812094"/>
                <a:gd name="connsiteX8" fmla="*/ 432048 w 432048"/>
                <a:gd name="connsiteY8" fmla="*/ 648072 h 81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048" h="812094">
                  <a:moveTo>
                    <a:pt x="432048" y="648072"/>
                  </a:moveTo>
                  <a:cubicBezTo>
                    <a:pt x="344063" y="724752"/>
                    <a:pt x="335425" y="812094"/>
                    <a:pt x="219086" y="776006"/>
                  </a:cubicBezTo>
                  <a:cubicBezTo>
                    <a:pt x="87487" y="735184"/>
                    <a:pt x="0" y="624132"/>
                    <a:pt x="1844" y="500248"/>
                  </a:cubicBezTo>
                  <a:cubicBezTo>
                    <a:pt x="1835" y="333499"/>
                    <a:pt x="1826" y="166749"/>
                    <a:pt x="1817" y="0"/>
                  </a:cubicBezTo>
                  <a:lnTo>
                    <a:pt x="73825" y="0"/>
                  </a:lnTo>
                  <a:lnTo>
                    <a:pt x="101895" y="501424"/>
                  </a:lnTo>
                  <a:cubicBezTo>
                    <a:pt x="100524" y="583537"/>
                    <a:pt x="162825" y="656892"/>
                    <a:pt x="255760" y="682591"/>
                  </a:cubicBezTo>
                  <a:cubicBezTo>
                    <a:pt x="333125" y="703984"/>
                    <a:pt x="300264" y="622504"/>
                    <a:pt x="360040" y="576064"/>
                  </a:cubicBezTo>
                  <a:lnTo>
                    <a:pt x="432048" y="648072"/>
                  </a:lnTo>
                  <a:close/>
                </a:path>
              </a:pathLst>
            </a:cu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弦 26"/>
            <p:cNvSpPr/>
            <p:nvPr/>
          </p:nvSpPr>
          <p:spPr>
            <a:xfrm>
              <a:off x="1187624" y="2780928"/>
              <a:ext cx="864096" cy="792088"/>
            </a:xfrm>
            <a:prstGeom prst="chord">
              <a:avLst>
                <a:gd name="adj1" fmla="val 10593181"/>
                <a:gd name="adj2" fmla="val 228613"/>
              </a:avLst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107504" y="3092767"/>
            <a:ext cx="3649022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Rainy according to G. </a:t>
            </a:r>
            <a:r>
              <a:rPr lang="en-US" altLang="ja-JP" sz="2400" dirty="0" err="1" smtClean="0"/>
              <a:t>Washinton’s</a:t>
            </a:r>
            <a:r>
              <a:rPr lang="en-US" altLang="ja-JP" sz="2400" dirty="0" smtClean="0"/>
              <a:t> Diary</a:t>
            </a:r>
          </a:p>
          <a:p>
            <a:r>
              <a:rPr lang="en-US" altLang="ja-JP" sz="2400" dirty="0" smtClean="0"/>
              <a:t>Whole Eastern Coast  too?</a:t>
            </a:r>
            <a:endParaRPr lang="ja-JP" altLang="en-US" sz="2400" dirty="0"/>
          </a:p>
        </p:txBody>
      </p:sp>
      <p:sp>
        <p:nvSpPr>
          <p:cNvPr id="20" name="円/楕円 19"/>
          <p:cNvSpPr/>
          <p:nvPr/>
        </p:nvSpPr>
        <p:spPr>
          <a:xfrm rot="1988006">
            <a:off x="1485427" y="5595111"/>
            <a:ext cx="1652311" cy="1053599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320842"/>
            <a:ext cx="9144000" cy="1096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3600" smtClean="0"/>
              <a:t>More Data on 1770/09/16-18 ??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684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9551" r="5210"/>
          <a:stretch>
            <a:fillRect/>
          </a:stretch>
        </p:blipFill>
        <p:spPr bwMode="auto">
          <a:xfrm>
            <a:off x="-1016" y="1340768"/>
            <a:ext cx="914501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1907704" y="29249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chemeClr val="accent3"/>
                </a:solidFill>
              </a:rPr>
              <a:t>北磁極</a:t>
            </a:r>
            <a:endParaRPr kumimoji="1" lang="ja-JP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rot="7455421">
            <a:off x="1370946" y="1807208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 rot="19521863">
            <a:off x="5306479" y="5393736"/>
            <a:ext cx="360040" cy="923104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7956376" y="2276872"/>
            <a:ext cx="864096" cy="2448272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72208" y="2132856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4008" y="4737918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bg2"/>
                </a:solidFill>
              </a:rPr>
              <a:t>?</a:t>
            </a:r>
            <a:endParaRPr kumimoji="1" lang="ja-JP" altLang="en-US" sz="5400" b="1" dirty="0">
              <a:solidFill>
                <a:schemeClr val="bg2"/>
              </a:solidFill>
            </a:endParaRPr>
          </a:p>
        </p:txBody>
      </p:sp>
      <p:pic>
        <p:nvPicPr>
          <p:cNvPr id="1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394" r="9700" b="17460"/>
          <a:stretch>
            <a:fillRect/>
          </a:stretch>
        </p:blipFill>
        <p:spPr>
          <a:xfrm>
            <a:off x="4211960" y="1700808"/>
            <a:ext cx="3168352" cy="2873970"/>
          </a:xfrm>
          <a:prstGeom prst="rect">
            <a:avLst/>
          </a:prstGeom>
          <a:ln w="19050">
            <a:noFill/>
          </a:ln>
        </p:spPr>
      </p:pic>
      <p:grpSp>
        <p:nvGrpSpPr>
          <p:cNvPr id="3" name="グループ化 22"/>
          <p:cNvGrpSpPr/>
          <p:nvPr/>
        </p:nvGrpSpPr>
        <p:grpSpPr>
          <a:xfrm>
            <a:off x="3059832" y="2492896"/>
            <a:ext cx="576064" cy="504056"/>
            <a:chOff x="3059832" y="2492896"/>
            <a:chExt cx="576064" cy="504056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3059832" y="2492896"/>
              <a:ext cx="576064" cy="50405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矢印コネクタ 24"/>
          <p:cNvCxnSpPr/>
          <p:nvPr/>
        </p:nvCxnSpPr>
        <p:spPr>
          <a:xfrm flipH="1" flipV="1">
            <a:off x="3635896" y="2780928"/>
            <a:ext cx="1728192" cy="648072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211960" y="1484784"/>
            <a:ext cx="3168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000"/>
            <a:r>
              <a:rPr lang="en-US" altLang="ja-JP" dirty="0" err="1" smtClean="0"/>
              <a:t>Bulter</a:t>
            </a:r>
            <a:r>
              <a:rPr lang="en-US" altLang="ja-JP" dirty="0" smtClean="0"/>
              <a:t> (2004) : history of Magnetic dipole shift</a:t>
            </a:r>
            <a:endParaRPr kumimoji="1" lang="ja-JP" altLang="en-US" dirty="0"/>
          </a:p>
        </p:txBody>
      </p:sp>
      <p:grpSp>
        <p:nvGrpSpPr>
          <p:cNvPr id="4" name="グループ化 28"/>
          <p:cNvGrpSpPr/>
          <p:nvPr/>
        </p:nvGrpSpPr>
        <p:grpSpPr>
          <a:xfrm>
            <a:off x="539552" y="2204864"/>
            <a:ext cx="648072" cy="720080"/>
            <a:chOff x="1187624" y="2780928"/>
            <a:chExt cx="864096" cy="1008112"/>
          </a:xfrm>
        </p:grpSpPr>
        <p:sp>
          <p:nvSpPr>
            <p:cNvPr id="28" name="フリーフォーム 27"/>
            <p:cNvSpPr/>
            <p:nvPr/>
          </p:nvSpPr>
          <p:spPr>
            <a:xfrm>
              <a:off x="1547664" y="2976946"/>
              <a:ext cx="432048" cy="812094"/>
            </a:xfrm>
            <a:custGeom>
              <a:avLst/>
              <a:gdLst>
                <a:gd name="connsiteX0" fmla="*/ 550891 w 648072"/>
                <a:gd name="connsiteY0" fmla="*/ 493702 h 576064"/>
                <a:gd name="connsiteX1" fmla="*/ 217270 w 648072"/>
                <a:gd name="connsiteY1" fmla="*/ 559981 h 576064"/>
                <a:gd name="connsiteX2" fmla="*/ 28 w 648072"/>
                <a:gd name="connsiteY2" fmla="*/ 284223 h 576064"/>
                <a:gd name="connsiteX3" fmla="*/ 100079 w 648072"/>
                <a:gd name="connsiteY3" fmla="*/ 285399 h 576064"/>
                <a:gd name="connsiteX4" fmla="*/ 253944 w 648072"/>
                <a:gd name="connsiteY4" fmla="*/ 466566 h 576064"/>
                <a:gd name="connsiteX5" fmla="*/ 476189 w 648072"/>
                <a:gd name="connsiteY5" fmla="*/ 425976 h 576064"/>
                <a:gd name="connsiteX6" fmla="*/ 550891 w 648072"/>
                <a:gd name="connsiteY6" fmla="*/ 493702 h 576064"/>
                <a:gd name="connsiteX0" fmla="*/ 552707 w 552707"/>
                <a:gd name="connsiteY0" fmla="*/ 209479 h 311846"/>
                <a:gd name="connsiteX1" fmla="*/ 219086 w 552707"/>
                <a:gd name="connsiteY1" fmla="*/ 275758 h 311846"/>
                <a:gd name="connsiteX2" fmla="*/ 1844 w 552707"/>
                <a:gd name="connsiteY2" fmla="*/ 0 h 311846"/>
                <a:gd name="connsiteX3" fmla="*/ 41195 w 552707"/>
                <a:gd name="connsiteY3" fmla="*/ 15224 h 311846"/>
                <a:gd name="connsiteX4" fmla="*/ 101895 w 552707"/>
                <a:gd name="connsiteY4" fmla="*/ 1176 h 311846"/>
                <a:gd name="connsiteX5" fmla="*/ 255760 w 552707"/>
                <a:gd name="connsiteY5" fmla="*/ 182343 h 311846"/>
                <a:gd name="connsiteX6" fmla="*/ 478005 w 552707"/>
                <a:gd name="connsiteY6" fmla="*/ 141753 h 311846"/>
                <a:gd name="connsiteX7" fmla="*/ 552707 w 552707"/>
                <a:gd name="connsiteY7" fmla="*/ 209479 h 311846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101895 w 552707"/>
                <a:gd name="connsiteY4" fmla="*/ 501424 h 812094"/>
                <a:gd name="connsiteX5" fmla="*/ 255760 w 552707"/>
                <a:gd name="connsiteY5" fmla="*/ 682591 h 812094"/>
                <a:gd name="connsiteX6" fmla="*/ 478005 w 552707"/>
                <a:gd name="connsiteY6" fmla="*/ 642001 h 812094"/>
                <a:gd name="connsiteX7" fmla="*/ 552707 w 552707"/>
                <a:gd name="connsiteY7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50161 w 552707"/>
                <a:gd name="connsiteY4" fmla="*/ 282388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478005 w 552707"/>
                <a:gd name="connsiteY7" fmla="*/ 642001 h 812094"/>
                <a:gd name="connsiteX8" fmla="*/ 552707 w 552707"/>
                <a:gd name="connsiteY8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73825 w 552707"/>
                <a:gd name="connsiteY4" fmla="*/ 0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478005 w 552707"/>
                <a:gd name="connsiteY7" fmla="*/ 642001 h 812094"/>
                <a:gd name="connsiteX8" fmla="*/ 552707 w 552707"/>
                <a:gd name="connsiteY8" fmla="*/ 709727 h 812094"/>
                <a:gd name="connsiteX0" fmla="*/ 552707 w 552707"/>
                <a:gd name="connsiteY0" fmla="*/ 709727 h 812094"/>
                <a:gd name="connsiteX1" fmla="*/ 219086 w 552707"/>
                <a:gd name="connsiteY1" fmla="*/ 776006 h 812094"/>
                <a:gd name="connsiteX2" fmla="*/ 1844 w 552707"/>
                <a:gd name="connsiteY2" fmla="*/ 500248 h 812094"/>
                <a:gd name="connsiteX3" fmla="*/ 1817 w 552707"/>
                <a:gd name="connsiteY3" fmla="*/ 0 h 812094"/>
                <a:gd name="connsiteX4" fmla="*/ 73825 w 552707"/>
                <a:gd name="connsiteY4" fmla="*/ 0 h 812094"/>
                <a:gd name="connsiteX5" fmla="*/ 101895 w 552707"/>
                <a:gd name="connsiteY5" fmla="*/ 501424 h 812094"/>
                <a:gd name="connsiteX6" fmla="*/ 255760 w 552707"/>
                <a:gd name="connsiteY6" fmla="*/ 682591 h 812094"/>
                <a:gd name="connsiteX7" fmla="*/ 360040 w 552707"/>
                <a:gd name="connsiteY7" fmla="*/ 576064 h 812094"/>
                <a:gd name="connsiteX8" fmla="*/ 552707 w 552707"/>
                <a:gd name="connsiteY8" fmla="*/ 709727 h 812094"/>
                <a:gd name="connsiteX0" fmla="*/ 432048 w 432048"/>
                <a:gd name="connsiteY0" fmla="*/ 648072 h 812094"/>
                <a:gd name="connsiteX1" fmla="*/ 219086 w 432048"/>
                <a:gd name="connsiteY1" fmla="*/ 776006 h 812094"/>
                <a:gd name="connsiteX2" fmla="*/ 1844 w 432048"/>
                <a:gd name="connsiteY2" fmla="*/ 500248 h 812094"/>
                <a:gd name="connsiteX3" fmla="*/ 1817 w 432048"/>
                <a:gd name="connsiteY3" fmla="*/ 0 h 812094"/>
                <a:gd name="connsiteX4" fmla="*/ 73825 w 432048"/>
                <a:gd name="connsiteY4" fmla="*/ 0 h 812094"/>
                <a:gd name="connsiteX5" fmla="*/ 101895 w 432048"/>
                <a:gd name="connsiteY5" fmla="*/ 501424 h 812094"/>
                <a:gd name="connsiteX6" fmla="*/ 255760 w 432048"/>
                <a:gd name="connsiteY6" fmla="*/ 682591 h 812094"/>
                <a:gd name="connsiteX7" fmla="*/ 360040 w 432048"/>
                <a:gd name="connsiteY7" fmla="*/ 576064 h 812094"/>
                <a:gd name="connsiteX8" fmla="*/ 432048 w 432048"/>
                <a:gd name="connsiteY8" fmla="*/ 648072 h 81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048" h="812094">
                  <a:moveTo>
                    <a:pt x="432048" y="648072"/>
                  </a:moveTo>
                  <a:cubicBezTo>
                    <a:pt x="344063" y="724752"/>
                    <a:pt x="335425" y="812094"/>
                    <a:pt x="219086" y="776006"/>
                  </a:cubicBezTo>
                  <a:cubicBezTo>
                    <a:pt x="87487" y="735184"/>
                    <a:pt x="0" y="624132"/>
                    <a:pt x="1844" y="500248"/>
                  </a:cubicBezTo>
                  <a:cubicBezTo>
                    <a:pt x="1835" y="333499"/>
                    <a:pt x="1826" y="166749"/>
                    <a:pt x="1817" y="0"/>
                  </a:cubicBezTo>
                  <a:lnTo>
                    <a:pt x="73825" y="0"/>
                  </a:lnTo>
                  <a:lnTo>
                    <a:pt x="101895" y="501424"/>
                  </a:lnTo>
                  <a:cubicBezTo>
                    <a:pt x="100524" y="583537"/>
                    <a:pt x="162825" y="656892"/>
                    <a:pt x="255760" y="682591"/>
                  </a:cubicBezTo>
                  <a:cubicBezTo>
                    <a:pt x="333125" y="703984"/>
                    <a:pt x="300264" y="622504"/>
                    <a:pt x="360040" y="576064"/>
                  </a:cubicBezTo>
                  <a:lnTo>
                    <a:pt x="432048" y="648072"/>
                  </a:lnTo>
                  <a:close/>
                </a:path>
              </a:pathLst>
            </a:cu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弦 26"/>
            <p:cNvSpPr/>
            <p:nvPr/>
          </p:nvSpPr>
          <p:spPr>
            <a:xfrm>
              <a:off x="1187624" y="2780928"/>
              <a:ext cx="864096" cy="792088"/>
            </a:xfrm>
            <a:prstGeom prst="chord">
              <a:avLst>
                <a:gd name="adj1" fmla="val 10593181"/>
                <a:gd name="adj2" fmla="val 228613"/>
              </a:avLst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円/楕円 19"/>
          <p:cNvSpPr/>
          <p:nvPr/>
        </p:nvSpPr>
        <p:spPr>
          <a:xfrm rot="1988006">
            <a:off x="1485427" y="5595111"/>
            <a:ext cx="1652311" cy="1053599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47864" y="557007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Future Work</a:t>
            </a:r>
            <a:endParaRPr kumimoji="1" lang="ja-JP" altLang="en-US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9" name="タイトル 1"/>
          <p:cNvSpPr>
            <a:spLocks noGrp="1"/>
          </p:cNvSpPr>
          <p:nvPr>
            <p:ph type="title"/>
          </p:nvPr>
        </p:nvSpPr>
        <p:spPr>
          <a:xfrm>
            <a:off x="0" y="320842"/>
            <a:ext cx="9144000" cy="1096796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More Data on 1770/09/16-18 ??</a:t>
            </a:r>
            <a:endParaRPr kumimoji="1" lang="ja-JP" altLang="en-US" sz="3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504" y="3092767"/>
            <a:ext cx="3649022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Rainy according to G. </a:t>
            </a:r>
            <a:r>
              <a:rPr lang="en-US" altLang="ja-JP" sz="2400" dirty="0" err="1" smtClean="0"/>
              <a:t>Washinton’s</a:t>
            </a:r>
            <a:r>
              <a:rPr lang="en-US" altLang="ja-JP" sz="2400" dirty="0" smtClean="0"/>
              <a:t> Diary</a:t>
            </a:r>
          </a:p>
          <a:p>
            <a:r>
              <a:rPr lang="en-US" altLang="ja-JP" sz="2400" dirty="0" smtClean="0"/>
              <a:t>Whole Eastern Coast  too?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6348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7780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Conclusion &amp; Future Works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67160"/>
            <a:ext cx="8229600" cy="5490314"/>
          </a:xfrm>
        </p:spPr>
        <p:txBody>
          <a:bodyPr>
            <a:noAutofit/>
          </a:bodyPr>
          <a:lstStyle/>
          <a:p>
            <a:r>
              <a:rPr lang="en-US" altLang="ja-JP" sz="2300" dirty="0" smtClean="0"/>
              <a:t>We searched for </a:t>
            </a:r>
            <a:r>
              <a:rPr lang="en-US" altLang="ja-JP" sz="2300" dirty="0" err="1" smtClean="0">
                <a:solidFill>
                  <a:srgbClr val="FFFF00"/>
                </a:solidFill>
              </a:rPr>
              <a:t>superflare</a:t>
            </a:r>
            <a:r>
              <a:rPr lang="en-US" altLang="ja-JP" sz="2300" dirty="0" smtClean="0">
                <a:solidFill>
                  <a:srgbClr val="FFFF00"/>
                </a:solidFill>
              </a:rPr>
              <a:t> candidates</a:t>
            </a:r>
            <a:r>
              <a:rPr lang="en-US" altLang="ja-JP" sz="2300" dirty="0" smtClean="0"/>
              <a:t> in historical sources</a:t>
            </a:r>
          </a:p>
          <a:p>
            <a:r>
              <a:rPr lang="en-US" altLang="ja-JP" sz="2300" dirty="0" smtClean="0"/>
              <a:t>They can be reviewed by low-latitude aurora records</a:t>
            </a:r>
          </a:p>
          <a:p>
            <a:r>
              <a:rPr lang="en-US" altLang="ja-JP" sz="2300" dirty="0" smtClean="0"/>
              <a:t>We found clustering auroras in 991-993 and in 1770</a:t>
            </a:r>
          </a:p>
          <a:p>
            <a:r>
              <a:rPr lang="en-US" altLang="ja-JP" sz="2300" dirty="0" smtClean="0"/>
              <a:t>(1) Auroras in 991-993: especially, we have </a:t>
            </a:r>
            <a:r>
              <a:rPr lang="en-US" altLang="ja-JP" sz="2300" dirty="0" smtClean="0">
                <a:solidFill>
                  <a:srgbClr val="FFFF00"/>
                </a:solidFill>
              </a:rPr>
              <a:t>contemporary observations in 992.12 in Ireland, Germany, and possibly in Korea</a:t>
            </a:r>
            <a:r>
              <a:rPr lang="en-US" altLang="ja-JP" sz="2300" dirty="0" smtClean="0"/>
              <a:t> as well</a:t>
            </a:r>
          </a:p>
          <a:p>
            <a:r>
              <a:rPr lang="en-US" altLang="ja-JP" sz="2300" dirty="0" smtClean="0"/>
              <a:t>(2) Auroras in 1770.9.16-20: We have simultaneous observations for </a:t>
            </a:r>
            <a:r>
              <a:rPr lang="en-US" altLang="ja-JP" sz="2300" dirty="0" smtClean="0">
                <a:solidFill>
                  <a:srgbClr val="FFFF00"/>
                </a:solidFill>
              </a:rPr>
              <a:t>clustering auroras both in western Europe, China, and Japan</a:t>
            </a:r>
          </a:p>
          <a:p>
            <a:r>
              <a:rPr lang="en-US" altLang="ja-JP" sz="2300" dirty="0" smtClean="0"/>
              <a:t>We need to make detailed analysis for C14 to compare them with historical datasets.</a:t>
            </a:r>
          </a:p>
        </p:txBody>
      </p:sp>
    </p:spTree>
    <p:extLst>
      <p:ext uri="{BB962C8B-B14F-4D97-AF65-F5344CB8AC3E}">
        <p14:creationId xmlns:p14="http://schemas.microsoft.com/office/powerpoint/2010/main" val="265148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39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2873"/>
            <a:ext cx="9144000" cy="826169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Aim and Background for this Presentation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9042"/>
            <a:ext cx="8229600" cy="5538537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300" dirty="0" smtClean="0"/>
              <a:t>Did </a:t>
            </a:r>
            <a:r>
              <a:rPr kumimoji="1" lang="en-US" altLang="ja-JP" sz="2300" b="1" dirty="0" smtClean="0">
                <a:solidFill>
                  <a:srgbClr val="FFFF00"/>
                </a:solidFill>
              </a:rPr>
              <a:t>the Sun herself</a:t>
            </a:r>
            <a:r>
              <a:rPr kumimoji="1" lang="en-US" altLang="ja-JP" sz="2300" dirty="0" smtClean="0"/>
              <a:t> cause </a:t>
            </a:r>
            <a:r>
              <a:rPr kumimoji="1" lang="en-US" altLang="ja-JP" sz="2300" b="1" dirty="0" err="1" smtClean="0">
                <a:solidFill>
                  <a:srgbClr val="FFFF00"/>
                </a:solidFill>
              </a:rPr>
              <a:t>superflares</a:t>
            </a:r>
            <a:r>
              <a:rPr kumimoji="1" lang="en-US" altLang="ja-JP" sz="2300" dirty="0" smtClean="0"/>
              <a:t> ?</a:t>
            </a:r>
          </a:p>
          <a:p>
            <a:r>
              <a:rPr kumimoji="1" lang="en-US" altLang="ja-JP" sz="2300" dirty="0" smtClean="0"/>
              <a:t>Theoretically it is possible according to </a:t>
            </a:r>
            <a:r>
              <a:rPr kumimoji="1" lang="en-US" altLang="ja-JP" sz="2300" dirty="0" err="1" smtClean="0"/>
              <a:t>Maehara</a:t>
            </a:r>
            <a:r>
              <a:rPr kumimoji="1" lang="en-US" altLang="ja-JP" sz="2300" dirty="0" smtClean="0"/>
              <a:t> et al. 2012 and Shibata et al. 2013</a:t>
            </a:r>
          </a:p>
          <a:p>
            <a:r>
              <a:rPr lang="en-US" altLang="ja-JP" sz="2300" dirty="0" smtClean="0"/>
              <a:t>Miyake et al. 2012 &amp; 2013 suggested sudden peaks of C14 which may be a candidate for </a:t>
            </a:r>
            <a:r>
              <a:rPr lang="en-US" altLang="ja-JP" sz="2300" dirty="0" err="1" smtClean="0"/>
              <a:t>superflares</a:t>
            </a:r>
            <a:r>
              <a:rPr lang="en-US" altLang="ja-JP" sz="2300" dirty="0" smtClean="0"/>
              <a:t>.</a:t>
            </a:r>
          </a:p>
          <a:p>
            <a:r>
              <a:rPr kumimoji="1" lang="en-US" altLang="ja-JP" sz="2300" dirty="0" smtClean="0"/>
              <a:t>Then, there should be </a:t>
            </a:r>
            <a:r>
              <a:rPr kumimoji="1" lang="en-US" altLang="ja-JP" sz="2300" b="1" dirty="0" smtClean="0">
                <a:solidFill>
                  <a:srgbClr val="FFFF00"/>
                </a:solidFill>
              </a:rPr>
              <a:t>evidences in historical sources</a:t>
            </a:r>
          </a:p>
          <a:p>
            <a:r>
              <a:rPr lang="en-US" altLang="ja-JP" sz="2300" dirty="0" smtClean="0"/>
              <a:t>Thus, we made historical surveys for two events</a:t>
            </a:r>
          </a:p>
          <a:p>
            <a:r>
              <a:rPr kumimoji="1" lang="en-US" altLang="ja-JP" sz="2300" dirty="0" smtClean="0"/>
              <a:t>(1) </a:t>
            </a:r>
            <a:r>
              <a:rPr kumimoji="1" lang="en-US" altLang="ja-JP" sz="2300" dirty="0" smtClean="0">
                <a:solidFill>
                  <a:srgbClr val="FFFF00"/>
                </a:solidFill>
              </a:rPr>
              <a:t>994</a:t>
            </a:r>
            <a:r>
              <a:rPr kumimoji="1" lang="en-US" altLang="ja-JP" sz="2300" dirty="0" smtClean="0"/>
              <a:t> =&gt; one of two sudden peaks in C14 Miyake (2013)</a:t>
            </a:r>
          </a:p>
          <a:p>
            <a:r>
              <a:rPr kumimoji="1" lang="en-US" altLang="ja-JP" sz="2300" dirty="0" smtClean="0"/>
              <a:t>(2) </a:t>
            </a:r>
            <a:r>
              <a:rPr kumimoji="1" lang="en-US" altLang="ja-JP" sz="2300" dirty="0" smtClean="0">
                <a:solidFill>
                  <a:srgbClr val="FFFF00"/>
                </a:solidFill>
              </a:rPr>
              <a:t>1770/9/16</a:t>
            </a:r>
            <a:r>
              <a:rPr kumimoji="1" lang="en-US" altLang="ja-JP" sz="2300" dirty="0" smtClean="0"/>
              <a:t> =&gt; The first historical sighting for conjugate auroras (Willis et al. 1997; </a:t>
            </a:r>
            <a:r>
              <a:rPr kumimoji="1" lang="en-US" altLang="ja-JP" sz="2300" dirty="0" err="1" smtClean="0"/>
              <a:t>Schlöeder</a:t>
            </a:r>
            <a:r>
              <a:rPr kumimoji="1" lang="en-US" altLang="ja-JP" sz="2300" dirty="0" smtClean="0"/>
              <a:t> 2004)</a:t>
            </a:r>
            <a:endParaRPr kumimoji="1" lang="ja-JP" altLang="en-US" sz="2300" dirty="0"/>
          </a:p>
        </p:txBody>
      </p:sp>
    </p:spTree>
    <p:extLst>
      <p:ext uri="{BB962C8B-B14F-4D97-AF65-F5344CB8AC3E}">
        <p14:creationId xmlns:p14="http://schemas.microsoft.com/office/powerpoint/2010/main" val="52320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正方形/長方形 4"/>
          <p:cNvSpPr>
            <a:spLocks noChangeArrowheads="1"/>
          </p:cNvSpPr>
          <p:nvPr/>
        </p:nvSpPr>
        <p:spPr bwMode="auto">
          <a:xfrm>
            <a:off x="428625" y="6488113"/>
            <a:ext cx="7500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/>
              <a:t>http://www.stelab.nagoya-u.ac.jp/ste-www1/pub/ste-nl/Newsletter28.pdf</a:t>
            </a:r>
            <a:endParaRPr lang="ja-JP" altLang="en-US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13715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タイトル 6"/>
          <p:cNvSpPr>
            <a:spLocks noGrp="1"/>
          </p:cNvSpPr>
          <p:nvPr>
            <p:ph type="title"/>
          </p:nvPr>
        </p:nvSpPr>
        <p:spPr>
          <a:xfrm>
            <a:off x="428625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A Magnetic Storm Caused Severe Power Failures in Quebec on 13</a:t>
            </a:r>
            <a:r>
              <a:rPr lang="en-US" altLang="ja-JP" sz="3600" dirty="0"/>
              <a:t>/03/</a:t>
            </a:r>
            <a:r>
              <a:rPr lang="en-US" altLang="ja-JP" sz="3600" dirty="0" smtClean="0"/>
              <a:t>1989</a:t>
            </a:r>
            <a:endParaRPr lang="ja-JP" altLang="en-US" sz="3600" dirty="0" smtClean="0"/>
          </a:p>
        </p:txBody>
      </p:sp>
      <p:pic>
        <p:nvPicPr>
          <p:cNvPr id="10245" name="Picture 2" descr="C:\Users\Shibata\Desktop\transformer_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26377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テキスト ボックス 8"/>
          <p:cNvSpPr txBox="1">
            <a:spLocks noChangeArrowheads="1"/>
          </p:cNvSpPr>
          <p:nvPr/>
        </p:nvSpPr>
        <p:spPr bwMode="auto">
          <a:xfrm>
            <a:off x="0" y="5581650"/>
            <a:ext cx="1306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/>
              <a:t>~  </a:t>
            </a:r>
            <a:r>
              <a:rPr lang="en-US" altLang="ja-JP" sz="2000" dirty="0"/>
              <a:t>540 </a:t>
            </a:r>
            <a:r>
              <a:rPr lang="en-US" altLang="ja-JP" sz="2000" dirty="0" err="1"/>
              <a:t>nT</a:t>
            </a:r>
            <a:r>
              <a:rPr lang="ja-JP" altLang="en-US" sz="2000" dirty="0" smtClean="0"/>
              <a:t>、</a:t>
            </a:r>
            <a:endParaRPr lang="ja-JP" altLang="en-US" sz="2000" dirty="0"/>
          </a:p>
        </p:txBody>
      </p:sp>
      <p:sp>
        <p:nvSpPr>
          <p:cNvPr id="10248" name="テキスト ボックス 9"/>
          <p:cNvSpPr txBox="1">
            <a:spLocks noChangeArrowheads="1"/>
          </p:cNvSpPr>
          <p:nvPr/>
        </p:nvSpPr>
        <p:spPr bwMode="auto">
          <a:xfrm>
            <a:off x="5683250" y="6443663"/>
            <a:ext cx="34607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/>
              <a:t>ニュージャージー州の変圧器故障</a:t>
            </a:r>
            <a:endParaRPr lang="en-US" altLang="ja-JP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863330" cy="39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498600" y="5504706"/>
            <a:ext cx="4621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 smtClean="0"/>
              <a:t>Aurora observed even in </a:t>
            </a:r>
            <a:r>
              <a:rPr kumimoji="1" lang="en-US" altLang="ja-JP" sz="2500" b="1" dirty="0" smtClean="0">
                <a:solidFill>
                  <a:srgbClr val="FFFF00"/>
                </a:solidFill>
              </a:rPr>
              <a:t>Florida (N29)</a:t>
            </a:r>
            <a:r>
              <a:rPr kumimoji="1" lang="en-US" altLang="ja-JP" sz="2500" dirty="0" smtClean="0"/>
              <a:t> too ! ↑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8666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4"/>
    </mc:Choice>
    <mc:Fallback xmlns="">
      <p:transition spd="slow" advTm="2313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amazawa\Downloads\800px-Sunspot_Number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268760"/>
            <a:ext cx="5760639" cy="24482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altLang="ja-JP" sz="4400" dirty="0" smtClean="0"/>
              <a:t>History of the Sun herself</a:t>
            </a:r>
            <a:endParaRPr kumimoji="1" lang="ja-JP" altLang="en-US" sz="4400" dirty="0"/>
          </a:p>
        </p:txBody>
      </p:sp>
      <p:sp>
        <p:nvSpPr>
          <p:cNvPr id="5" name="右矢印 4"/>
          <p:cNvSpPr/>
          <p:nvPr/>
        </p:nvSpPr>
        <p:spPr>
          <a:xfrm flipH="1">
            <a:off x="179512" y="3356992"/>
            <a:ext cx="3096344" cy="288032"/>
          </a:xfrm>
          <a:prstGeom prst="rightArrow">
            <a:avLst>
              <a:gd name="adj1" fmla="val 251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08520" y="2564904"/>
            <a:ext cx="6835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499977" rev="0"/>
              </a:camera>
              <a:lightRig rig="threePt" dir="t"/>
            </a:scene3d>
            <a:sp3d prstMaterial="translucentPowder">
              <a:bevelT w="0" h="101600"/>
              <a:bevelB h="50800"/>
            </a:sp3d>
          </a:bodyPr>
          <a:lstStyle/>
          <a:p>
            <a:pPr algn="ctr"/>
            <a:r>
              <a:rPr kumimoji="1" lang="en-US" altLang="ja-JP" sz="5400" b="1" dirty="0" smtClean="0">
                <a:solidFill>
                  <a:schemeClr val="accent1"/>
                </a:solidFill>
              </a:rPr>
              <a:t>?</a:t>
            </a:r>
            <a:endParaRPr kumimoji="1" lang="ja-JP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520" y="1268760"/>
            <a:ext cx="28083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We have </a:t>
            </a:r>
            <a:r>
              <a:rPr lang="en-US" altLang="ja-JP" sz="2400" dirty="0" smtClean="0">
                <a:solidFill>
                  <a:srgbClr val="FFFF00"/>
                </a:solidFill>
              </a:rPr>
              <a:t>400-year</a:t>
            </a:r>
            <a:r>
              <a:rPr lang="en-US" altLang="ja-JP" sz="2400" dirty="0" smtClean="0"/>
              <a:t> telescopic data for Solar Activity</a:t>
            </a:r>
            <a:endParaRPr kumimoji="1" lang="ja-JP" altLang="en-US" sz="2400" dirty="0"/>
          </a:p>
        </p:txBody>
      </p:sp>
      <p:sp>
        <p:nvSpPr>
          <p:cNvPr id="9" name="正方形/長方形 8"/>
          <p:cNvSpPr/>
          <p:nvPr/>
        </p:nvSpPr>
        <p:spPr>
          <a:xfrm>
            <a:off x="666428" y="2564904"/>
            <a:ext cx="2114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How to know more ??</a:t>
            </a:r>
            <a:endParaRPr lang="ja-JP" altLang="en-US" sz="2800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251520" y="4005064"/>
            <a:ext cx="8784976" cy="2736304"/>
            <a:chOff x="251520" y="4005064"/>
            <a:chExt cx="8784976" cy="2736304"/>
          </a:xfrm>
        </p:grpSpPr>
        <p:sp>
          <p:nvSpPr>
            <p:cNvPr id="13" name="四角形吹き出し 12"/>
            <p:cNvSpPr/>
            <p:nvPr/>
          </p:nvSpPr>
          <p:spPr>
            <a:xfrm flipV="1">
              <a:off x="251520" y="4005064"/>
              <a:ext cx="8784976" cy="2736304"/>
            </a:xfrm>
            <a:prstGeom prst="wedgeRectCallout">
              <a:avLst>
                <a:gd name="adj1" fmla="val -9607"/>
                <a:gd name="adj2" fmla="val 66431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2"/>
                </a:solidFill>
              </a:endParaRPr>
            </a:p>
          </p:txBody>
        </p:sp>
        <p:pic>
          <p:nvPicPr>
            <p:cNvPr id="10" name="図 9" descr="ss615-l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4077072"/>
              <a:ext cx="2592288" cy="2592288"/>
            </a:xfrm>
            <a:prstGeom prst="rect">
              <a:avLst/>
            </a:prstGeom>
          </p:spPr>
        </p:pic>
        <p:pic>
          <p:nvPicPr>
            <p:cNvPr id="14" name="図 13" descr="Scheiner_christoph.gif"/>
            <p:cNvPicPr>
              <a:picLocks noChangeAspect="1"/>
            </p:cNvPicPr>
            <p:nvPr/>
          </p:nvPicPr>
          <p:blipFill>
            <a:blip r:embed="rId4" cstate="print"/>
            <a:srcRect l="42170" t="15032" r="25244" b="51076"/>
            <a:stretch>
              <a:fillRect/>
            </a:stretch>
          </p:blipFill>
          <p:spPr>
            <a:xfrm>
              <a:off x="4716016" y="4221088"/>
              <a:ext cx="1584176" cy="1584176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74"/>
            <a:stretch>
              <a:fillRect/>
            </a:stretch>
          </p:blipFill>
          <p:spPr bwMode="auto">
            <a:xfrm>
              <a:off x="3059832" y="4149080"/>
              <a:ext cx="1296144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16907" y="4054382"/>
              <a:ext cx="2547582" cy="2614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915816" y="5805264"/>
              <a:ext cx="1584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Galileo </a:t>
              </a:r>
              <a:r>
                <a:rPr kumimoji="1" lang="en-US" altLang="ja-JP" sz="2400" dirty="0" err="1" smtClean="0"/>
                <a:t>Galilei</a:t>
              </a:r>
              <a:r>
                <a:rPr kumimoji="1" lang="en-US" altLang="ja-JP" sz="2400" dirty="0" smtClean="0"/>
                <a:t> </a:t>
              </a:r>
              <a:endParaRPr kumimoji="1" lang="ja-JP" altLang="en-US" sz="2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716016" y="5805264"/>
              <a:ext cx="1584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err="1" smtClean="0"/>
                <a:t>Christoph</a:t>
              </a:r>
              <a:r>
                <a:rPr kumimoji="1" lang="en-US" altLang="ja-JP" sz="2400" dirty="0" smtClean="0"/>
                <a:t> </a:t>
              </a:r>
              <a:r>
                <a:rPr kumimoji="1" lang="en-US" altLang="ja-JP" sz="2400" dirty="0" err="1" smtClean="0"/>
                <a:t>Scheiner</a:t>
              </a:r>
              <a:endParaRPr kumimoji="1" lang="ja-JP" altLang="en-US" sz="2400" dirty="0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4499992" y="4149080"/>
              <a:ext cx="0" cy="2448272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628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Method 1: Comparing Radioactive Isotopes</a:t>
            </a:r>
            <a:endParaRPr kumimoji="1" lang="ja-JP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6336704" cy="40950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23528" y="90872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tx2"/>
                </a:solidFill>
              </a:rPr>
              <a:t>Solanki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+(2004) </a:t>
            </a:r>
            <a:r>
              <a:rPr kumimoji="1" lang="en-US" altLang="ja-JP" sz="2400" dirty="0" smtClean="0"/>
              <a:t>reconstructed Sunspot number from isotope proxies; </a:t>
            </a:r>
            <a:r>
              <a:rPr kumimoji="1" lang="en-US" altLang="ja-JP" sz="2400" baseline="30000" dirty="0" smtClean="0"/>
              <a:t>14</a:t>
            </a:r>
            <a:r>
              <a:rPr kumimoji="1" lang="en-US" altLang="ja-JP" sz="2400" dirty="0" smtClean="0"/>
              <a:t>C from tree rings, </a:t>
            </a:r>
            <a:r>
              <a:rPr kumimoji="1" lang="en-US" altLang="ja-JP" sz="2400" baseline="30000" dirty="0" smtClean="0"/>
              <a:t>10</a:t>
            </a:r>
            <a:r>
              <a:rPr kumimoji="1" lang="en-US" altLang="ja-JP" sz="2400" dirty="0" smtClean="0"/>
              <a:t>Be from ice cores.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1981187"/>
            <a:ext cx="23762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GSN</a:t>
            </a:r>
            <a:r>
              <a:rPr kumimoji="1" lang="en-US" altLang="ja-JP" dirty="0" smtClean="0"/>
              <a:t> =10-year averaged Group sunspot number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5589240"/>
            <a:ext cx="8712968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This method is roughly correct but not so exact</a:t>
            </a:r>
            <a:endParaRPr lang="en-US" altLang="ja-JP" sz="2800" dirty="0" smtClean="0"/>
          </a:p>
          <a:p>
            <a:pPr algn="ctr"/>
            <a:r>
              <a:rPr kumimoji="1" lang="en-US" altLang="ja-JP" sz="2800" dirty="0" smtClean="0"/>
              <a:t>=&gt; We need to compare this with other methods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5907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Method 2: </a:t>
            </a:r>
            <a:r>
              <a:rPr lang="en-US" altLang="ja-JP" sz="3600" dirty="0" err="1"/>
              <a:t>Auroral</a:t>
            </a:r>
            <a:r>
              <a:rPr lang="en-US" altLang="ja-JP" sz="3600" dirty="0"/>
              <a:t> Records in Historical Documents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272525"/>
            <a:ext cx="8892480" cy="2658809"/>
          </a:xfrm>
        </p:spPr>
        <p:txBody>
          <a:bodyPr anchor="t">
            <a:noAutofit/>
          </a:bodyPr>
          <a:lstStyle/>
          <a:p>
            <a:r>
              <a:rPr lang="en-US" altLang="ja-JP" sz="2500" dirty="0" smtClean="0"/>
              <a:t>Pre-modern people also observed the sky and recorded </a:t>
            </a:r>
            <a:r>
              <a:rPr lang="en-US" altLang="ja-JP" sz="2500" dirty="0" smtClean="0">
                <a:solidFill>
                  <a:srgbClr val="FFFF00"/>
                </a:solidFill>
              </a:rPr>
              <a:t>unusual celestial events</a:t>
            </a:r>
            <a:r>
              <a:rPr lang="en-US" altLang="ja-JP" sz="2500" dirty="0" smtClean="0"/>
              <a:t>: i.e. supernovas, auroras, etc. </a:t>
            </a:r>
          </a:p>
          <a:p>
            <a:r>
              <a:rPr lang="en-US" altLang="ja-JP" sz="2500" dirty="0" smtClean="0"/>
              <a:t>Eddy </a:t>
            </a:r>
            <a:r>
              <a:rPr lang="en-US" altLang="ja-JP" sz="2500" dirty="0"/>
              <a:t>(1980) has pointed out their importance.</a:t>
            </a:r>
          </a:p>
          <a:p>
            <a:r>
              <a:rPr lang="en-US" altLang="ja-JP" sz="2500" dirty="0" smtClean="0"/>
              <a:t>Solar activity could be reviewed with records of </a:t>
            </a:r>
            <a:endParaRPr lang="en-US" altLang="ja-JP" sz="2500" dirty="0"/>
          </a:p>
        </p:txBody>
      </p:sp>
      <p:pic>
        <p:nvPicPr>
          <p:cNvPr id="4" name="図 3" descr="latest_1024_hmiic_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48040" y="4404623"/>
            <a:ext cx="2003880" cy="19482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35696" y="3927569"/>
            <a:ext cx="1872208" cy="4770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 smtClean="0">
                <a:solidFill>
                  <a:srgbClr val="FFFF00"/>
                </a:solidFill>
              </a:rPr>
              <a:t>Sunspot</a:t>
            </a:r>
            <a:endParaRPr kumimoji="1" lang="ja-JP" altLang="en-US" sz="2500" b="1" dirty="0">
              <a:solidFill>
                <a:srgbClr val="FFFF00"/>
              </a:solidFill>
            </a:endParaRPr>
          </a:p>
        </p:txBody>
      </p:sp>
      <p:pic>
        <p:nvPicPr>
          <p:cNvPr id="7" name="図 6" descr="aurora_venhaus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0104" y="4409975"/>
            <a:ext cx="2612256" cy="194286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44008" y="3931334"/>
            <a:ext cx="3600400" cy="4770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 smtClean="0">
                <a:solidFill>
                  <a:srgbClr val="FFFF00"/>
                </a:solidFill>
              </a:rPr>
              <a:t>(low latitude) Aurora</a:t>
            </a:r>
            <a:endParaRPr kumimoji="1" lang="ja-JP" altLang="en-US" sz="2500" b="1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251520" y="4973053"/>
            <a:ext cx="8625112" cy="179136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500" dirty="0" smtClean="0">
                <a:solidFill>
                  <a:schemeClr val="bg1"/>
                </a:solidFill>
              </a:rPr>
              <a:t>Historical researches have been started for </a:t>
            </a:r>
            <a:r>
              <a:rPr lang="en-US" altLang="ja-JP" sz="2500" dirty="0" smtClean="0">
                <a:solidFill>
                  <a:srgbClr val="FF0000"/>
                </a:solidFill>
              </a:rPr>
              <a:t>astronomical event</a:t>
            </a:r>
            <a:r>
              <a:rPr lang="en-US" altLang="ja-JP" sz="2500" dirty="0" smtClean="0">
                <a:solidFill>
                  <a:schemeClr val="bg1"/>
                </a:solidFill>
              </a:rPr>
              <a:t> </a:t>
            </a:r>
            <a:r>
              <a:rPr lang="en-US" altLang="ja-JP" sz="2500" b="1" dirty="0" smtClean="0">
                <a:solidFill>
                  <a:srgbClr val="FF0000"/>
                </a:solidFill>
              </a:rPr>
              <a:t>in 775</a:t>
            </a:r>
            <a:r>
              <a:rPr lang="en-US" altLang="ja-JP" sz="2500" dirty="0" smtClean="0">
                <a:solidFill>
                  <a:schemeClr val="bg1"/>
                </a:solidFill>
              </a:rPr>
              <a:t> which Miyake (2012) found out; i.e. </a:t>
            </a:r>
            <a:r>
              <a:rPr lang="en-US" altLang="ja-JP" sz="2500" dirty="0" err="1" smtClean="0">
                <a:solidFill>
                  <a:schemeClr val="bg1"/>
                </a:solidFill>
              </a:rPr>
              <a:t>Usoskin</a:t>
            </a:r>
            <a:r>
              <a:rPr lang="en-US" altLang="ja-JP" sz="2500" dirty="0" smtClean="0">
                <a:solidFill>
                  <a:schemeClr val="bg1"/>
                </a:solidFill>
              </a:rPr>
              <a:t> et al. 2013, </a:t>
            </a:r>
            <a:r>
              <a:rPr lang="en-US" altLang="ja-JP" sz="2500" dirty="0" err="1" smtClean="0">
                <a:solidFill>
                  <a:schemeClr val="bg1"/>
                </a:solidFill>
              </a:rPr>
              <a:t>Neuhäuser</a:t>
            </a:r>
            <a:r>
              <a:rPr lang="en-US" altLang="ja-JP" sz="2500" dirty="0" smtClean="0">
                <a:solidFill>
                  <a:schemeClr val="bg1"/>
                </a:solidFill>
              </a:rPr>
              <a:t> et al. 2015, Chapman et al. 2015, etc.</a:t>
            </a:r>
            <a:endParaRPr lang="en-US" altLang="ja-JP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13784" t="26647" r="84037" b="9696"/>
          <a:stretch>
            <a:fillRect/>
          </a:stretch>
        </p:blipFill>
        <p:spPr bwMode="auto">
          <a:xfrm>
            <a:off x="755576" y="1196752"/>
            <a:ext cx="288032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25750" t="26647" r="52461" b="9696"/>
          <a:stretch>
            <a:fillRect/>
          </a:stretch>
        </p:blipFill>
        <p:spPr bwMode="auto">
          <a:xfrm>
            <a:off x="1115616" y="1196752"/>
            <a:ext cx="7488832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87383"/>
            <a:ext cx="9144000" cy="1312817"/>
          </a:xfrm>
        </p:spPr>
        <p:txBody>
          <a:bodyPr>
            <a:normAutofit/>
          </a:bodyPr>
          <a:lstStyle/>
          <a:p>
            <a:r>
              <a:rPr lang="en-US" altLang="ja-JP" sz="3800" dirty="0" smtClean="0"/>
              <a:t>Historical Aurora Candidates and C14</a:t>
            </a:r>
            <a:endParaRPr kumimoji="1" lang="ja-JP" altLang="en-US" sz="3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623731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(top) </a:t>
            </a:r>
            <a:r>
              <a:rPr lang="en-US" altLang="ja-JP" dirty="0" err="1" smtClean="0"/>
              <a:t>Solakin</a:t>
            </a:r>
            <a:r>
              <a:rPr lang="en-US" altLang="ja-JP" dirty="0" smtClean="0"/>
              <a:t> 2004; (bottom) Hayakawa et al. 2015</a:t>
            </a:r>
            <a:endParaRPr kumimoji="1" lang="ja-JP" altLang="en-US" dirty="0"/>
          </a:p>
        </p:txBody>
      </p:sp>
      <p:pic>
        <p:nvPicPr>
          <p:cNvPr id="6" name="図 5" descr="Figure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09851"/>
            <a:ext cx="9144000" cy="2527461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 flipH="1" flipV="1">
            <a:off x="1317355" y="1196753"/>
            <a:ext cx="14285" cy="468051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339751" y="1196752"/>
            <a:ext cx="242083" cy="4680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139952" y="1196752"/>
            <a:ext cx="584158" cy="4680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076056" y="1196752"/>
            <a:ext cx="600344" cy="4680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403648" y="1196752"/>
            <a:ext cx="331694" cy="4680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796136" y="1196752"/>
            <a:ext cx="576064" cy="4680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44079" t="14470" r="22750" b="69245"/>
          <a:stretch>
            <a:fillRect/>
          </a:stretch>
        </p:blipFill>
        <p:spPr bwMode="auto">
          <a:xfrm>
            <a:off x="6638661" y="3709851"/>
            <a:ext cx="2411760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テキスト ボックス 25"/>
          <p:cNvSpPr txBox="1"/>
          <p:nvPr/>
        </p:nvSpPr>
        <p:spPr>
          <a:xfrm rot="16200000">
            <a:off x="-1153506" y="173768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Computed </a:t>
            </a:r>
          </a:p>
          <a:p>
            <a:r>
              <a:rPr lang="en-US" altLang="ja-JP" dirty="0" smtClean="0"/>
              <a:t>Sunspot Number (SN)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3568" y="14847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3568" y="2016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6044339" y="1223636"/>
            <a:ext cx="0" cy="468000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83568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 0</a:t>
            </a:r>
            <a:endParaRPr kumimoji="1"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3673172" y="1196753"/>
            <a:ext cx="0" cy="468051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852905"/>
          </a:xfrm>
        </p:spPr>
        <p:txBody>
          <a:bodyPr>
            <a:normAutofit/>
          </a:bodyPr>
          <a:lstStyle/>
          <a:p>
            <a:r>
              <a:rPr lang="en-US" altLang="ja-JP" sz="4200" dirty="0" smtClean="0"/>
              <a:t>Astronomical Event around 994</a:t>
            </a:r>
            <a:endParaRPr kumimoji="1" lang="ja-JP" altLang="en-US" sz="4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859832"/>
            <a:ext cx="8229600" cy="561716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sz="2300" dirty="0" smtClean="0"/>
              <a:t>We found clustering aurora records </a:t>
            </a:r>
            <a:r>
              <a:rPr lang="en-US" altLang="ja-JP" sz="2300" dirty="0" smtClean="0"/>
              <a:t>before 994</a:t>
            </a:r>
          </a:p>
          <a:p>
            <a:r>
              <a:rPr lang="en-US" altLang="ja-JP" sz="2300" dirty="0" smtClean="0"/>
              <a:t>1) 991~992 </a:t>
            </a:r>
            <a:r>
              <a:rPr lang="en-US" altLang="ja-JP" sz="2300" dirty="0" smtClean="0">
                <a:solidFill>
                  <a:srgbClr val="FFFF00"/>
                </a:solidFill>
              </a:rPr>
              <a:t>Syria</a:t>
            </a:r>
            <a:r>
              <a:rPr lang="en-US" altLang="ja-JP" sz="2300" dirty="0" smtClean="0"/>
              <a:t>, Red glow (</a:t>
            </a:r>
            <a:r>
              <a:rPr lang="en-US" altLang="ja-JP" sz="2300" dirty="0" err="1" smtClean="0"/>
              <a:t>Basurah</a:t>
            </a:r>
            <a:r>
              <a:rPr lang="en-US" altLang="ja-JP" sz="2300" dirty="0" smtClean="0"/>
              <a:t> 2006) </a:t>
            </a:r>
          </a:p>
          <a:p>
            <a:r>
              <a:rPr kumimoji="1" lang="en-US" altLang="ja-JP" sz="2300" dirty="0" smtClean="0"/>
              <a:t>2) 992.4.17 </a:t>
            </a:r>
            <a:r>
              <a:rPr kumimoji="1" lang="en-US" altLang="ja-JP" sz="2300" dirty="0" smtClean="0">
                <a:solidFill>
                  <a:srgbClr val="FFFF00"/>
                </a:solidFill>
              </a:rPr>
              <a:t>Germany</a:t>
            </a:r>
            <a:r>
              <a:rPr kumimoji="1" lang="en-US" altLang="ja-JP" sz="2300" dirty="0" smtClean="0"/>
              <a:t>, Light from heaven (</a:t>
            </a:r>
            <a:r>
              <a:rPr kumimoji="1" lang="en-US" altLang="ja-JP" sz="2300" dirty="0" err="1" smtClean="0"/>
              <a:t>Gronau</a:t>
            </a:r>
            <a:r>
              <a:rPr kumimoji="1" lang="en-US" altLang="ja-JP" sz="2300" dirty="0" smtClean="0"/>
              <a:t> 1875; Fritz 1873)</a:t>
            </a:r>
          </a:p>
          <a:p>
            <a:r>
              <a:rPr kumimoji="1" lang="en-US" altLang="ja-JP" sz="2300" dirty="0" smtClean="0"/>
              <a:t>3) 992.10.21 </a:t>
            </a:r>
            <a:r>
              <a:rPr kumimoji="1" lang="en-US" altLang="ja-JP" sz="2300" dirty="0" smtClean="0">
                <a:solidFill>
                  <a:srgbClr val="FFFF00"/>
                </a:solidFill>
              </a:rPr>
              <a:t>Germany</a:t>
            </a:r>
            <a:r>
              <a:rPr kumimoji="1" lang="en-US" altLang="ja-JP" sz="2300" dirty="0" smtClean="0"/>
              <a:t>, Light from north (Link 1962; MGH: III-69, VI-637)</a:t>
            </a:r>
          </a:p>
          <a:p>
            <a:r>
              <a:rPr kumimoji="1" lang="en-US" altLang="ja-JP" sz="2300" dirty="0" smtClean="0"/>
              <a:t>4) 992.12 </a:t>
            </a:r>
            <a:r>
              <a:rPr kumimoji="1" lang="en-US" altLang="ja-JP" sz="2300" b="1" dirty="0" smtClean="0">
                <a:solidFill>
                  <a:srgbClr val="FFFF00"/>
                </a:solidFill>
              </a:rPr>
              <a:t>Korea</a:t>
            </a:r>
            <a:r>
              <a:rPr lang="en-US" altLang="ja-JP" sz="2300" dirty="0"/>
              <a:t>,</a:t>
            </a:r>
            <a:r>
              <a:rPr kumimoji="1" lang="en-US" altLang="ja-JP" sz="23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2300" dirty="0" smtClean="0"/>
              <a:t>Heaven’s gate opened  </a:t>
            </a:r>
            <a:r>
              <a:rPr kumimoji="1" lang="en-US" altLang="ja-JP" sz="2300" dirty="0" smtClean="0"/>
              <a:t>(Lee 2004)</a:t>
            </a:r>
          </a:p>
          <a:p>
            <a:r>
              <a:rPr lang="en-US" altLang="ja-JP" sz="2300" dirty="0" smtClean="0"/>
              <a:t>5) 992.12.24 </a:t>
            </a:r>
            <a:r>
              <a:rPr lang="en-US" altLang="ja-JP" sz="2300" b="1" dirty="0" smtClean="0">
                <a:solidFill>
                  <a:srgbClr val="FFFF00"/>
                </a:solidFill>
              </a:rPr>
              <a:t>Germany</a:t>
            </a:r>
            <a:r>
              <a:rPr lang="en-US" altLang="ja-JP" sz="2300" dirty="0" smtClean="0"/>
              <a:t>, </a:t>
            </a:r>
            <a:r>
              <a:rPr lang="en-US" altLang="ja-JP" sz="2300" dirty="0"/>
              <a:t>Light from north</a:t>
            </a:r>
            <a:r>
              <a:rPr lang="en-US" altLang="ja-JP" sz="2300" dirty="0" smtClean="0"/>
              <a:t> (Fritz 1873; </a:t>
            </a:r>
            <a:r>
              <a:rPr lang="en-US" altLang="ja-JP" sz="2300" dirty="0" err="1" smtClean="0"/>
              <a:t>Calvisius</a:t>
            </a:r>
            <a:r>
              <a:rPr lang="en-US" altLang="ja-JP" sz="2300" dirty="0" smtClean="0"/>
              <a:t> 1620:  707)</a:t>
            </a:r>
            <a:endParaRPr kumimoji="1" lang="en-US" altLang="ja-JP" sz="2300" dirty="0" smtClean="0"/>
          </a:p>
          <a:p>
            <a:r>
              <a:rPr lang="en-US" altLang="ja-JP" sz="2300" dirty="0" smtClean="0"/>
              <a:t>6) 992.12.26 </a:t>
            </a:r>
            <a:r>
              <a:rPr lang="en-US" altLang="ja-JP" sz="2300" b="1" dirty="0">
                <a:solidFill>
                  <a:srgbClr val="FFFF00"/>
                </a:solidFill>
              </a:rPr>
              <a:t>Ireland</a:t>
            </a:r>
            <a:r>
              <a:rPr lang="en-US" altLang="ja-JP" sz="2300" dirty="0"/>
              <a:t>, </a:t>
            </a:r>
            <a:r>
              <a:rPr lang="en-US" altLang="ja-JP" sz="2300" dirty="0" smtClean="0"/>
              <a:t>Red sky (Hayakawa et al. 2015; Ulster </a:t>
            </a:r>
            <a:r>
              <a:rPr lang="en-US" altLang="ja-JP" sz="2300" dirty="0" err="1" smtClean="0"/>
              <a:t>Annales</a:t>
            </a:r>
            <a:r>
              <a:rPr lang="en-US" altLang="ja-JP" sz="2300" dirty="0" smtClean="0"/>
              <a:t>: 423)</a:t>
            </a:r>
          </a:p>
          <a:p>
            <a:r>
              <a:rPr lang="en-US" altLang="ja-JP" sz="2300" dirty="0" smtClean="0"/>
              <a:t>7) 993.1.7 </a:t>
            </a:r>
            <a:r>
              <a:rPr lang="en-US" altLang="ja-JP" sz="2300" dirty="0" smtClean="0">
                <a:solidFill>
                  <a:srgbClr val="FFFF00"/>
                </a:solidFill>
              </a:rPr>
              <a:t>Germany</a:t>
            </a:r>
            <a:r>
              <a:rPr lang="en-US" altLang="ja-JP" sz="2300" dirty="0" smtClean="0"/>
              <a:t>, </a:t>
            </a:r>
            <a:r>
              <a:rPr lang="en-US" altLang="ja-JP" sz="2300" dirty="0"/>
              <a:t>Light from north</a:t>
            </a:r>
            <a:r>
              <a:rPr lang="en-US" altLang="ja-JP" sz="2300" dirty="0" smtClean="0"/>
              <a:t> </a:t>
            </a:r>
            <a:r>
              <a:rPr lang="en-US" altLang="ja-JP" sz="2300" dirty="0"/>
              <a:t>(Fritz 1873; Short </a:t>
            </a:r>
            <a:r>
              <a:rPr lang="en-US" altLang="ja-JP" sz="2300" dirty="0" smtClean="0"/>
              <a:t>I-92)</a:t>
            </a:r>
          </a:p>
          <a:p>
            <a:r>
              <a:rPr lang="en-US" altLang="ja-JP" sz="2300" dirty="0" smtClean="0"/>
              <a:t>8) 993.12.26 </a:t>
            </a:r>
            <a:r>
              <a:rPr lang="en-US" altLang="ja-JP" sz="2300" dirty="0" smtClean="0">
                <a:solidFill>
                  <a:srgbClr val="FFFF00"/>
                </a:solidFill>
              </a:rPr>
              <a:t>Germany</a:t>
            </a:r>
            <a:r>
              <a:rPr lang="en-US" altLang="ja-JP" sz="2300" dirty="0" smtClean="0"/>
              <a:t>, </a:t>
            </a:r>
            <a:r>
              <a:rPr lang="en-US" altLang="ja-JP" sz="2300" dirty="0"/>
              <a:t>Light from north</a:t>
            </a:r>
            <a:r>
              <a:rPr lang="en-US" altLang="ja-JP" sz="2300" dirty="0" smtClean="0"/>
              <a:t> (Link 1962; MGH: III-69, III-773 VI-637)</a:t>
            </a:r>
          </a:p>
        </p:txBody>
      </p:sp>
    </p:spTree>
    <p:extLst>
      <p:ext uri="{BB962C8B-B14F-4D97-AF65-F5344CB8AC3E}">
        <p14:creationId xmlns:p14="http://schemas.microsoft.com/office/powerpoint/2010/main" val="2805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842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Aurora Events on 1770/09/16-18 in China</a:t>
            </a:r>
            <a:endParaRPr kumimoji="1" lang="ja-JP" altLang="en-US" sz="3600" dirty="0"/>
          </a:p>
        </p:txBody>
      </p:sp>
      <p:sp>
        <p:nvSpPr>
          <p:cNvPr id="14" name="正方形/長方形 13"/>
          <p:cNvSpPr/>
          <p:nvPr/>
        </p:nvSpPr>
        <p:spPr>
          <a:xfrm>
            <a:off x="179512" y="1196752"/>
            <a:ext cx="8784976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Japan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(Right) 『</a:t>
            </a:r>
            <a:r>
              <a:rPr lang="ja-JP" altLang="en-US" sz="2400" dirty="0" smtClean="0"/>
              <a:t>猿猴庵随観図会</a:t>
            </a:r>
            <a:r>
              <a:rPr lang="en-US" altLang="ja-JP" sz="2400" dirty="0" smtClean="0"/>
              <a:t>』</a:t>
            </a:r>
          </a:p>
          <a:p>
            <a:r>
              <a:rPr lang="en-US" altLang="ja-JP" sz="2000" dirty="0" smtClean="0"/>
              <a:t>(Digital Archive in National Congress Library)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en-US" altLang="zh-TW" sz="2400" dirty="0" smtClean="0"/>
          </a:p>
          <a:p>
            <a:r>
              <a:rPr lang="zh-TW" altLang="en-US" sz="2400" dirty="0" smtClean="0"/>
              <a:t>肥城有赤光自北方起，夜半漸退</a:t>
            </a:r>
            <a:r>
              <a:rPr lang="ja-JP" altLang="en-US" sz="2400" dirty="0" err="1" smtClean="0"/>
              <a:t>。</a:t>
            </a:r>
            <a:endParaRPr lang="en-US" altLang="zh-TW" sz="2400" dirty="0" smtClean="0"/>
          </a:p>
          <a:p>
            <a:pPr lvl="1"/>
            <a:r>
              <a:rPr lang="en-US" altLang="ja-JP" sz="2400" dirty="0" smtClean="0"/>
              <a:t>At </a:t>
            </a:r>
            <a:r>
              <a:rPr lang="en-US" altLang="ja-JP" sz="2400" i="1" dirty="0" err="1" smtClean="0"/>
              <a:t>Féichéng</a:t>
            </a:r>
            <a:r>
              <a:rPr lang="en-US" altLang="ja-JP" sz="2400" dirty="0" smtClean="0"/>
              <a:t>, there was red vapor </a:t>
            </a:r>
            <a:br>
              <a:rPr lang="en-US" altLang="ja-JP" sz="2400" dirty="0" smtClean="0"/>
            </a:br>
            <a:r>
              <a:rPr lang="en-US" altLang="ja-JP" sz="2400" dirty="0" smtClean="0"/>
              <a:t>appeared from northward and </a:t>
            </a:r>
            <a:br>
              <a:rPr lang="en-US" altLang="ja-JP" sz="2400" dirty="0" smtClean="0"/>
            </a:br>
            <a:r>
              <a:rPr lang="en-US" altLang="ja-JP" sz="2400" dirty="0" smtClean="0"/>
              <a:t>gradually disappeared at midnight.</a:t>
            </a:r>
          </a:p>
          <a:p>
            <a:r>
              <a:rPr lang="en-US" altLang="ja-JP" sz="1200" dirty="0" smtClean="0"/>
              <a:t> </a:t>
            </a:r>
          </a:p>
          <a:p>
            <a:r>
              <a:rPr lang="zh-TW" altLang="en-US" sz="2400" dirty="0" smtClean="0"/>
              <a:t>肥</a:t>
            </a:r>
            <a:r>
              <a:rPr lang="zh-TW" altLang="en-US" sz="2400" dirty="0"/>
              <a:t>城有白氣十三道，</a:t>
            </a:r>
            <a:r>
              <a:rPr lang="zh-TW" altLang="en-US" sz="2400" dirty="0" smtClean="0"/>
              <a:t>至夜半乃退。</a:t>
            </a:r>
            <a:endParaRPr lang="en-US" altLang="zh-TW" sz="2400" dirty="0" smtClean="0"/>
          </a:p>
          <a:p>
            <a:pPr lvl="1"/>
            <a:r>
              <a:rPr lang="en-US" altLang="ja-JP" sz="2400" dirty="0" smtClean="0"/>
              <a:t>At </a:t>
            </a:r>
            <a:r>
              <a:rPr lang="en-US" altLang="ja-JP" sz="2400" i="1" dirty="0" err="1" smtClean="0"/>
              <a:t>Féichéng</a:t>
            </a:r>
            <a:r>
              <a:rPr lang="en-US" altLang="ja-JP" sz="2400" dirty="0" smtClean="0"/>
              <a:t>, there were 13 bands of white vapors and gradually disappeared until midnight.</a:t>
            </a:r>
          </a:p>
          <a:p>
            <a:r>
              <a:rPr lang="en-US" altLang="ja-JP" sz="1200" dirty="0" smtClean="0"/>
              <a:t> </a:t>
            </a:r>
          </a:p>
          <a:p>
            <a:r>
              <a:rPr lang="zh-TW" altLang="en-US" sz="2400" dirty="0" smtClean="0"/>
              <a:t>長山</a:t>
            </a:r>
            <a:r>
              <a:rPr lang="zh-TW" altLang="en-US" sz="2400" dirty="0"/>
              <a:t>西北見赤氣彌天，中有白氣如縷間之，四更後始散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lvl="1"/>
            <a:r>
              <a:rPr lang="en-US" altLang="ja-JP" sz="2400" dirty="0" smtClean="0"/>
              <a:t>At </a:t>
            </a:r>
            <a:r>
              <a:rPr lang="en-US" altLang="ja-JP" sz="2400" i="1" dirty="0" err="1" smtClean="0"/>
              <a:t>Chángshān</a:t>
            </a:r>
            <a:r>
              <a:rPr lang="en-US" altLang="ja-JP" sz="2400" dirty="0" smtClean="0"/>
              <a:t>, northwestward red vapor filled up the heaven, </a:t>
            </a:r>
            <a:br>
              <a:rPr lang="en-US" altLang="ja-JP" sz="2400" dirty="0" smtClean="0"/>
            </a:br>
            <a:r>
              <a:rPr lang="en-US" altLang="ja-JP" sz="2400" dirty="0" smtClean="0"/>
              <a:t>in it white vapor like thread between it, and after around 01:00 to 03:00 it started to disappear.</a:t>
            </a:r>
            <a:endParaRPr lang="ja-JP" alt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56997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コネクタ 9"/>
          <p:cNvCxnSpPr/>
          <p:nvPr/>
        </p:nvCxnSpPr>
        <p:spPr>
          <a:xfrm>
            <a:off x="179512" y="2117169"/>
            <a:ext cx="5112568" cy="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292080" y="4221088"/>
            <a:ext cx="3779912" cy="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5292080" y="2117170"/>
            <a:ext cx="0" cy="210391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トワイライト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ユーザー定義 2">
      <a:majorFont>
        <a:latin typeface="Times New Roman"/>
        <a:ea typeface="MS UI Gothic"/>
        <a:cs typeface=""/>
      </a:majorFont>
      <a:minorFont>
        <a:latin typeface="Times New Roman"/>
        <a:ea typeface="MS UI Gothic"/>
        <a:cs typeface="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トワイライト.thmx</Template>
  <TotalTime>1992</TotalTime>
  <Words>830</Words>
  <Application>Microsoft Macintosh PowerPoint</Application>
  <PresentationFormat>画面に合わせる (4:3)</PresentationFormat>
  <Paragraphs>95</Paragraphs>
  <Slides>15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トワイライト</vt:lpstr>
      <vt:lpstr>World-Wide Records of Solar Flare Candidates in the 10th and 18th century</vt:lpstr>
      <vt:lpstr>Aim and Background for this Presentation</vt:lpstr>
      <vt:lpstr>A Magnetic Storm Caused Severe Power Failures in Quebec on 13/03/1989</vt:lpstr>
      <vt:lpstr>History of the Sun herself</vt:lpstr>
      <vt:lpstr>Method 1: Comparing Radioactive Isotopes</vt:lpstr>
      <vt:lpstr>Method 2: Auroral Records in Historical Documents</vt:lpstr>
      <vt:lpstr>Historical Aurora Candidates and C14</vt:lpstr>
      <vt:lpstr>Astronomical Event around 994</vt:lpstr>
      <vt:lpstr>Aurora Events on 1770/09/16-18 in China</vt:lpstr>
      <vt:lpstr>Aurora Observations on 1770/09/16-18 Kawamura+submitted, Fritz 1873</vt:lpstr>
      <vt:lpstr>More Data on 1770/09/16-18 ??</vt:lpstr>
      <vt:lpstr>PowerPoint プレゼンテーション</vt:lpstr>
      <vt:lpstr>More Data on 1770/09/16-18 ??</vt:lpstr>
      <vt:lpstr>Conclusion &amp; Future Works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東方キリスト教圏研究会 第1回例会</dc:title>
  <dc:creator>Hisashi Hayakawa</dc:creator>
  <cp:lastModifiedBy>Hisashi Hayakawa</cp:lastModifiedBy>
  <cp:revision>201</cp:revision>
  <dcterms:created xsi:type="dcterms:W3CDTF">2015-04-17T16:03:47Z</dcterms:created>
  <dcterms:modified xsi:type="dcterms:W3CDTF">2016-03-03T03:01:44Z</dcterms:modified>
</cp:coreProperties>
</file>