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vml" ContentType="application/vnd.openxmlformats-officedocument.vmlDrawing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63"/>
  </p:notesMasterIdLst>
  <p:handoutMasterIdLst>
    <p:handoutMasterId r:id="rId64"/>
  </p:handoutMasterIdLst>
  <p:sldIdLst>
    <p:sldId id="470" r:id="rId2"/>
    <p:sldId id="505" r:id="rId3"/>
    <p:sldId id="530" r:id="rId4"/>
    <p:sldId id="531" r:id="rId5"/>
    <p:sldId id="532" r:id="rId6"/>
    <p:sldId id="533" r:id="rId7"/>
    <p:sldId id="534" r:id="rId8"/>
    <p:sldId id="535" r:id="rId9"/>
    <p:sldId id="536" r:id="rId10"/>
    <p:sldId id="537" r:id="rId11"/>
    <p:sldId id="515" r:id="rId12"/>
    <p:sldId id="538" r:id="rId13"/>
    <p:sldId id="539" r:id="rId14"/>
    <p:sldId id="583" r:id="rId15"/>
    <p:sldId id="565" r:id="rId16"/>
    <p:sldId id="513" r:id="rId17"/>
    <p:sldId id="560" r:id="rId18"/>
    <p:sldId id="566" r:id="rId19"/>
    <p:sldId id="567" r:id="rId20"/>
    <p:sldId id="580" r:id="rId21"/>
    <p:sldId id="581" r:id="rId22"/>
    <p:sldId id="540" r:id="rId23"/>
    <p:sldId id="561" r:id="rId24"/>
    <p:sldId id="562" r:id="rId25"/>
    <p:sldId id="570" r:id="rId26"/>
    <p:sldId id="568" r:id="rId27"/>
    <p:sldId id="571" r:id="rId28"/>
    <p:sldId id="487" r:id="rId29"/>
    <p:sldId id="447" r:id="rId30"/>
    <p:sldId id="339" r:id="rId31"/>
    <p:sldId id="349" r:id="rId32"/>
    <p:sldId id="572" r:id="rId33"/>
    <p:sldId id="582" r:id="rId34"/>
    <p:sldId id="522" r:id="rId35"/>
    <p:sldId id="523" r:id="rId36"/>
    <p:sldId id="563" r:id="rId37"/>
    <p:sldId id="564" r:id="rId38"/>
    <p:sldId id="553" r:id="rId39"/>
    <p:sldId id="554" r:id="rId40"/>
    <p:sldId id="555" r:id="rId41"/>
    <p:sldId id="556" r:id="rId42"/>
    <p:sldId id="557" r:id="rId43"/>
    <p:sldId id="546" r:id="rId44"/>
    <p:sldId id="524" r:id="rId45"/>
    <p:sldId id="525" r:id="rId46"/>
    <p:sldId id="541" r:id="rId47"/>
    <p:sldId id="542" r:id="rId48"/>
    <p:sldId id="543" r:id="rId49"/>
    <p:sldId id="549" r:id="rId50"/>
    <p:sldId id="574" r:id="rId51"/>
    <p:sldId id="573" r:id="rId52"/>
    <p:sldId id="575" r:id="rId53"/>
    <p:sldId id="585" r:id="rId54"/>
    <p:sldId id="586" r:id="rId55"/>
    <p:sldId id="577" r:id="rId56"/>
    <p:sldId id="578" r:id="rId57"/>
    <p:sldId id="576" r:id="rId58"/>
    <p:sldId id="587" r:id="rId59"/>
    <p:sldId id="579" r:id="rId60"/>
    <p:sldId id="588" r:id="rId61"/>
    <p:sldId id="298" r:id="rId6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009900"/>
    <a:srgbClr val="00CC00"/>
    <a:srgbClr val="00FF00"/>
    <a:srgbClr val="FF0000"/>
    <a:srgbClr val="003366"/>
    <a:srgbClr val="FF99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96" y="-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44"/>
    </p:cViewPr>
  </p:sorterViewPr>
  <p:notesViewPr>
    <p:cSldViewPr>
      <p:cViewPr varScale="1">
        <p:scale>
          <a:sx n="57" d="100"/>
          <a:sy n="57" d="100"/>
        </p:scale>
        <p:origin x="-3000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58CEFABC-BB19-F74D-9A21-62115B7198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332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3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83787A6A-C8C6-4F49-903B-AE18E6EF289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1901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E8FA61D1-CB61-9447-978B-B5AF0DC102C0}" type="slidenum">
              <a:rPr lang="en-GB" sz="1200"/>
              <a:pPr>
                <a:defRPr/>
              </a:pPr>
              <a:t>1</a:t>
            </a:fld>
            <a:endParaRPr lang="en-GB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7875"/>
            <a:ext cx="9144000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6200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1336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90007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23C75-A93B-7846-B7F8-86623D350C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50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2578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2578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2A685-21D3-5748-BA32-B6824A7D98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746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0668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371600"/>
            <a:ext cx="3810000" cy="41148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716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B0DEA-5496-F940-83D8-28E6B1239F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800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228600"/>
            <a:ext cx="7772400" cy="52578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B0B58-4B42-0741-840D-3CFBB23C9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FE2EB-1A29-2E4C-A948-815388213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98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D8E53-5A93-4F40-9CAC-83844ABD57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05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D4966-0F39-4E4F-94A2-861B06979B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033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B0E11-AA83-4743-A8A7-D5A58F916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32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72251-6711-1149-B897-CDB79D6D7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190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21A45-9697-6E40-A216-C6B02789D9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76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5975F-399B-684C-9888-EFF45A2ED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750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DD512-7A8A-FF4C-841A-7AE46CC091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23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ECFF"/>
            </a:gs>
            <a:gs pos="100000">
              <a:srgbClr val="5E6D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4450"/>
            <a:ext cx="56388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5562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5562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5562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452E799F-2ACC-E945-8439-5EF88A3461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3779838" y="6400800"/>
            <a:ext cx="51927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>
                <a:solidFill>
                  <a:schemeClr val="bg1"/>
                </a:solidFill>
                <a:latin typeface="Times New Roman" charset="0"/>
                <a:cs typeface="+mn-cs"/>
              </a:rPr>
              <a:t>Centre for Fusion, Space &amp; Astrophysics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9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30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Relationship Id="rId3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oleObject" Target="../embeddings/oleObject2.bin"/><Relationship Id="rId5" Type="http://schemas.openxmlformats.org/officeDocument/2006/relationships/image" Target="../media/image3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9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wmf"/><Relationship Id="rId3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3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07950" y="1341438"/>
            <a:ext cx="90360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US" sz="5400" b="1" dirty="0" smtClean="0">
                <a:solidFill>
                  <a:srgbClr val="FF9900"/>
                </a:solidFill>
              </a:rPr>
              <a:t>Quasi-periodic pulsations in solar and stellar flares</a:t>
            </a:r>
            <a:endParaRPr lang="en-US" sz="5400" b="1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17410" name="TextBox 4"/>
          <p:cNvSpPr txBox="1">
            <a:spLocks noChangeArrowheads="1"/>
          </p:cNvSpPr>
          <p:nvPr/>
        </p:nvSpPr>
        <p:spPr bwMode="auto">
          <a:xfrm>
            <a:off x="899592" y="260648"/>
            <a:ext cx="80801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800" i="1" dirty="0" smtClean="0"/>
              <a:t>“</a:t>
            </a:r>
            <a:r>
              <a:rPr lang="en-US" sz="1800" i="1" dirty="0" err="1"/>
              <a:t>Superflares</a:t>
            </a:r>
            <a:r>
              <a:rPr lang="en-US" sz="1800" i="1" dirty="0"/>
              <a:t> on </a:t>
            </a:r>
            <a:r>
              <a:rPr lang="en-US" sz="1800" i="1" dirty="0" smtClean="0"/>
              <a:t>Solar-Type Stars </a:t>
            </a:r>
            <a:r>
              <a:rPr lang="en-US" sz="1800" i="1" dirty="0"/>
              <a:t>and </a:t>
            </a:r>
            <a:r>
              <a:rPr lang="en-US" sz="1800" i="1" dirty="0" smtClean="0"/>
              <a:t>Solar Flares”</a:t>
            </a:r>
            <a:endParaRPr lang="en-US" sz="1800" i="1" dirty="0"/>
          </a:p>
          <a:p>
            <a:pPr algn="r">
              <a:defRPr/>
            </a:pPr>
            <a:r>
              <a:rPr lang="en-US" sz="1800" dirty="0" smtClean="0"/>
              <a:t>Kyoto University, Wednesday 02/03/2016</a:t>
            </a:r>
            <a:endParaRPr lang="ru-RU" sz="1800" b="1" dirty="0" smtClean="0">
              <a:latin typeface="+mn-lt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67544" y="4149080"/>
            <a:ext cx="84963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GB" sz="3200" b="1" dirty="0">
                <a:solidFill>
                  <a:schemeClr val="accent6"/>
                </a:solidFill>
              </a:rPr>
              <a:t> </a:t>
            </a:r>
            <a:r>
              <a:rPr lang="en-GB" sz="3200" b="1" dirty="0">
                <a:solidFill>
                  <a:schemeClr val="accent6"/>
                </a:solidFill>
                <a:latin typeface="+mn-lt"/>
              </a:rPr>
              <a:t>Valery M. </a:t>
            </a:r>
            <a:r>
              <a:rPr lang="en-US" sz="3200" b="1" dirty="0">
                <a:solidFill>
                  <a:schemeClr val="accent6"/>
                </a:solidFill>
                <a:latin typeface="+mn-lt"/>
              </a:rPr>
              <a:t>Nakariakov</a:t>
            </a:r>
            <a:r>
              <a:rPr lang="en-US" sz="3200" b="1" baseline="30000" dirty="0">
                <a:solidFill>
                  <a:schemeClr val="accent6"/>
                </a:solidFill>
                <a:latin typeface="+mn-lt"/>
              </a:rPr>
              <a:t>1,2,3</a:t>
            </a:r>
            <a:r>
              <a:rPr lang="en-US" sz="3200" b="1" dirty="0">
                <a:solidFill>
                  <a:schemeClr val="accent6"/>
                </a:solidFill>
                <a:latin typeface="+mn-lt"/>
              </a:rPr>
              <a:t> </a:t>
            </a:r>
          </a:p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GB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baseline="30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1</a:t>
            </a:r>
            <a:r>
              <a:rPr lang="en-GB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University of Warwick, United Kingdom</a:t>
            </a:r>
          </a:p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GB" baseline="30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2</a:t>
            </a:r>
            <a:r>
              <a:rPr lang="en-US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Kyung </a:t>
            </a:r>
            <a:r>
              <a:rPr lang="en-US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Hee</a:t>
            </a:r>
            <a:r>
              <a:rPr lang="en-US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 University, </a:t>
            </a:r>
            <a:r>
              <a:rPr lang="en-US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S Korea</a:t>
            </a:r>
            <a:endParaRPr lang="en-GB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baseline="30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3</a:t>
            </a:r>
            <a:r>
              <a:rPr lang="en-GB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Pulkovo Observatory, Russia</a:t>
            </a:r>
            <a:endParaRPr lang="en-US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  <a:p>
            <a:pPr marL="342900" indent="-342900" algn="ctr" eaLnBrk="1" hangingPunct="1">
              <a:spcBef>
                <a:spcPct val="20000"/>
              </a:spcBef>
              <a:defRPr/>
            </a:pPr>
            <a:endParaRPr lang="en-GB" sz="280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Unicode MS" charset="0"/>
            </a:endParaRPr>
          </a:p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GB" sz="2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Unicode MS" charset="0"/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6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73113"/>
            <a:ext cx="8351838" cy="522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039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1125538"/>
            <a:ext cx="5521325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29731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7921625" cy="1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dirty="0"/>
              <a:t>Spatial structure of the correlation of signals from individual pixels with the signal from the pixel with the highest intensity:</a:t>
            </a:r>
          </a:p>
          <a:p>
            <a:pPr algn="l">
              <a:spcBef>
                <a:spcPct val="50000"/>
              </a:spcBef>
            </a:pPr>
            <a:r>
              <a:rPr lang="en-GB" dirty="0"/>
              <a:t>(“</a:t>
            </a:r>
            <a:r>
              <a:rPr lang="en-GB" dirty="0" err="1"/>
              <a:t>correlomap</a:t>
            </a:r>
            <a:r>
              <a:rPr lang="en-GB" dirty="0"/>
              <a:t>”):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51520" y="4941168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Inglis</a:t>
            </a:r>
            <a:r>
              <a:rPr lang="en-US" dirty="0" smtClean="0"/>
              <a:t> et al.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212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4" name="Picture 2" descr="urmila_kraev_l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33375"/>
            <a:ext cx="6411912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0515" name="Text Box 3"/>
          <p:cNvSpPr txBox="1">
            <a:spLocks noChangeArrowheads="1"/>
          </p:cNvSpPr>
          <p:nvPr/>
        </p:nvSpPr>
        <p:spPr bwMode="auto">
          <a:xfrm>
            <a:off x="250825" y="5300663"/>
            <a:ext cx="81359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/>
              <a:t>Mitra-Kraev (2005), </a:t>
            </a:r>
            <a:r>
              <a:rPr lang="en-US"/>
              <a:t>on the active M-type dwarf AT Mic, observed with XMM-Newton in </a:t>
            </a:r>
            <a:r>
              <a:rPr lang="en-US" u="sng"/>
              <a:t>Hard X-ray</a:t>
            </a:r>
            <a:r>
              <a:rPr lang="en-US"/>
              <a:t>.</a:t>
            </a:r>
            <a:endParaRPr lang="en-US">
              <a:latin typeface="Times New Roman" charset="0"/>
            </a:endParaRPr>
          </a:p>
        </p:txBody>
      </p:sp>
      <p:sp>
        <p:nvSpPr>
          <p:cNvPr id="320516" name="Text Box 4"/>
          <p:cNvSpPr txBox="1">
            <a:spLocks noChangeArrowheads="1"/>
          </p:cNvSpPr>
          <p:nvPr/>
        </p:nvSpPr>
        <p:spPr bwMode="auto">
          <a:xfrm>
            <a:off x="179388" y="476250"/>
            <a:ext cx="2160587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800" dirty="0" smtClean="0"/>
              <a:t>Occasional detections of QPP in </a:t>
            </a:r>
            <a:r>
              <a:rPr lang="en-GB" sz="2800" dirty="0"/>
              <a:t>s</a:t>
            </a:r>
            <a:r>
              <a:rPr lang="en-GB" sz="2800" dirty="0" smtClean="0"/>
              <a:t>tellar flares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09640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Text Box 2"/>
          <p:cNvSpPr txBox="1">
            <a:spLocks noChangeArrowheads="1"/>
          </p:cNvSpPr>
          <p:nvPr/>
        </p:nvSpPr>
        <p:spPr bwMode="auto">
          <a:xfrm>
            <a:off x="323850" y="404813"/>
            <a:ext cx="6840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b="1">
                <a:solidFill>
                  <a:srgbClr val="003366"/>
                </a:solidFill>
              </a:rPr>
              <a:t>Another example of stellar flaring QPP:</a:t>
            </a:r>
            <a:endParaRPr lang="en-US" b="1">
              <a:solidFill>
                <a:srgbClr val="003366"/>
              </a:solidFill>
            </a:endParaRPr>
          </a:p>
        </p:txBody>
      </p:sp>
      <p:pic>
        <p:nvPicPr>
          <p:cNvPr id="321539" name="Picture 3" descr="eqpegb_wavelet_g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565400"/>
            <a:ext cx="3727450" cy="352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0" name="Text Box 4"/>
          <p:cNvSpPr txBox="1">
            <a:spLocks noChangeArrowheads="1"/>
          </p:cNvSpPr>
          <p:nvPr/>
        </p:nvSpPr>
        <p:spPr bwMode="auto">
          <a:xfrm>
            <a:off x="250825" y="1557338"/>
            <a:ext cx="4826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b="1">
                <a:solidFill>
                  <a:srgbClr val="FF6600"/>
                </a:solidFill>
              </a:rPr>
              <a:t>EQ Peg B</a:t>
            </a:r>
            <a:r>
              <a:rPr lang="en-GB">
                <a:solidFill>
                  <a:srgbClr val="FF6600"/>
                </a:solidFill>
                <a:latin typeface="Times New Roman" charset="0"/>
              </a:rPr>
              <a:t> </a:t>
            </a:r>
            <a:r>
              <a:rPr lang="en-GB" b="1">
                <a:solidFill>
                  <a:srgbClr val="FF6600"/>
                </a:solidFill>
              </a:rPr>
              <a:t>flare VL emission </a:t>
            </a:r>
            <a:r>
              <a:rPr lang="en-GB" b="1">
                <a:solidFill>
                  <a:srgbClr val="003366"/>
                </a:solidFill>
              </a:rPr>
              <a:t>(</a:t>
            </a:r>
            <a:r>
              <a:rPr lang="en-GB">
                <a:solidFill>
                  <a:srgbClr val="003366"/>
                </a:solidFill>
              </a:rPr>
              <a:t>Mathioudakis et al. 2004) </a:t>
            </a:r>
            <a:r>
              <a:rPr lang="en-GB" b="1">
                <a:solidFill>
                  <a:srgbClr val="003366"/>
                </a:solidFill>
              </a:rPr>
              <a:t>:</a:t>
            </a:r>
            <a:endParaRPr lang="en-US" b="1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769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02 at 01.25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8169234" cy="36724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07904" y="5301208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Period = 0.2 - 1 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940152" y="548680"/>
            <a:ext cx="25202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AD </a:t>
            </a:r>
            <a:r>
              <a:rPr lang="en-US" dirty="0" smtClean="0"/>
              <a:t>Leo, radio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1560" y="476672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Zaitsev</a:t>
            </a:r>
            <a:r>
              <a:rPr lang="en-US" dirty="0" smtClean="0"/>
              <a:t> et al. 2004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62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764704"/>
            <a:ext cx="81369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How common are the QPPs in solar flares?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28278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1"/>
          <p:cNvSpPr txBox="1">
            <a:spLocks noChangeArrowheads="1"/>
          </p:cNvSpPr>
          <p:nvPr/>
        </p:nvSpPr>
        <p:spPr bwMode="auto">
          <a:xfrm>
            <a:off x="533400" y="381000"/>
            <a:ext cx="778301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 smtClean="0"/>
              <a:t>NON-THERMAL EMISSION:</a:t>
            </a:r>
          </a:p>
          <a:p>
            <a:endParaRPr lang="en-US" dirty="0" smtClean="0"/>
          </a:p>
          <a:p>
            <a:r>
              <a:rPr lang="en-US" dirty="0" smtClean="0"/>
              <a:t>Kupriyanova </a:t>
            </a:r>
            <a:r>
              <a:rPr lang="en-US" dirty="0"/>
              <a:t>et al., </a:t>
            </a:r>
            <a:r>
              <a:rPr lang="en-US" dirty="0" smtClean="0"/>
              <a:t>2010 </a:t>
            </a:r>
            <a:r>
              <a:rPr lang="en-US" dirty="0"/>
              <a:t>used </a:t>
            </a:r>
            <a:r>
              <a:rPr lang="en-US" dirty="0" err="1"/>
              <a:t>NoRH</a:t>
            </a:r>
            <a:r>
              <a:rPr lang="en-US" dirty="0"/>
              <a:t> and </a:t>
            </a:r>
            <a:r>
              <a:rPr lang="en-US" dirty="0" err="1"/>
              <a:t>NoRP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r>
              <a:rPr lang="ja-JP" altLang="en-US" dirty="0" smtClean="0"/>
              <a:t>“</a:t>
            </a:r>
            <a:r>
              <a:rPr lang="en-US" i="1" dirty="0"/>
              <a:t>In </a:t>
            </a:r>
            <a:r>
              <a:rPr lang="en-US" b="1" i="1" dirty="0"/>
              <a:t>ten out of twelve</a:t>
            </a:r>
            <a:r>
              <a:rPr lang="en-US" i="1" dirty="0"/>
              <a:t> considered events, at least one or more significant spectral components with periods from </a:t>
            </a:r>
            <a:r>
              <a:rPr lang="en-US" b="1" i="1" dirty="0" smtClean="0"/>
              <a:t>5–60 </a:t>
            </a:r>
            <a:r>
              <a:rPr lang="en-US" b="1" i="1" dirty="0"/>
              <a:t>s</a:t>
            </a:r>
            <a:r>
              <a:rPr lang="en-US" i="1" dirty="0"/>
              <a:t> have been found</a:t>
            </a:r>
            <a:r>
              <a:rPr lang="en-US" dirty="0"/>
              <a:t>.</a:t>
            </a:r>
            <a:r>
              <a:rPr lang="ja-JP" altLang="en-US" dirty="0"/>
              <a:t>”</a:t>
            </a:r>
            <a:endParaRPr lang="en-US" dirty="0"/>
          </a:p>
        </p:txBody>
      </p:sp>
      <p:pic>
        <p:nvPicPr>
          <p:cNvPr id="5325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49166"/>
            <a:ext cx="38100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276600"/>
            <a:ext cx="435610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073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82550"/>
            <a:ext cx="7988300" cy="669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233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23528" y="188640"/>
            <a:ext cx="79248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 smtClean="0"/>
              <a:t>THERMAL EMISSION:</a:t>
            </a:r>
          </a:p>
          <a:p>
            <a:endParaRPr lang="en-US" dirty="0" smtClean="0"/>
          </a:p>
          <a:p>
            <a:r>
              <a:rPr lang="en-US" dirty="0" err="1"/>
              <a:t>Simões</a:t>
            </a:r>
            <a:r>
              <a:rPr lang="en-US" dirty="0" smtClean="0"/>
              <a:t> </a:t>
            </a:r>
            <a:r>
              <a:rPr lang="en-US" dirty="0"/>
              <a:t>et al.</a:t>
            </a:r>
            <a:r>
              <a:rPr lang="en-US" dirty="0" smtClean="0"/>
              <a:t>, 2015 </a:t>
            </a:r>
            <a:r>
              <a:rPr lang="en-US" dirty="0"/>
              <a:t>used GOES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r>
              <a:rPr lang="ja-JP" altLang="en-US" i="1" dirty="0" smtClean="0"/>
              <a:t>“</a:t>
            </a:r>
            <a:r>
              <a:rPr lang="en-US" altLang="ja-JP" b="1" i="1" dirty="0" smtClean="0"/>
              <a:t>80%</a:t>
            </a:r>
            <a:r>
              <a:rPr lang="en-US" altLang="ja-JP" i="1" dirty="0" smtClean="0"/>
              <a:t> </a:t>
            </a:r>
            <a:r>
              <a:rPr lang="en-US" i="1" dirty="0"/>
              <a:t>of </a:t>
            </a:r>
            <a:r>
              <a:rPr lang="en-US" b="1" dirty="0" smtClean="0"/>
              <a:t>35</a:t>
            </a:r>
            <a:r>
              <a:rPr lang="en-US" dirty="0" smtClean="0"/>
              <a:t> </a:t>
            </a:r>
            <a:r>
              <a:rPr lang="en-US" i="1" dirty="0" smtClean="0"/>
              <a:t>X</a:t>
            </a:r>
            <a:r>
              <a:rPr lang="en-US" i="1" dirty="0"/>
              <a:t>-class flares from Cycle </a:t>
            </a:r>
            <a:r>
              <a:rPr lang="en-US" i="1" dirty="0" smtClean="0"/>
              <a:t>24 have QPP cleanly seen </a:t>
            </a:r>
            <a:r>
              <a:rPr lang="en-US" i="1" dirty="0"/>
              <a:t>in both channels of the GOES </a:t>
            </a:r>
            <a:r>
              <a:rPr lang="en-US" i="1" dirty="0" smtClean="0"/>
              <a:t>data, with periods in the range </a:t>
            </a:r>
            <a:r>
              <a:rPr lang="en-US" b="1" i="1" dirty="0" smtClean="0"/>
              <a:t>8-112 s</a:t>
            </a:r>
            <a:r>
              <a:rPr lang="en-US" i="1" dirty="0" smtClean="0"/>
              <a:t>.</a:t>
            </a:r>
            <a:r>
              <a:rPr lang="ja-JP" altLang="en-US" i="1" dirty="0" smtClean="0"/>
              <a:t>”</a:t>
            </a:r>
            <a:endParaRPr lang="en-US" i="1" dirty="0"/>
          </a:p>
        </p:txBody>
      </p:sp>
      <p:sp>
        <p:nvSpPr>
          <p:cNvPr id="5" name="Rectangle 4"/>
          <p:cNvSpPr/>
          <p:nvPr/>
        </p:nvSpPr>
        <p:spPr>
          <a:xfrm>
            <a:off x="323528" y="4509120"/>
            <a:ext cx="309634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/>
              <a:t>Time derivative of the GOES </a:t>
            </a:r>
            <a:r>
              <a:rPr lang="en-US" dirty="0" smtClean="0"/>
              <a:t>1-8 </a:t>
            </a:r>
            <a:r>
              <a:rPr lang="en-US" dirty="0" err="1"/>
              <a:t>Å</a:t>
            </a:r>
            <a:r>
              <a:rPr lang="en-US" dirty="0"/>
              <a:t> time </a:t>
            </a:r>
            <a:r>
              <a:rPr lang="en-US" dirty="0" smtClean="0"/>
              <a:t>series: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2852936"/>
            <a:ext cx="5328592" cy="392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9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9 at 01.04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9067800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52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Text Box 2"/>
          <p:cNvSpPr txBox="1">
            <a:spLocks noChangeArrowheads="1"/>
          </p:cNvSpPr>
          <p:nvPr/>
        </p:nvSpPr>
        <p:spPr bwMode="auto">
          <a:xfrm>
            <a:off x="539552" y="1556792"/>
            <a:ext cx="8135938" cy="406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600" dirty="0" err="1"/>
              <a:t>Lightcurves</a:t>
            </a:r>
            <a:r>
              <a:rPr lang="en-GB" sz="3600" dirty="0"/>
              <a:t> (hard and soft X-ray, microwave, </a:t>
            </a:r>
            <a:r>
              <a:rPr lang="en-GB" sz="3600" dirty="0" smtClean="0"/>
              <a:t>EUV) </a:t>
            </a:r>
            <a:r>
              <a:rPr lang="en-GB" sz="3600" dirty="0"/>
              <a:t>of </a:t>
            </a:r>
            <a:r>
              <a:rPr lang="en-GB" sz="3600" b="1" dirty="0"/>
              <a:t>flaring energy releases</a:t>
            </a:r>
            <a:r>
              <a:rPr lang="en-GB" sz="3600" dirty="0"/>
              <a:t> often have </a:t>
            </a:r>
            <a:endParaRPr lang="en-GB" sz="3600" dirty="0" smtClean="0"/>
          </a:p>
          <a:p>
            <a:pPr algn="ctr">
              <a:spcBef>
                <a:spcPct val="50000"/>
              </a:spcBef>
            </a:pPr>
            <a:r>
              <a:rPr lang="en-GB" sz="3600" b="1" dirty="0" smtClean="0"/>
              <a:t>quasi</a:t>
            </a:r>
            <a:r>
              <a:rPr lang="en-GB" sz="3600" b="1" dirty="0"/>
              <a:t>-periodic pulsations</a:t>
            </a:r>
            <a:r>
              <a:rPr lang="en-GB" sz="3600" dirty="0"/>
              <a:t> (</a:t>
            </a:r>
            <a:r>
              <a:rPr lang="en-GB" sz="3600" b="1" dirty="0">
                <a:solidFill>
                  <a:srgbClr val="3333CC"/>
                </a:solidFill>
              </a:rPr>
              <a:t>QPP</a:t>
            </a:r>
            <a:r>
              <a:rPr lang="en-GB" sz="3600" dirty="0"/>
              <a:t>)</a:t>
            </a:r>
            <a:r>
              <a:rPr lang="en-GB" sz="3600" dirty="0" smtClean="0"/>
              <a:t>.</a:t>
            </a:r>
          </a:p>
          <a:p>
            <a:pPr algn="r">
              <a:spcBef>
                <a:spcPct val="50000"/>
              </a:spcBef>
            </a:pPr>
            <a:endParaRPr lang="en-US" sz="3200" dirty="0" smtClean="0"/>
          </a:p>
          <a:p>
            <a:pPr algn="r">
              <a:spcBef>
                <a:spcPct val="50000"/>
              </a:spcBef>
            </a:pPr>
            <a:r>
              <a:rPr lang="en-US" sz="3200" dirty="0" smtClean="0"/>
              <a:t>(first detected by </a:t>
            </a:r>
            <a:r>
              <a:rPr lang="en-US" sz="3200" dirty="0"/>
              <a:t>Parks </a:t>
            </a:r>
            <a:r>
              <a:rPr lang="en-US" sz="3200" dirty="0" smtClean="0"/>
              <a:t>&amp; </a:t>
            </a:r>
            <a:r>
              <a:rPr lang="en-US" sz="3200" dirty="0" err="1" smtClean="0"/>
              <a:t>Winckler</a:t>
            </a:r>
            <a:r>
              <a:rPr lang="en-US" sz="3200" dirty="0" smtClean="0"/>
              <a:t>, 1969</a:t>
            </a:r>
            <a:r>
              <a:rPr lang="en-US" sz="3200" dirty="0"/>
              <a:t>)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116789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istogr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80728"/>
            <a:ext cx="7289713" cy="43757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-1137828" y="2946139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Number of cases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47664" y="5373216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Period in 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31640" y="260648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Published</a:t>
            </a:r>
            <a:r>
              <a:rPr lang="en-US" dirty="0" smtClean="0"/>
              <a:t> detected QPP periods in solar flares: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1520" y="6021288"/>
            <a:ext cx="8640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http://www2.warwick.ac.uk/</a:t>
            </a:r>
            <a:r>
              <a:rPr lang="en-US" sz="1600" dirty="0" err="1"/>
              <a:t>fac</a:t>
            </a:r>
            <a:r>
              <a:rPr lang="en-US" sz="1600" dirty="0"/>
              <a:t>/</a:t>
            </a:r>
            <a:r>
              <a:rPr lang="en-US" sz="1600" dirty="0" err="1"/>
              <a:t>sci</a:t>
            </a:r>
            <a:r>
              <a:rPr lang="en-US" sz="1600" dirty="0"/>
              <a:t>/physics/research/</a:t>
            </a:r>
            <a:r>
              <a:rPr lang="en-US" sz="1600" dirty="0" err="1"/>
              <a:t>cfsa</a:t>
            </a:r>
            <a:r>
              <a:rPr lang="en-US" sz="1600" dirty="0"/>
              <a:t>/people/</a:t>
            </a:r>
            <a:r>
              <a:rPr lang="en-US" sz="1600" dirty="0" err="1"/>
              <a:t>valery</a:t>
            </a:r>
            <a:r>
              <a:rPr lang="en-US" sz="1600" dirty="0"/>
              <a:t>/research/</a:t>
            </a:r>
            <a:r>
              <a:rPr lang="en-US" sz="1600" dirty="0" err="1"/>
              <a:t>qpp</a:t>
            </a:r>
            <a:r>
              <a:rPr lang="en-US" sz="16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055610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02 at 00.48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2" y="1484784"/>
            <a:ext cx="9144000" cy="4491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20072" y="5949280"/>
            <a:ext cx="3691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tinyurl.com</a:t>
            </a:r>
            <a:r>
              <a:rPr lang="en-US" dirty="0"/>
              <a:t>/h7v6pcb</a:t>
            </a:r>
          </a:p>
        </p:txBody>
      </p:sp>
      <p:sp>
        <p:nvSpPr>
          <p:cNvPr id="4" name="Rectangle 3"/>
          <p:cNvSpPr/>
          <p:nvPr/>
        </p:nvSpPr>
        <p:spPr>
          <a:xfrm>
            <a:off x="467544" y="116632"/>
            <a:ext cx="6840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Solar QPP </a:t>
            </a:r>
            <a:r>
              <a:rPr lang="en-US" sz="3200" b="1" dirty="0"/>
              <a:t>events </a:t>
            </a:r>
            <a:r>
              <a:rPr lang="en-US" sz="3200" b="1" dirty="0" smtClean="0"/>
              <a:t>catalogue</a:t>
            </a:r>
            <a:r>
              <a:rPr lang="en-US" b="1" dirty="0" smtClean="0"/>
              <a:t> </a:t>
            </a:r>
            <a:r>
              <a:rPr lang="en-US" dirty="0" smtClean="0"/>
              <a:t>provides </a:t>
            </a:r>
            <a:r>
              <a:rPr lang="en-US" dirty="0"/>
              <a:t>a list of </a:t>
            </a:r>
            <a:r>
              <a:rPr lang="en-US" b="1" i="1" dirty="0">
                <a:solidFill>
                  <a:srgbClr val="0000FF"/>
                </a:solidFill>
              </a:rPr>
              <a:t>currently known </a:t>
            </a:r>
            <a:r>
              <a:rPr lang="en-US" dirty="0" smtClean="0"/>
              <a:t>solar QPP </a:t>
            </a:r>
            <a:r>
              <a:rPr lang="en-US" dirty="0"/>
              <a:t>events, with links to relevant </a:t>
            </a:r>
            <a:r>
              <a:rPr lang="en-US" dirty="0" smtClean="0"/>
              <a:t>papers: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326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8712968" cy="5386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Mechanisms for QPP in flares:</a:t>
            </a:r>
          </a:p>
          <a:p>
            <a:endParaRPr lang="en-US" sz="3200" dirty="0"/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MHD oscillations in flaring plasma structures;</a:t>
            </a:r>
          </a:p>
          <a:p>
            <a:pPr marL="342900" indent="-342900">
              <a:buFont typeface="Arial"/>
              <a:buChar char="•"/>
            </a:pPr>
            <a:endParaRPr lang="en-US" sz="3200" dirty="0"/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Self-oscillatory regimes of </a:t>
            </a:r>
            <a:r>
              <a:rPr lang="en-US" sz="3200" i="1" dirty="0" smtClean="0"/>
              <a:t>spontaneous</a:t>
            </a:r>
            <a:r>
              <a:rPr lang="en-US" sz="3200" dirty="0" smtClean="0"/>
              <a:t> magnetic reconnection (“magnetic dripping”);</a:t>
            </a:r>
          </a:p>
          <a:p>
            <a:pPr marL="342900" indent="-342900">
              <a:buFont typeface="Arial"/>
              <a:buChar char="•"/>
            </a:pPr>
            <a:endParaRPr lang="en-US" sz="3200" dirty="0"/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Periodically </a:t>
            </a:r>
            <a:r>
              <a:rPr lang="en-US" sz="3200" i="1" dirty="0" smtClean="0"/>
              <a:t>induced</a:t>
            </a:r>
            <a:r>
              <a:rPr lang="en-US" sz="3200" dirty="0" smtClean="0"/>
              <a:t> magnetic reconnection (e.g. by MHD oscillations).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901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826" name="Picture 2" descr="tubedisp_er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484313"/>
            <a:ext cx="4816475" cy="464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3827" name="Text Box 3"/>
          <p:cNvSpPr txBox="1">
            <a:spLocks noChangeArrowheads="1"/>
          </p:cNvSpPr>
          <p:nvPr/>
        </p:nvSpPr>
        <p:spPr bwMode="auto">
          <a:xfrm>
            <a:off x="323850" y="1341438"/>
            <a:ext cx="3960813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GB" b="1" dirty="0" smtClean="0">
              <a:solidFill>
                <a:srgbClr val="FF9900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en-GB" b="1" dirty="0" smtClean="0">
                <a:solidFill>
                  <a:srgbClr val="FF9900"/>
                </a:solidFill>
              </a:rPr>
              <a:t>Magnetoacoustic oscillations</a:t>
            </a:r>
          </a:p>
          <a:p>
            <a:pPr marL="342900" indent="-342900" algn="l">
              <a:spcBef>
                <a:spcPct val="50000"/>
              </a:spcBef>
              <a:buFont typeface="Arial"/>
              <a:buChar char="•"/>
            </a:pPr>
            <a:r>
              <a:rPr lang="en-GB" b="1" dirty="0">
                <a:solidFill>
                  <a:srgbClr val="FF9900"/>
                </a:solidFill>
              </a:rPr>
              <a:t>s</a:t>
            </a:r>
            <a:r>
              <a:rPr lang="en-GB" b="1" dirty="0" smtClean="0">
                <a:solidFill>
                  <a:srgbClr val="FF9900"/>
                </a:solidFill>
              </a:rPr>
              <a:t>ausage</a:t>
            </a:r>
            <a:r>
              <a:rPr lang="en-GB" dirty="0" smtClean="0">
                <a:latin typeface="Times New Roman" charset="0"/>
              </a:rPr>
              <a:t> </a:t>
            </a:r>
            <a:r>
              <a:rPr lang="en-GB" dirty="0">
                <a:latin typeface="Times New Roman" charset="0"/>
              </a:rPr>
              <a:t>(|B|, </a:t>
            </a:r>
            <a:r>
              <a:rPr lang="en-GB" dirty="0" err="1" smtClean="0">
                <a:latin typeface="Symbol" charset="0"/>
              </a:rPr>
              <a:t>ρ</a:t>
            </a:r>
            <a:r>
              <a:rPr lang="en-GB" dirty="0" smtClean="0">
                <a:latin typeface="Times New Roman" charset="0"/>
              </a:rPr>
              <a:t>)</a:t>
            </a:r>
            <a:endParaRPr lang="en-GB" sz="1800" dirty="0">
              <a:latin typeface="Arial Narrow" charset="0"/>
            </a:endParaRP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GB" dirty="0">
                <a:latin typeface="Times New Roman" charset="0"/>
              </a:rPr>
              <a:t> </a:t>
            </a:r>
            <a:r>
              <a:rPr lang="en-GB" b="1" dirty="0">
                <a:solidFill>
                  <a:srgbClr val="FF9900"/>
                </a:solidFill>
              </a:rPr>
              <a:t>kink</a:t>
            </a:r>
            <a:r>
              <a:rPr lang="en-GB" b="1" dirty="0">
                <a:solidFill>
                  <a:srgbClr val="CC0000"/>
                </a:solidFill>
              </a:rPr>
              <a:t>                         </a:t>
            </a:r>
            <a:r>
              <a:rPr lang="en-GB" dirty="0">
                <a:latin typeface="Times New Roman" charset="0"/>
              </a:rPr>
              <a:t>(weakly compressible)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GB" dirty="0">
                <a:latin typeface="Times New Roman" charset="0"/>
              </a:rPr>
              <a:t> </a:t>
            </a:r>
            <a:r>
              <a:rPr lang="en-GB" b="1" dirty="0">
                <a:solidFill>
                  <a:srgbClr val="FF9900"/>
                </a:solidFill>
              </a:rPr>
              <a:t>torsional</a:t>
            </a:r>
            <a:r>
              <a:rPr lang="en-GB" dirty="0">
                <a:latin typeface="Times New Roman" charset="0"/>
              </a:rPr>
              <a:t> (incompressible)</a:t>
            </a:r>
            <a:endParaRPr lang="en-GB" sz="1800" dirty="0">
              <a:latin typeface="Arial Narrow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dirty="0">
                <a:latin typeface="Times New Roman" charset="0"/>
              </a:rPr>
              <a:t> </a:t>
            </a:r>
            <a:r>
              <a:rPr lang="en-GB" b="1" dirty="0">
                <a:solidFill>
                  <a:srgbClr val="FF9900"/>
                </a:solidFill>
              </a:rPr>
              <a:t>acoustic</a:t>
            </a:r>
            <a:r>
              <a:rPr lang="en-GB" dirty="0">
                <a:latin typeface="Times New Roman" charset="0"/>
              </a:rPr>
              <a:t> </a:t>
            </a:r>
            <a:r>
              <a:rPr lang="en-GB" dirty="0" smtClean="0">
                <a:latin typeface="Times New Roman" charset="0"/>
              </a:rPr>
              <a:t>(</a:t>
            </a:r>
            <a:r>
              <a:rPr lang="en-GB" dirty="0" err="1">
                <a:latin typeface="Symbol" charset="0"/>
              </a:rPr>
              <a:t>ρ</a:t>
            </a:r>
            <a:r>
              <a:rPr lang="en-GB" dirty="0" smtClean="0">
                <a:latin typeface="Times New Roman" charset="0"/>
              </a:rPr>
              <a:t>, </a:t>
            </a:r>
            <a:r>
              <a:rPr lang="en-GB" dirty="0">
                <a:latin typeface="Times New Roman" charset="0"/>
              </a:rPr>
              <a:t>V)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dirty="0">
                <a:latin typeface="Times New Roman" charset="0"/>
              </a:rPr>
              <a:t> </a:t>
            </a:r>
            <a:r>
              <a:rPr lang="en-GB" b="1" dirty="0">
                <a:solidFill>
                  <a:srgbClr val="FF9900"/>
                </a:solidFill>
              </a:rPr>
              <a:t>ballooning</a:t>
            </a:r>
            <a:r>
              <a:rPr lang="en-GB" dirty="0">
                <a:latin typeface="Times New Roman" charset="0"/>
              </a:rPr>
              <a:t> (|B|, </a:t>
            </a:r>
            <a:r>
              <a:rPr lang="en-GB" dirty="0" err="1">
                <a:latin typeface="Symbol" charset="0"/>
              </a:rPr>
              <a:t>ρ</a:t>
            </a:r>
            <a:r>
              <a:rPr lang="en-GB" dirty="0" smtClean="0">
                <a:latin typeface="Times New Roman" charset="0"/>
              </a:rPr>
              <a:t>)</a:t>
            </a:r>
            <a:endParaRPr lang="en-US" dirty="0">
              <a:latin typeface="Times New Roman" charset="0"/>
            </a:endParaRPr>
          </a:p>
        </p:txBody>
      </p:sp>
      <p:sp>
        <p:nvSpPr>
          <p:cNvPr id="333828" name="Line 4"/>
          <p:cNvSpPr>
            <a:spLocks noChangeShapeType="1"/>
          </p:cNvSpPr>
          <p:nvPr/>
        </p:nvSpPr>
        <p:spPr bwMode="auto">
          <a:xfrm flipV="1">
            <a:off x="2987675" y="2205038"/>
            <a:ext cx="2663825" cy="792162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3829" name="Line 5"/>
          <p:cNvSpPr>
            <a:spLocks noChangeShapeType="1"/>
          </p:cNvSpPr>
          <p:nvPr/>
        </p:nvSpPr>
        <p:spPr bwMode="auto">
          <a:xfrm>
            <a:off x="1476375" y="3573463"/>
            <a:ext cx="3527425" cy="142875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3830" name="Line 6"/>
          <p:cNvSpPr>
            <a:spLocks noChangeShapeType="1"/>
          </p:cNvSpPr>
          <p:nvPr/>
        </p:nvSpPr>
        <p:spPr bwMode="auto">
          <a:xfrm flipV="1">
            <a:off x="3203575" y="4076700"/>
            <a:ext cx="2663825" cy="2159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3831" name="Line 7"/>
          <p:cNvSpPr>
            <a:spLocks noChangeShapeType="1"/>
          </p:cNvSpPr>
          <p:nvPr/>
        </p:nvSpPr>
        <p:spPr bwMode="auto">
          <a:xfrm flipV="1">
            <a:off x="2987675" y="4797425"/>
            <a:ext cx="2447925" cy="2159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33832" name="Group 8"/>
          <p:cNvGrpSpPr>
            <a:grpSpLocks/>
          </p:cNvGrpSpPr>
          <p:nvPr/>
        </p:nvGrpSpPr>
        <p:grpSpPr bwMode="auto">
          <a:xfrm>
            <a:off x="3132138" y="3573463"/>
            <a:ext cx="4464050" cy="1943100"/>
            <a:chOff x="1973" y="2251"/>
            <a:chExt cx="2812" cy="1224"/>
          </a:xfrm>
        </p:grpSpPr>
        <p:sp>
          <p:nvSpPr>
            <p:cNvPr id="333833" name="Line 9"/>
            <p:cNvSpPr>
              <a:spLocks noChangeShapeType="1"/>
            </p:cNvSpPr>
            <p:nvPr/>
          </p:nvSpPr>
          <p:spPr bwMode="auto">
            <a:xfrm flipV="1">
              <a:off x="1973" y="2478"/>
              <a:ext cx="2404" cy="997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834" name="Oval 10"/>
            <p:cNvSpPr>
              <a:spLocks noChangeArrowheads="1"/>
            </p:cNvSpPr>
            <p:nvPr/>
          </p:nvSpPr>
          <p:spPr bwMode="auto">
            <a:xfrm>
              <a:off x="3787" y="2251"/>
              <a:ext cx="998" cy="227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51520" y="260648"/>
            <a:ext cx="86409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00FF"/>
                </a:solidFill>
              </a:rPr>
              <a:t>MHD </a:t>
            </a:r>
            <a:r>
              <a:rPr lang="en-GB" sz="3600" b="1" dirty="0" smtClean="0">
                <a:solidFill>
                  <a:srgbClr val="0000FF"/>
                </a:solidFill>
              </a:rPr>
              <a:t>modes of a plasma cylinder</a:t>
            </a:r>
          </a:p>
          <a:p>
            <a:r>
              <a:rPr lang="en-GB" dirty="0" smtClean="0"/>
              <a:t>(</a:t>
            </a:r>
            <a:r>
              <a:rPr lang="en-GB" dirty="0"/>
              <a:t>V. </a:t>
            </a:r>
            <a:r>
              <a:rPr lang="en-GB" dirty="0" err="1"/>
              <a:t>Zaitsev</a:t>
            </a:r>
            <a:r>
              <a:rPr lang="en-GB" dirty="0"/>
              <a:t>, A. </a:t>
            </a:r>
            <a:r>
              <a:rPr lang="en-GB" dirty="0" err="1"/>
              <a:t>Stepanov</a:t>
            </a:r>
            <a:r>
              <a:rPr lang="en-GB" dirty="0"/>
              <a:t>, B. </a:t>
            </a:r>
            <a:r>
              <a:rPr lang="en-GB" dirty="0" smtClean="0"/>
              <a:t>Roberts, 1975</a:t>
            </a:r>
            <a:r>
              <a:rPr lang="en-GB" dirty="0"/>
              <a:t>-…)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769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28" grpId="0" animBg="1"/>
      <p:bldP spid="333829" grpId="0" animBg="1"/>
      <p:bldP spid="333830" grpId="0" animBg="1"/>
      <p:bldP spid="3338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7920037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dirty="0"/>
              <a:t>The observed periodicities of flaring QPP are in the same range as </a:t>
            </a:r>
            <a:r>
              <a:rPr lang="en-GB" b="1" dirty="0" smtClean="0">
                <a:solidFill>
                  <a:srgbClr val="0000FF"/>
                </a:solidFill>
              </a:rPr>
              <a:t>solar</a:t>
            </a:r>
            <a:r>
              <a:rPr lang="en-GB" dirty="0" smtClean="0"/>
              <a:t> coronal </a:t>
            </a:r>
            <a:r>
              <a:rPr lang="en-GB" dirty="0"/>
              <a:t>MHD oscillations directly (</a:t>
            </a:r>
            <a:r>
              <a:rPr lang="en-GB" i="1" dirty="0"/>
              <a:t>spatially resolved</a:t>
            </a:r>
            <a:r>
              <a:rPr lang="en-GB" dirty="0"/>
              <a:t>) observed in the solar </a:t>
            </a:r>
            <a:r>
              <a:rPr lang="en-GB" dirty="0" smtClean="0"/>
              <a:t>corona: </a:t>
            </a:r>
            <a:endParaRPr lang="en-US" dirty="0"/>
          </a:p>
        </p:txBody>
      </p:sp>
      <p:sp>
        <p:nvSpPr>
          <p:cNvPr id="334851" name="Text Box 3"/>
          <p:cNvSpPr txBox="1">
            <a:spLocks noChangeArrowheads="1"/>
          </p:cNvSpPr>
          <p:nvPr/>
        </p:nvSpPr>
        <p:spPr bwMode="auto">
          <a:xfrm>
            <a:off x="251520" y="1772816"/>
            <a:ext cx="8640763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GB" dirty="0">
                <a:latin typeface="Arial" charset="0"/>
              </a:rPr>
              <a:t>Kink oscillations of coronal loops </a:t>
            </a:r>
            <a:r>
              <a:rPr lang="en-GB" dirty="0">
                <a:solidFill>
                  <a:schemeClr val="accent2"/>
                </a:solidFill>
                <a:latin typeface="Arial Narrow" charset="0"/>
              </a:rPr>
              <a:t> (several min)</a:t>
            </a:r>
            <a:r>
              <a:rPr lang="en-GB" dirty="0">
                <a:latin typeface="Arial Narrow" charset="0"/>
              </a:rPr>
              <a:t>; </a:t>
            </a:r>
            <a:r>
              <a:rPr lang="en-GB" dirty="0">
                <a:latin typeface="Arial" charset="0"/>
              </a:rPr>
              <a:t>propagating kinks in supra-arcades; propagating </a:t>
            </a:r>
            <a:r>
              <a:rPr lang="en-GB" dirty="0" smtClean="0">
                <a:latin typeface="Arial" charset="0"/>
              </a:rPr>
              <a:t>kink waves </a:t>
            </a:r>
            <a:r>
              <a:rPr lang="en-GB" dirty="0">
                <a:latin typeface="Arial" charset="0"/>
              </a:rPr>
              <a:t>in the corona and chromosphere.</a:t>
            </a:r>
            <a:endParaRPr lang="en-GB" dirty="0">
              <a:solidFill>
                <a:schemeClr val="accent2"/>
              </a:solidFill>
              <a:latin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GB" dirty="0">
                <a:latin typeface="Arial" charset="0"/>
              </a:rPr>
              <a:t>Propagating longitudinal waves in polar plumes and near loop </a:t>
            </a:r>
            <a:r>
              <a:rPr lang="en-GB" dirty="0" err="1">
                <a:latin typeface="Arial" charset="0"/>
              </a:rPr>
              <a:t>footpoints</a:t>
            </a:r>
            <a:r>
              <a:rPr lang="en-GB" dirty="0">
                <a:latin typeface="Arial" charset="0"/>
              </a:rPr>
              <a:t> </a:t>
            </a:r>
            <a:r>
              <a:rPr lang="en-US" dirty="0">
                <a:solidFill>
                  <a:schemeClr val="accent2"/>
                </a:solidFill>
                <a:latin typeface="Arial Narrow" charset="0"/>
              </a:rPr>
              <a:t> (2-10 min)</a:t>
            </a:r>
            <a:endParaRPr lang="en-GB" dirty="0">
              <a:solidFill>
                <a:schemeClr val="accent2"/>
              </a:solidFill>
              <a:latin typeface="Arial Narrow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GB" dirty="0">
                <a:latin typeface="Arial" charset="0"/>
              </a:rPr>
              <a:t>Standing longitudinal waves in coronal loops </a:t>
            </a:r>
            <a:r>
              <a:rPr lang="en-GB" dirty="0">
                <a:solidFill>
                  <a:schemeClr val="accent2"/>
                </a:solidFill>
                <a:latin typeface="Arial Narrow" charset="0"/>
              </a:rPr>
              <a:t> (8-15 min)</a:t>
            </a:r>
            <a:endParaRPr lang="en-GB" dirty="0">
              <a:solidFill>
                <a:schemeClr val="accent2"/>
              </a:solidFill>
              <a:latin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GB" dirty="0">
                <a:latin typeface="Arial" charset="0"/>
              </a:rPr>
              <a:t>Propagating fast wave trains. </a:t>
            </a:r>
            <a:r>
              <a:rPr lang="en-GB" dirty="0">
                <a:solidFill>
                  <a:srgbClr val="003366"/>
                </a:solidFill>
                <a:latin typeface="Arial Narrow" charset="0"/>
              </a:rPr>
              <a:t> (several </a:t>
            </a:r>
            <a:r>
              <a:rPr lang="en-GB" dirty="0" smtClean="0">
                <a:solidFill>
                  <a:srgbClr val="003366"/>
                </a:solidFill>
                <a:latin typeface="Arial Narrow" charset="0"/>
              </a:rPr>
              <a:t>s – few min)</a:t>
            </a:r>
            <a:endParaRPr lang="en-GB" dirty="0">
              <a:solidFill>
                <a:srgbClr val="003366"/>
              </a:solidFill>
              <a:latin typeface="Arial Narrow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GB" dirty="0">
                <a:latin typeface="Arial" charset="0"/>
              </a:rPr>
              <a:t>Global sausage mode </a:t>
            </a:r>
            <a:r>
              <a:rPr lang="en-GB" dirty="0">
                <a:solidFill>
                  <a:srgbClr val="003366"/>
                </a:solidFill>
                <a:latin typeface="Arial Narrow" charset="0"/>
              </a:rPr>
              <a:t> (</a:t>
            </a:r>
            <a:r>
              <a:rPr lang="en-GB" dirty="0" smtClean="0">
                <a:solidFill>
                  <a:srgbClr val="003366"/>
                </a:solidFill>
                <a:latin typeface="Arial Narrow" charset="0"/>
              </a:rPr>
              <a:t>1-</a:t>
            </a:r>
            <a:r>
              <a:rPr lang="en-GB" dirty="0">
                <a:solidFill>
                  <a:srgbClr val="003366"/>
                </a:solidFill>
                <a:latin typeface="Arial Narrow" charset="0"/>
              </a:rPr>
              <a:t>20 s)</a:t>
            </a:r>
            <a:endParaRPr lang="en-GB" dirty="0">
              <a:solidFill>
                <a:srgbClr val="003366"/>
              </a:solidFill>
              <a:latin typeface="Arial" charset="0"/>
            </a:endParaRPr>
          </a:p>
          <a:p>
            <a:pPr algn="r" eaLnBrk="1" hangingPunct="1">
              <a:spcBef>
                <a:spcPct val="50000"/>
              </a:spcBef>
            </a:pPr>
            <a:endParaRPr lang="en-GB" b="1" dirty="0">
              <a:solidFill>
                <a:srgbClr val="0033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182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5-01-24_anim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08720"/>
            <a:ext cx="91440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63888" y="5589240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Nistico et al. in preparation (2015)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332656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Observations of kink oscillations with SDO/AIA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030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nding_slow_aia131_94bd_composit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95325"/>
            <a:ext cx="9144000" cy="546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44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836712"/>
            <a:ext cx="7128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A few theoretical examples: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92551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tubedisp_er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48680"/>
            <a:ext cx="4816475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4611" name="Text Box 3"/>
          <p:cNvSpPr txBox="1">
            <a:spLocks noChangeArrowheads="1"/>
          </p:cNvSpPr>
          <p:nvPr/>
        </p:nvSpPr>
        <p:spPr bwMode="auto">
          <a:xfrm>
            <a:off x="107504" y="188640"/>
            <a:ext cx="39604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4000" dirty="0">
                <a:solidFill>
                  <a:schemeClr val="accent2"/>
                </a:solidFill>
                <a:cs typeface="+mn-cs"/>
              </a:rPr>
              <a:t>Sausage mode</a:t>
            </a:r>
            <a:r>
              <a:rPr lang="en-GB" sz="4000" dirty="0" smtClean="0">
                <a:solidFill>
                  <a:schemeClr val="accent2"/>
                </a:solidFill>
                <a:cs typeface="+mn-cs"/>
              </a:rPr>
              <a:t>:</a:t>
            </a:r>
            <a:endParaRPr lang="en-GB" sz="4000" dirty="0">
              <a:solidFill>
                <a:schemeClr val="accent2"/>
              </a:solidFill>
              <a:cs typeface="+mn-cs"/>
            </a:endParaRPr>
          </a:p>
        </p:txBody>
      </p:sp>
      <p:sp>
        <p:nvSpPr>
          <p:cNvPr id="324612" name="Line 4"/>
          <p:cNvSpPr>
            <a:spLocks noChangeShapeType="1"/>
          </p:cNvSpPr>
          <p:nvPr/>
        </p:nvSpPr>
        <p:spPr bwMode="auto">
          <a:xfrm flipV="1">
            <a:off x="3419872" y="1628800"/>
            <a:ext cx="2303462" cy="863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24613" name="Text Box 5"/>
          <p:cNvSpPr txBox="1">
            <a:spLocks noChangeArrowheads="1"/>
          </p:cNvSpPr>
          <p:nvPr/>
        </p:nvSpPr>
        <p:spPr bwMode="auto">
          <a:xfrm>
            <a:off x="1691680" y="2276872"/>
            <a:ext cx="165618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>
                <a:solidFill>
                  <a:srgbClr val="FF6600"/>
                </a:solidFill>
                <a:cs typeface="+mn-cs"/>
              </a:rPr>
              <a:t>m=0 mode</a:t>
            </a: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2113523"/>
              </p:ext>
            </p:extLst>
          </p:nvPr>
        </p:nvGraphicFramePr>
        <p:xfrm>
          <a:off x="107504" y="4077072"/>
          <a:ext cx="4318000" cy="191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04" name="Equation" r:id="rId4" imgW="2032000" imgH="901700" progId="Equation.3">
                  <p:embed/>
                </p:oleObj>
              </mc:Choice>
              <mc:Fallback>
                <p:oleObj name="Equation" r:id="rId4" imgW="2032000" imgH="901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4077072"/>
                        <a:ext cx="4318000" cy="191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139952" y="5301208"/>
            <a:ext cx="25146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b="1" dirty="0">
                <a:solidFill>
                  <a:schemeClr val="accent6"/>
                </a:solidFill>
                <a:cs typeface="+mn-cs"/>
              </a:rPr>
              <a:t>In solar corona:</a:t>
            </a:r>
          </a:p>
          <a:p>
            <a:pPr>
              <a:spcBef>
                <a:spcPct val="50000"/>
              </a:spcBef>
              <a:defRPr/>
            </a:pPr>
            <a:r>
              <a:rPr lang="en-GB" b="1" dirty="0">
                <a:solidFill>
                  <a:schemeClr val="accent6"/>
                </a:solidFill>
                <a:cs typeface="+mn-cs"/>
              </a:rPr>
              <a:t>P = </a:t>
            </a:r>
            <a:r>
              <a:rPr lang="en-GB" b="1" dirty="0" smtClean="0">
                <a:solidFill>
                  <a:schemeClr val="accent6"/>
                </a:solidFill>
                <a:cs typeface="+mn-cs"/>
              </a:rPr>
              <a:t>1-</a:t>
            </a:r>
            <a:r>
              <a:rPr lang="en-GB" b="1" dirty="0">
                <a:solidFill>
                  <a:schemeClr val="accent6"/>
                </a:solidFill>
                <a:cs typeface="+mn-cs"/>
              </a:rPr>
              <a:t>60 s</a:t>
            </a:r>
            <a:endParaRPr lang="en-US" b="1" dirty="0">
              <a:solidFill>
                <a:schemeClr val="accent6"/>
              </a:solidFill>
              <a:cs typeface="+mn-cs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79512" y="3429000"/>
            <a:ext cx="39608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In the </a:t>
            </a:r>
            <a:r>
              <a:rPr lang="en-US" b="1" u="sng" dirty="0"/>
              <a:t>trapped</a:t>
            </a:r>
            <a:r>
              <a:rPr lang="en-US" dirty="0"/>
              <a:t> regime:</a:t>
            </a:r>
          </a:p>
        </p:txBody>
      </p:sp>
    </p:spTree>
    <p:extLst>
      <p:ext uri="{BB962C8B-B14F-4D97-AF65-F5344CB8AC3E}">
        <p14:creationId xmlns:p14="http://schemas.microsoft.com/office/powerpoint/2010/main" val="4133655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Screen shot 2012-09-03 at 12.09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3"/>
            <a:ext cx="9144000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124075" y="981075"/>
            <a:ext cx="1152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>
                <a:solidFill>
                  <a:schemeClr val="accent2"/>
                </a:solidFill>
                <a:latin typeface="Times New Roman" charset="0"/>
                <a:cs typeface="+mn-cs"/>
              </a:rPr>
              <a:t>trapped</a:t>
            </a:r>
            <a:endParaRPr lang="en-US" dirty="0">
              <a:solidFill>
                <a:schemeClr val="accent2"/>
              </a:solidFill>
              <a:latin typeface="Times New Roman" charset="0"/>
              <a:cs typeface="+mn-cs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851920" y="1844824"/>
            <a:ext cx="1152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>
                <a:solidFill>
                  <a:schemeClr val="accent2"/>
                </a:solidFill>
                <a:latin typeface="Times New Roman" charset="0"/>
                <a:cs typeface="+mn-cs"/>
              </a:rPr>
              <a:t>leaky</a:t>
            </a:r>
            <a:endParaRPr lang="en-US" dirty="0">
              <a:solidFill>
                <a:schemeClr val="accent2"/>
              </a:solidFill>
              <a:latin typeface="Times New Roman" charset="0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1043608" y="3068960"/>
            <a:ext cx="1440160" cy="2592288"/>
          </a:xfrm>
          <a:prstGeom prst="roundRect">
            <a:avLst/>
          </a:prstGeom>
          <a:noFill/>
          <a:ln w="57150" cmpd="sng">
            <a:solidFill>
              <a:srgbClr val="FF66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88913"/>
            <a:ext cx="4699000" cy="6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4371" name="Text Box 3"/>
          <p:cNvSpPr txBox="1">
            <a:spLocks noChangeArrowheads="1"/>
          </p:cNvSpPr>
          <p:nvPr/>
        </p:nvSpPr>
        <p:spPr bwMode="auto">
          <a:xfrm>
            <a:off x="250825" y="1700213"/>
            <a:ext cx="3168650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dirty="0"/>
              <a:t>“The Seven Sisters Flare” – Kane et al. (1983), with ISEE-3 and </a:t>
            </a:r>
            <a:r>
              <a:rPr lang="en-GB" dirty="0" err="1"/>
              <a:t>Nobeyama</a:t>
            </a:r>
            <a:r>
              <a:rPr lang="en-GB" dirty="0"/>
              <a:t> </a:t>
            </a:r>
            <a:r>
              <a:rPr lang="en-GB" dirty="0" err="1"/>
              <a:t>Radiopolarimeter</a:t>
            </a:r>
            <a:r>
              <a:rPr lang="en-GB" dirty="0"/>
              <a:t>,  the period was about </a:t>
            </a:r>
            <a:r>
              <a:rPr lang="en-GB" b="1" dirty="0"/>
              <a:t>8 s</a:t>
            </a:r>
            <a:r>
              <a:rPr lang="en-GB" dirty="0"/>
              <a:t>.</a:t>
            </a:r>
          </a:p>
          <a:p>
            <a:pPr algn="l">
              <a:spcBef>
                <a:spcPct val="50000"/>
              </a:spcBef>
            </a:pPr>
            <a:r>
              <a:rPr lang="en-GB" dirty="0"/>
              <a:t>(+ very faint pulsations in &lt; 17 GHz)</a:t>
            </a:r>
            <a:endParaRPr lang="en-US" dirty="0"/>
          </a:p>
        </p:txBody>
      </p:sp>
      <p:sp>
        <p:nvSpPr>
          <p:cNvPr id="314372" name="Text Box 4"/>
          <p:cNvSpPr txBox="1">
            <a:spLocks noChangeArrowheads="1"/>
          </p:cNvSpPr>
          <p:nvPr/>
        </p:nvSpPr>
        <p:spPr bwMode="auto">
          <a:xfrm>
            <a:off x="323850" y="260350"/>
            <a:ext cx="31686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3200" dirty="0"/>
              <a:t>Typical examples: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08263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6" name="Text Box 4"/>
          <p:cNvSpPr txBox="1">
            <a:spLocks noChangeArrowheads="1"/>
          </p:cNvSpPr>
          <p:nvPr/>
        </p:nvSpPr>
        <p:spPr bwMode="auto">
          <a:xfrm>
            <a:off x="5004048" y="260648"/>
            <a:ext cx="3888432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dirty="0">
                <a:solidFill>
                  <a:srgbClr val="003366"/>
                </a:solidFill>
                <a:cs typeface="+mn-cs"/>
              </a:rPr>
              <a:t>Sausage </a:t>
            </a:r>
            <a:r>
              <a:rPr lang="en-GB" dirty="0" smtClean="0">
                <a:solidFill>
                  <a:srgbClr val="003366"/>
                </a:solidFill>
                <a:cs typeface="+mn-cs"/>
              </a:rPr>
              <a:t>mode is </a:t>
            </a:r>
            <a:r>
              <a:rPr lang="en-GB" dirty="0">
                <a:solidFill>
                  <a:srgbClr val="003366"/>
                </a:solidFill>
                <a:cs typeface="+mn-cs"/>
              </a:rPr>
              <a:t>essentially </a:t>
            </a:r>
            <a:r>
              <a:rPr lang="en-GB" b="1" dirty="0">
                <a:solidFill>
                  <a:srgbClr val="003366"/>
                </a:solidFill>
                <a:cs typeface="+mn-cs"/>
              </a:rPr>
              <a:t>compressible</a:t>
            </a:r>
            <a:r>
              <a:rPr lang="en-GB" dirty="0">
                <a:solidFill>
                  <a:srgbClr val="003366"/>
                </a:solidFill>
                <a:cs typeface="+mn-cs"/>
              </a:rPr>
              <a:t> and can </a:t>
            </a:r>
            <a:r>
              <a:rPr lang="en-GB" b="1" dirty="0">
                <a:solidFill>
                  <a:srgbClr val="003366"/>
                </a:solidFill>
                <a:cs typeface="+mn-cs"/>
              </a:rPr>
              <a:t>modulate </a:t>
            </a:r>
            <a:r>
              <a:rPr lang="en-GB" b="1" dirty="0" smtClean="0">
                <a:solidFill>
                  <a:srgbClr val="003366"/>
                </a:solidFill>
                <a:cs typeface="+mn-cs"/>
              </a:rPr>
              <a:t>EUV </a:t>
            </a:r>
            <a:r>
              <a:rPr lang="en-GB" dirty="0" smtClean="0">
                <a:solidFill>
                  <a:srgbClr val="003366"/>
                </a:solidFill>
                <a:cs typeface="+mn-cs"/>
              </a:rPr>
              <a:t>and</a:t>
            </a:r>
            <a:r>
              <a:rPr lang="en-GB" b="1" dirty="0" smtClean="0">
                <a:solidFill>
                  <a:srgbClr val="003366"/>
                </a:solidFill>
                <a:cs typeface="+mn-cs"/>
              </a:rPr>
              <a:t> X</a:t>
            </a:r>
            <a:r>
              <a:rPr lang="en-GB" b="1" dirty="0">
                <a:solidFill>
                  <a:srgbClr val="003366"/>
                </a:solidFill>
                <a:cs typeface="+mn-cs"/>
              </a:rPr>
              <a:t>-ray</a:t>
            </a:r>
            <a:r>
              <a:rPr lang="en-GB" dirty="0">
                <a:solidFill>
                  <a:srgbClr val="003366"/>
                </a:solidFill>
                <a:cs typeface="+mn-cs"/>
              </a:rPr>
              <a:t> directly,</a:t>
            </a:r>
          </a:p>
          <a:p>
            <a:pPr algn="ctr">
              <a:spcBef>
                <a:spcPct val="50000"/>
              </a:spcBef>
              <a:defRPr/>
            </a:pPr>
            <a:r>
              <a:rPr lang="en-GB" dirty="0">
                <a:solidFill>
                  <a:srgbClr val="003366"/>
                </a:solidFill>
                <a:cs typeface="+mn-cs"/>
              </a:rPr>
              <a:t> and </a:t>
            </a:r>
            <a:r>
              <a:rPr lang="en-GB" b="1" dirty="0">
                <a:solidFill>
                  <a:srgbClr val="003366"/>
                </a:solidFill>
                <a:cs typeface="+mn-cs"/>
              </a:rPr>
              <a:t>radio </a:t>
            </a:r>
            <a:r>
              <a:rPr lang="en-GB" b="1" dirty="0" smtClean="0">
                <a:solidFill>
                  <a:srgbClr val="003366"/>
                </a:solidFill>
                <a:cs typeface="+mn-cs"/>
              </a:rPr>
              <a:t>emission</a:t>
            </a:r>
            <a:r>
              <a:rPr lang="en-GB" dirty="0" smtClean="0">
                <a:solidFill>
                  <a:srgbClr val="003366"/>
                </a:solidFill>
                <a:cs typeface="+mn-cs"/>
              </a:rPr>
              <a:t>, directly</a:t>
            </a:r>
            <a:r>
              <a:rPr lang="en-GB" dirty="0">
                <a:solidFill>
                  <a:srgbClr val="003366"/>
                </a:solidFill>
                <a:cs typeface="+mn-cs"/>
              </a:rPr>
              <a:t>, through </a:t>
            </a:r>
            <a:r>
              <a:rPr lang="en-GB" dirty="0" smtClean="0">
                <a:solidFill>
                  <a:srgbClr val="003366"/>
                </a:solidFill>
                <a:cs typeface="+mn-cs"/>
              </a:rPr>
              <a:t>rho and |</a:t>
            </a:r>
            <a:r>
              <a:rPr lang="en-GB" dirty="0">
                <a:solidFill>
                  <a:srgbClr val="003366"/>
                </a:solidFill>
                <a:cs typeface="+mn-cs"/>
              </a:rPr>
              <a:t>B</a:t>
            </a:r>
            <a:r>
              <a:rPr lang="en-GB" dirty="0" smtClean="0">
                <a:solidFill>
                  <a:srgbClr val="003366"/>
                </a:solidFill>
                <a:cs typeface="+mn-cs"/>
              </a:rPr>
              <a:t>|</a:t>
            </a:r>
            <a:endParaRPr lang="en-US" dirty="0">
              <a:solidFill>
                <a:srgbClr val="003366"/>
              </a:solidFill>
              <a:cs typeface="+mn-cs"/>
            </a:endParaRPr>
          </a:p>
        </p:txBody>
      </p:sp>
      <p:pic>
        <p:nvPicPr>
          <p:cNvPr id="3256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4392613" cy="370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77072"/>
            <a:ext cx="2376488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3528" y="4509120"/>
            <a:ext cx="50405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dirty="0">
                <a:solidFill>
                  <a:srgbClr val="003366"/>
                </a:solidFill>
              </a:rPr>
              <a:t>or through the modulation of the mirror ratio of non-thermal electrons             </a:t>
            </a:r>
            <a:endParaRPr lang="en-GB" dirty="0" smtClean="0">
              <a:solidFill>
                <a:srgbClr val="003366"/>
              </a:solidFill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GB" dirty="0" smtClean="0">
                <a:solidFill>
                  <a:srgbClr val="003366"/>
                </a:solidFill>
              </a:rPr>
              <a:t>(</a:t>
            </a:r>
            <a:r>
              <a:rPr lang="en-GB" b="1" dirty="0" err="1" smtClean="0">
                <a:solidFill>
                  <a:srgbClr val="003366"/>
                </a:solidFill>
              </a:rPr>
              <a:t>Zaitsev</a:t>
            </a:r>
            <a:r>
              <a:rPr lang="en-GB" b="1" dirty="0" err="1">
                <a:solidFill>
                  <a:srgbClr val="003366"/>
                </a:solidFill>
              </a:rPr>
              <a:t>-Stepanov</a:t>
            </a:r>
            <a:r>
              <a:rPr lang="en-GB" b="1" dirty="0">
                <a:solidFill>
                  <a:srgbClr val="003366"/>
                </a:solidFill>
              </a:rPr>
              <a:t> mechanism</a:t>
            </a:r>
            <a:r>
              <a:rPr lang="en-GB" dirty="0">
                <a:solidFill>
                  <a:srgbClr val="003366"/>
                </a:solidFill>
              </a:rPr>
              <a:t>) </a:t>
            </a:r>
            <a:endParaRPr lang="en-US" dirty="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meln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400"/>
            <a:ext cx="504983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23" name="Text Box 3"/>
          <p:cNvSpPr txBox="1">
            <a:spLocks noChangeArrowheads="1"/>
          </p:cNvSpPr>
          <p:nvPr/>
        </p:nvSpPr>
        <p:spPr bwMode="auto">
          <a:xfrm>
            <a:off x="323528" y="908720"/>
            <a:ext cx="2590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>
                <a:cs typeface="+mn-cs"/>
              </a:rPr>
              <a:t>Spectra at different parts of the loop:</a:t>
            </a:r>
            <a:endParaRPr lang="en-US" dirty="0">
              <a:cs typeface="+mn-cs"/>
            </a:endParaRPr>
          </a:p>
        </p:txBody>
      </p:sp>
      <p:sp>
        <p:nvSpPr>
          <p:cNvPr id="337924" name="Oval 4"/>
          <p:cNvSpPr>
            <a:spLocks noChangeArrowheads="1"/>
          </p:cNvSpPr>
          <p:nvPr/>
        </p:nvSpPr>
        <p:spPr bwMode="auto">
          <a:xfrm>
            <a:off x="4716463" y="333375"/>
            <a:ext cx="762000" cy="762000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3556" name="Picture 5" descr="norh-hxt_01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76475"/>
            <a:ext cx="309562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26" name="Line 6"/>
          <p:cNvSpPr>
            <a:spLocks noChangeShapeType="1"/>
          </p:cNvSpPr>
          <p:nvPr/>
        </p:nvSpPr>
        <p:spPr bwMode="auto">
          <a:xfrm flipH="1">
            <a:off x="1908175" y="1143000"/>
            <a:ext cx="1825625" cy="1998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37927" name="Line 7"/>
          <p:cNvSpPr>
            <a:spLocks noChangeShapeType="1"/>
          </p:cNvSpPr>
          <p:nvPr/>
        </p:nvSpPr>
        <p:spPr bwMode="auto">
          <a:xfrm flipH="1">
            <a:off x="1547813" y="3200400"/>
            <a:ext cx="2109787" cy="4445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37928" name="Line 8"/>
          <p:cNvSpPr>
            <a:spLocks noChangeShapeType="1"/>
          </p:cNvSpPr>
          <p:nvPr/>
        </p:nvSpPr>
        <p:spPr bwMode="auto">
          <a:xfrm flipH="1" flipV="1">
            <a:off x="1692275" y="4076700"/>
            <a:ext cx="2041525" cy="1181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37929" name="Line 9"/>
          <p:cNvSpPr>
            <a:spLocks noChangeShapeType="1"/>
          </p:cNvSpPr>
          <p:nvPr/>
        </p:nvSpPr>
        <p:spPr bwMode="auto">
          <a:xfrm>
            <a:off x="5638800" y="2514600"/>
            <a:ext cx="0" cy="1371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37930" name="Text Box 10"/>
          <p:cNvSpPr txBox="1">
            <a:spLocks noChangeArrowheads="1"/>
          </p:cNvSpPr>
          <p:nvPr/>
        </p:nvSpPr>
        <p:spPr bwMode="auto">
          <a:xfrm>
            <a:off x="683568" y="5373216"/>
            <a:ext cx="30243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 err="1">
                <a:cs typeface="+mn-cs"/>
              </a:rPr>
              <a:t>Melnikov</a:t>
            </a:r>
            <a:r>
              <a:rPr lang="en-GB" dirty="0">
                <a:cs typeface="+mn-cs"/>
              </a:rPr>
              <a:t>, et al. </a:t>
            </a:r>
            <a:r>
              <a:rPr lang="en-GB" dirty="0" smtClean="0">
                <a:cs typeface="+mn-cs"/>
              </a:rPr>
              <a:t>2003</a:t>
            </a:r>
            <a:endParaRPr lang="en-GB" dirty="0">
              <a:cs typeface="+mn-cs"/>
            </a:endParaRPr>
          </a:p>
        </p:txBody>
      </p:sp>
      <p:sp>
        <p:nvSpPr>
          <p:cNvPr id="337931" name="Oval 11"/>
          <p:cNvSpPr>
            <a:spLocks noChangeArrowheads="1"/>
          </p:cNvSpPr>
          <p:nvPr/>
        </p:nvSpPr>
        <p:spPr bwMode="auto">
          <a:xfrm>
            <a:off x="5292725" y="2205038"/>
            <a:ext cx="762000" cy="7620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37932" name="Oval 12"/>
          <p:cNvSpPr>
            <a:spLocks noChangeArrowheads="1"/>
          </p:cNvSpPr>
          <p:nvPr/>
        </p:nvSpPr>
        <p:spPr bwMode="auto">
          <a:xfrm>
            <a:off x="4787900" y="4437063"/>
            <a:ext cx="762000" cy="762000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260648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Detection with </a:t>
            </a:r>
            <a:r>
              <a:rPr lang="en-US" dirty="0" err="1" smtClean="0"/>
              <a:t>NoRH</a:t>
            </a:r>
            <a:r>
              <a:rPr lang="en-US" dirty="0" smtClean="0"/>
              <a:t>: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55446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333CC"/>
                </a:solidFill>
              </a:rPr>
              <a:t>L</a:t>
            </a:r>
            <a:r>
              <a:rPr lang="en-US" sz="3200" b="1" dirty="0" smtClean="0">
                <a:solidFill>
                  <a:srgbClr val="3333CC"/>
                </a:solidFill>
              </a:rPr>
              <a:t>ongitudinal modes:</a:t>
            </a:r>
          </a:p>
          <a:p>
            <a:endParaRPr lang="en-US" dirty="0"/>
          </a:p>
        </p:txBody>
      </p:sp>
      <p:pic>
        <p:nvPicPr>
          <p:cNvPr id="3" name="Picture 2" descr="tubedisp_er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908720"/>
            <a:ext cx="4816475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2051720" y="3068464"/>
            <a:ext cx="2376264" cy="1080616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9629751"/>
              </p:ext>
            </p:extLst>
          </p:nvPr>
        </p:nvGraphicFramePr>
        <p:xfrm>
          <a:off x="539552" y="2204864"/>
          <a:ext cx="2560284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Equation" r:id="rId4" imgW="1016000" imgH="228600" progId="Equation.3">
                  <p:embed/>
                </p:oleObj>
              </mc:Choice>
              <mc:Fallback>
                <p:oleObj name="Equation" r:id="rId4" imgW="1016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9552" y="2204864"/>
                        <a:ext cx="2560284" cy="5760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0244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nding_slow_aia131_94bd_composit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95325"/>
            <a:ext cx="9144000" cy="546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720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55446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333CC"/>
                </a:solidFill>
              </a:rPr>
              <a:t>L</a:t>
            </a:r>
            <a:r>
              <a:rPr lang="en-US" sz="3200" b="1" dirty="0" smtClean="0">
                <a:solidFill>
                  <a:srgbClr val="3333CC"/>
                </a:solidFill>
              </a:rPr>
              <a:t>ongitudinal modes:</a:t>
            </a:r>
          </a:p>
          <a:p>
            <a:endParaRPr lang="en-US" dirty="0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39552" y="1700808"/>
            <a:ext cx="2133600" cy="1143000"/>
            <a:chOff x="1776" y="3026"/>
            <a:chExt cx="1008" cy="622"/>
          </a:xfrm>
        </p:grpSpPr>
        <p:sp>
          <p:nvSpPr>
            <p:cNvPr id="4" name="Arc 8"/>
            <p:cNvSpPr>
              <a:spLocks/>
            </p:cNvSpPr>
            <p:nvPr/>
          </p:nvSpPr>
          <p:spPr bwMode="auto">
            <a:xfrm>
              <a:off x="1871" y="3026"/>
              <a:ext cx="828" cy="463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52 w 43200"/>
                <a:gd name="T1" fmla="*/ 23099 h 24885"/>
                <a:gd name="T2" fmla="*/ 42949 w 43200"/>
                <a:gd name="T3" fmla="*/ 24885 h 24885"/>
                <a:gd name="T4" fmla="*/ 21600 w 43200"/>
                <a:gd name="T5" fmla="*/ 21600 h 24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4885" fill="none" extrusionOk="0">
                  <a:moveTo>
                    <a:pt x="52" y="23098"/>
                  </a:moveTo>
                  <a:cubicBezTo>
                    <a:pt x="17" y="22600"/>
                    <a:pt x="0" y="2210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199" y="22699"/>
                    <a:pt x="43116" y="23797"/>
                    <a:pt x="42948" y="24884"/>
                  </a:cubicBezTo>
                </a:path>
                <a:path w="43200" h="24885" stroke="0" extrusionOk="0">
                  <a:moveTo>
                    <a:pt x="52" y="23098"/>
                  </a:moveTo>
                  <a:cubicBezTo>
                    <a:pt x="17" y="22600"/>
                    <a:pt x="0" y="2210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199" y="22699"/>
                    <a:pt x="43116" y="23797"/>
                    <a:pt x="42948" y="2488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5" name="Arc 9"/>
            <p:cNvSpPr>
              <a:spLocks/>
            </p:cNvSpPr>
            <p:nvPr/>
          </p:nvSpPr>
          <p:spPr bwMode="auto">
            <a:xfrm>
              <a:off x="1920" y="3264"/>
              <a:ext cx="739" cy="384"/>
            </a:xfrm>
            <a:custGeom>
              <a:avLst/>
              <a:gdLst>
                <a:gd name="G0" fmla="+- 19100 0 0"/>
                <a:gd name="G1" fmla="+- 21600 0 0"/>
                <a:gd name="G2" fmla="+- 21600 0 0"/>
                <a:gd name="T0" fmla="*/ 0 w 38516"/>
                <a:gd name="T1" fmla="*/ 11512 h 21600"/>
                <a:gd name="T2" fmla="*/ 38516 w 38516"/>
                <a:gd name="T3" fmla="*/ 12135 h 21600"/>
                <a:gd name="T4" fmla="*/ 19100 w 38516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516" h="21600" fill="none" extrusionOk="0">
                  <a:moveTo>
                    <a:pt x="0" y="11512"/>
                  </a:moveTo>
                  <a:cubicBezTo>
                    <a:pt x="3740" y="4430"/>
                    <a:pt x="11091" y="-1"/>
                    <a:pt x="19100" y="-1"/>
                  </a:cubicBezTo>
                  <a:cubicBezTo>
                    <a:pt x="27359" y="-1"/>
                    <a:pt x="34896" y="4710"/>
                    <a:pt x="38515" y="12135"/>
                  </a:cubicBezTo>
                </a:path>
                <a:path w="38516" h="21600" stroke="0" extrusionOk="0">
                  <a:moveTo>
                    <a:pt x="0" y="11512"/>
                  </a:moveTo>
                  <a:cubicBezTo>
                    <a:pt x="3740" y="4430"/>
                    <a:pt x="11091" y="-1"/>
                    <a:pt x="19100" y="-1"/>
                  </a:cubicBezTo>
                  <a:cubicBezTo>
                    <a:pt x="27359" y="-1"/>
                    <a:pt x="34896" y="4710"/>
                    <a:pt x="38515" y="12135"/>
                  </a:cubicBezTo>
                  <a:lnTo>
                    <a:pt x="19100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6" name="Line 10"/>
            <p:cNvSpPr>
              <a:spLocks noChangeShapeType="1"/>
            </p:cNvSpPr>
            <p:nvPr/>
          </p:nvSpPr>
          <p:spPr bwMode="auto">
            <a:xfrm>
              <a:off x="1776" y="3504"/>
              <a:ext cx="100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kern="1200"/>
            </a:p>
          </p:txBody>
        </p:sp>
        <p:sp>
          <p:nvSpPr>
            <p:cNvPr id="7" name="Arc 11"/>
            <p:cNvSpPr>
              <a:spLocks/>
            </p:cNvSpPr>
            <p:nvPr/>
          </p:nvSpPr>
          <p:spPr bwMode="auto">
            <a:xfrm>
              <a:off x="2064" y="3120"/>
              <a:ext cx="454" cy="204"/>
            </a:xfrm>
            <a:custGeom>
              <a:avLst/>
              <a:gdLst>
                <a:gd name="G0" fmla="+- 18880 0 0"/>
                <a:gd name="G1" fmla="+- 21600 0 0"/>
                <a:gd name="G2" fmla="+- 21600 0 0"/>
                <a:gd name="T0" fmla="*/ 0 w 38847"/>
                <a:gd name="T1" fmla="*/ 11107 h 21600"/>
                <a:gd name="T2" fmla="*/ 38847 w 38847"/>
                <a:gd name="T3" fmla="*/ 13362 h 21600"/>
                <a:gd name="T4" fmla="*/ 18880 w 3884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847" h="21600" fill="none" extrusionOk="0">
                  <a:moveTo>
                    <a:pt x="-1" y="11106"/>
                  </a:moveTo>
                  <a:cubicBezTo>
                    <a:pt x="3810" y="4251"/>
                    <a:pt x="11036" y="-1"/>
                    <a:pt x="18880" y="-1"/>
                  </a:cubicBezTo>
                  <a:cubicBezTo>
                    <a:pt x="27627" y="-1"/>
                    <a:pt x="35511" y="5275"/>
                    <a:pt x="38847" y="13361"/>
                  </a:cubicBezTo>
                </a:path>
                <a:path w="38847" h="21600" stroke="0" extrusionOk="0">
                  <a:moveTo>
                    <a:pt x="-1" y="11106"/>
                  </a:moveTo>
                  <a:cubicBezTo>
                    <a:pt x="3810" y="4251"/>
                    <a:pt x="11036" y="-1"/>
                    <a:pt x="18880" y="-1"/>
                  </a:cubicBezTo>
                  <a:cubicBezTo>
                    <a:pt x="27627" y="-1"/>
                    <a:pt x="35511" y="5275"/>
                    <a:pt x="38847" y="13361"/>
                  </a:cubicBezTo>
                  <a:lnTo>
                    <a:pt x="18880" y="21600"/>
                  </a:lnTo>
                  <a:close/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</p:grpSp>
      <p:pic>
        <p:nvPicPr>
          <p:cNvPr id="8" name="Picture 7" descr="f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068960"/>
            <a:ext cx="2589213" cy="258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g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4664"/>
            <a:ext cx="3176588" cy="508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707904" y="1628800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“SUMER” oscillations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3528" y="5877272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Ofman</a:t>
            </a:r>
            <a:r>
              <a:rPr lang="en-US" dirty="0" smtClean="0"/>
              <a:t> &amp; Wang 2002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541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1" y="116632"/>
            <a:ext cx="4431546" cy="4320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213" y="2852936"/>
            <a:ext cx="4572000" cy="3492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60032" y="332656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: mm, </a:t>
            </a:r>
            <a:r>
              <a:rPr lang="en-US" dirty="0" err="1" smtClean="0"/>
              <a:t>NoRH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4653136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SDO/AIA, EUV: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04048" y="1412776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Period = 12.6 min</a:t>
            </a:r>
          </a:p>
          <a:p>
            <a:r>
              <a:rPr lang="en-US" dirty="0" smtClean="0"/>
              <a:t>Decay time = 16 min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7544" y="5589240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Kim, et al.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000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7-12 at 00.38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24744"/>
            <a:ext cx="5832648" cy="4536504"/>
          </a:xfrm>
          <a:prstGeom prst="rect">
            <a:avLst/>
          </a:prstGeom>
        </p:spPr>
      </p:pic>
      <p:pic>
        <p:nvPicPr>
          <p:cNvPr id="4" name="Picture 3" descr="Screen Shot 2014-07-12 at 00.39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933056"/>
            <a:ext cx="1584176" cy="7920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512" y="188640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Modulation of magnetic reconnection by an external MHD oscillation: </a:t>
            </a:r>
            <a:r>
              <a:rPr lang="en-US" dirty="0" smtClean="0"/>
              <a:t>(e.g. Nakariakov </a:t>
            </a:r>
            <a:r>
              <a:rPr lang="en-US" dirty="0" smtClean="0"/>
              <a:t>et al., 2006, Chen &amp; Priest, 2006)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635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ChangeArrowheads="1"/>
          </p:cNvSpPr>
          <p:nvPr/>
        </p:nvSpPr>
        <p:spPr bwMode="auto">
          <a:xfrm>
            <a:off x="395288" y="908050"/>
            <a:ext cx="8641208" cy="4154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buFontTx/>
              <a:buChar char="•"/>
            </a:pPr>
            <a:r>
              <a:rPr lang="en-GB" dirty="0">
                <a:solidFill>
                  <a:srgbClr val="003366"/>
                </a:solidFill>
                <a:latin typeface="Times New Roman" charset="0"/>
              </a:rPr>
              <a:t> </a:t>
            </a:r>
            <a:r>
              <a:rPr lang="en-GB" dirty="0">
                <a:solidFill>
                  <a:srgbClr val="003366"/>
                </a:solidFill>
              </a:rPr>
              <a:t>The fast wave experiences </a:t>
            </a:r>
            <a:r>
              <a:rPr lang="en-GB" b="1" dirty="0">
                <a:solidFill>
                  <a:srgbClr val="003366"/>
                </a:solidFill>
              </a:rPr>
              <a:t>refraction</a:t>
            </a:r>
            <a:r>
              <a:rPr lang="en-GB" dirty="0">
                <a:solidFill>
                  <a:srgbClr val="003366"/>
                </a:solidFill>
              </a:rPr>
              <a:t>.</a:t>
            </a:r>
          </a:p>
          <a:p>
            <a:pPr algn="l">
              <a:buFontTx/>
              <a:buChar char="•"/>
            </a:pPr>
            <a:endParaRPr lang="en-GB" dirty="0">
              <a:solidFill>
                <a:srgbClr val="003366"/>
              </a:solidFill>
            </a:endParaRPr>
          </a:p>
          <a:p>
            <a:pPr algn="l">
              <a:buFontTx/>
              <a:buChar char="•"/>
            </a:pPr>
            <a:r>
              <a:rPr lang="en-GB" dirty="0"/>
              <a:t> </a:t>
            </a:r>
            <a:r>
              <a:rPr lang="en-GB" dirty="0">
                <a:solidFill>
                  <a:srgbClr val="003366"/>
                </a:solidFill>
              </a:rPr>
              <a:t>The fast wave </a:t>
            </a:r>
            <a:r>
              <a:rPr lang="en-GB" b="1" dirty="0">
                <a:solidFill>
                  <a:srgbClr val="003366"/>
                </a:solidFill>
              </a:rPr>
              <a:t>energy is accumulated</a:t>
            </a:r>
            <a:r>
              <a:rPr lang="en-GB" dirty="0">
                <a:solidFill>
                  <a:srgbClr val="003366"/>
                </a:solidFill>
              </a:rPr>
              <a:t> near the </a:t>
            </a:r>
            <a:r>
              <a:rPr lang="en-GB" dirty="0" err="1">
                <a:solidFill>
                  <a:srgbClr val="003366"/>
                </a:solidFill>
              </a:rPr>
              <a:t>separatrix</a:t>
            </a:r>
            <a:r>
              <a:rPr lang="en-GB" dirty="0">
                <a:solidFill>
                  <a:srgbClr val="003366"/>
                </a:solidFill>
              </a:rPr>
              <a:t>.</a:t>
            </a:r>
          </a:p>
          <a:p>
            <a:pPr algn="l">
              <a:buFontTx/>
              <a:buChar char="•"/>
            </a:pPr>
            <a:endParaRPr lang="en-GB" dirty="0">
              <a:solidFill>
                <a:srgbClr val="003366"/>
              </a:solidFill>
            </a:endParaRPr>
          </a:p>
          <a:p>
            <a:pPr algn="l">
              <a:buFontTx/>
              <a:buChar char="•"/>
            </a:pPr>
            <a:r>
              <a:rPr lang="en-GB" dirty="0">
                <a:solidFill>
                  <a:srgbClr val="003366"/>
                </a:solidFill>
              </a:rPr>
              <a:t> The current density near the X-point experiences building up.</a:t>
            </a:r>
          </a:p>
          <a:p>
            <a:pPr algn="l">
              <a:buFontTx/>
              <a:buChar char="•"/>
            </a:pPr>
            <a:endParaRPr lang="en-US" dirty="0">
              <a:solidFill>
                <a:srgbClr val="003366"/>
              </a:solidFill>
            </a:endParaRPr>
          </a:p>
          <a:p>
            <a:pPr algn="l">
              <a:buFontTx/>
              <a:buChar char="•"/>
            </a:pPr>
            <a:r>
              <a:rPr lang="en-US" dirty="0">
                <a:solidFill>
                  <a:srgbClr val="003366"/>
                </a:solidFill>
              </a:rPr>
              <a:t> Incoming periodicity is reflected in current periodicity.</a:t>
            </a:r>
          </a:p>
          <a:p>
            <a:pPr algn="l"/>
            <a:endParaRPr lang="en-US" dirty="0">
              <a:solidFill>
                <a:srgbClr val="003366"/>
              </a:solidFill>
            </a:endParaRPr>
          </a:p>
          <a:p>
            <a:pPr algn="l">
              <a:buFontTx/>
              <a:buChar char="•"/>
            </a:pPr>
            <a:r>
              <a:rPr lang="en-US" dirty="0">
                <a:solidFill>
                  <a:srgbClr val="003366"/>
                </a:solidFill>
              </a:rPr>
              <a:t> The amplitude of the generated variations of current density is orders of magnitude higher than the amplitude of the driving fast wave.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544" y="188640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6"/>
                </a:solidFill>
              </a:rPr>
              <a:t>E.g., by a fast kink oscillation:</a:t>
            </a:r>
            <a:endParaRPr lang="en-US" sz="2800" b="1" dirty="0">
              <a:solidFill>
                <a:schemeClr val="accent6"/>
              </a:solidFill>
            </a:endParaRPr>
          </a:p>
        </p:txBody>
      </p:sp>
      <p:pic>
        <p:nvPicPr>
          <p:cNvPr id="4" name="Picture 3" descr="j_max_ev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847599"/>
            <a:ext cx="4300240" cy="198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4" y="5301208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FF"/>
                </a:solidFill>
              </a:rPr>
              <a:t>More work is needed!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396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" y="1628800"/>
            <a:ext cx="4824685" cy="3863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188640"/>
            <a:ext cx="849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Detection of </a:t>
            </a:r>
            <a:r>
              <a:rPr lang="en-US" sz="3200" b="1" dirty="0" smtClean="0"/>
              <a:t>multiple periodicities </a:t>
            </a:r>
            <a:r>
              <a:rPr lang="en-US" sz="3200" dirty="0" err="1" smtClean="0"/>
              <a:t>favours</a:t>
            </a:r>
            <a:r>
              <a:rPr lang="en-US" sz="3200" dirty="0" smtClean="0"/>
              <a:t> the MHD-wave-based interpretation of QPP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948" y="2564904"/>
            <a:ext cx="4072052" cy="37444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5517232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Inglis</a:t>
            </a:r>
            <a:r>
              <a:rPr lang="en-US" dirty="0" smtClean="0"/>
              <a:t> &amp; Nakariakov 2009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273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Text Box 2"/>
          <p:cNvSpPr txBox="1">
            <a:spLocks noChangeArrowheads="1"/>
          </p:cNvSpPr>
          <p:nvPr/>
        </p:nvSpPr>
        <p:spPr bwMode="auto">
          <a:xfrm>
            <a:off x="32668" y="1340768"/>
            <a:ext cx="7345363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dirty="0"/>
              <a:t>Significant above 99% confidence:</a:t>
            </a:r>
          </a:p>
          <a:p>
            <a:pPr algn="l">
              <a:spcBef>
                <a:spcPct val="50000"/>
              </a:spcBef>
            </a:pPr>
            <a:r>
              <a:rPr lang="en-GB" dirty="0"/>
              <a:t>P</a:t>
            </a:r>
            <a:r>
              <a:rPr lang="en-GB" baseline="-25000" dirty="0"/>
              <a:t>1</a:t>
            </a:r>
            <a:r>
              <a:rPr lang="en-GB" dirty="0"/>
              <a:t>=28 s, P</a:t>
            </a:r>
            <a:r>
              <a:rPr lang="en-GB" baseline="-25000" dirty="0"/>
              <a:t>2</a:t>
            </a:r>
            <a:r>
              <a:rPr lang="en-GB" dirty="0"/>
              <a:t>=18 s, P</a:t>
            </a:r>
            <a:r>
              <a:rPr lang="en-GB" baseline="-25000" dirty="0"/>
              <a:t>3</a:t>
            </a:r>
            <a:r>
              <a:rPr lang="en-GB" dirty="0"/>
              <a:t>=11s</a:t>
            </a:r>
          </a:p>
          <a:p>
            <a:pPr algn="l">
              <a:spcBef>
                <a:spcPct val="50000"/>
              </a:spcBef>
            </a:pPr>
            <a:r>
              <a:rPr lang="en-GB" dirty="0"/>
              <a:t>P</a:t>
            </a:r>
            <a:r>
              <a:rPr lang="en-GB" baseline="-25000" dirty="0"/>
              <a:t>2</a:t>
            </a:r>
            <a:r>
              <a:rPr lang="en-GB" dirty="0"/>
              <a:t>/P</a:t>
            </a:r>
            <a:r>
              <a:rPr lang="en-GB" baseline="-25000" dirty="0"/>
              <a:t>1</a:t>
            </a:r>
            <a:r>
              <a:rPr lang="en-GB" dirty="0"/>
              <a:t>=0.64, P</a:t>
            </a:r>
            <a:r>
              <a:rPr lang="en-GB" baseline="-25000" dirty="0"/>
              <a:t>3</a:t>
            </a:r>
            <a:r>
              <a:rPr lang="en-GB" dirty="0"/>
              <a:t>/P</a:t>
            </a:r>
            <a:r>
              <a:rPr lang="en-GB" baseline="-25000" dirty="0"/>
              <a:t>1</a:t>
            </a:r>
            <a:r>
              <a:rPr lang="en-GB" dirty="0"/>
              <a:t>=0.39</a:t>
            </a:r>
          </a:p>
          <a:p>
            <a:pPr algn="l">
              <a:spcBef>
                <a:spcPct val="50000"/>
              </a:spcBef>
            </a:pPr>
            <a:r>
              <a:rPr lang="en-GB" dirty="0"/>
              <a:t>If nonlinear oscillation:               P</a:t>
            </a:r>
            <a:r>
              <a:rPr lang="en-GB" baseline="-25000" dirty="0"/>
              <a:t>N</a:t>
            </a:r>
            <a:r>
              <a:rPr lang="en-GB" dirty="0"/>
              <a:t>/P</a:t>
            </a:r>
            <a:r>
              <a:rPr lang="en-GB" baseline="-25000" dirty="0"/>
              <a:t>1</a:t>
            </a:r>
            <a:r>
              <a:rPr lang="en-GB" dirty="0"/>
              <a:t>=1/N</a:t>
            </a:r>
          </a:p>
          <a:p>
            <a:pPr algn="l">
              <a:spcBef>
                <a:spcPct val="50000"/>
              </a:spcBef>
            </a:pPr>
            <a:r>
              <a:rPr lang="en-GB" dirty="0"/>
              <a:t>If different spatial harmonics:     P</a:t>
            </a:r>
            <a:r>
              <a:rPr lang="en-GB" baseline="-25000" dirty="0"/>
              <a:t>N</a:t>
            </a:r>
            <a:r>
              <a:rPr lang="en-GB" dirty="0"/>
              <a:t>/P</a:t>
            </a:r>
            <a:r>
              <a:rPr lang="en-GB" baseline="-25000" dirty="0"/>
              <a:t>1</a:t>
            </a:r>
            <a:r>
              <a:rPr lang="en-GB" dirty="0"/>
              <a:t>=(V</a:t>
            </a:r>
            <a:r>
              <a:rPr lang="en-GB" baseline="-25000" dirty="0"/>
              <a:t>1</a:t>
            </a:r>
            <a:r>
              <a:rPr lang="en-GB" dirty="0"/>
              <a:t>/V</a:t>
            </a:r>
            <a:r>
              <a:rPr lang="en-GB" baseline="-25000" dirty="0"/>
              <a:t>N</a:t>
            </a:r>
            <a:r>
              <a:rPr lang="en-GB" dirty="0"/>
              <a:t>)/N</a:t>
            </a:r>
          </a:p>
          <a:p>
            <a:pPr algn="r">
              <a:spcBef>
                <a:spcPct val="50000"/>
              </a:spcBef>
            </a:pPr>
            <a:r>
              <a:rPr lang="en-GB" dirty="0"/>
              <a:t>Dispersion: V</a:t>
            </a:r>
            <a:r>
              <a:rPr lang="en-GB" baseline="-25000" dirty="0"/>
              <a:t>1</a:t>
            </a:r>
            <a:r>
              <a:rPr lang="en-GB" dirty="0"/>
              <a:t>/V</a:t>
            </a:r>
            <a:r>
              <a:rPr lang="en-GB" baseline="-25000" dirty="0"/>
              <a:t>N </a:t>
            </a:r>
            <a:r>
              <a:rPr lang="en-GB" dirty="0"/>
              <a:t>&gt; 1</a:t>
            </a:r>
          </a:p>
          <a:p>
            <a:pPr algn="r">
              <a:spcBef>
                <a:spcPct val="50000"/>
              </a:spcBef>
            </a:pPr>
            <a:r>
              <a:rPr lang="en-GB" dirty="0">
                <a:sym typeface="Wingdings" charset="0"/>
              </a:rPr>
              <a:t> </a:t>
            </a:r>
            <a:r>
              <a:rPr lang="en-GB" b="1" dirty="0">
                <a:solidFill>
                  <a:srgbClr val="0000FF"/>
                </a:solidFill>
                <a:sym typeface="Wingdings" charset="0"/>
              </a:rPr>
              <a:t>The period ratios are more consistent with different spatial harmonics rather than with temporal harmonics of nonlinear oscillation.</a:t>
            </a:r>
            <a:endParaRPr lang="en-GB" b="1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116632"/>
            <a:ext cx="3953644" cy="284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286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4" name="Picture 2" descr="terehov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924175"/>
            <a:ext cx="48006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5395" name="Text Box 3"/>
          <p:cNvSpPr txBox="1">
            <a:spLocks noChangeArrowheads="1"/>
          </p:cNvSpPr>
          <p:nvPr/>
        </p:nvSpPr>
        <p:spPr bwMode="auto">
          <a:xfrm>
            <a:off x="5003800" y="476250"/>
            <a:ext cx="3671888" cy="1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/>
              <a:t>Terekhov et al. (2002),  solar flare on </a:t>
            </a:r>
            <a:r>
              <a:rPr lang="en-US"/>
              <a:t>10/06/1990 observed with Granat</a:t>
            </a:r>
            <a:r>
              <a:rPr lang="en-US">
                <a:latin typeface="Times New Roman" charset="0"/>
              </a:rPr>
              <a:t>,</a:t>
            </a:r>
          </a:p>
          <a:p>
            <a:pPr algn="l">
              <a:spcBef>
                <a:spcPct val="50000"/>
              </a:spcBef>
            </a:pPr>
            <a:r>
              <a:rPr lang="en-GB" b="1" u="sng"/>
              <a:t>Hard X-ray</a:t>
            </a:r>
            <a:r>
              <a:rPr lang="en-GB">
                <a:latin typeface="Times New Roman" charset="0"/>
              </a:rPr>
              <a:t>.</a:t>
            </a:r>
            <a:endParaRPr lang="en-US">
              <a:latin typeface="Times New Roman" charset="0"/>
            </a:endParaRPr>
          </a:p>
        </p:txBody>
      </p:sp>
      <p:pic>
        <p:nvPicPr>
          <p:cNvPr id="315396" name="Picture 4" descr="terehov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57338"/>
            <a:ext cx="4244975" cy="228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5397" name="Text Box 5"/>
          <p:cNvSpPr txBox="1">
            <a:spLocks noChangeArrowheads="1"/>
          </p:cNvSpPr>
          <p:nvPr/>
        </p:nvSpPr>
        <p:spPr bwMode="auto">
          <a:xfrm>
            <a:off x="395288" y="4437063"/>
            <a:ext cx="2952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dirty="0"/>
              <a:t>Period about </a:t>
            </a:r>
            <a:r>
              <a:rPr lang="en-GB" b="1" dirty="0"/>
              <a:t>140 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50309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39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052736"/>
            <a:ext cx="5880100" cy="441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332656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Hilbert-Huang transform of a QPP: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44208" y="1628800"/>
            <a:ext cx="25202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X3.2</a:t>
            </a:r>
            <a:r>
              <a:rPr lang="en-US" dirty="0"/>
              <a:t>-class solar flare on </a:t>
            </a:r>
            <a:r>
              <a:rPr lang="en-US" dirty="0" smtClean="0"/>
              <a:t>14/05/2013</a:t>
            </a:r>
          </a:p>
          <a:p>
            <a:endParaRPr lang="en-US" dirty="0"/>
          </a:p>
          <a:p>
            <a:r>
              <a:rPr lang="en-US" dirty="0" err="1" smtClean="0"/>
              <a:t>NoRH</a:t>
            </a:r>
            <a:r>
              <a:rPr lang="en-US" dirty="0" smtClean="0"/>
              <a:t> 17 GHz</a:t>
            </a:r>
          </a:p>
          <a:p>
            <a:r>
              <a:rPr lang="en-US" dirty="0"/>
              <a:t>c</a:t>
            </a:r>
            <a:r>
              <a:rPr lang="en-US" dirty="0" smtClean="0"/>
              <a:t>orrelation plot and total flux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927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0"/>
            <a:ext cx="395188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404664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Intrinsic modes: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91880" y="2492896"/>
            <a:ext cx="10801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 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45 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100 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3140968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Periodicities: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5805264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Kolotkov</a:t>
            </a:r>
            <a:r>
              <a:rPr lang="en-US" i="1" dirty="0" smtClean="0"/>
              <a:t> et al. A&amp;A 2015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79273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" y="764704"/>
            <a:ext cx="5042520" cy="5760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188640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Hilbert </a:t>
            </a:r>
            <a:r>
              <a:rPr lang="en-US" dirty="0" smtClean="0"/>
              <a:t>spectrum (</a:t>
            </a:r>
            <a:r>
              <a:rPr lang="en-US" dirty="0" smtClean="0">
                <a:solidFill>
                  <a:srgbClr val="0000FF"/>
                </a:solidFill>
              </a:rPr>
              <a:t>instant frequencies</a:t>
            </a:r>
            <a:r>
              <a:rPr lang="en-US" dirty="0" smtClean="0"/>
              <a:t>):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2276872"/>
            <a:ext cx="3995936" cy="401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6096" y="1340768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Comparison with intrinsic modes: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508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04664"/>
            <a:ext cx="8136904" cy="5386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Interest in QPP in stellar flares:</a:t>
            </a:r>
          </a:p>
          <a:p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Flares </a:t>
            </a:r>
            <a:r>
              <a:rPr lang="en-US" dirty="0"/>
              <a:t>on Sun-like stars observed by </a:t>
            </a:r>
            <a:r>
              <a:rPr lang="en-US" dirty="0" smtClean="0"/>
              <a:t>e.g. </a:t>
            </a:r>
            <a:r>
              <a:rPr lang="en-US" i="1" dirty="0" err="1" smtClean="0"/>
              <a:t>Kepler</a:t>
            </a:r>
            <a:r>
              <a:rPr lang="en-US" dirty="0" smtClean="0"/>
              <a:t> and </a:t>
            </a:r>
            <a:r>
              <a:rPr lang="en-US" i="1" dirty="0" smtClean="0"/>
              <a:t>XMM-Newton </a:t>
            </a:r>
            <a:r>
              <a:rPr lang="en-US" dirty="0" smtClean="0"/>
              <a:t>are </a:t>
            </a:r>
            <a:r>
              <a:rPr lang="en-US" dirty="0"/>
              <a:t>millions of times more powerful than those on the Sun (“</a:t>
            </a:r>
            <a:r>
              <a:rPr lang="en-US" dirty="0" err="1">
                <a:solidFill>
                  <a:srgbClr val="0000FF"/>
                </a:solidFill>
              </a:rPr>
              <a:t>superflares</a:t>
            </a:r>
            <a:r>
              <a:rPr lang="en-US" dirty="0"/>
              <a:t>”) 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Want </a:t>
            </a:r>
            <a:r>
              <a:rPr lang="en-US" dirty="0"/>
              <a:t>to deduce possibility of a </a:t>
            </a:r>
            <a:r>
              <a:rPr lang="en-US" dirty="0" err="1"/>
              <a:t>superflare</a:t>
            </a:r>
            <a:r>
              <a:rPr lang="en-US" dirty="0"/>
              <a:t> occurring on the Sun, by comparing the underlying physics of stellar flares and solar flares 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Can </a:t>
            </a:r>
            <a:r>
              <a:rPr lang="en-US" dirty="0"/>
              <a:t>use QPP periods to constrain parameters of the flaring region of the star, and work towards modelling the </a:t>
            </a:r>
            <a:r>
              <a:rPr lang="en-US" dirty="0" smtClean="0"/>
              <a:t>flares?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896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92696"/>
            <a:ext cx="5967783" cy="48255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188640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c.f.: QPP in a </a:t>
            </a:r>
            <a:r>
              <a:rPr lang="en-US" b="1" dirty="0" smtClean="0"/>
              <a:t>stellar </a:t>
            </a:r>
            <a:r>
              <a:rPr lang="en-US" b="1" dirty="0" err="1" smtClean="0">
                <a:solidFill>
                  <a:srgbClr val="0000FF"/>
                </a:solidFill>
              </a:rPr>
              <a:t>mega</a:t>
            </a:r>
            <a:r>
              <a:rPr lang="en-US" b="1" dirty="0" err="1" smtClean="0"/>
              <a:t>flare</a:t>
            </a:r>
            <a:r>
              <a:rPr lang="en-US" dirty="0"/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1268760"/>
            <a:ext cx="2413000" cy="55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2168370"/>
            <a:ext cx="2448272" cy="2612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080" y="5589240"/>
            <a:ext cx="3721100" cy="812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5733256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Anfinogentov</a:t>
            </a:r>
            <a:r>
              <a:rPr lang="en-US" dirty="0" smtClean="0"/>
              <a:t> et al.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752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4267782" cy="41044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60032" y="548680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Period = 32 min</a:t>
            </a:r>
          </a:p>
          <a:p>
            <a:r>
              <a:rPr lang="en-US" dirty="0" smtClean="0"/>
              <a:t>Decay time = 46 min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2492896"/>
            <a:ext cx="4071506" cy="39694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9632" y="5157192"/>
            <a:ext cx="331236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c.f. longitudinal (SUMER) oscillations in </a:t>
            </a:r>
            <a:r>
              <a:rPr lang="en-US" dirty="0" smtClean="0">
                <a:solidFill>
                  <a:srgbClr val="0000FF"/>
                </a:solidFill>
              </a:rPr>
              <a:t>solar </a:t>
            </a:r>
            <a:r>
              <a:rPr lang="en-US" dirty="0" smtClean="0"/>
              <a:t>flares: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910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6-22 at 21.55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60744"/>
            <a:ext cx="6120680" cy="2023260"/>
          </a:xfrm>
          <a:prstGeom prst="rect">
            <a:avLst/>
          </a:prstGeom>
        </p:spPr>
      </p:pic>
      <p:pic>
        <p:nvPicPr>
          <p:cNvPr id="3" name="Picture 2" descr="Screen Shot 2014-06-22 at 21.56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0928"/>
            <a:ext cx="6133300" cy="1296144"/>
          </a:xfrm>
          <a:prstGeom prst="rect">
            <a:avLst/>
          </a:prstGeom>
        </p:spPr>
      </p:pic>
      <p:pic>
        <p:nvPicPr>
          <p:cNvPr id="4" name="Picture 3" descr="Screen Shot 2014-06-22 at 21.55.4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77072"/>
            <a:ext cx="6120680" cy="2168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16216" y="620688"/>
            <a:ext cx="24482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Kepler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r>
              <a:rPr lang="en-US" dirty="0" smtClean="0"/>
              <a:t>WL,</a:t>
            </a:r>
          </a:p>
          <a:p>
            <a:r>
              <a:rPr lang="en-US" dirty="0"/>
              <a:t>1-min exposures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88224" y="2996952"/>
            <a:ext cx="187220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Need for systematic study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32240" y="5373216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Balona</a:t>
            </a:r>
            <a:r>
              <a:rPr lang="en-US" dirty="0" smtClean="0"/>
              <a:t> et al. 2015</a:t>
            </a:r>
          </a:p>
        </p:txBody>
      </p:sp>
    </p:spTree>
    <p:extLst>
      <p:ext uri="{BB962C8B-B14F-4D97-AF65-F5344CB8AC3E}">
        <p14:creationId xmlns:p14="http://schemas.microsoft.com/office/powerpoint/2010/main" val="3168906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96752"/>
            <a:ext cx="8677666" cy="49685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7544" y="116632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Light </a:t>
            </a:r>
            <a:r>
              <a:rPr lang="en-US" dirty="0"/>
              <a:t>curve of </a:t>
            </a:r>
            <a:r>
              <a:rPr lang="en-US" dirty="0" smtClean="0"/>
              <a:t>KIC 9946017 (</a:t>
            </a:r>
            <a:r>
              <a:rPr lang="en-US" dirty="0">
                <a:solidFill>
                  <a:srgbClr val="0000FF"/>
                </a:solidFill>
              </a:rPr>
              <a:t>K-type </a:t>
            </a:r>
            <a:r>
              <a:rPr lang="en-US" dirty="0" smtClean="0">
                <a:solidFill>
                  <a:srgbClr val="0000FF"/>
                </a:solidFill>
              </a:rPr>
              <a:t>eclipsing </a:t>
            </a:r>
            <a:r>
              <a:rPr lang="en-US" dirty="0">
                <a:solidFill>
                  <a:srgbClr val="0000FF"/>
                </a:solidFill>
              </a:rPr>
              <a:t>binary </a:t>
            </a:r>
            <a:r>
              <a:rPr lang="en-US" dirty="0" smtClean="0">
                <a:solidFill>
                  <a:srgbClr val="0000FF"/>
                </a:solidFill>
              </a:rPr>
              <a:t>star</a:t>
            </a:r>
            <a:r>
              <a:rPr lang="en-US" dirty="0"/>
              <a:t>)</a:t>
            </a:r>
            <a:r>
              <a:rPr lang="en-US" dirty="0" smtClean="0"/>
              <a:t>, </a:t>
            </a:r>
            <a:r>
              <a:rPr lang="en-US" dirty="0"/>
              <a:t>with a clear </a:t>
            </a:r>
            <a:r>
              <a:rPr lang="en-US" dirty="0" smtClean="0"/>
              <a:t>flare: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019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1052736"/>
            <a:ext cx="7462829" cy="5040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2420888"/>
            <a:ext cx="3835400" cy="520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552" y="2606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Detrending</a:t>
            </a:r>
            <a:r>
              <a:rPr lang="en-US" dirty="0" smtClean="0"/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194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640"/>
            <a:ext cx="9144000" cy="48156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5229200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Thus, there are two periodicities in a </a:t>
            </a:r>
            <a:r>
              <a:rPr lang="en-US" dirty="0" err="1" smtClean="0"/>
              <a:t>superflare</a:t>
            </a:r>
            <a:r>
              <a:rPr lang="en-US" dirty="0" smtClean="0"/>
              <a:t> on a </a:t>
            </a:r>
            <a:r>
              <a:rPr lang="en-US" b="1" dirty="0" smtClean="0">
                <a:solidFill>
                  <a:srgbClr val="0000FF"/>
                </a:solidFill>
              </a:rPr>
              <a:t>K-</a:t>
            </a:r>
            <a:r>
              <a:rPr lang="en-US" dirty="0" smtClean="0"/>
              <a:t>class star. Are similar phenomena on Sun-like stars?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373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18" name="Picture 2" descr="steve_white_l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33375"/>
            <a:ext cx="5372100" cy="61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6419" name="Text Box 3"/>
          <p:cNvSpPr txBox="1">
            <a:spLocks noChangeArrowheads="1"/>
          </p:cNvSpPr>
          <p:nvPr/>
        </p:nvSpPr>
        <p:spPr bwMode="auto">
          <a:xfrm>
            <a:off x="250825" y="692150"/>
            <a:ext cx="2665413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dirty="0"/>
              <a:t>Also, in the </a:t>
            </a:r>
            <a:r>
              <a:rPr lang="en-GB" b="1" u="sng" dirty="0"/>
              <a:t>microwave</a:t>
            </a:r>
            <a:r>
              <a:rPr lang="en-GB" dirty="0"/>
              <a:t> emission:</a:t>
            </a:r>
          </a:p>
          <a:p>
            <a:pPr algn="l">
              <a:spcBef>
                <a:spcPct val="50000"/>
              </a:spcBef>
            </a:pPr>
            <a:r>
              <a:rPr lang="en-GB" dirty="0"/>
              <a:t>(</a:t>
            </a:r>
            <a:r>
              <a:rPr lang="en-GB" dirty="0" err="1"/>
              <a:t>NoRH</a:t>
            </a:r>
            <a:r>
              <a:rPr lang="en-GB" dirty="0"/>
              <a:t> S. White)</a:t>
            </a:r>
          </a:p>
          <a:p>
            <a:pPr algn="l">
              <a:spcBef>
                <a:spcPct val="50000"/>
              </a:spcBef>
            </a:pPr>
            <a:endParaRPr lang="en-GB" dirty="0"/>
          </a:p>
          <a:p>
            <a:pPr algn="l">
              <a:spcBef>
                <a:spcPct val="50000"/>
              </a:spcBef>
            </a:pPr>
            <a:r>
              <a:rPr lang="en-GB" sz="2000" dirty="0"/>
              <a:t>Period about </a:t>
            </a:r>
            <a:r>
              <a:rPr lang="en-GB" sz="2000" b="1" dirty="0"/>
              <a:t>40 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38169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172"/>
            <a:ext cx="9144000" cy="29639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99592" y="3501008"/>
            <a:ext cx="756084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Out of the </a:t>
            </a:r>
            <a:r>
              <a:rPr lang="en-US" b="1" dirty="0">
                <a:solidFill>
                  <a:srgbClr val="0000FF"/>
                </a:solidFill>
              </a:rPr>
              <a:t>3106</a:t>
            </a:r>
            <a:r>
              <a:rPr lang="en-US" dirty="0"/>
              <a:t> flares on 216 different stars detected in the </a:t>
            </a:r>
            <a:r>
              <a:rPr lang="en-US" dirty="0" smtClean="0"/>
              <a:t>short cadence</a:t>
            </a:r>
            <a:r>
              <a:rPr lang="en-US" dirty="0"/>
              <a:t> </a:t>
            </a:r>
            <a:r>
              <a:rPr lang="en-US" dirty="0" smtClean="0"/>
              <a:t>data</a:t>
            </a:r>
            <a:r>
              <a:rPr lang="en-US" dirty="0"/>
              <a:t>, using an automated search, </a:t>
            </a:r>
            <a:r>
              <a:rPr lang="en-US" b="1" dirty="0">
                <a:solidFill>
                  <a:srgbClr val="0000FF"/>
                </a:solidFill>
              </a:rPr>
              <a:t>56</a:t>
            </a:r>
            <a:r>
              <a:rPr lang="en-US" dirty="0"/>
              <a:t> flares are found to have pronounced </a:t>
            </a:r>
            <a:r>
              <a:rPr lang="en-US" dirty="0" smtClean="0"/>
              <a:t>QPP.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858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17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89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908720"/>
            <a:ext cx="8100392" cy="55951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188640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good example of a flare with “SUMER”-like QPP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46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679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907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98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9539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556792"/>
            <a:ext cx="5184576" cy="38884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548680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Histogram of detected periods: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106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908720"/>
            <a:ext cx="6489700" cy="4483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5589240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Red</a:t>
            </a:r>
            <a:r>
              <a:rPr lang="en-US" dirty="0" smtClean="0"/>
              <a:t>:   the </a:t>
            </a:r>
            <a:r>
              <a:rPr lang="en-US" dirty="0"/>
              <a:t>flares with a high-quality, stable decaying </a:t>
            </a:r>
            <a:r>
              <a:rPr lang="en-US" dirty="0" smtClean="0"/>
              <a:t>    	oscillation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188640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QPP period </a:t>
            </a:r>
            <a:r>
              <a:rPr lang="en-US" dirty="0" err="1" smtClean="0"/>
              <a:t>vs</a:t>
            </a:r>
            <a:r>
              <a:rPr lang="en-US" dirty="0" smtClean="0"/>
              <a:t> Flare energy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385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836712"/>
            <a:ext cx="8394863" cy="58764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27732"/>
            <a:ext cx="6264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apparent correlation between QPP period and host star parameters: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32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02 at 01.53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836712"/>
            <a:ext cx="6426200" cy="5016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332656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</a:t>
            </a:r>
            <a:r>
              <a:rPr lang="en-US" sz="2800" dirty="0" smtClean="0"/>
              <a:t>.f.: Kink oscillations of </a:t>
            </a:r>
            <a:r>
              <a:rPr lang="en-US" sz="2800" b="1" dirty="0" smtClean="0"/>
              <a:t>solar</a:t>
            </a:r>
            <a:r>
              <a:rPr lang="en-US" sz="2800" dirty="0" smtClean="0"/>
              <a:t> coronal loops: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563888" y="5949280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Goddard et </a:t>
            </a:r>
            <a:r>
              <a:rPr lang="en-US" dirty="0"/>
              <a:t>al. A&amp;A 585, A137 (2016) </a:t>
            </a:r>
          </a:p>
        </p:txBody>
      </p:sp>
    </p:spTree>
    <p:extLst>
      <p:ext uri="{BB962C8B-B14F-4D97-AF65-F5344CB8AC3E}">
        <p14:creationId xmlns:p14="http://schemas.microsoft.com/office/powerpoint/2010/main" val="254024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3400"/>
            <a:ext cx="9144000" cy="32272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692696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decaying oscillations,</a:t>
            </a:r>
          </a:p>
          <a:p>
            <a:r>
              <a:rPr lang="en-US" dirty="0" smtClean="0"/>
              <a:t>The decay time </a:t>
            </a:r>
            <a:r>
              <a:rPr lang="en-US" dirty="0" err="1" smtClean="0"/>
              <a:t>vs</a:t>
            </a:r>
            <a:r>
              <a:rPr lang="en-US" dirty="0" smtClean="0"/>
              <a:t> period and amplitude: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26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268413"/>
            <a:ext cx="600075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7443" name="Text Box 3"/>
          <p:cNvSpPr txBox="1">
            <a:spLocks noChangeArrowheads="1"/>
          </p:cNvSpPr>
          <p:nvPr/>
        </p:nvSpPr>
        <p:spPr bwMode="auto">
          <a:xfrm>
            <a:off x="468313" y="404813"/>
            <a:ext cx="7632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/>
              <a:t>e.g. </a:t>
            </a:r>
            <a:r>
              <a:rPr lang="en-GB" dirty="0" err="1"/>
              <a:t>Farnik</a:t>
            </a:r>
            <a:r>
              <a:rPr lang="en-GB" dirty="0"/>
              <a:t> et al. 2003, MTI/HXRS:   </a:t>
            </a:r>
            <a:r>
              <a:rPr lang="en-GB" dirty="0" smtClean="0"/>
              <a:t>Period = </a:t>
            </a:r>
            <a:r>
              <a:rPr lang="en-GB" b="1" dirty="0" smtClean="0"/>
              <a:t>25 </a:t>
            </a:r>
            <a:r>
              <a:rPr lang="en-GB" b="1" dirty="0"/>
              <a:t>s</a:t>
            </a:r>
          </a:p>
        </p:txBody>
      </p:sp>
      <p:sp>
        <p:nvSpPr>
          <p:cNvPr id="317444" name="Rectangle 4"/>
          <p:cNvSpPr>
            <a:spLocks noChangeArrowheads="1"/>
          </p:cNvSpPr>
          <p:nvPr/>
        </p:nvSpPr>
        <p:spPr bwMode="auto">
          <a:xfrm>
            <a:off x="3635375" y="3500438"/>
            <a:ext cx="1368425" cy="10795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174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133600"/>
            <a:ext cx="599122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5824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4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02 at 01.57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4116573" cy="33123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404664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c.f. Kink oscillations of solar coronal loops:</a:t>
            </a:r>
            <a:endParaRPr lang="en-US" dirty="0"/>
          </a:p>
        </p:txBody>
      </p:sp>
      <p:pic>
        <p:nvPicPr>
          <p:cNvPr id="4" name="Picture 3" descr="Screen Shot 2016-03-02 at 01.40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650" y="2564904"/>
            <a:ext cx="4729350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677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Text Box 2"/>
          <p:cNvSpPr txBox="1">
            <a:spLocks noChangeArrowheads="1"/>
          </p:cNvSpPr>
          <p:nvPr/>
        </p:nvSpPr>
        <p:spPr bwMode="auto">
          <a:xfrm>
            <a:off x="323850" y="0"/>
            <a:ext cx="525626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4400" b="1" dirty="0" smtClean="0">
                <a:solidFill>
                  <a:schemeClr val="accent2"/>
                </a:solidFill>
                <a:latin typeface="Arial Unicode MS" charset="0"/>
                <a:cs typeface="+mn-cs"/>
              </a:rPr>
              <a:t>Conclusions:</a:t>
            </a:r>
            <a:endParaRPr lang="en-US" sz="4400" b="1" dirty="0">
              <a:solidFill>
                <a:schemeClr val="accent2"/>
              </a:solidFill>
              <a:latin typeface="Arial Unicode MS" charset="0"/>
              <a:cs typeface="+mn-cs"/>
            </a:endParaRPr>
          </a:p>
        </p:txBody>
      </p:sp>
      <p:sp>
        <p:nvSpPr>
          <p:cNvPr id="283651" name="Text Box 3"/>
          <p:cNvSpPr txBox="1">
            <a:spLocks noChangeArrowheads="1"/>
          </p:cNvSpPr>
          <p:nvPr/>
        </p:nvSpPr>
        <p:spPr bwMode="auto">
          <a:xfrm>
            <a:off x="179513" y="908720"/>
            <a:ext cx="864096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US" dirty="0" smtClean="0"/>
              <a:t>Light curves of solar and stellar flares often </a:t>
            </a:r>
            <a:r>
              <a:rPr lang="en-US" dirty="0" smtClean="0"/>
              <a:t>(commonly?) </a:t>
            </a:r>
            <a:r>
              <a:rPr lang="en-US" dirty="0" smtClean="0"/>
              <a:t>contain </a:t>
            </a:r>
            <a:r>
              <a:rPr lang="en-US" dirty="0" smtClean="0"/>
              <a:t>quasi-periodic pulsations (QPP</a:t>
            </a:r>
            <a:r>
              <a:rPr lang="en-US" dirty="0" smtClean="0"/>
              <a:t>). </a:t>
            </a:r>
            <a:r>
              <a:rPr lang="en-US" dirty="0" smtClean="0">
                <a:solidFill>
                  <a:srgbClr val="0000FF"/>
                </a:solidFill>
              </a:rPr>
              <a:t>Are QPP an intrinsic feature of flaring energy releases?</a:t>
            </a:r>
            <a:endParaRPr lang="en-US" dirty="0">
              <a:solidFill>
                <a:srgbClr val="0000FF"/>
              </a:solidFill>
            </a:endParaRPr>
          </a:p>
          <a:p>
            <a:pPr>
              <a:defRPr/>
            </a:pPr>
            <a:endParaRPr lang="en-US" dirty="0"/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/>
              <a:t>Mechanisms for QPP are being studied in detail in solar flares: </a:t>
            </a:r>
            <a:r>
              <a:rPr lang="en-US" dirty="0" smtClean="0">
                <a:solidFill>
                  <a:srgbClr val="0000FF"/>
                </a:solidFill>
              </a:rPr>
              <a:t>MHD oscillations or spontaneous self-oscillations</a:t>
            </a:r>
            <a:r>
              <a:rPr lang="en-US" dirty="0" smtClean="0"/>
              <a:t>. </a:t>
            </a:r>
          </a:p>
          <a:p>
            <a:pPr marL="342900" indent="-342900">
              <a:buFont typeface="Arial"/>
              <a:buChar char="•"/>
              <a:defRPr/>
            </a:pPr>
            <a:endParaRPr lang="en-US" dirty="0"/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/>
              <a:t>Detection of multiple periodicities evidences in </a:t>
            </a:r>
            <a:r>
              <a:rPr lang="en-US" dirty="0" err="1" smtClean="0"/>
              <a:t>favour</a:t>
            </a:r>
            <a:r>
              <a:rPr lang="en-US" dirty="0" smtClean="0"/>
              <a:t> of MHD </a:t>
            </a:r>
            <a:r>
              <a:rPr lang="en-US" dirty="0" smtClean="0"/>
              <a:t>oscillations (at least in some cases).</a:t>
            </a:r>
            <a:endParaRPr lang="en-US" dirty="0" smtClean="0"/>
          </a:p>
          <a:p>
            <a:pPr marL="342900" indent="-342900">
              <a:buFont typeface="Arial"/>
              <a:buChar char="•"/>
              <a:defRPr/>
            </a:pPr>
            <a:endParaRPr lang="en-US" dirty="0"/>
          </a:p>
          <a:p>
            <a:pPr marL="342900" indent="-342900">
              <a:buFont typeface="Arial"/>
              <a:buChar char="•"/>
              <a:defRPr/>
            </a:pPr>
            <a:r>
              <a:rPr lang="en-GB" dirty="0" smtClean="0">
                <a:cs typeface="+mn-cs"/>
              </a:rPr>
              <a:t>Similar QPP (including multi-periodic) are detected in stellar </a:t>
            </a:r>
            <a:r>
              <a:rPr lang="en-GB" dirty="0" err="1" smtClean="0">
                <a:cs typeface="+mn-cs"/>
              </a:rPr>
              <a:t>superflares</a:t>
            </a:r>
            <a:r>
              <a:rPr lang="en-GB" dirty="0" smtClean="0">
                <a:cs typeface="+mn-cs"/>
              </a:rPr>
              <a:t>. Does it evidence that solar and stellar flares are caused by the same mechanism? Implications for space weather?</a:t>
            </a:r>
            <a:endParaRPr lang="en-GB" dirty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69119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dirty="0"/>
              <a:t>Often QPP are seen in both </a:t>
            </a:r>
            <a:r>
              <a:rPr lang="en-GB" u="sng" dirty="0"/>
              <a:t>microwave</a:t>
            </a:r>
            <a:r>
              <a:rPr lang="en-GB" dirty="0"/>
              <a:t> (GS) and </a:t>
            </a:r>
            <a:r>
              <a:rPr lang="en-GB" u="sng" dirty="0"/>
              <a:t>hard X-ray</a:t>
            </a:r>
            <a:r>
              <a:rPr lang="en-GB" dirty="0"/>
              <a:t> : e.g. </a:t>
            </a:r>
            <a:r>
              <a:rPr lang="en-GB" dirty="0" err="1"/>
              <a:t>Asai</a:t>
            </a:r>
            <a:r>
              <a:rPr lang="en-GB" dirty="0"/>
              <a:t> et al. (2001</a:t>
            </a:r>
            <a:r>
              <a:rPr lang="en-GB" dirty="0" smtClean="0"/>
              <a:t>), P = </a:t>
            </a:r>
            <a:r>
              <a:rPr lang="en-GB" b="1" dirty="0" smtClean="0"/>
              <a:t>6 s</a:t>
            </a:r>
            <a:endParaRPr lang="en-GB" b="1" dirty="0"/>
          </a:p>
        </p:txBody>
      </p:sp>
      <p:pic>
        <p:nvPicPr>
          <p:cNvPr id="3184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196975"/>
            <a:ext cx="5684838" cy="487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9976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81300"/>
            <a:ext cx="8805862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9491" name="Text Box 3"/>
          <p:cNvSpPr txBox="1">
            <a:spLocks noChangeArrowheads="1"/>
          </p:cNvSpPr>
          <p:nvPr/>
        </p:nvSpPr>
        <p:spPr bwMode="auto">
          <a:xfrm>
            <a:off x="539750" y="836613"/>
            <a:ext cx="7920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GB">
              <a:latin typeface="Times New Roman" charset="0"/>
            </a:endParaRPr>
          </a:p>
        </p:txBody>
      </p:sp>
      <p:sp>
        <p:nvSpPr>
          <p:cNvPr id="319492" name="Text Box 4"/>
          <p:cNvSpPr txBox="1">
            <a:spLocks noChangeArrowheads="1"/>
          </p:cNvSpPr>
          <p:nvPr/>
        </p:nvSpPr>
        <p:spPr bwMode="auto">
          <a:xfrm>
            <a:off x="539750" y="692150"/>
            <a:ext cx="63373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/>
              <a:t>Also, what about WL?</a:t>
            </a:r>
          </a:p>
          <a:p>
            <a:pPr algn="l">
              <a:spcBef>
                <a:spcPct val="50000"/>
              </a:spcBef>
            </a:pPr>
            <a:r>
              <a:rPr lang="en-US" dirty="0"/>
              <a:t>E.g., Huang &amp; </a:t>
            </a:r>
            <a:r>
              <a:rPr lang="en-US" dirty="0" err="1"/>
              <a:t>Ji</a:t>
            </a:r>
            <a:r>
              <a:rPr lang="en-US" dirty="0"/>
              <a:t>, 2005,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alpha</a:t>
            </a:r>
            <a:r>
              <a:rPr lang="en-US" dirty="0" smtClean="0"/>
              <a:t> </a:t>
            </a:r>
            <a:r>
              <a:rPr lang="en-US" dirty="0"/>
              <a:t>flare,</a:t>
            </a:r>
          </a:p>
          <a:p>
            <a:pPr algn="l">
              <a:spcBef>
                <a:spcPct val="50000"/>
              </a:spcBef>
            </a:pPr>
            <a:r>
              <a:rPr lang="en-GB" dirty="0"/>
              <a:t>Period about </a:t>
            </a:r>
            <a:r>
              <a:rPr lang="en-GB" b="1" dirty="0"/>
              <a:t>1 min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51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594" name="Picture 2" descr="cor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500438"/>
            <a:ext cx="5087937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6595" name="Picture 3" descr="song_channe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2879725" cy="638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65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88913"/>
            <a:ext cx="2425700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66597" name="Picture 5" descr="map17ma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88913"/>
            <a:ext cx="3295650" cy="317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603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stro2">
  <a:themeElements>
    <a:clrScheme name="astro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stro2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astro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tro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tro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tro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tro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tro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tro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Settings\valery\My Documents\PPpresentations\astro2.pot</Template>
  <TotalTime>8964</TotalTime>
  <Words>1552</Words>
  <Application>Microsoft Macintosh PowerPoint</Application>
  <PresentationFormat>On-screen Show (4:3)</PresentationFormat>
  <Paragraphs>183</Paragraphs>
  <Slides>61</Slides>
  <Notes>1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3" baseType="lpstr">
      <vt:lpstr>astro2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Warwick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Valery</dc:creator>
  <cp:lastModifiedBy>Valery Nakariakov</cp:lastModifiedBy>
  <cp:revision>425</cp:revision>
  <dcterms:created xsi:type="dcterms:W3CDTF">2003-05-07T02:09:24Z</dcterms:created>
  <dcterms:modified xsi:type="dcterms:W3CDTF">2016-03-02T01:58:51Z</dcterms:modified>
</cp:coreProperties>
</file>