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9" r:id="rId1"/>
  </p:sldMasterIdLst>
  <p:notesMasterIdLst>
    <p:notesMasterId r:id="rId17"/>
  </p:notesMasterIdLst>
  <p:sldIdLst>
    <p:sldId id="256" r:id="rId2"/>
    <p:sldId id="268" r:id="rId3"/>
    <p:sldId id="275" r:id="rId4"/>
    <p:sldId id="267" r:id="rId5"/>
    <p:sldId id="277" r:id="rId6"/>
    <p:sldId id="262" r:id="rId7"/>
    <p:sldId id="264" r:id="rId8"/>
    <p:sldId id="266" r:id="rId9"/>
    <p:sldId id="270" r:id="rId10"/>
    <p:sldId id="278" r:id="rId11"/>
    <p:sldId id="271" r:id="rId12"/>
    <p:sldId id="272" r:id="rId13"/>
    <p:sldId id="273" r:id="rId14"/>
    <p:sldId id="274" r:id="rId15"/>
    <p:sldId id="276" r:id="rId16"/>
  </p:sldIdLst>
  <p:sldSz cx="9144000" cy="6858000" type="screen4x3"/>
  <p:notesSz cx="6858000" cy="9144000"/>
  <p:defaultTextStyle>
    <a:defPPr>
      <a:defRPr lang="ja-JP"/>
    </a:defPPr>
    <a:lvl1pPr algn="ctr" rtl="0" fontAlgn="base">
      <a:spcBef>
        <a:spcPct val="20000"/>
      </a:spcBef>
      <a:spcAft>
        <a:spcPct val="0"/>
      </a:spcAft>
      <a:defRPr kumimoji="1" sz="2400" kern="1200">
        <a:solidFill>
          <a:schemeClr val="tx1"/>
        </a:solidFill>
        <a:latin typeface="Times New Roman" charset="0"/>
        <a:ea typeface="ＭＳ Ｐゴシック" charset="-128"/>
        <a:cs typeface="+mn-cs"/>
      </a:defRPr>
    </a:lvl1pPr>
    <a:lvl2pPr marL="457200" algn="ctr" rtl="0" fontAlgn="base">
      <a:spcBef>
        <a:spcPct val="20000"/>
      </a:spcBef>
      <a:spcAft>
        <a:spcPct val="0"/>
      </a:spcAft>
      <a:defRPr kumimoji="1" sz="2400" kern="1200">
        <a:solidFill>
          <a:schemeClr val="tx1"/>
        </a:solidFill>
        <a:latin typeface="Times New Roman" charset="0"/>
        <a:ea typeface="ＭＳ Ｐゴシック" charset="-128"/>
        <a:cs typeface="+mn-cs"/>
      </a:defRPr>
    </a:lvl2pPr>
    <a:lvl3pPr marL="914400" algn="ctr" rtl="0" fontAlgn="base">
      <a:spcBef>
        <a:spcPct val="20000"/>
      </a:spcBef>
      <a:spcAft>
        <a:spcPct val="0"/>
      </a:spcAft>
      <a:defRPr kumimoji="1" sz="2400" kern="1200">
        <a:solidFill>
          <a:schemeClr val="tx1"/>
        </a:solidFill>
        <a:latin typeface="Times New Roman" charset="0"/>
        <a:ea typeface="ＭＳ Ｐゴシック" charset="-128"/>
        <a:cs typeface="+mn-cs"/>
      </a:defRPr>
    </a:lvl3pPr>
    <a:lvl4pPr marL="1371600" algn="ctr" rtl="0" fontAlgn="base">
      <a:spcBef>
        <a:spcPct val="20000"/>
      </a:spcBef>
      <a:spcAft>
        <a:spcPct val="0"/>
      </a:spcAft>
      <a:defRPr kumimoji="1" sz="2400" kern="1200">
        <a:solidFill>
          <a:schemeClr val="tx1"/>
        </a:solidFill>
        <a:latin typeface="Times New Roman" charset="0"/>
        <a:ea typeface="ＭＳ Ｐゴシック" charset="-128"/>
        <a:cs typeface="+mn-cs"/>
      </a:defRPr>
    </a:lvl4pPr>
    <a:lvl5pPr marL="1828800" algn="ctr" rtl="0" fontAlgn="base">
      <a:spcBef>
        <a:spcPct val="20000"/>
      </a:spcBef>
      <a:spcAft>
        <a:spcPct val="0"/>
      </a:spcAft>
      <a:defRPr kumimoji="1" sz="2400" kern="1200">
        <a:solidFill>
          <a:schemeClr val="tx1"/>
        </a:solidFill>
        <a:latin typeface="Times New Roman" charset="0"/>
        <a:ea typeface="ＭＳ Ｐゴシック" charset="-128"/>
        <a:cs typeface="+mn-cs"/>
      </a:defRPr>
    </a:lvl5pPr>
    <a:lvl6pPr marL="2286000" algn="l" defTabSz="914400" rtl="0" eaLnBrk="1" latinLnBrk="0" hangingPunct="1">
      <a:defRPr kumimoji="1" sz="2400" kern="1200">
        <a:solidFill>
          <a:schemeClr val="tx1"/>
        </a:solidFill>
        <a:latin typeface="Times New Roman" charset="0"/>
        <a:ea typeface="ＭＳ Ｐゴシック" charset="-128"/>
        <a:cs typeface="+mn-cs"/>
      </a:defRPr>
    </a:lvl6pPr>
    <a:lvl7pPr marL="2743200" algn="l" defTabSz="914400" rtl="0" eaLnBrk="1" latinLnBrk="0" hangingPunct="1">
      <a:defRPr kumimoji="1" sz="2400" kern="1200">
        <a:solidFill>
          <a:schemeClr val="tx1"/>
        </a:solidFill>
        <a:latin typeface="Times New Roman" charset="0"/>
        <a:ea typeface="ＭＳ Ｐゴシック" charset="-128"/>
        <a:cs typeface="+mn-cs"/>
      </a:defRPr>
    </a:lvl7pPr>
    <a:lvl8pPr marL="3200400" algn="l" defTabSz="914400" rtl="0" eaLnBrk="1" latinLnBrk="0" hangingPunct="1">
      <a:defRPr kumimoji="1" sz="2400" kern="1200">
        <a:solidFill>
          <a:schemeClr val="tx1"/>
        </a:solidFill>
        <a:latin typeface="Times New Roman" charset="0"/>
        <a:ea typeface="ＭＳ Ｐゴシック" charset="-128"/>
        <a:cs typeface="+mn-cs"/>
      </a:defRPr>
    </a:lvl8pPr>
    <a:lvl9pPr marL="3657600" algn="l" defTabSz="914400" rtl="0" eaLnBrk="1" latinLnBrk="0" hangingPunct="1">
      <a:defRPr kumimoji="1" sz="2400" kern="1200">
        <a:solidFill>
          <a:schemeClr val="tx1"/>
        </a:solidFill>
        <a:latin typeface="Times New Roman"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050"/>
    <a:srgbClr val="FFFFFF"/>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3" d="100"/>
          <a:sy n="73" d="100"/>
        </p:scale>
        <p:origin x="47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031381A-2303-4A01-A3F9-84B87BC6D25F}" type="datetimeFigureOut">
              <a:rPr kumimoji="1" lang="ja-JP" altLang="en-US" smtClean="0"/>
              <a:t>2014/5/21</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82D8E4-A434-417A-A8B4-1CBCA6A2373C}" type="slidenum">
              <a:rPr kumimoji="1" lang="ja-JP" altLang="en-US" smtClean="0"/>
              <a:t>‹#›</a:t>
            </a:fld>
            <a:endParaRPr kumimoji="1" lang="ja-JP" altLang="en-US"/>
          </a:p>
        </p:txBody>
      </p:sp>
    </p:spTree>
    <p:extLst>
      <p:ext uri="{BB962C8B-B14F-4D97-AF65-F5344CB8AC3E}">
        <p14:creationId xmlns:p14="http://schemas.microsoft.com/office/powerpoint/2010/main" val="129935379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382D8E4-A434-417A-A8B4-1CBCA6A2373C}" type="slidenum">
              <a:rPr kumimoji="1" lang="ja-JP" altLang="en-US" smtClean="0"/>
              <a:t>1</a:t>
            </a:fld>
            <a:endParaRPr kumimoji="1" lang="ja-JP" altLang="en-US"/>
          </a:p>
        </p:txBody>
      </p:sp>
    </p:spTree>
    <p:extLst>
      <p:ext uri="{BB962C8B-B14F-4D97-AF65-F5344CB8AC3E}">
        <p14:creationId xmlns:p14="http://schemas.microsoft.com/office/powerpoint/2010/main" val="32583868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382D8E4-A434-417A-A8B4-1CBCA6A2373C}" type="slidenum">
              <a:rPr kumimoji="1" lang="ja-JP" altLang="en-US" smtClean="0"/>
              <a:t>4</a:t>
            </a:fld>
            <a:endParaRPr kumimoji="1" lang="ja-JP" altLang="en-US"/>
          </a:p>
        </p:txBody>
      </p:sp>
    </p:spTree>
    <p:extLst>
      <p:ext uri="{BB962C8B-B14F-4D97-AF65-F5344CB8AC3E}">
        <p14:creationId xmlns:p14="http://schemas.microsoft.com/office/powerpoint/2010/main" val="34135305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Master" Target="../slideMasters/slideMaster1.xml"/><Relationship Id="rId1" Type="http://schemas.openxmlformats.org/officeDocument/2006/relationships/themeOverride" Target="../theme/themeOverride1.xml"/><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bg>
      <p:bgPr>
        <a:solidFill>
          <a:schemeClr val="bg1"/>
        </a:solidFill>
        <a:effectLst/>
      </p:bgPr>
    </p:bg>
    <p:spTree>
      <p:nvGrpSpPr>
        <p:cNvPr id="1" name=""/>
        <p:cNvGrpSpPr/>
        <p:nvPr/>
      </p:nvGrpSpPr>
      <p:grpSpPr>
        <a:xfrm>
          <a:off x="0" y="0"/>
          <a:ext cx="0" cy="0"/>
          <a:chOff x="0" y="0"/>
          <a:chExt cx="0" cy="0"/>
        </a:xfrm>
      </p:grpSpPr>
      <p:pic>
        <p:nvPicPr>
          <p:cNvPr id="4" name="Picture 2" descr="案3_TIT背景"/>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75" y="-11113"/>
            <a:ext cx="9175750" cy="6880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広島大学ロゴJ"/>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8063" y="5599113"/>
            <a:ext cx="2014537"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3"/>
          <p:cNvSpPr>
            <a:spLocks noGrp="1" noChangeArrowheads="1"/>
          </p:cNvSpPr>
          <p:nvPr>
            <p:ph type="ctrTitle" sz="quarter"/>
          </p:nvPr>
        </p:nvSpPr>
        <p:spPr>
          <a:xfrm>
            <a:off x="1947863" y="2424113"/>
            <a:ext cx="5200650" cy="701675"/>
          </a:xfrm>
        </p:spPr>
        <p:txBody>
          <a:bodyPr/>
          <a:lstStyle>
            <a:lvl1pPr>
              <a:defRPr sz="3600"/>
            </a:lvl1pPr>
          </a:lstStyle>
          <a:p>
            <a:pPr lvl="0"/>
            <a:r>
              <a:rPr lang="ja-JP" altLang="en-US" noProof="0" smtClean="0"/>
              <a:t>マスタ タイトルの書式設定</a:t>
            </a:r>
          </a:p>
        </p:txBody>
      </p:sp>
      <p:sp>
        <p:nvSpPr>
          <p:cNvPr id="5124" name="Rectangle 4"/>
          <p:cNvSpPr>
            <a:spLocks noGrp="1" noChangeArrowheads="1"/>
          </p:cNvSpPr>
          <p:nvPr>
            <p:ph type="subTitle" sz="quarter" idx="1"/>
          </p:nvPr>
        </p:nvSpPr>
        <p:spPr>
          <a:xfrm>
            <a:off x="1947863" y="3255963"/>
            <a:ext cx="5200650" cy="276225"/>
          </a:xfrm>
        </p:spPr>
        <p:txBody>
          <a:bodyPr/>
          <a:lstStyle>
            <a:lvl1pPr marL="0" indent="0" algn="ctr">
              <a:buFontTx/>
              <a:buNone/>
              <a:defRPr/>
            </a:lvl1pPr>
          </a:lstStyle>
          <a:p>
            <a:pPr lvl="0"/>
            <a:r>
              <a:rPr lang="ja-JP" altLang="en-US" noProof="0" smtClean="0"/>
              <a:t>マスタ サブタイトルの書式設定</a:t>
            </a:r>
          </a:p>
        </p:txBody>
      </p:sp>
    </p:spTree>
    <p:extLst>
      <p:ext uri="{BB962C8B-B14F-4D97-AF65-F5344CB8AC3E}">
        <p14:creationId xmlns:p14="http://schemas.microsoft.com/office/powerpoint/2010/main" val="3092197283"/>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7929068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765175"/>
            <a:ext cx="2000250" cy="5089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539750" y="765175"/>
            <a:ext cx="5851525" cy="5089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1764425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8183099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Tree>
    <p:extLst>
      <p:ext uri="{BB962C8B-B14F-4D97-AF65-F5344CB8AC3E}">
        <p14:creationId xmlns:p14="http://schemas.microsoft.com/office/powerpoint/2010/main" val="2427451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615950" y="1438275"/>
            <a:ext cx="3887788" cy="4416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56138" y="1438275"/>
            <a:ext cx="3887787" cy="4416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64521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36732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Tree>
    <p:extLst>
      <p:ext uri="{BB962C8B-B14F-4D97-AF65-F5344CB8AC3E}">
        <p14:creationId xmlns:p14="http://schemas.microsoft.com/office/powerpoint/2010/main" val="16515678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876047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Tree>
    <p:extLst>
      <p:ext uri="{BB962C8B-B14F-4D97-AF65-F5344CB8AC3E}">
        <p14:creationId xmlns:p14="http://schemas.microsoft.com/office/powerpoint/2010/main" val="12113274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Tree>
    <p:extLst>
      <p:ext uri="{BB962C8B-B14F-4D97-AF65-F5344CB8AC3E}">
        <p14:creationId xmlns:p14="http://schemas.microsoft.com/office/powerpoint/2010/main" val="14253328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6" name="Picture 2" descr="案3_body背景"/>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113" y="-11113"/>
            <a:ext cx="9166226" cy="6880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 Box 3"/>
          <p:cNvSpPr txBox="1">
            <a:spLocks noChangeArrowheads="1"/>
          </p:cNvSpPr>
          <p:nvPr/>
        </p:nvSpPr>
        <p:spPr bwMode="auto">
          <a:xfrm>
            <a:off x="3805238" y="6181725"/>
            <a:ext cx="1543050" cy="138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lgn="l" defTabSz="803275">
              <a:spcBef>
                <a:spcPct val="0"/>
              </a:spcBef>
              <a:defRPr kumimoji="1">
                <a:solidFill>
                  <a:schemeClr val="tx1"/>
                </a:solidFill>
                <a:latin typeface="Arial" charset="0"/>
                <a:ea typeface="ＭＳ Ｐゴシック" charset="-128"/>
              </a:defRPr>
            </a:lvl1pPr>
            <a:lvl2pPr marL="401638" algn="l" defTabSz="803275">
              <a:spcBef>
                <a:spcPct val="0"/>
              </a:spcBef>
              <a:defRPr kumimoji="1">
                <a:solidFill>
                  <a:schemeClr val="tx1"/>
                </a:solidFill>
                <a:latin typeface="Arial" charset="0"/>
                <a:ea typeface="ＭＳ Ｐゴシック" charset="-128"/>
              </a:defRPr>
            </a:lvl2pPr>
            <a:lvl3pPr marL="803275" algn="l" defTabSz="803275">
              <a:spcBef>
                <a:spcPct val="0"/>
              </a:spcBef>
              <a:defRPr kumimoji="1">
                <a:solidFill>
                  <a:schemeClr val="tx1"/>
                </a:solidFill>
                <a:latin typeface="Arial" charset="0"/>
                <a:ea typeface="ＭＳ Ｐゴシック" charset="-128"/>
              </a:defRPr>
            </a:lvl3pPr>
            <a:lvl4pPr marL="1204913" algn="l" defTabSz="803275">
              <a:spcBef>
                <a:spcPct val="0"/>
              </a:spcBef>
              <a:defRPr kumimoji="1">
                <a:solidFill>
                  <a:schemeClr val="tx1"/>
                </a:solidFill>
                <a:latin typeface="Arial" charset="0"/>
                <a:ea typeface="ＭＳ Ｐゴシック" charset="-128"/>
              </a:defRPr>
            </a:lvl4pPr>
            <a:lvl5pPr marL="1606550" algn="l" defTabSz="803275">
              <a:spcBef>
                <a:spcPct val="0"/>
              </a:spcBef>
              <a:defRPr kumimoji="1">
                <a:solidFill>
                  <a:schemeClr val="tx1"/>
                </a:solidFill>
                <a:latin typeface="Arial" charset="0"/>
                <a:ea typeface="ＭＳ Ｐゴシック" charset="-128"/>
              </a:defRPr>
            </a:lvl5pPr>
            <a:lvl6pPr marL="2063750" defTabSz="803275" fontAlgn="base">
              <a:spcBef>
                <a:spcPct val="0"/>
              </a:spcBef>
              <a:spcAft>
                <a:spcPct val="0"/>
              </a:spcAft>
              <a:defRPr kumimoji="1">
                <a:solidFill>
                  <a:schemeClr val="tx1"/>
                </a:solidFill>
                <a:latin typeface="Arial" charset="0"/>
                <a:ea typeface="ＭＳ Ｐゴシック" charset="-128"/>
              </a:defRPr>
            </a:lvl6pPr>
            <a:lvl7pPr marL="2520950" defTabSz="803275" fontAlgn="base">
              <a:spcBef>
                <a:spcPct val="0"/>
              </a:spcBef>
              <a:spcAft>
                <a:spcPct val="0"/>
              </a:spcAft>
              <a:defRPr kumimoji="1">
                <a:solidFill>
                  <a:schemeClr val="tx1"/>
                </a:solidFill>
                <a:latin typeface="Arial" charset="0"/>
                <a:ea typeface="ＭＳ Ｐゴシック" charset="-128"/>
              </a:defRPr>
            </a:lvl7pPr>
            <a:lvl8pPr marL="2978150" defTabSz="803275" fontAlgn="base">
              <a:spcBef>
                <a:spcPct val="0"/>
              </a:spcBef>
              <a:spcAft>
                <a:spcPct val="0"/>
              </a:spcAft>
              <a:defRPr kumimoji="1">
                <a:solidFill>
                  <a:schemeClr val="tx1"/>
                </a:solidFill>
                <a:latin typeface="Arial" charset="0"/>
                <a:ea typeface="ＭＳ Ｐゴシック" charset="-128"/>
              </a:defRPr>
            </a:lvl8pPr>
            <a:lvl9pPr marL="3435350" defTabSz="803275" fontAlgn="base">
              <a:spcBef>
                <a:spcPct val="0"/>
              </a:spcBef>
              <a:spcAft>
                <a:spcPct val="0"/>
              </a:spcAft>
              <a:defRPr kumimoji="1">
                <a:solidFill>
                  <a:schemeClr val="tx1"/>
                </a:solidFill>
                <a:latin typeface="Arial" charset="0"/>
                <a:ea typeface="ＭＳ Ｐゴシック" charset="-128"/>
              </a:defRPr>
            </a:lvl9pPr>
          </a:lstStyle>
          <a:p>
            <a:pPr algn="ctr">
              <a:spcBef>
                <a:spcPct val="50000"/>
              </a:spcBef>
              <a:defRPr/>
            </a:pPr>
            <a:fld id="{2ED8D6C8-F968-4849-9655-F1B2E511E6A2}" type="slidenum">
              <a:rPr lang="en-US" altLang="ja-JP" sz="900" smtClean="0">
                <a:latin typeface="ＭＳ Ｐゴシック" charset="-128"/>
              </a:rPr>
              <a:pPr algn="ctr">
                <a:spcBef>
                  <a:spcPct val="50000"/>
                </a:spcBef>
                <a:defRPr/>
              </a:pPr>
              <a:t>‹#›</a:t>
            </a:fld>
            <a:endParaRPr lang="en-US" altLang="ja-JP" sz="900" smtClean="0">
              <a:latin typeface="ＭＳ Ｐゴシック" charset="-128"/>
            </a:endParaRPr>
          </a:p>
        </p:txBody>
      </p:sp>
      <p:sp>
        <p:nvSpPr>
          <p:cNvPr id="1028" name="Rectangle 4"/>
          <p:cNvSpPr>
            <a:spLocks noGrp="1" noChangeArrowheads="1"/>
          </p:cNvSpPr>
          <p:nvPr>
            <p:ph type="title"/>
          </p:nvPr>
        </p:nvSpPr>
        <p:spPr bwMode="auto">
          <a:xfrm>
            <a:off x="539750" y="765175"/>
            <a:ext cx="7926388"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ja-JP" altLang="en-US" smtClean="0"/>
              <a:t>マスタ タイトルの書式設定</a:t>
            </a:r>
          </a:p>
        </p:txBody>
      </p:sp>
      <p:sp>
        <p:nvSpPr>
          <p:cNvPr id="1029" name="Rectangle 5"/>
          <p:cNvSpPr>
            <a:spLocks noGrp="1" noChangeArrowheads="1"/>
          </p:cNvSpPr>
          <p:nvPr>
            <p:ph type="body" idx="1"/>
          </p:nvPr>
        </p:nvSpPr>
        <p:spPr bwMode="auto">
          <a:xfrm>
            <a:off x="615950" y="1438275"/>
            <a:ext cx="7927975" cy="441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pic>
        <p:nvPicPr>
          <p:cNvPr id="1030" name="Picture 6" descr="広島大学ロゴJ"/>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380288" y="179388"/>
            <a:ext cx="1325562"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2"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ctr" defTabSz="906463" rtl="0" eaLnBrk="0" fontAlgn="base" hangingPunct="0">
        <a:spcBef>
          <a:spcPct val="0"/>
        </a:spcBef>
        <a:spcAft>
          <a:spcPct val="0"/>
        </a:spcAft>
        <a:defRPr kumimoji="1" sz="2800">
          <a:solidFill>
            <a:schemeClr val="tx2"/>
          </a:solidFill>
          <a:latin typeface="+mj-lt"/>
          <a:ea typeface="+mj-ea"/>
          <a:cs typeface="+mj-cs"/>
        </a:defRPr>
      </a:lvl1pPr>
      <a:lvl2pPr algn="ctr" defTabSz="906463" rtl="0" eaLnBrk="0" fontAlgn="base" hangingPunct="0">
        <a:spcBef>
          <a:spcPct val="0"/>
        </a:spcBef>
        <a:spcAft>
          <a:spcPct val="0"/>
        </a:spcAft>
        <a:defRPr kumimoji="1" sz="2800">
          <a:solidFill>
            <a:schemeClr val="tx2"/>
          </a:solidFill>
          <a:latin typeface="ＭＳ Ｐゴシック" charset="-128"/>
          <a:ea typeface="ＭＳ Ｐゴシック" charset="-128"/>
        </a:defRPr>
      </a:lvl2pPr>
      <a:lvl3pPr algn="ctr" defTabSz="906463" rtl="0" eaLnBrk="0" fontAlgn="base" hangingPunct="0">
        <a:spcBef>
          <a:spcPct val="0"/>
        </a:spcBef>
        <a:spcAft>
          <a:spcPct val="0"/>
        </a:spcAft>
        <a:defRPr kumimoji="1" sz="2800">
          <a:solidFill>
            <a:schemeClr val="tx2"/>
          </a:solidFill>
          <a:latin typeface="ＭＳ Ｐゴシック" charset="-128"/>
          <a:ea typeface="ＭＳ Ｐゴシック" charset="-128"/>
        </a:defRPr>
      </a:lvl3pPr>
      <a:lvl4pPr algn="ctr" defTabSz="906463" rtl="0" eaLnBrk="0" fontAlgn="base" hangingPunct="0">
        <a:spcBef>
          <a:spcPct val="0"/>
        </a:spcBef>
        <a:spcAft>
          <a:spcPct val="0"/>
        </a:spcAft>
        <a:defRPr kumimoji="1" sz="2800">
          <a:solidFill>
            <a:schemeClr val="tx2"/>
          </a:solidFill>
          <a:latin typeface="ＭＳ Ｐゴシック" charset="-128"/>
          <a:ea typeface="ＭＳ Ｐゴシック" charset="-128"/>
        </a:defRPr>
      </a:lvl4pPr>
      <a:lvl5pPr algn="ctr" defTabSz="906463" rtl="0" eaLnBrk="0" fontAlgn="base" hangingPunct="0">
        <a:spcBef>
          <a:spcPct val="0"/>
        </a:spcBef>
        <a:spcAft>
          <a:spcPct val="0"/>
        </a:spcAft>
        <a:defRPr kumimoji="1" sz="2800">
          <a:solidFill>
            <a:schemeClr val="tx2"/>
          </a:solidFill>
          <a:latin typeface="ＭＳ Ｐゴシック" charset="-128"/>
          <a:ea typeface="ＭＳ Ｐゴシック" charset="-128"/>
        </a:defRPr>
      </a:lvl5pPr>
      <a:lvl6pPr marL="457200" algn="ctr" defTabSz="906463" rtl="0" fontAlgn="base">
        <a:spcBef>
          <a:spcPct val="0"/>
        </a:spcBef>
        <a:spcAft>
          <a:spcPct val="0"/>
        </a:spcAft>
        <a:defRPr kumimoji="1" sz="2800">
          <a:solidFill>
            <a:schemeClr val="tx2"/>
          </a:solidFill>
          <a:latin typeface="ＭＳ Ｐゴシック" charset="-128"/>
          <a:ea typeface="ＭＳ Ｐゴシック" charset="-128"/>
        </a:defRPr>
      </a:lvl6pPr>
      <a:lvl7pPr marL="914400" algn="ctr" defTabSz="906463" rtl="0" fontAlgn="base">
        <a:spcBef>
          <a:spcPct val="0"/>
        </a:spcBef>
        <a:spcAft>
          <a:spcPct val="0"/>
        </a:spcAft>
        <a:defRPr kumimoji="1" sz="2800">
          <a:solidFill>
            <a:schemeClr val="tx2"/>
          </a:solidFill>
          <a:latin typeface="ＭＳ Ｐゴシック" charset="-128"/>
          <a:ea typeface="ＭＳ Ｐゴシック" charset="-128"/>
        </a:defRPr>
      </a:lvl7pPr>
      <a:lvl8pPr marL="1371600" algn="ctr" defTabSz="906463" rtl="0" fontAlgn="base">
        <a:spcBef>
          <a:spcPct val="0"/>
        </a:spcBef>
        <a:spcAft>
          <a:spcPct val="0"/>
        </a:spcAft>
        <a:defRPr kumimoji="1" sz="2800">
          <a:solidFill>
            <a:schemeClr val="tx2"/>
          </a:solidFill>
          <a:latin typeface="ＭＳ Ｐゴシック" charset="-128"/>
          <a:ea typeface="ＭＳ Ｐゴシック" charset="-128"/>
        </a:defRPr>
      </a:lvl8pPr>
      <a:lvl9pPr marL="1828800" algn="ctr" defTabSz="906463" rtl="0" fontAlgn="base">
        <a:spcBef>
          <a:spcPct val="0"/>
        </a:spcBef>
        <a:spcAft>
          <a:spcPct val="0"/>
        </a:spcAft>
        <a:defRPr kumimoji="1" sz="2800">
          <a:solidFill>
            <a:schemeClr val="tx2"/>
          </a:solidFill>
          <a:latin typeface="ＭＳ Ｐゴシック" charset="-128"/>
          <a:ea typeface="ＭＳ Ｐゴシック" charset="-128"/>
        </a:defRPr>
      </a:lvl9pPr>
    </p:titleStyle>
    <p:bodyStyle>
      <a:lvl1pPr marL="338138" indent="-338138" algn="l" defTabSz="906463" rtl="0" eaLnBrk="0" fontAlgn="base" hangingPunct="0">
        <a:spcBef>
          <a:spcPct val="20000"/>
        </a:spcBef>
        <a:spcAft>
          <a:spcPct val="0"/>
        </a:spcAft>
        <a:buChar char="•"/>
        <a:defRPr kumimoji="1">
          <a:solidFill>
            <a:schemeClr val="tx1"/>
          </a:solidFill>
          <a:latin typeface="+mn-lt"/>
          <a:ea typeface="+mn-ea"/>
          <a:cs typeface="+mn-cs"/>
        </a:defRPr>
      </a:lvl1pPr>
      <a:lvl2pPr marL="735013" indent="-280988" algn="l" defTabSz="906463" rtl="0" eaLnBrk="0" fontAlgn="base" hangingPunct="0">
        <a:spcBef>
          <a:spcPct val="20000"/>
        </a:spcBef>
        <a:spcAft>
          <a:spcPct val="0"/>
        </a:spcAft>
        <a:buChar char="–"/>
        <a:defRPr kumimoji="1" sz="1600">
          <a:solidFill>
            <a:schemeClr val="tx1"/>
          </a:solidFill>
          <a:latin typeface="+mn-lt"/>
          <a:ea typeface="+mn-ea"/>
        </a:defRPr>
      </a:lvl2pPr>
      <a:lvl3pPr marL="1131888" indent="-225425" algn="l" defTabSz="906463" rtl="0" eaLnBrk="0" fontAlgn="base" hangingPunct="0">
        <a:spcBef>
          <a:spcPct val="20000"/>
        </a:spcBef>
        <a:spcAft>
          <a:spcPct val="0"/>
        </a:spcAft>
        <a:buChar char="•"/>
        <a:defRPr kumimoji="1" sz="1400">
          <a:solidFill>
            <a:schemeClr val="tx1"/>
          </a:solidFill>
          <a:latin typeface="+mn-lt"/>
          <a:ea typeface="+mn-ea"/>
        </a:defRPr>
      </a:lvl3pPr>
      <a:lvl4pPr marL="1585913" indent="-227013" algn="l" defTabSz="906463" rtl="0" eaLnBrk="0" fontAlgn="base" hangingPunct="0">
        <a:spcBef>
          <a:spcPct val="20000"/>
        </a:spcBef>
        <a:spcAft>
          <a:spcPct val="0"/>
        </a:spcAft>
        <a:buChar char="–"/>
        <a:defRPr kumimoji="1" sz="1200">
          <a:solidFill>
            <a:schemeClr val="tx1"/>
          </a:solidFill>
          <a:latin typeface="+mn-lt"/>
          <a:ea typeface="+mn-ea"/>
        </a:defRPr>
      </a:lvl4pPr>
      <a:lvl5pPr marL="2036763" indent="-225425" algn="l" defTabSz="906463" rtl="0" eaLnBrk="0" fontAlgn="base" hangingPunct="0">
        <a:spcBef>
          <a:spcPct val="20000"/>
        </a:spcBef>
        <a:spcAft>
          <a:spcPct val="0"/>
        </a:spcAft>
        <a:buChar char="»"/>
        <a:defRPr kumimoji="1" sz="1100">
          <a:solidFill>
            <a:schemeClr val="tx1"/>
          </a:solidFill>
          <a:latin typeface="+mn-lt"/>
          <a:ea typeface="+mn-ea"/>
        </a:defRPr>
      </a:lvl5pPr>
      <a:lvl6pPr marL="2493963" indent="-225425" algn="l" defTabSz="906463" rtl="0" fontAlgn="base">
        <a:spcBef>
          <a:spcPct val="20000"/>
        </a:spcBef>
        <a:spcAft>
          <a:spcPct val="0"/>
        </a:spcAft>
        <a:buChar char="»"/>
        <a:defRPr kumimoji="1" sz="1100">
          <a:solidFill>
            <a:schemeClr val="tx1"/>
          </a:solidFill>
          <a:latin typeface="+mn-lt"/>
          <a:ea typeface="+mn-ea"/>
        </a:defRPr>
      </a:lvl6pPr>
      <a:lvl7pPr marL="2951163" indent="-225425" algn="l" defTabSz="906463" rtl="0" fontAlgn="base">
        <a:spcBef>
          <a:spcPct val="20000"/>
        </a:spcBef>
        <a:spcAft>
          <a:spcPct val="0"/>
        </a:spcAft>
        <a:buChar char="»"/>
        <a:defRPr kumimoji="1" sz="1100">
          <a:solidFill>
            <a:schemeClr val="tx1"/>
          </a:solidFill>
          <a:latin typeface="+mn-lt"/>
          <a:ea typeface="+mn-ea"/>
        </a:defRPr>
      </a:lvl7pPr>
      <a:lvl8pPr marL="3408363" indent="-225425" algn="l" defTabSz="906463" rtl="0" fontAlgn="base">
        <a:spcBef>
          <a:spcPct val="20000"/>
        </a:spcBef>
        <a:spcAft>
          <a:spcPct val="0"/>
        </a:spcAft>
        <a:buChar char="»"/>
        <a:defRPr kumimoji="1" sz="1100">
          <a:solidFill>
            <a:schemeClr val="tx1"/>
          </a:solidFill>
          <a:latin typeface="+mn-lt"/>
          <a:ea typeface="+mn-ea"/>
        </a:defRPr>
      </a:lvl8pPr>
      <a:lvl9pPr marL="3865563" indent="-225425" algn="l" defTabSz="906463" rtl="0" fontAlgn="base">
        <a:spcBef>
          <a:spcPct val="20000"/>
        </a:spcBef>
        <a:spcAft>
          <a:spcPct val="0"/>
        </a:spcAft>
        <a:buChar char="»"/>
        <a:defRPr kumimoji="1" sz="11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eg"/><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emf"/></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hyperlink" Target="http://www.google.co.jp/url?sa=i&amp;rct=j&amp;q=&amp;esrc=s&amp;frm=1&amp;source=images&amp;cd=&amp;cad=rja&amp;docid=f8W9MUIIa4TqeM&amp;tbnid=yytZ-nqLkeZ4vM:&amp;ved=0CAUQjRw&amp;url=http://mthamilton.ucolick.org/techdocs/instruments/kast/hw_overview.html&amp;ei=MyhDUY63JYSRkgXkjYH4DQ&amp;bvm=bv.43828540,d.aGc&amp;psig=AFQjCNHrgURyzu_8f6lH_vpg2XYvAUJLSg&amp;ust=1363442095242261" TargetMode="External"/><Relationship Id="rId1" Type="http://schemas.openxmlformats.org/officeDocument/2006/relationships/slideLayout" Target="../slideLayouts/slideLayout2.xml"/><Relationship Id="rId4" Type="http://schemas.openxmlformats.org/officeDocument/2006/relationships/image" Target="../media/image17.gif"/></Relationships>
</file>

<file path=ppt/slides/_rels/slide8.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hyperlink" Target="http://www.google.co.jp/url?sa=i&amp;rct=j&amp;q=&amp;esrc=s&amp;frm=1&amp;source=images&amp;cd=&amp;cad=rja&amp;docid=YvLIh_p-LAh9AM&amp;tbnid=1LLKujbMnFC1lM:&amp;ved=0CAUQjRw&amp;url=http://www.eyes-on-the-skies.org/shs/Zeeman%20Effect.htm&amp;ei=tfVDUfj7OILKkwWtxYGgCg&amp;bvm=bv.43828540,d.dGI&amp;psig=AFQjCNF53dr1MRuNBbujA863iEQVYcq-WA&amp;ust=1363494615443943" TargetMode="External"/><Relationship Id="rId1" Type="http://schemas.openxmlformats.org/officeDocument/2006/relationships/slideLayout" Target="../slideLayouts/slideLayout2.xml"/><Relationship Id="rId4" Type="http://schemas.openxmlformats.org/officeDocument/2006/relationships/image" Target="../media/image19.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3568" y="908720"/>
            <a:ext cx="7920880" cy="1496541"/>
          </a:xfrm>
        </p:spPr>
        <p:txBody>
          <a:bodyPr/>
          <a:lstStyle/>
          <a:p>
            <a:pPr eaLnBrk="1" hangingPunct="1"/>
            <a:r>
              <a:rPr lang="en-US" altLang="ja-JP" dirty="0"/>
              <a:t>3.8m</a:t>
            </a:r>
            <a:r>
              <a:rPr lang="ja-JP" altLang="en-US" dirty="0"/>
              <a:t>鏡を用いた偏光天文学</a:t>
            </a:r>
            <a:r>
              <a:rPr lang="ja-JP" altLang="en-US" dirty="0" smtClean="0"/>
              <a:t>：</a:t>
            </a:r>
            <a:r>
              <a:rPr lang="en-US" altLang="ja-JP" dirty="0" smtClean="0"/>
              <a:t/>
            </a:r>
            <a:br>
              <a:rPr lang="en-US" altLang="ja-JP" dirty="0" smtClean="0"/>
            </a:br>
            <a:r>
              <a:rPr lang="en-US" altLang="ja-JP" sz="1600" dirty="0" smtClean="0"/>
              <a:t/>
            </a:r>
            <a:br>
              <a:rPr lang="en-US" altLang="ja-JP" sz="1600" dirty="0" smtClean="0"/>
            </a:br>
            <a:r>
              <a:rPr lang="ja-JP" altLang="en-US" sz="4000" dirty="0" smtClean="0"/>
              <a:t>星</a:t>
            </a:r>
            <a:r>
              <a:rPr lang="ja-JP" altLang="en-US" sz="4000" dirty="0"/>
              <a:t>周磁場から</a:t>
            </a:r>
            <a:r>
              <a:rPr lang="en-US" altLang="ja-JP" sz="4000" dirty="0"/>
              <a:t>GRB/AGN</a:t>
            </a:r>
            <a:r>
              <a:rPr lang="ja-JP" altLang="en-US" sz="4000" dirty="0"/>
              <a:t>ジェットまで</a:t>
            </a:r>
            <a:endParaRPr lang="ja-JP" altLang="ja-JP" sz="4000" dirty="0" smtClean="0"/>
          </a:p>
        </p:txBody>
      </p:sp>
      <p:sp>
        <p:nvSpPr>
          <p:cNvPr id="3075" name="Rectangle 3"/>
          <p:cNvSpPr>
            <a:spLocks noGrp="1" noChangeArrowheads="1"/>
          </p:cNvSpPr>
          <p:nvPr>
            <p:ph type="subTitle" idx="1"/>
          </p:nvPr>
        </p:nvSpPr>
        <p:spPr>
          <a:xfrm>
            <a:off x="2043683" y="3573016"/>
            <a:ext cx="5200650" cy="965200"/>
          </a:xfrm>
        </p:spPr>
        <p:txBody>
          <a:bodyPr/>
          <a:lstStyle/>
          <a:p>
            <a:pPr eaLnBrk="1" hangingPunct="1"/>
            <a:r>
              <a:rPr lang="ja-JP" altLang="en-US" sz="2800" dirty="0" smtClean="0"/>
              <a:t>広島大学　宇宙科学センター</a:t>
            </a:r>
            <a:endParaRPr lang="en-US" altLang="ja-JP" sz="2800" dirty="0" smtClean="0"/>
          </a:p>
          <a:p>
            <a:pPr eaLnBrk="1" hangingPunct="1"/>
            <a:r>
              <a:rPr lang="ja-JP" altLang="en-US" sz="2800" dirty="0" smtClean="0"/>
              <a:t>川端　弘治</a:t>
            </a:r>
            <a:endParaRPr lang="ja-JP" altLang="ja-JP" sz="28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彗星ダストの円偏光</a:t>
            </a:r>
            <a:endParaRPr kumimoji="1" lang="ja-JP" altLang="en-US" dirty="0"/>
          </a:p>
        </p:txBody>
      </p:sp>
      <p:sp>
        <p:nvSpPr>
          <p:cNvPr id="3" name="コンテンツ プレースホルダー 2"/>
          <p:cNvSpPr>
            <a:spLocks noGrp="1"/>
          </p:cNvSpPr>
          <p:nvPr>
            <p:ph idx="1"/>
          </p:nvPr>
        </p:nvSpPr>
        <p:spPr>
          <a:xfrm>
            <a:off x="971600" y="5485775"/>
            <a:ext cx="7724812" cy="769516"/>
          </a:xfrm>
        </p:spPr>
        <p:txBody>
          <a:bodyPr/>
          <a:lstStyle/>
          <a:p>
            <a:pPr marL="0" indent="0">
              <a:buNone/>
            </a:pPr>
            <a:r>
              <a:rPr lang="ja-JP" altLang="en-US" dirty="0" smtClean="0"/>
              <a:t>どの彗星でも左回りの円偏光が有意に検出されるようである</a:t>
            </a:r>
            <a:endParaRPr lang="en-US" altLang="ja-JP" dirty="0" smtClean="0"/>
          </a:p>
          <a:p>
            <a:pPr marL="0" indent="0">
              <a:buNone/>
            </a:pPr>
            <a:r>
              <a:rPr lang="ja-JP" altLang="en-US" dirty="0" smtClean="0"/>
              <a:t>なぜ左回りか？　</a:t>
            </a:r>
            <a:endParaRPr kumimoji="1" lang="ja-JP" altLang="en-US" dirty="0"/>
          </a:p>
        </p:txBody>
      </p:sp>
      <p:sp>
        <p:nvSpPr>
          <p:cNvPr id="4" name="テキスト ボックス 3"/>
          <p:cNvSpPr txBox="1"/>
          <p:nvPr/>
        </p:nvSpPr>
        <p:spPr>
          <a:xfrm>
            <a:off x="1691680" y="1245416"/>
            <a:ext cx="4974439" cy="1397306"/>
          </a:xfrm>
          <a:prstGeom prst="rect">
            <a:avLst/>
          </a:prstGeom>
          <a:noFill/>
        </p:spPr>
        <p:txBody>
          <a:bodyPr wrap="none" rtlCol="0">
            <a:spAutoFit/>
          </a:bodyPr>
          <a:lstStyle/>
          <a:p>
            <a:pPr algn="l"/>
            <a:r>
              <a:rPr lang="ja-JP" altLang="en-US" sz="2000" dirty="0" smtClean="0"/>
              <a:t>ダスト雲による光散乱で円偏光が生じる場合</a:t>
            </a:r>
            <a:endParaRPr lang="en-US" altLang="ja-JP" sz="2000" dirty="0" smtClean="0"/>
          </a:p>
          <a:p>
            <a:pPr algn="l"/>
            <a:r>
              <a:rPr lang="ja-JP" altLang="en-US" sz="1800" dirty="0" smtClean="0"/>
              <a:t>・</a:t>
            </a:r>
            <a:r>
              <a:rPr kumimoji="1" lang="ja-JP" altLang="en-US" sz="1800" dirty="0" smtClean="0"/>
              <a:t>非等方な媒質における多重散乱</a:t>
            </a:r>
            <a:endParaRPr kumimoji="1" lang="en-US" altLang="ja-JP" sz="1800" dirty="0" smtClean="0"/>
          </a:p>
          <a:p>
            <a:pPr algn="l"/>
            <a:r>
              <a:rPr lang="ja-JP" altLang="en-US" sz="1800" dirty="0" smtClean="0"/>
              <a:t>・整列した非球状ダストによる散乱</a:t>
            </a:r>
            <a:endParaRPr lang="en-US" altLang="ja-JP" sz="1800" dirty="0" smtClean="0"/>
          </a:p>
          <a:p>
            <a:pPr algn="l"/>
            <a:r>
              <a:rPr kumimoji="1" lang="ja-JP" altLang="en-US" sz="1800" dirty="0" smtClean="0"/>
              <a:t>・光学活性分子が付着したダストによる散乱</a:t>
            </a:r>
            <a:endParaRPr kumimoji="1" lang="ja-JP" altLang="en-US" sz="1800" dirty="0"/>
          </a:p>
        </p:txBody>
      </p:sp>
      <p:pic>
        <p:nvPicPr>
          <p:cNvPr id="5" name="図 4"/>
          <p:cNvPicPr>
            <a:picLocks noChangeAspect="1"/>
          </p:cNvPicPr>
          <p:nvPr/>
        </p:nvPicPr>
        <p:blipFill>
          <a:blip r:embed="rId2"/>
          <a:stretch>
            <a:fillRect/>
          </a:stretch>
        </p:blipFill>
        <p:spPr>
          <a:xfrm>
            <a:off x="1331640" y="2733050"/>
            <a:ext cx="5153025" cy="2752725"/>
          </a:xfrm>
          <a:prstGeom prst="rect">
            <a:avLst/>
          </a:prstGeom>
        </p:spPr>
      </p:pic>
      <p:sp>
        <p:nvSpPr>
          <p:cNvPr id="6" name="テキスト ボックス 5"/>
          <p:cNvSpPr txBox="1"/>
          <p:nvPr/>
        </p:nvSpPr>
        <p:spPr>
          <a:xfrm>
            <a:off x="6484665" y="4713298"/>
            <a:ext cx="1662635" cy="338554"/>
          </a:xfrm>
          <a:prstGeom prst="rect">
            <a:avLst/>
          </a:prstGeom>
          <a:noFill/>
        </p:spPr>
        <p:txBody>
          <a:bodyPr wrap="none" rtlCol="0">
            <a:spAutoFit/>
          </a:bodyPr>
          <a:lstStyle/>
          <a:p>
            <a:pPr algn="l"/>
            <a:r>
              <a:rPr kumimoji="1" lang="en-US" altLang="ja-JP" sz="1600" dirty="0" err="1" smtClean="0"/>
              <a:t>Rosenbush</a:t>
            </a:r>
            <a:r>
              <a:rPr lang="en-US" altLang="ja-JP" sz="1600" dirty="0" smtClean="0"/>
              <a:t>+ 2008</a:t>
            </a:r>
            <a:endParaRPr kumimoji="1" lang="ja-JP" altLang="en-US" sz="1600" dirty="0"/>
          </a:p>
        </p:txBody>
      </p:sp>
    </p:spTree>
    <p:extLst>
      <p:ext uri="{BB962C8B-B14F-4D97-AF65-F5344CB8AC3E}">
        <p14:creationId xmlns:p14="http://schemas.microsoft.com/office/powerpoint/2010/main" val="109452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星周ダスト雲／星形成領域の磁場</a:t>
            </a:r>
            <a:endParaRPr kumimoji="1" lang="ja-JP" altLang="en-US" dirty="0"/>
          </a:p>
        </p:txBody>
      </p:sp>
      <p:pic>
        <p:nvPicPr>
          <p:cNvPr id="4" name="図 3"/>
          <p:cNvPicPr>
            <a:picLocks noChangeAspect="1"/>
          </p:cNvPicPr>
          <p:nvPr/>
        </p:nvPicPr>
        <p:blipFill>
          <a:blip r:embed="rId2"/>
          <a:stretch>
            <a:fillRect/>
          </a:stretch>
        </p:blipFill>
        <p:spPr>
          <a:xfrm>
            <a:off x="4502944" y="2034485"/>
            <a:ext cx="3893400" cy="2964067"/>
          </a:xfrm>
          <a:prstGeom prst="rect">
            <a:avLst/>
          </a:prstGeom>
        </p:spPr>
      </p:pic>
      <p:sp>
        <p:nvSpPr>
          <p:cNvPr id="5" name="テキスト ボックス 4"/>
          <p:cNvSpPr txBox="1"/>
          <p:nvPr/>
        </p:nvSpPr>
        <p:spPr>
          <a:xfrm>
            <a:off x="4502944" y="1332050"/>
            <a:ext cx="4012637" cy="634020"/>
          </a:xfrm>
          <a:prstGeom prst="rect">
            <a:avLst/>
          </a:prstGeom>
          <a:noFill/>
        </p:spPr>
        <p:txBody>
          <a:bodyPr wrap="none" rtlCol="0">
            <a:spAutoFit/>
          </a:bodyPr>
          <a:lstStyle/>
          <a:p>
            <a:r>
              <a:rPr kumimoji="1" lang="ja-JP" altLang="en-US" sz="1600" dirty="0" smtClean="0"/>
              <a:t>星形成領域 </a:t>
            </a:r>
            <a:r>
              <a:rPr kumimoji="1" lang="en-US" altLang="ja-JP" sz="1600" dirty="0" smtClean="0"/>
              <a:t>NGC 6334-V</a:t>
            </a:r>
            <a:r>
              <a:rPr kumimoji="1" lang="ja-JP" altLang="en-US" sz="1600" dirty="0" err="1" smtClean="0"/>
              <a:t>の近赤外偏光撮</a:t>
            </a:r>
            <a:r>
              <a:rPr kumimoji="1" lang="ja-JP" altLang="en-US" sz="1600" dirty="0" smtClean="0"/>
              <a:t>像</a:t>
            </a:r>
            <a:endParaRPr kumimoji="1" lang="en-US" altLang="ja-JP" sz="1600" dirty="0" smtClean="0"/>
          </a:p>
          <a:p>
            <a:r>
              <a:rPr lang="ja-JP" altLang="en-US" sz="1600" dirty="0" smtClean="0"/>
              <a:t>（</a:t>
            </a:r>
            <a:r>
              <a:rPr lang="en-US" altLang="ja-JP" sz="1600" dirty="0" smtClean="0"/>
              <a:t>IRSF/SIRPOL</a:t>
            </a:r>
            <a:r>
              <a:rPr lang="ja-JP" altLang="en-US" sz="1600" dirty="0" smtClean="0"/>
              <a:t>）</a:t>
            </a:r>
            <a:endParaRPr kumimoji="1" lang="ja-JP" altLang="en-US" sz="1600" dirty="0"/>
          </a:p>
        </p:txBody>
      </p:sp>
      <p:sp>
        <p:nvSpPr>
          <p:cNvPr id="7" name="テキスト ボックス 6"/>
          <p:cNvSpPr txBox="1"/>
          <p:nvPr/>
        </p:nvSpPr>
        <p:spPr>
          <a:xfrm>
            <a:off x="4897168" y="2131195"/>
            <a:ext cx="927946" cy="338554"/>
          </a:xfrm>
          <a:prstGeom prst="rect">
            <a:avLst/>
          </a:prstGeom>
          <a:noFill/>
        </p:spPr>
        <p:txBody>
          <a:bodyPr wrap="none" rtlCol="0">
            <a:spAutoFit/>
          </a:bodyPr>
          <a:lstStyle/>
          <a:p>
            <a:r>
              <a:rPr kumimoji="1" lang="en-US" altLang="ja-JP" sz="1600" dirty="0" smtClean="0">
                <a:solidFill>
                  <a:srgbClr val="FFFF00"/>
                </a:solidFill>
              </a:rPr>
              <a:t>Stokes V</a:t>
            </a:r>
            <a:endParaRPr kumimoji="1" lang="ja-JP" altLang="en-US" sz="1600" dirty="0">
              <a:solidFill>
                <a:srgbClr val="FFFF00"/>
              </a:solidFill>
            </a:endParaRPr>
          </a:p>
        </p:txBody>
      </p:sp>
      <p:sp>
        <p:nvSpPr>
          <p:cNvPr id="8" name="テキスト ボックス 7"/>
          <p:cNvSpPr txBox="1"/>
          <p:nvPr/>
        </p:nvSpPr>
        <p:spPr>
          <a:xfrm>
            <a:off x="6595051" y="2084839"/>
            <a:ext cx="1210588" cy="338554"/>
          </a:xfrm>
          <a:prstGeom prst="rect">
            <a:avLst/>
          </a:prstGeom>
          <a:noFill/>
        </p:spPr>
        <p:txBody>
          <a:bodyPr wrap="none" rtlCol="0">
            <a:spAutoFit/>
          </a:bodyPr>
          <a:lstStyle/>
          <a:p>
            <a:pPr algn="l"/>
            <a:r>
              <a:rPr lang="ja-JP" altLang="en-US" sz="1600" dirty="0" smtClean="0">
                <a:solidFill>
                  <a:srgbClr val="FFFF00"/>
                </a:solidFill>
              </a:rPr>
              <a:t>直線偏光</a:t>
            </a:r>
            <a:r>
              <a:rPr lang="ja-JP" altLang="en-US" sz="1600" dirty="0">
                <a:solidFill>
                  <a:srgbClr val="FFFF00"/>
                </a:solidFill>
              </a:rPr>
              <a:t>度</a:t>
            </a:r>
            <a:endParaRPr kumimoji="1" lang="ja-JP" altLang="en-US" sz="1600" dirty="0">
              <a:solidFill>
                <a:srgbClr val="FFFF00"/>
              </a:solidFill>
            </a:endParaRPr>
          </a:p>
        </p:txBody>
      </p:sp>
      <p:sp>
        <p:nvSpPr>
          <p:cNvPr id="9" name="テキスト ボックス 8"/>
          <p:cNvSpPr txBox="1"/>
          <p:nvPr/>
        </p:nvSpPr>
        <p:spPr>
          <a:xfrm>
            <a:off x="6620793" y="3412007"/>
            <a:ext cx="1005403" cy="338554"/>
          </a:xfrm>
          <a:prstGeom prst="rect">
            <a:avLst/>
          </a:prstGeom>
          <a:noFill/>
        </p:spPr>
        <p:txBody>
          <a:bodyPr wrap="none" rtlCol="0">
            <a:spAutoFit/>
          </a:bodyPr>
          <a:lstStyle/>
          <a:p>
            <a:pPr algn="l"/>
            <a:r>
              <a:rPr lang="ja-JP" altLang="en-US" sz="1600" dirty="0" smtClean="0">
                <a:solidFill>
                  <a:srgbClr val="FFFF00"/>
                </a:solidFill>
              </a:rPr>
              <a:t>円偏光度</a:t>
            </a:r>
            <a:endParaRPr kumimoji="1" lang="ja-JP" altLang="en-US" sz="1600" dirty="0">
              <a:solidFill>
                <a:srgbClr val="FFFF00"/>
              </a:solidFill>
            </a:endParaRPr>
          </a:p>
        </p:txBody>
      </p:sp>
      <p:sp>
        <p:nvSpPr>
          <p:cNvPr id="10" name="テキスト ボックス 9"/>
          <p:cNvSpPr txBox="1"/>
          <p:nvPr/>
        </p:nvSpPr>
        <p:spPr>
          <a:xfrm>
            <a:off x="4897168" y="3449495"/>
            <a:ext cx="840295" cy="338554"/>
          </a:xfrm>
          <a:prstGeom prst="rect">
            <a:avLst/>
          </a:prstGeom>
          <a:noFill/>
        </p:spPr>
        <p:txBody>
          <a:bodyPr wrap="none" rtlCol="0">
            <a:spAutoFit/>
          </a:bodyPr>
          <a:lstStyle/>
          <a:p>
            <a:r>
              <a:rPr kumimoji="1" lang="en-US" altLang="ja-JP" sz="1600" dirty="0" smtClean="0">
                <a:solidFill>
                  <a:srgbClr val="FFFF00"/>
                </a:solidFill>
              </a:rPr>
              <a:t>Stokes </a:t>
            </a:r>
            <a:r>
              <a:rPr kumimoji="1" lang="ja-JP" altLang="en-US" sz="1600" dirty="0" smtClean="0">
                <a:solidFill>
                  <a:srgbClr val="FFFF00"/>
                </a:solidFill>
              </a:rPr>
              <a:t>Ｉ</a:t>
            </a:r>
            <a:endParaRPr kumimoji="1" lang="ja-JP" altLang="en-US" sz="1600" dirty="0">
              <a:solidFill>
                <a:srgbClr val="FFFF00"/>
              </a:solidFill>
            </a:endParaRPr>
          </a:p>
        </p:txBody>
      </p:sp>
      <p:sp>
        <p:nvSpPr>
          <p:cNvPr id="11" name="テキスト ボックス 10"/>
          <p:cNvSpPr txBox="1"/>
          <p:nvPr/>
        </p:nvSpPr>
        <p:spPr>
          <a:xfrm>
            <a:off x="4687623" y="5366410"/>
            <a:ext cx="3778515" cy="646331"/>
          </a:xfrm>
          <a:prstGeom prst="rect">
            <a:avLst/>
          </a:prstGeom>
          <a:noFill/>
        </p:spPr>
        <p:txBody>
          <a:bodyPr wrap="square" rtlCol="0">
            <a:spAutoFit/>
          </a:bodyPr>
          <a:lstStyle/>
          <a:p>
            <a:pPr algn="l"/>
            <a:r>
              <a:rPr lang="ja-JP" altLang="en-US" sz="1800" dirty="0" smtClean="0"/>
              <a:t>散乱モデルを介し、磁場構造や星周物質の構造が推定できる</a:t>
            </a:r>
            <a:endParaRPr kumimoji="1" lang="ja-JP" altLang="en-US" sz="1800" dirty="0"/>
          </a:p>
        </p:txBody>
      </p:sp>
      <p:sp>
        <p:nvSpPr>
          <p:cNvPr id="12" name="テキスト ボックス 11"/>
          <p:cNvSpPr txBox="1"/>
          <p:nvPr/>
        </p:nvSpPr>
        <p:spPr>
          <a:xfrm>
            <a:off x="7361446" y="4431398"/>
            <a:ext cx="888385" cy="307777"/>
          </a:xfrm>
          <a:prstGeom prst="rect">
            <a:avLst/>
          </a:prstGeom>
          <a:noFill/>
        </p:spPr>
        <p:txBody>
          <a:bodyPr wrap="none" rtlCol="0">
            <a:spAutoFit/>
          </a:bodyPr>
          <a:lstStyle/>
          <a:p>
            <a:r>
              <a:rPr kumimoji="1" lang="en-US" altLang="ja-JP" sz="1400" dirty="0" smtClean="0">
                <a:solidFill>
                  <a:srgbClr val="FFFFFF"/>
                </a:solidFill>
              </a:rPr>
              <a:t>Max 22%</a:t>
            </a:r>
            <a:endParaRPr kumimoji="1" lang="ja-JP" altLang="en-US" sz="1400" dirty="0">
              <a:solidFill>
                <a:srgbClr val="FFFFFF"/>
              </a:solidFill>
            </a:endParaRPr>
          </a:p>
        </p:txBody>
      </p:sp>
      <p:sp>
        <p:nvSpPr>
          <p:cNvPr id="13" name="テキスト ボックス 12"/>
          <p:cNvSpPr txBox="1"/>
          <p:nvPr/>
        </p:nvSpPr>
        <p:spPr>
          <a:xfrm>
            <a:off x="7312553" y="3124928"/>
            <a:ext cx="986168" cy="307777"/>
          </a:xfrm>
          <a:prstGeom prst="rect">
            <a:avLst/>
          </a:prstGeom>
          <a:noFill/>
        </p:spPr>
        <p:txBody>
          <a:bodyPr wrap="none" rtlCol="0">
            <a:spAutoFit/>
          </a:bodyPr>
          <a:lstStyle/>
          <a:p>
            <a:r>
              <a:rPr kumimoji="1" lang="en-US" altLang="ja-JP" sz="1400" dirty="0" smtClean="0">
                <a:solidFill>
                  <a:srgbClr val="FFFFFF"/>
                </a:solidFill>
              </a:rPr>
              <a:t>Max ~30%</a:t>
            </a:r>
            <a:endParaRPr kumimoji="1" lang="ja-JP" altLang="en-US" sz="1400" dirty="0">
              <a:solidFill>
                <a:srgbClr val="FFFFFF"/>
              </a:solidFill>
            </a:endParaRPr>
          </a:p>
        </p:txBody>
      </p:sp>
      <p:sp>
        <p:nvSpPr>
          <p:cNvPr id="14" name="テキスト ボックス 13"/>
          <p:cNvSpPr txBox="1"/>
          <p:nvPr/>
        </p:nvSpPr>
        <p:spPr>
          <a:xfrm>
            <a:off x="7312553" y="4921423"/>
            <a:ext cx="1247456" cy="307777"/>
          </a:xfrm>
          <a:prstGeom prst="rect">
            <a:avLst/>
          </a:prstGeom>
          <a:noFill/>
        </p:spPr>
        <p:txBody>
          <a:bodyPr wrap="none" rtlCol="0">
            <a:spAutoFit/>
          </a:bodyPr>
          <a:lstStyle/>
          <a:p>
            <a:r>
              <a:rPr kumimoji="1" lang="en-US" altLang="ja-JP" sz="1400" dirty="0" smtClean="0"/>
              <a:t>Kwon+ (2013)</a:t>
            </a:r>
            <a:endParaRPr kumimoji="1" lang="ja-JP" altLang="en-US" sz="1400" dirty="0"/>
          </a:p>
        </p:txBody>
      </p:sp>
      <p:pic>
        <p:nvPicPr>
          <p:cNvPr id="15" name="図 14"/>
          <p:cNvPicPr>
            <a:picLocks noChangeAspect="1"/>
          </p:cNvPicPr>
          <p:nvPr/>
        </p:nvPicPr>
        <p:blipFill>
          <a:blip r:embed="rId3"/>
          <a:stretch>
            <a:fillRect/>
          </a:stretch>
        </p:blipFill>
        <p:spPr>
          <a:xfrm>
            <a:off x="1106334" y="1993261"/>
            <a:ext cx="2716378" cy="3257189"/>
          </a:xfrm>
          <a:prstGeom prst="rect">
            <a:avLst/>
          </a:prstGeom>
        </p:spPr>
      </p:pic>
      <p:sp>
        <p:nvSpPr>
          <p:cNvPr id="16" name="テキスト ボックス 15"/>
          <p:cNvSpPr txBox="1"/>
          <p:nvPr/>
        </p:nvSpPr>
        <p:spPr>
          <a:xfrm>
            <a:off x="539750" y="1332123"/>
            <a:ext cx="3744218" cy="584775"/>
          </a:xfrm>
          <a:prstGeom prst="rect">
            <a:avLst/>
          </a:prstGeom>
          <a:noFill/>
        </p:spPr>
        <p:txBody>
          <a:bodyPr wrap="square" rtlCol="0">
            <a:spAutoFit/>
          </a:bodyPr>
          <a:lstStyle/>
          <a:p>
            <a:r>
              <a:rPr kumimoji="1" lang="ja-JP" altLang="en-US" sz="1600" dirty="0" smtClean="0"/>
              <a:t>原始惑星状星雲 </a:t>
            </a:r>
            <a:r>
              <a:rPr kumimoji="1" lang="en-US" altLang="ja-JP" sz="1600" dirty="0" smtClean="0"/>
              <a:t>Red Rectangle</a:t>
            </a:r>
            <a:r>
              <a:rPr kumimoji="1" lang="ja-JP" altLang="en-US" sz="1600" dirty="0" err="1" smtClean="0"/>
              <a:t>の</a:t>
            </a:r>
            <a:r>
              <a:rPr lang="ja-JP" altLang="en-US" sz="1600" dirty="0" err="1" smtClean="0"/>
              <a:t>近赤外偏光撮</a:t>
            </a:r>
            <a:r>
              <a:rPr lang="ja-JP" altLang="en-US" sz="1600" dirty="0" smtClean="0"/>
              <a:t>像／偏光分光（</a:t>
            </a:r>
            <a:r>
              <a:rPr lang="en-US" altLang="ja-JP" sz="1600" dirty="0" smtClean="0"/>
              <a:t>UKIRT/UIST</a:t>
            </a:r>
            <a:r>
              <a:rPr lang="ja-JP" altLang="en-US" sz="1600" dirty="0" smtClean="0"/>
              <a:t>）</a:t>
            </a:r>
            <a:endParaRPr kumimoji="1" lang="ja-JP" altLang="en-US" sz="1600" dirty="0"/>
          </a:p>
        </p:txBody>
      </p:sp>
      <p:sp>
        <p:nvSpPr>
          <p:cNvPr id="17" name="テキスト ボックス 16"/>
          <p:cNvSpPr txBox="1"/>
          <p:nvPr/>
        </p:nvSpPr>
        <p:spPr>
          <a:xfrm>
            <a:off x="575265" y="5366410"/>
            <a:ext cx="3778515" cy="646331"/>
          </a:xfrm>
          <a:prstGeom prst="rect">
            <a:avLst/>
          </a:prstGeom>
          <a:noFill/>
        </p:spPr>
        <p:txBody>
          <a:bodyPr wrap="square" rtlCol="0">
            <a:spAutoFit/>
          </a:bodyPr>
          <a:lstStyle/>
          <a:p>
            <a:pPr algn="l"/>
            <a:r>
              <a:rPr lang="ja-JP" altLang="en-US" sz="1800" dirty="0" smtClean="0"/>
              <a:t>星周物質の構造～光学的厚さの推定、ダストの性質を推定できる</a:t>
            </a:r>
            <a:endParaRPr kumimoji="1" lang="ja-JP" altLang="en-US" sz="1800" dirty="0"/>
          </a:p>
        </p:txBody>
      </p:sp>
      <p:sp>
        <p:nvSpPr>
          <p:cNvPr id="18" name="テキスト ボックス 17"/>
          <p:cNvSpPr txBox="1"/>
          <p:nvPr/>
        </p:nvSpPr>
        <p:spPr>
          <a:xfrm>
            <a:off x="3017284" y="4998552"/>
            <a:ext cx="1396536" cy="307777"/>
          </a:xfrm>
          <a:prstGeom prst="rect">
            <a:avLst/>
          </a:prstGeom>
          <a:noFill/>
        </p:spPr>
        <p:txBody>
          <a:bodyPr wrap="none" rtlCol="0">
            <a:spAutoFit/>
          </a:bodyPr>
          <a:lstStyle/>
          <a:p>
            <a:r>
              <a:rPr kumimoji="1" lang="en-US" altLang="ja-JP" sz="1400" dirty="0" smtClean="0"/>
              <a:t>Gledhill+ (2009)</a:t>
            </a:r>
            <a:endParaRPr kumimoji="1" lang="ja-JP" altLang="en-US" sz="1400" dirty="0"/>
          </a:p>
        </p:txBody>
      </p:sp>
    </p:spTree>
    <p:extLst>
      <p:ext uri="{BB962C8B-B14F-4D97-AF65-F5344CB8AC3E}">
        <p14:creationId xmlns:p14="http://schemas.microsoft.com/office/powerpoint/2010/main" val="7685558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X</a:t>
            </a:r>
            <a:r>
              <a:rPr kumimoji="1" lang="ja-JP" altLang="en-US" dirty="0" smtClean="0"/>
              <a:t>線連星のジェットによるシンクロトロン輻射成分</a:t>
            </a:r>
            <a:endParaRPr kumimoji="1" lang="ja-JP" altLang="en-US" dirty="0"/>
          </a:p>
        </p:txBody>
      </p:sp>
      <p:sp>
        <p:nvSpPr>
          <p:cNvPr id="5" name="テキスト ボックス 4"/>
          <p:cNvSpPr txBox="1"/>
          <p:nvPr/>
        </p:nvSpPr>
        <p:spPr>
          <a:xfrm>
            <a:off x="4730866" y="1357767"/>
            <a:ext cx="3692036" cy="634020"/>
          </a:xfrm>
          <a:prstGeom prst="rect">
            <a:avLst/>
          </a:prstGeom>
          <a:noFill/>
        </p:spPr>
        <p:txBody>
          <a:bodyPr wrap="none" rtlCol="0">
            <a:spAutoFit/>
          </a:bodyPr>
          <a:lstStyle/>
          <a:p>
            <a:r>
              <a:rPr kumimoji="1" lang="en-US" altLang="ja-JP" sz="1600" dirty="0" smtClean="0"/>
              <a:t>3</a:t>
            </a:r>
            <a:r>
              <a:rPr kumimoji="1" lang="ja-JP" altLang="en-US" sz="1600" dirty="0" err="1" smtClean="0"/>
              <a:t>つの</a:t>
            </a:r>
            <a:r>
              <a:rPr kumimoji="1" lang="en-US" altLang="ja-JP" sz="1600" dirty="0" smtClean="0"/>
              <a:t>X</a:t>
            </a:r>
            <a:r>
              <a:rPr kumimoji="1" lang="ja-JP" altLang="en-US" sz="1600" dirty="0" smtClean="0"/>
              <a:t>線連星での</a:t>
            </a:r>
            <a:r>
              <a:rPr kumimoji="1" lang="en-US" altLang="ja-JP" sz="1600" dirty="0" smtClean="0"/>
              <a:t>HK</a:t>
            </a:r>
            <a:r>
              <a:rPr kumimoji="1" lang="ja-JP" altLang="en-US" sz="1600" dirty="0" smtClean="0"/>
              <a:t>バンドの偏光分光</a:t>
            </a:r>
            <a:endParaRPr kumimoji="1" lang="en-US" altLang="ja-JP" sz="1600" dirty="0" smtClean="0"/>
          </a:p>
          <a:p>
            <a:r>
              <a:rPr lang="ja-JP" altLang="en-US" sz="1600" dirty="0" smtClean="0"/>
              <a:t>（</a:t>
            </a:r>
            <a:r>
              <a:rPr lang="en-US" altLang="ja-JP" sz="1600" dirty="0" smtClean="0"/>
              <a:t>UKIRT/IRPOL2</a:t>
            </a:r>
            <a:r>
              <a:rPr lang="ja-JP" altLang="en-US" sz="1600" dirty="0" smtClean="0"/>
              <a:t>）</a:t>
            </a:r>
            <a:endParaRPr kumimoji="1" lang="ja-JP" altLang="en-US" sz="1600" dirty="0"/>
          </a:p>
        </p:txBody>
      </p:sp>
      <p:sp>
        <p:nvSpPr>
          <p:cNvPr id="11" name="テキスト ボックス 10"/>
          <p:cNvSpPr txBox="1"/>
          <p:nvPr/>
        </p:nvSpPr>
        <p:spPr>
          <a:xfrm>
            <a:off x="4687623" y="5366410"/>
            <a:ext cx="3778515" cy="923330"/>
          </a:xfrm>
          <a:prstGeom prst="rect">
            <a:avLst/>
          </a:prstGeom>
          <a:noFill/>
        </p:spPr>
        <p:txBody>
          <a:bodyPr wrap="square" rtlCol="0">
            <a:spAutoFit/>
          </a:bodyPr>
          <a:lstStyle/>
          <a:p>
            <a:pPr algn="l"/>
            <a:r>
              <a:rPr lang="ja-JP" altLang="en-US" sz="1800" dirty="0" smtClean="0"/>
              <a:t>左のような傾向を示す例が見つかっている。（がフォローアップ観測は依然少ない）</a:t>
            </a:r>
            <a:endParaRPr kumimoji="1" lang="ja-JP" altLang="en-US" sz="1800" dirty="0"/>
          </a:p>
        </p:txBody>
      </p:sp>
      <p:sp>
        <p:nvSpPr>
          <p:cNvPr id="12" name="テキスト ボックス 11"/>
          <p:cNvSpPr txBox="1"/>
          <p:nvPr/>
        </p:nvSpPr>
        <p:spPr>
          <a:xfrm>
            <a:off x="7361446" y="4431398"/>
            <a:ext cx="888385" cy="307777"/>
          </a:xfrm>
          <a:prstGeom prst="rect">
            <a:avLst/>
          </a:prstGeom>
          <a:noFill/>
        </p:spPr>
        <p:txBody>
          <a:bodyPr wrap="none" rtlCol="0">
            <a:spAutoFit/>
          </a:bodyPr>
          <a:lstStyle/>
          <a:p>
            <a:r>
              <a:rPr kumimoji="1" lang="en-US" altLang="ja-JP" sz="1400" dirty="0" smtClean="0">
                <a:solidFill>
                  <a:srgbClr val="FFFFFF"/>
                </a:solidFill>
              </a:rPr>
              <a:t>Max 22%</a:t>
            </a:r>
            <a:endParaRPr kumimoji="1" lang="ja-JP" altLang="en-US" sz="1400" dirty="0">
              <a:solidFill>
                <a:srgbClr val="FFFFFF"/>
              </a:solidFill>
            </a:endParaRPr>
          </a:p>
        </p:txBody>
      </p:sp>
      <p:sp>
        <p:nvSpPr>
          <p:cNvPr id="13" name="テキスト ボックス 12"/>
          <p:cNvSpPr txBox="1"/>
          <p:nvPr/>
        </p:nvSpPr>
        <p:spPr>
          <a:xfrm>
            <a:off x="7312553" y="3124928"/>
            <a:ext cx="986168" cy="307777"/>
          </a:xfrm>
          <a:prstGeom prst="rect">
            <a:avLst/>
          </a:prstGeom>
          <a:noFill/>
        </p:spPr>
        <p:txBody>
          <a:bodyPr wrap="none" rtlCol="0">
            <a:spAutoFit/>
          </a:bodyPr>
          <a:lstStyle/>
          <a:p>
            <a:r>
              <a:rPr kumimoji="1" lang="en-US" altLang="ja-JP" sz="1400" dirty="0" smtClean="0">
                <a:solidFill>
                  <a:srgbClr val="FFFFFF"/>
                </a:solidFill>
              </a:rPr>
              <a:t>Max ~30%</a:t>
            </a:r>
            <a:endParaRPr kumimoji="1" lang="ja-JP" altLang="en-US" sz="1400" dirty="0">
              <a:solidFill>
                <a:srgbClr val="FFFFFF"/>
              </a:solidFill>
            </a:endParaRPr>
          </a:p>
        </p:txBody>
      </p:sp>
      <p:sp>
        <p:nvSpPr>
          <p:cNvPr id="16" name="テキスト ボックス 15"/>
          <p:cNvSpPr txBox="1"/>
          <p:nvPr/>
        </p:nvSpPr>
        <p:spPr>
          <a:xfrm>
            <a:off x="609562" y="1353594"/>
            <a:ext cx="3744218" cy="634020"/>
          </a:xfrm>
          <a:prstGeom prst="rect">
            <a:avLst/>
          </a:prstGeom>
          <a:noFill/>
        </p:spPr>
        <p:txBody>
          <a:bodyPr wrap="square" rtlCol="0">
            <a:spAutoFit/>
          </a:bodyPr>
          <a:lstStyle/>
          <a:p>
            <a:r>
              <a:rPr kumimoji="1" lang="en-US" altLang="ja-JP" sz="1600" dirty="0" smtClean="0"/>
              <a:t>X</a:t>
            </a:r>
            <a:r>
              <a:rPr kumimoji="1" lang="ja-JP" altLang="en-US" sz="1600" dirty="0" smtClean="0"/>
              <a:t>線連星の多波長</a:t>
            </a:r>
            <a:r>
              <a:rPr kumimoji="1" lang="en-US" altLang="ja-JP" sz="1600" dirty="0" smtClean="0"/>
              <a:t>SED</a:t>
            </a:r>
            <a:r>
              <a:rPr kumimoji="1" lang="ja-JP" altLang="en-US" sz="1600" dirty="0" smtClean="0"/>
              <a:t>／偏光の模式図</a:t>
            </a:r>
            <a:endParaRPr kumimoji="1" lang="en-US" altLang="ja-JP" sz="1600" dirty="0" smtClean="0"/>
          </a:p>
          <a:p>
            <a:r>
              <a:rPr kumimoji="1" lang="ja-JP" altLang="en-US" sz="1600" dirty="0" smtClean="0"/>
              <a:t>（ジェット成分が強いフェーズの予想）</a:t>
            </a:r>
            <a:endParaRPr kumimoji="1" lang="ja-JP" altLang="en-US" sz="1600" dirty="0"/>
          </a:p>
        </p:txBody>
      </p:sp>
      <p:sp>
        <p:nvSpPr>
          <p:cNvPr id="17" name="テキスト ボックス 16"/>
          <p:cNvSpPr txBox="1"/>
          <p:nvPr/>
        </p:nvSpPr>
        <p:spPr>
          <a:xfrm>
            <a:off x="575265" y="5366410"/>
            <a:ext cx="3778515" cy="646331"/>
          </a:xfrm>
          <a:prstGeom prst="rect">
            <a:avLst/>
          </a:prstGeom>
          <a:noFill/>
        </p:spPr>
        <p:txBody>
          <a:bodyPr wrap="square" rtlCol="0">
            <a:spAutoFit/>
          </a:bodyPr>
          <a:lstStyle/>
          <a:p>
            <a:pPr algn="l"/>
            <a:r>
              <a:rPr lang="en-US" altLang="ja-JP" sz="1800" dirty="0" smtClean="0"/>
              <a:t>K</a:t>
            </a:r>
            <a:r>
              <a:rPr lang="ja-JP" altLang="en-US" sz="1800" dirty="0" smtClean="0"/>
              <a:t>バンド付近で数十％もの大きな偏光が期待される（かも）</a:t>
            </a:r>
            <a:endParaRPr kumimoji="1" lang="ja-JP" altLang="en-US" sz="1800" dirty="0"/>
          </a:p>
        </p:txBody>
      </p:sp>
      <p:sp>
        <p:nvSpPr>
          <p:cNvPr id="18" name="テキスト ボックス 17"/>
          <p:cNvSpPr txBox="1"/>
          <p:nvPr/>
        </p:nvSpPr>
        <p:spPr>
          <a:xfrm>
            <a:off x="3006864" y="4998552"/>
            <a:ext cx="1417376" cy="307777"/>
          </a:xfrm>
          <a:prstGeom prst="rect">
            <a:avLst/>
          </a:prstGeom>
          <a:noFill/>
        </p:spPr>
        <p:txBody>
          <a:bodyPr wrap="none" rtlCol="0">
            <a:spAutoFit/>
          </a:bodyPr>
          <a:lstStyle/>
          <a:p>
            <a:r>
              <a:rPr kumimoji="1" lang="en-US" altLang="ja-JP" sz="1400" dirty="0" err="1" smtClean="0"/>
              <a:t>Shahbaz</a:t>
            </a:r>
            <a:r>
              <a:rPr kumimoji="1" lang="en-US" altLang="ja-JP" sz="1400" dirty="0" smtClean="0"/>
              <a:t>+ (2008)</a:t>
            </a:r>
            <a:endParaRPr kumimoji="1" lang="ja-JP" altLang="en-US" sz="1400" dirty="0"/>
          </a:p>
        </p:txBody>
      </p:sp>
      <p:pic>
        <p:nvPicPr>
          <p:cNvPr id="3" name="図 2"/>
          <p:cNvPicPr>
            <a:picLocks noChangeAspect="1"/>
          </p:cNvPicPr>
          <p:nvPr/>
        </p:nvPicPr>
        <p:blipFill>
          <a:blip r:embed="rId2"/>
          <a:stretch>
            <a:fillRect/>
          </a:stretch>
        </p:blipFill>
        <p:spPr>
          <a:xfrm>
            <a:off x="737244" y="2052046"/>
            <a:ext cx="3777525" cy="2998667"/>
          </a:xfrm>
          <a:prstGeom prst="rect">
            <a:avLst/>
          </a:prstGeom>
        </p:spPr>
      </p:pic>
      <p:sp>
        <p:nvSpPr>
          <p:cNvPr id="6" name="テキスト ボックス 5"/>
          <p:cNvSpPr txBox="1"/>
          <p:nvPr/>
        </p:nvSpPr>
        <p:spPr>
          <a:xfrm>
            <a:off x="1079206" y="2766753"/>
            <a:ext cx="1385316" cy="498598"/>
          </a:xfrm>
          <a:prstGeom prst="rect">
            <a:avLst/>
          </a:prstGeom>
          <a:noFill/>
        </p:spPr>
        <p:txBody>
          <a:bodyPr wrap="none" rtlCol="0">
            <a:spAutoFit/>
          </a:bodyPr>
          <a:lstStyle/>
          <a:p>
            <a:r>
              <a:rPr lang="ja-JP" altLang="en-US" sz="1200" dirty="0" smtClean="0">
                <a:solidFill>
                  <a:srgbClr val="FF0000"/>
                </a:solidFill>
              </a:rPr>
              <a:t>（ジェット）</a:t>
            </a:r>
            <a:endParaRPr lang="en-US" altLang="ja-JP" sz="1200" dirty="0" smtClean="0">
              <a:solidFill>
                <a:srgbClr val="FF0000"/>
              </a:solidFill>
            </a:endParaRPr>
          </a:p>
          <a:p>
            <a:r>
              <a:rPr lang="ja-JP" altLang="en-US" sz="1200" dirty="0" smtClean="0">
                <a:solidFill>
                  <a:srgbClr val="FF0000"/>
                </a:solidFill>
              </a:rPr>
              <a:t>シンクロトロン放射</a:t>
            </a:r>
            <a:endParaRPr kumimoji="1" lang="ja-JP" altLang="en-US" sz="1200" dirty="0">
              <a:solidFill>
                <a:srgbClr val="FF0000"/>
              </a:solidFill>
            </a:endParaRPr>
          </a:p>
        </p:txBody>
      </p:sp>
      <p:sp>
        <p:nvSpPr>
          <p:cNvPr id="19" name="テキスト ボックス 18"/>
          <p:cNvSpPr txBox="1"/>
          <p:nvPr/>
        </p:nvSpPr>
        <p:spPr>
          <a:xfrm>
            <a:off x="3238498" y="2672432"/>
            <a:ext cx="954108" cy="498598"/>
          </a:xfrm>
          <a:prstGeom prst="rect">
            <a:avLst/>
          </a:prstGeom>
          <a:noFill/>
        </p:spPr>
        <p:txBody>
          <a:bodyPr wrap="none" rtlCol="0">
            <a:spAutoFit/>
          </a:bodyPr>
          <a:lstStyle/>
          <a:p>
            <a:r>
              <a:rPr lang="ja-JP" altLang="en-US" sz="1200" dirty="0" smtClean="0">
                <a:solidFill>
                  <a:srgbClr val="FF0000"/>
                </a:solidFill>
              </a:rPr>
              <a:t>（降着円盤）</a:t>
            </a:r>
            <a:endParaRPr lang="en-US" altLang="ja-JP" sz="1200" dirty="0" smtClean="0">
              <a:solidFill>
                <a:srgbClr val="FF0000"/>
              </a:solidFill>
            </a:endParaRPr>
          </a:p>
          <a:p>
            <a:r>
              <a:rPr lang="ja-JP" altLang="en-US" sz="1200" dirty="0" smtClean="0">
                <a:solidFill>
                  <a:srgbClr val="FF0000"/>
                </a:solidFill>
              </a:rPr>
              <a:t>熱的放射</a:t>
            </a:r>
            <a:endParaRPr kumimoji="1" lang="ja-JP" altLang="en-US" sz="1200" dirty="0">
              <a:solidFill>
                <a:srgbClr val="FF0000"/>
              </a:solidFill>
            </a:endParaRPr>
          </a:p>
        </p:txBody>
      </p:sp>
      <p:sp>
        <p:nvSpPr>
          <p:cNvPr id="20" name="テキスト ボックス 19"/>
          <p:cNvSpPr txBox="1"/>
          <p:nvPr/>
        </p:nvSpPr>
        <p:spPr>
          <a:xfrm rot="16200000">
            <a:off x="183106" y="2521652"/>
            <a:ext cx="1018227" cy="338554"/>
          </a:xfrm>
          <a:prstGeom prst="rect">
            <a:avLst/>
          </a:prstGeom>
          <a:noFill/>
        </p:spPr>
        <p:txBody>
          <a:bodyPr wrap="none" rtlCol="0">
            <a:spAutoFit/>
          </a:bodyPr>
          <a:lstStyle/>
          <a:p>
            <a:r>
              <a:rPr kumimoji="1" lang="ja-JP" altLang="en-US" sz="1600" dirty="0" smtClean="0">
                <a:solidFill>
                  <a:srgbClr val="FF0000"/>
                </a:solidFill>
              </a:rPr>
              <a:t>フラックス</a:t>
            </a:r>
            <a:endParaRPr kumimoji="1" lang="ja-JP" altLang="en-US" sz="1600" dirty="0">
              <a:solidFill>
                <a:srgbClr val="FF0000"/>
              </a:solidFill>
            </a:endParaRPr>
          </a:p>
        </p:txBody>
      </p:sp>
      <p:sp>
        <p:nvSpPr>
          <p:cNvPr id="21" name="テキスト ボックス 20"/>
          <p:cNvSpPr txBox="1"/>
          <p:nvPr/>
        </p:nvSpPr>
        <p:spPr>
          <a:xfrm rot="16200000">
            <a:off x="229984" y="3991017"/>
            <a:ext cx="800220" cy="338554"/>
          </a:xfrm>
          <a:prstGeom prst="rect">
            <a:avLst/>
          </a:prstGeom>
          <a:noFill/>
        </p:spPr>
        <p:txBody>
          <a:bodyPr wrap="none" rtlCol="0">
            <a:spAutoFit/>
          </a:bodyPr>
          <a:lstStyle/>
          <a:p>
            <a:r>
              <a:rPr kumimoji="1" lang="ja-JP" altLang="en-US" sz="1600" dirty="0" smtClean="0">
                <a:solidFill>
                  <a:srgbClr val="FF0000"/>
                </a:solidFill>
              </a:rPr>
              <a:t>偏光度</a:t>
            </a:r>
            <a:endParaRPr kumimoji="1" lang="ja-JP" altLang="en-US" sz="1600" dirty="0">
              <a:solidFill>
                <a:srgbClr val="FF0000"/>
              </a:solidFill>
            </a:endParaRPr>
          </a:p>
        </p:txBody>
      </p:sp>
      <p:sp>
        <p:nvSpPr>
          <p:cNvPr id="22" name="テキスト ボックス 21"/>
          <p:cNvSpPr txBox="1"/>
          <p:nvPr/>
        </p:nvSpPr>
        <p:spPr>
          <a:xfrm>
            <a:off x="1137924" y="2128217"/>
            <a:ext cx="968535" cy="447815"/>
          </a:xfrm>
          <a:prstGeom prst="rect">
            <a:avLst/>
          </a:prstGeom>
          <a:noFill/>
        </p:spPr>
        <p:txBody>
          <a:bodyPr wrap="none" rtlCol="0">
            <a:spAutoFit/>
          </a:bodyPr>
          <a:lstStyle/>
          <a:p>
            <a:r>
              <a:rPr lang="ja-JP" altLang="en-US" sz="1050" dirty="0">
                <a:solidFill>
                  <a:srgbClr val="0070C0"/>
                </a:solidFill>
              </a:rPr>
              <a:t>自己吸収</a:t>
            </a:r>
            <a:endParaRPr lang="en-US" altLang="ja-JP" sz="1050" dirty="0">
              <a:solidFill>
                <a:srgbClr val="0070C0"/>
              </a:solidFill>
            </a:endParaRPr>
          </a:p>
          <a:p>
            <a:r>
              <a:rPr lang="ja-JP" altLang="en-US" sz="1050" dirty="0">
                <a:solidFill>
                  <a:srgbClr val="0070C0"/>
                </a:solidFill>
              </a:rPr>
              <a:t>シンクロトロン</a:t>
            </a:r>
            <a:endParaRPr lang="ja-JP" altLang="en-US" sz="1050" dirty="0">
              <a:solidFill>
                <a:srgbClr val="0070C0"/>
              </a:solidFill>
            </a:endParaRPr>
          </a:p>
        </p:txBody>
      </p:sp>
      <p:sp>
        <p:nvSpPr>
          <p:cNvPr id="23" name="テキスト ボックス 22"/>
          <p:cNvSpPr txBox="1"/>
          <p:nvPr/>
        </p:nvSpPr>
        <p:spPr>
          <a:xfrm>
            <a:off x="2093752" y="2107619"/>
            <a:ext cx="976549" cy="447815"/>
          </a:xfrm>
          <a:prstGeom prst="rect">
            <a:avLst/>
          </a:prstGeom>
          <a:noFill/>
        </p:spPr>
        <p:txBody>
          <a:bodyPr wrap="none" rtlCol="0">
            <a:spAutoFit/>
          </a:bodyPr>
          <a:lstStyle/>
          <a:p>
            <a:r>
              <a:rPr lang="ja-JP" altLang="en-US" sz="1050" dirty="0" smtClean="0">
                <a:solidFill>
                  <a:srgbClr val="0070C0"/>
                </a:solidFill>
              </a:rPr>
              <a:t>光学的に薄い</a:t>
            </a:r>
            <a:endParaRPr lang="en-US" altLang="ja-JP" sz="1050" dirty="0" smtClean="0">
              <a:solidFill>
                <a:srgbClr val="0070C0"/>
              </a:solidFill>
            </a:endParaRPr>
          </a:p>
          <a:p>
            <a:r>
              <a:rPr lang="ja-JP" altLang="en-US" sz="1050" dirty="0" smtClean="0">
                <a:solidFill>
                  <a:srgbClr val="0070C0"/>
                </a:solidFill>
              </a:rPr>
              <a:t>シンクロトロン</a:t>
            </a:r>
            <a:endParaRPr lang="ja-JP" altLang="en-US" sz="1050" dirty="0">
              <a:solidFill>
                <a:srgbClr val="0070C0"/>
              </a:solidFill>
            </a:endParaRPr>
          </a:p>
        </p:txBody>
      </p:sp>
      <p:sp>
        <p:nvSpPr>
          <p:cNvPr id="24" name="円/楕円 23"/>
          <p:cNvSpPr/>
          <p:nvPr/>
        </p:nvSpPr>
        <p:spPr bwMode="auto">
          <a:xfrm>
            <a:off x="2142518" y="4013376"/>
            <a:ext cx="773818" cy="985176"/>
          </a:xfrm>
          <a:prstGeom prst="ellipse">
            <a:avLst/>
          </a:prstGeom>
          <a:noFill/>
          <a:ln w="34925" cap="flat" cmpd="sng" algn="ctr">
            <a:solidFill>
              <a:srgbClr val="FF5050"/>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1031875" rtl="0" eaLnBrk="1" fontAlgn="base" latinLnBrk="0" hangingPunct="1">
              <a:lnSpc>
                <a:spcPct val="100000"/>
              </a:lnSpc>
              <a:spcBef>
                <a:spcPct val="20000"/>
              </a:spcBef>
              <a:spcAft>
                <a:spcPct val="0"/>
              </a:spcAft>
              <a:buClrTx/>
              <a:buSzTx/>
              <a:buFontTx/>
              <a:buNone/>
              <a:tabLst/>
            </a:pPr>
            <a:endParaRPr kumimoji="1" lang="ja-JP" altLang="en-US" sz="2400" b="0" i="0" u="none" strike="noStrike" cap="none" normalizeH="0" baseline="0" smtClean="0">
              <a:ln>
                <a:noFill/>
              </a:ln>
              <a:solidFill>
                <a:schemeClr val="tx1"/>
              </a:solidFill>
              <a:effectLst/>
              <a:latin typeface="Times New Roman" charset="0"/>
              <a:ea typeface="ＭＳ Ｐゴシック" charset="-128"/>
            </a:endParaRPr>
          </a:p>
        </p:txBody>
      </p:sp>
      <p:pic>
        <p:nvPicPr>
          <p:cNvPr id="25" name="図 24"/>
          <p:cNvPicPr>
            <a:picLocks noChangeAspect="1"/>
          </p:cNvPicPr>
          <p:nvPr/>
        </p:nvPicPr>
        <p:blipFill>
          <a:blip r:embed="rId3"/>
          <a:stretch>
            <a:fillRect/>
          </a:stretch>
        </p:blipFill>
        <p:spPr>
          <a:xfrm>
            <a:off x="5006231" y="1987614"/>
            <a:ext cx="3292490" cy="3277100"/>
          </a:xfrm>
          <a:prstGeom prst="rect">
            <a:avLst/>
          </a:prstGeom>
        </p:spPr>
      </p:pic>
      <p:sp>
        <p:nvSpPr>
          <p:cNvPr id="26" name="円/楕円 25"/>
          <p:cNvSpPr/>
          <p:nvPr/>
        </p:nvSpPr>
        <p:spPr bwMode="auto">
          <a:xfrm>
            <a:off x="5508103" y="2690928"/>
            <a:ext cx="1061503" cy="1740469"/>
          </a:xfrm>
          <a:prstGeom prst="ellipse">
            <a:avLst/>
          </a:prstGeom>
          <a:noFill/>
          <a:ln w="34925" cap="flat" cmpd="sng" algn="ctr">
            <a:solidFill>
              <a:srgbClr val="FF5050"/>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1031875" rtl="0" eaLnBrk="1" fontAlgn="base" latinLnBrk="0" hangingPunct="1">
              <a:lnSpc>
                <a:spcPct val="100000"/>
              </a:lnSpc>
              <a:spcBef>
                <a:spcPct val="20000"/>
              </a:spcBef>
              <a:spcAft>
                <a:spcPct val="0"/>
              </a:spcAft>
              <a:buClrTx/>
              <a:buSzTx/>
              <a:buFontTx/>
              <a:buNone/>
              <a:tabLst/>
            </a:pPr>
            <a:endParaRPr kumimoji="1" lang="ja-JP" altLang="en-US" sz="2400" b="0" i="0" u="none" strike="noStrike" cap="none" normalizeH="0" baseline="0" smtClean="0">
              <a:ln>
                <a:noFill/>
              </a:ln>
              <a:solidFill>
                <a:schemeClr val="tx1"/>
              </a:solidFill>
              <a:effectLst/>
              <a:latin typeface="Times New Roman" charset="0"/>
              <a:ea typeface="ＭＳ Ｐゴシック" charset="-128"/>
            </a:endParaRPr>
          </a:p>
        </p:txBody>
      </p:sp>
      <p:sp>
        <p:nvSpPr>
          <p:cNvPr id="27" name="テキスト ボックス 26"/>
          <p:cNvSpPr txBox="1"/>
          <p:nvPr/>
        </p:nvSpPr>
        <p:spPr>
          <a:xfrm>
            <a:off x="7308631" y="4998551"/>
            <a:ext cx="1417376" cy="307777"/>
          </a:xfrm>
          <a:prstGeom prst="rect">
            <a:avLst/>
          </a:prstGeom>
          <a:noFill/>
        </p:spPr>
        <p:txBody>
          <a:bodyPr wrap="none" rtlCol="0">
            <a:spAutoFit/>
          </a:bodyPr>
          <a:lstStyle/>
          <a:p>
            <a:r>
              <a:rPr kumimoji="1" lang="en-US" altLang="ja-JP" sz="1400" dirty="0" err="1" smtClean="0"/>
              <a:t>Shahbaz</a:t>
            </a:r>
            <a:r>
              <a:rPr kumimoji="1" lang="en-US" altLang="ja-JP" sz="1400" dirty="0" smtClean="0"/>
              <a:t>+ (2008)</a:t>
            </a:r>
            <a:endParaRPr kumimoji="1" lang="ja-JP" altLang="en-US" sz="1400" dirty="0"/>
          </a:p>
        </p:txBody>
      </p:sp>
    </p:spTree>
    <p:extLst>
      <p:ext uri="{BB962C8B-B14F-4D97-AF65-F5344CB8AC3E}">
        <p14:creationId xmlns:p14="http://schemas.microsoft.com/office/powerpoint/2010/main" val="29698023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2"/>
          <a:stretch>
            <a:fillRect/>
          </a:stretch>
        </p:blipFill>
        <p:spPr>
          <a:xfrm>
            <a:off x="4465888" y="2116227"/>
            <a:ext cx="3986100" cy="2727633"/>
          </a:xfrm>
          <a:prstGeom prst="rect">
            <a:avLst/>
          </a:prstGeom>
        </p:spPr>
      </p:pic>
      <p:pic>
        <p:nvPicPr>
          <p:cNvPr id="4" name="図 3"/>
          <p:cNvPicPr>
            <a:picLocks noChangeAspect="1"/>
          </p:cNvPicPr>
          <p:nvPr/>
        </p:nvPicPr>
        <p:blipFill>
          <a:blip r:embed="rId3"/>
          <a:stretch>
            <a:fillRect/>
          </a:stretch>
        </p:blipFill>
        <p:spPr>
          <a:xfrm>
            <a:off x="1177886" y="1987614"/>
            <a:ext cx="2437354" cy="3318714"/>
          </a:xfrm>
          <a:prstGeom prst="rect">
            <a:avLst/>
          </a:prstGeom>
        </p:spPr>
      </p:pic>
      <p:sp>
        <p:nvSpPr>
          <p:cNvPr id="2" name="タイトル 1"/>
          <p:cNvSpPr>
            <a:spLocks noGrp="1"/>
          </p:cNvSpPr>
          <p:nvPr>
            <p:ph type="title"/>
          </p:nvPr>
        </p:nvSpPr>
        <p:spPr/>
        <p:txBody>
          <a:bodyPr/>
          <a:lstStyle/>
          <a:p>
            <a:r>
              <a:rPr kumimoji="1" lang="ja-JP" altLang="en-US" dirty="0" smtClean="0"/>
              <a:t>活動銀河核ジェットによるシンクロトロン輻射成分</a:t>
            </a:r>
            <a:endParaRPr kumimoji="1" lang="ja-JP" altLang="en-US" dirty="0"/>
          </a:p>
        </p:txBody>
      </p:sp>
      <p:sp>
        <p:nvSpPr>
          <p:cNvPr id="5" name="テキスト ボックス 4"/>
          <p:cNvSpPr txBox="1"/>
          <p:nvPr/>
        </p:nvSpPr>
        <p:spPr>
          <a:xfrm>
            <a:off x="4764533" y="1343542"/>
            <a:ext cx="3624710" cy="634020"/>
          </a:xfrm>
          <a:prstGeom prst="rect">
            <a:avLst/>
          </a:prstGeom>
          <a:noFill/>
        </p:spPr>
        <p:txBody>
          <a:bodyPr wrap="none" rtlCol="0">
            <a:spAutoFit/>
          </a:bodyPr>
          <a:lstStyle/>
          <a:p>
            <a:r>
              <a:rPr lang="ja-JP" altLang="en-US" sz="1600" dirty="0" smtClean="0"/>
              <a:t>狭輝線</a:t>
            </a:r>
            <a:r>
              <a:rPr lang="en-US" altLang="ja-JP" sz="1600" dirty="0" smtClean="0"/>
              <a:t>Seyfert1</a:t>
            </a:r>
            <a:r>
              <a:rPr lang="ja-JP" altLang="en-US" sz="1600" dirty="0" smtClean="0"/>
              <a:t>銀河</a:t>
            </a:r>
            <a:r>
              <a:rPr lang="en-US" altLang="ja-JP" sz="1600" dirty="0" smtClean="0"/>
              <a:t>PMN J0948+0022</a:t>
            </a:r>
            <a:r>
              <a:rPr lang="ja-JP" altLang="en-US" sz="1600" dirty="0" smtClean="0"/>
              <a:t>の</a:t>
            </a:r>
            <a:endParaRPr lang="en-US" altLang="ja-JP" sz="1600" dirty="0" smtClean="0"/>
          </a:p>
          <a:p>
            <a:r>
              <a:rPr lang="en-US" altLang="ja-JP" sz="1600" dirty="0" smtClean="0"/>
              <a:t>Intra-night variability</a:t>
            </a:r>
            <a:r>
              <a:rPr lang="ja-JP" altLang="en-US" sz="1600" dirty="0" smtClean="0"/>
              <a:t>（かなた</a:t>
            </a:r>
            <a:r>
              <a:rPr lang="en-US" altLang="ja-JP" sz="1600" dirty="0" smtClean="0"/>
              <a:t>/</a:t>
            </a:r>
            <a:r>
              <a:rPr lang="en-US" altLang="ja-JP" sz="1600" dirty="0" err="1" smtClean="0"/>
              <a:t>HOWPol</a:t>
            </a:r>
            <a:r>
              <a:rPr lang="ja-JP" altLang="en-US" sz="1600" dirty="0" smtClean="0"/>
              <a:t>）</a:t>
            </a:r>
            <a:endParaRPr kumimoji="1" lang="ja-JP" altLang="en-US" sz="1600" dirty="0"/>
          </a:p>
        </p:txBody>
      </p:sp>
      <p:sp>
        <p:nvSpPr>
          <p:cNvPr id="11" name="テキスト ボックス 10"/>
          <p:cNvSpPr txBox="1"/>
          <p:nvPr/>
        </p:nvSpPr>
        <p:spPr>
          <a:xfrm>
            <a:off x="4675962" y="5058279"/>
            <a:ext cx="3955945" cy="646331"/>
          </a:xfrm>
          <a:prstGeom prst="rect">
            <a:avLst/>
          </a:prstGeom>
          <a:noFill/>
        </p:spPr>
        <p:txBody>
          <a:bodyPr wrap="square" rtlCol="0">
            <a:spAutoFit/>
          </a:bodyPr>
          <a:lstStyle/>
          <a:p>
            <a:pPr algn="l"/>
            <a:r>
              <a:rPr lang="ja-JP" altLang="en-US" sz="1800" dirty="0" smtClean="0"/>
              <a:t>ブレーザーと同様の短時間スケールの激しい偏光変動</a:t>
            </a:r>
            <a:endParaRPr kumimoji="1" lang="ja-JP" altLang="en-US" sz="1800" dirty="0"/>
          </a:p>
        </p:txBody>
      </p:sp>
      <p:sp>
        <p:nvSpPr>
          <p:cNvPr id="12" name="テキスト ボックス 11"/>
          <p:cNvSpPr txBox="1"/>
          <p:nvPr/>
        </p:nvSpPr>
        <p:spPr>
          <a:xfrm>
            <a:off x="7361446" y="4431398"/>
            <a:ext cx="888385" cy="307777"/>
          </a:xfrm>
          <a:prstGeom prst="rect">
            <a:avLst/>
          </a:prstGeom>
          <a:noFill/>
        </p:spPr>
        <p:txBody>
          <a:bodyPr wrap="none" rtlCol="0">
            <a:spAutoFit/>
          </a:bodyPr>
          <a:lstStyle/>
          <a:p>
            <a:r>
              <a:rPr kumimoji="1" lang="en-US" altLang="ja-JP" sz="1400" dirty="0" smtClean="0">
                <a:solidFill>
                  <a:srgbClr val="FFFFFF"/>
                </a:solidFill>
              </a:rPr>
              <a:t>Max 22%</a:t>
            </a:r>
            <a:endParaRPr kumimoji="1" lang="ja-JP" altLang="en-US" sz="1400" dirty="0">
              <a:solidFill>
                <a:srgbClr val="FFFFFF"/>
              </a:solidFill>
            </a:endParaRPr>
          </a:p>
        </p:txBody>
      </p:sp>
      <p:sp>
        <p:nvSpPr>
          <p:cNvPr id="13" name="テキスト ボックス 12"/>
          <p:cNvSpPr txBox="1"/>
          <p:nvPr/>
        </p:nvSpPr>
        <p:spPr>
          <a:xfrm>
            <a:off x="7312553" y="3124928"/>
            <a:ext cx="986168" cy="307777"/>
          </a:xfrm>
          <a:prstGeom prst="rect">
            <a:avLst/>
          </a:prstGeom>
          <a:noFill/>
        </p:spPr>
        <p:txBody>
          <a:bodyPr wrap="none" rtlCol="0">
            <a:spAutoFit/>
          </a:bodyPr>
          <a:lstStyle/>
          <a:p>
            <a:r>
              <a:rPr kumimoji="1" lang="en-US" altLang="ja-JP" sz="1400" dirty="0" smtClean="0">
                <a:solidFill>
                  <a:srgbClr val="FFFFFF"/>
                </a:solidFill>
              </a:rPr>
              <a:t>Max ~30%</a:t>
            </a:r>
            <a:endParaRPr kumimoji="1" lang="ja-JP" altLang="en-US" sz="1400" dirty="0">
              <a:solidFill>
                <a:srgbClr val="FFFFFF"/>
              </a:solidFill>
            </a:endParaRPr>
          </a:p>
        </p:txBody>
      </p:sp>
      <p:sp>
        <p:nvSpPr>
          <p:cNvPr id="16" name="テキスト ボックス 15"/>
          <p:cNvSpPr txBox="1"/>
          <p:nvPr/>
        </p:nvSpPr>
        <p:spPr>
          <a:xfrm>
            <a:off x="609561" y="1353594"/>
            <a:ext cx="3945908" cy="634020"/>
          </a:xfrm>
          <a:prstGeom prst="rect">
            <a:avLst/>
          </a:prstGeom>
          <a:noFill/>
        </p:spPr>
        <p:txBody>
          <a:bodyPr wrap="square" rtlCol="0">
            <a:spAutoFit/>
          </a:bodyPr>
          <a:lstStyle/>
          <a:p>
            <a:r>
              <a:rPr lang="ja-JP" altLang="en-US" sz="1600" dirty="0" smtClean="0"/>
              <a:t>ブレーザー </a:t>
            </a:r>
            <a:r>
              <a:rPr lang="en-US" altLang="ja-JP" sz="1600" dirty="0" smtClean="0"/>
              <a:t>3C454.3</a:t>
            </a:r>
            <a:r>
              <a:rPr lang="ja-JP" altLang="en-US" sz="1600" dirty="0" smtClean="0"/>
              <a:t>の</a:t>
            </a:r>
            <a:r>
              <a:rPr lang="en-US" altLang="ja-JP" sz="1600" dirty="0" smtClean="0"/>
              <a:t>2009</a:t>
            </a:r>
            <a:r>
              <a:rPr lang="ja-JP" altLang="en-US" sz="1600" dirty="0" smtClean="0"/>
              <a:t>年アウトバースト</a:t>
            </a:r>
            <a:endParaRPr lang="en-US" altLang="ja-JP" sz="1600" dirty="0" smtClean="0"/>
          </a:p>
          <a:p>
            <a:r>
              <a:rPr kumimoji="1" lang="ja-JP" altLang="en-US" sz="1600" dirty="0" smtClean="0"/>
              <a:t>（広島大</a:t>
            </a:r>
            <a:r>
              <a:rPr lang="ja-JP" altLang="en-US" sz="1600" dirty="0" smtClean="0"/>
              <a:t>かなた</a:t>
            </a:r>
            <a:r>
              <a:rPr lang="en-US" altLang="ja-JP" sz="1600" dirty="0" smtClean="0"/>
              <a:t>1.5m/TRISPEC</a:t>
            </a:r>
            <a:r>
              <a:rPr kumimoji="1" lang="ja-JP" altLang="en-US" sz="1600" dirty="0" smtClean="0"/>
              <a:t>）</a:t>
            </a:r>
            <a:endParaRPr kumimoji="1" lang="ja-JP" altLang="en-US" sz="1600" dirty="0"/>
          </a:p>
        </p:txBody>
      </p:sp>
      <p:sp>
        <p:nvSpPr>
          <p:cNvPr id="17" name="テキスト ボックス 16"/>
          <p:cNvSpPr txBox="1"/>
          <p:nvPr/>
        </p:nvSpPr>
        <p:spPr>
          <a:xfrm>
            <a:off x="575265" y="5366410"/>
            <a:ext cx="3778515" cy="369332"/>
          </a:xfrm>
          <a:prstGeom prst="rect">
            <a:avLst/>
          </a:prstGeom>
          <a:noFill/>
        </p:spPr>
        <p:txBody>
          <a:bodyPr wrap="square" rtlCol="0">
            <a:spAutoFit/>
          </a:bodyPr>
          <a:lstStyle/>
          <a:p>
            <a:pPr algn="l"/>
            <a:r>
              <a:rPr lang="ja-JP" altLang="en-US" sz="1800" dirty="0" smtClean="0"/>
              <a:t>変化</a:t>
            </a:r>
            <a:r>
              <a:rPr lang="ja-JP" altLang="en-US" sz="1800" dirty="0"/>
              <a:t>に</a:t>
            </a:r>
            <a:r>
              <a:rPr lang="ja-JP" altLang="en-US" sz="1800" dirty="0" smtClean="0"/>
              <a:t>タイムラグがある　　</a:t>
            </a:r>
            <a:endParaRPr lang="en-US" altLang="ja-JP" sz="1800" dirty="0" smtClean="0"/>
          </a:p>
        </p:txBody>
      </p:sp>
      <p:sp>
        <p:nvSpPr>
          <p:cNvPr id="18" name="テキスト ボックス 17"/>
          <p:cNvSpPr txBox="1"/>
          <p:nvPr/>
        </p:nvSpPr>
        <p:spPr>
          <a:xfrm>
            <a:off x="3157517" y="5058633"/>
            <a:ext cx="1308371" cy="307777"/>
          </a:xfrm>
          <a:prstGeom prst="rect">
            <a:avLst/>
          </a:prstGeom>
          <a:noFill/>
        </p:spPr>
        <p:txBody>
          <a:bodyPr wrap="none" rtlCol="0">
            <a:spAutoFit/>
          </a:bodyPr>
          <a:lstStyle/>
          <a:p>
            <a:r>
              <a:rPr kumimoji="1" lang="en-US" altLang="ja-JP" sz="1400" dirty="0" err="1" smtClean="0"/>
              <a:t>Sasada</a:t>
            </a:r>
            <a:r>
              <a:rPr kumimoji="1" lang="en-US" altLang="ja-JP" sz="1400" dirty="0" smtClean="0"/>
              <a:t>+ (2012)</a:t>
            </a:r>
            <a:endParaRPr kumimoji="1" lang="ja-JP" altLang="en-US" sz="1400" dirty="0"/>
          </a:p>
        </p:txBody>
      </p:sp>
      <p:sp>
        <p:nvSpPr>
          <p:cNvPr id="19" name="テキスト ボックス 18"/>
          <p:cNvSpPr txBox="1"/>
          <p:nvPr/>
        </p:nvSpPr>
        <p:spPr>
          <a:xfrm rot="19701738">
            <a:off x="1672264" y="3682506"/>
            <a:ext cx="1478290" cy="276999"/>
          </a:xfrm>
          <a:prstGeom prst="rect">
            <a:avLst/>
          </a:prstGeom>
          <a:noFill/>
        </p:spPr>
        <p:txBody>
          <a:bodyPr wrap="none" rtlCol="0">
            <a:spAutoFit/>
          </a:bodyPr>
          <a:lstStyle/>
          <a:p>
            <a:r>
              <a:rPr lang="en-US" altLang="ja-JP" sz="1200" dirty="0" smtClean="0">
                <a:solidFill>
                  <a:srgbClr val="FF0000"/>
                </a:solidFill>
              </a:rPr>
              <a:t>35</a:t>
            </a:r>
            <a:r>
              <a:rPr lang="ja-JP" altLang="en-US" sz="1200" dirty="0" smtClean="0">
                <a:solidFill>
                  <a:srgbClr val="FF0000"/>
                </a:solidFill>
              </a:rPr>
              <a:t>日で</a:t>
            </a:r>
            <a:r>
              <a:rPr lang="en-US" altLang="ja-JP" sz="1200" dirty="0" smtClean="0">
                <a:solidFill>
                  <a:srgbClr val="FF0000"/>
                </a:solidFill>
              </a:rPr>
              <a:t>350°</a:t>
            </a:r>
            <a:r>
              <a:rPr lang="ja-JP" altLang="en-US" sz="1200" dirty="0" smtClean="0">
                <a:solidFill>
                  <a:srgbClr val="FF0000"/>
                </a:solidFill>
              </a:rPr>
              <a:t>の回転</a:t>
            </a:r>
            <a:endParaRPr kumimoji="1" lang="ja-JP" altLang="en-US" sz="1200" dirty="0">
              <a:solidFill>
                <a:srgbClr val="FF0000"/>
              </a:solidFill>
            </a:endParaRPr>
          </a:p>
        </p:txBody>
      </p:sp>
      <p:sp>
        <p:nvSpPr>
          <p:cNvPr id="20" name="テキスト ボックス 19"/>
          <p:cNvSpPr txBox="1"/>
          <p:nvPr/>
        </p:nvSpPr>
        <p:spPr>
          <a:xfrm rot="16200000">
            <a:off x="597490" y="2264574"/>
            <a:ext cx="912429" cy="307777"/>
          </a:xfrm>
          <a:prstGeom prst="rect">
            <a:avLst/>
          </a:prstGeom>
          <a:noFill/>
        </p:spPr>
        <p:txBody>
          <a:bodyPr wrap="none" rtlCol="0">
            <a:spAutoFit/>
          </a:bodyPr>
          <a:lstStyle/>
          <a:p>
            <a:r>
              <a:rPr kumimoji="1" lang="ja-JP" altLang="en-US" sz="1400" dirty="0" smtClean="0"/>
              <a:t>フラックス</a:t>
            </a:r>
            <a:endParaRPr kumimoji="1" lang="ja-JP" altLang="en-US" sz="1400" dirty="0"/>
          </a:p>
        </p:txBody>
      </p:sp>
      <p:sp>
        <p:nvSpPr>
          <p:cNvPr id="21" name="テキスト ボックス 20"/>
          <p:cNvSpPr txBox="1"/>
          <p:nvPr/>
        </p:nvSpPr>
        <p:spPr>
          <a:xfrm rot="16200000">
            <a:off x="512531" y="4098376"/>
            <a:ext cx="1082348" cy="307777"/>
          </a:xfrm>
          <a:prstGeom prst="rect">
            <a:avLst/>
          </a:prstGeom>
          <a:noFill/>
        </p:spPr>
        <p:txBody>
          <a:bodyPr wrap="none" rtlCol="0">
            <a:spAutoFit/>
          </a:bodyPr>
          <a:lstStyle/>
          <a:p>
            <a:r>
              <a:rPr kumimoji="1" lang="ja-JP" altLang="en-US" sz="1400" dirty="0" smtClean="0"/>
              <a:t>偏光</a:t>
            </a:r>
            <a:r>
              <a:rPr lang="ja-JP" altLang="en-US" sz="1400" dirty="0" smtClean="0"/>
              <a:t>方位</a:t>
            </a:r>
            <a:r>
              <a:rPr lang="ja-JP" altLang="en-US" sz="1400" dirty="0"/>
              <a:t>角</a:t>
            </a:r>
            <a:endParaRPr kumimoji="1" lang="ja-JP" altLang="en-US" sz="1400" dirty="0"/>
          </a:p>
        </p:txBody>
      </p:sp>
      <p:sp>
        <p:nvSpPr>
          <p:cNvPr id="24" name="円/楕円 23"/>
          <p:cNvSpPr/>
          <p:nvPr/>
        </p:nvSpPr>
        <p:spPr bwMode="auto">
          <a:xfrm rot="19747617">
            <a:off x="1866485" y="3931866"/>
            <a:ext cx="1284838" cy="514081"/>
          </a:xfrm>
          <a:prstGeom prst="ellipse">
            <a:avLst/>
          </a:prstGeom>
          <a:noFill/>
          <a:ln w="34925" cap="flat" cmpd="sng" algn="ctr">
            <a:solidFill>
              <a:srgbClr val="FF5050"/>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1031875" rtl="0" eaLnBrk="1" fontAlgn="base" latinLnBrk="0" hangingPunct="1">
              <a:lnSpc>
                <a:spcPct val="100000"/>
              </a:lnSpc>
              <a:spcBef>
                <a:spcPct val="20000"/>
              </a:spcBef>
              <a:spcAft>
                <a:spcPct val="0"/>
              </a:spcAft>
              <a:buClrTx/>
              <a:buSzTx/>
              <a:buFontTx/>
              <a:buNone/>
              <a:tabLst/>
            </a:pPr>
            <a:endParaRPr kumimoji="1" lang="ja-JP" altLang="en-US" sz="2400" b="0" i="0" u="none" strike="noStrike" cap="none" normalizeH="0" baseline="0" smtClean="0">
              <a:ln>
                <a:noFill/>
              </a:ln>
              <a:solidFill>
                <a:schemeClr val="tx1"/>
              </a:solidFill>
              <a:effectLst/>
              <a:latin typeface="Times New Roman" charset="0"/>
              <a:ea typeface="ＭＳ Ｐゴシック" charset="-128"/>
            </a:endParaRPr>
          </a:p>
        </p:txBody>
      </p:sp>
      <p:sp>
        <p:nvSpPr>
          <p:cNvPr id="26" name="円/楕円 25"/>
          <p:cNvSpPr/>
          <p:nvPr/>
        </p:nvSpPr>
        <p:spPr bwMode="auto">
          <a:xfrm>
            <a:off x="5294975" y="2340543"/>
            <a:ext cx="713937" cy="2240585"/>
          </a:xfrm>
          <a:prstGeom prst="ellipse">
            <a:avLst/>
          </a:prstGeom>
          <a:noFill/>
          <a:ln w="34925" cap="flat" cmpd="sng" algn="ctr">
            <a:solidFill>
              <a:srgbClr val="FF5050"/>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1031875" rtl="0" eaLnBrk="1" fontAlgn="base" latinLnBrk="0" hangingPunct="1">
              <a:lnSpc>
                <a:spcPct val="100000"/>
              </a:lnSpc>
              <a:spcBef>
                <a:spcPct val="20000"/>
              </a:spcBef>
              <a:spcAft>
                <a:spcPct val="0"/>
              </a:spcAft>
              <a:buClrTx/>
              <a:buSzTx/>
              <a:buFontTx/>
              <a:buNone/>
              <a:tabLst/>
            </a:pPr>
            <a:endParaRPr kumimoji="1" lang="ja-JP" altLang="en-US" sz="2400" b="0" i="0" u="none" strike="noStrike" cap="none" normalizeH="0" baseline="0" smtClean="0">
              <a:ln>
                <a:noFill/>
              </a:ln>
              <a:solidFill>
                <a:schemeClr val="tx1"/>
              </a:solidFill>
              <a:effectLst/>
              <a:latin typeface="Times New Roman" charset="0"/>
              <a:ea typeface="ＭＳ Ｐゴシック" charset="-128"/>
            </a:endParaRPr>
          </a:p>
        </p:txBody>
      </p:sp>
      <p:sp>
        <p:nvSpPr>
          <p:cNvPr id="27" name="テキスト ボックス 26"/>
          <p:cNvSpPr txBox="1"/>
          <p:nvPr/>
        </p:nvSpPr>
        <p:spPr>
          <a:xfrm>
            <a:off x="7472853" y="4750856"/>
            <a:ext cx="1096775" cy="307777"/>
          </a:xfrm>
          <a:prstGeom prst="rect">
            <a:avLst/>
          </a:prstGeom>
          <a:noFill/>
        </p:spPr>
        <p:txBody>
          <a:bodyPr wrap="none" rtlCol="0">
            <a:spAutoFit/>
          </a:bodyPr>
          <a:lstStyle/>
          <a:p>
            <a:r>
              <a:rPr kumimoji="1" lang="en-US" altLang="ja-JP" sz="1400" dirty="0" err="1" smtClean="0"/>
              <a:t>Itoh</a:t>
            </a:r>
            <a:r>
              <a:rPr kumimoji="1" lang="en-US" altLang="ja-JP" sz="1400" dirty="0" smtClean="0"/>
              <a:t>+ (2014)</a:t>
            </a:r>
            <a:endParaRPr kumimoji="1" lang="ja-JP" altLang="en-US" sz="1400" dirty="0"/>
          </a:p>
        </p:txBody>
      </p:sp>
      <p:sp>
        <p:nvSpPr>
          <p:cNvPr id="28" name="テキスト ボックス 27"/>
          <p:cNvSpPr txBox="1"/>
          <p:nvPr/>
        </p:nvSpPr>
        <p:spPr>
          <a:xfrm rot="16200000">
            <a:off x="708651" y="3161485"/>
            <a:ext cx="723275" cy="307777"/>
          </a:xfrm>
          <a:prstGeom prst="rect">
            <a:avLst/>
          </a:prstGeom>
          <a:noFill/>
        </p:spPr>
        <p:txBody>
          <a:bodyPr wrap="none" rtlCol="0">
            <a:spAutoFit/>
          </a:bodyPr>
          <a:lstStyle/>
          <a:p>
            <a:r>
              <a:rPr kumimoji="1" lang="ja-JP" altLang="en-US" sz="1400" dirty="0" smtClean="0"/>
              <a:t>偏光度</a:t>
            </a:r>
            <a:endParaRPr kumimoji="1" lang="ja-JP" altLang="en-US" sz="1400" dirty="0"/>
          </a:p>
        </p:txBody>
      </p:sp>
      <p:sp>
        <p:nvSpPr>
          <p:cNvPr id="29" name="テキスト ボックス 28"/>
          <p:cNvSpPr txBox="1"/>
          <p:nvPr/>
        </p:nvSpPr>
        <p:spPr>
          <a:xfrm rot="16200000">
            <a:off x="3811138" y="2435766"/>
            <a:ext cx="912429" cy="307777"/>
          </a:xfrm>
          <a:prstGeom prst="rect">
            <a:avLst/>
          </a:prstGeom>
          <a:noFill/>
        </p:spPr>
        <p:txBody>
          <a:bodyPr wrap="none" rtlCol="0">
            <a:spAutoFit/>
          </a:bodyPr>
          <a:lstStyle/>
          <a:p>
            <a:r>
              <a:rPr kumimoji="1" lang="ja-JP" altLang="en-US" sz="1400" dirty="0" smtClean="0"/>
              <a:t>フラックス</a:t>
            </a:r>
            <a:endParaRPr kumimoji="1" lang="ja-JP" altLang="en-US" sz="1400" dirty="0"/>
          </a:p>
        </p:txBody>
      </p:sp>
      <p:sp>
        <p:nvSpPr>
          <p:cNvPr id="30" name="テキスト ボックス 29"/>
          <p:cNvSpPr txBox="1"/>
          <p:nvPr/>
        </p:nvSpPr>
        <p:spPr>
          <a:xfrm rot="16200000">
            <a:off x="3748503" y="4044112"/>
            <a:ext cx="1082348" cy="307777"/>
          </a:xfrm>
          <a:prstGeom prst="rect">
            <a:avLst/>
          </a:prstGeom>
          <a:noFill/>
        </p:spPr>
        <p:txBody>
          <a:bodyPr wrap="none" rtlCol="0">
            <a:spAutoFit/>
          </a:bodyPr>
          <a:lstStyle/>
          <a:p>
            <a:r>
              <a:rPr kumimoji="1" lang="ja-JP" altLang="en-US" sz="1400" dirty="0" smtClean="0"/>
              <a:t>偏光</a:t>
            </a:r>
            <a:r>
              <a:rPr lang="ja-JP" altLang="en-US" sz="1400" dirty="0" smtClean="0"/>
              <a:t>方位</a:t>
            </a:r>
            <a:r>
              <a:rPr lang="ja-JP" altLang="en-US" sz="1400" dirty="0"/>
              <a:t>角</a:t>
            </a:r>
            <a:endParaRPr kumimoji="1" lang="ja-JP" altLang="en-US" sz="1400" dirty="0"/>
          </a:p>
        </p:txBody>
      </p:sp>
      <p:sp>
        <p:nvSpPr>
          <p:cNvPr id="31" name="テキスト ボックス 30"/>
          <p:cNvSpPr txBox="1"/>
          <p:nvPr/>
        </p:nvSpPr>
        <p:spPr>
          <a:xfrm rot="16200000">
            <a:off x="3918702" y="3251257"/>
            <a:ext cx="723275" cy="307777"/>
          </a:xfrm>
          <a:prstGeom prst="rect">
            <a:avLst/>
          </a:prstGeom>
          <a:noFill/>
        </p:spPr>
        <p:txBody>
          <a:bodyPr wrap="none" rtlCol="0">
            <a:spAutoFit/>
          </a:bodyPr>
          <a:lstStyle/>
          <a:p>
            <a:r>
              <a:rPr kumimoji="1" lang="ja-JP" altLang="en-US" sz="1400" dirty="0" smtClean="0"/>
              <a:t>偏光度</a:t>
            </a:r>
            <a:endParaRPr kumimoji="1" lang="ja-JP" altLang="en-US" sz="1400" dirty="0"/>
          </a:p>
        </p:txBody>
      </p:sp>
      <p:sp>
        <p:nvSpPr>
          <p:cNvPr id="8" name="テキスト ボックス 7"/>
          <p:cNvSpPr txBox="1"/>
          <p:nvPr/>
        </p:nvSpPr>
        <p:spPr>
          <a:xfrm>
            <a:off x="962681" y="5734571"/>
            <a:ext cx="7426562" cy="461665"/>
          </a:xfrm>
          <a:prstGeom prst="rect">
            <a:avLst/>
          </a:prstGeom>
          <a:noFill/>
        </p:spPr>
        <p:txBody>
          <a:bodyPr wrap="square" rtlCol="0">
            <a:spAutoFit/>
          </a:bodyPr>
          <a:lstStyle/>
          <a:p>
            <a:r>
              <a:rPr lang="ja-JP" altLang="en-US" dirty="0" smtClean="0"/>
              <a:t>Ｘ線・ガンマ線・電波と連携した</a:t>
            </a:r>
            <a:r>
              <a:rPr kumimoji="1" lang="ja-JP" altLang="en-US" dirty="0" smtClean="0"/>
              <a:t>突発現象のモニター観測</a:t>
            </a:r>
            <a:endParaRPr kumimoji="1" lang="ja-JP" altLang="en-US" dirty="0"/>
          </a:p>
        </p:txBody>
      </p:sp>
    </p:spTree>
    <p:extLst>
      <p:ext uri="{BB962C8B-B14F-4D97-AF65-F5344CB8AC3E}">
        <p14:creationId xmlns:p14="http://schemas.microsoft.com/office/powerpoint/2010/main" val="31784880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8728" y="2270259"/>
            <a:ext cx="3702799" cy="1354301"/>
          </a:xfrm>
          <a:prstGeom prst="rect">
            <a:avLst/>
          </a:prstGeom>
        </p:spPr>
      </p:pic>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712" y="2127662"/>
            <a:ext cx="3635429" cy="1975250"/>
          </a:xfrm>
          <a:prstGeom prst="rect">
            <a:avLst/>
          </a:prstGeom>
        </p:spPr>
      </p:pic>
      <p:sp>
        <p:nvSpPr>
          <p:cNvPr id="2" name="タイトル 1"/>
          <p:cNvSpPr>
            <a:spLocks noGrp="1"/>
          </p:cNvSpPr>
          <p:nvPr>
            <p:ph type="title"/>
          </p:nvPr>
        </p:nvSpPr>
        <p:spPr/>
        <p:txBody>
          <a:bodyPr/>
          <a:lstStyle/>
          <a:p>
            <a:r>
              <a:rPr kumimoji="1" lang="ja-JP" altLang="en-US" dirty="0" smtClean="0"/>
              <a:t>ガンマ線バースト残光の輻射機構・磁場起源</a:t>
            </a:r>
            <a:endParaRPr kumimoji="1" lang="ja-JP" altLang="en-US" dirty="0"/>
          </a:p>
        </p:txBody>
      </p:sp>
      <p:sp>
        <p:nvSpPr>
          <p:cNvPr id="5" name="テキスト ボックス 4"/>
          <p:cNvSpPr txBox="1"/>
          <p:nvPr/>
        </p:nvSpPr>
        <p:spPr>
          <a:xfrm>
            <a:off x="4791743" y="1343147"/>
            <a:ext cx="3656770" cy="929485"/>
          </a:xfrm>
          <a:prstGeom prst="rect">
            <a:avLst/>
          </a:prstGeom>
          <a:noFill/>
        </p:spPr>
        <p:txBody>
          <a:bodyPr wrap="none" rtlCol="0">
            <a:spAutoFit/>
          </a:bodyPr>
          <a:lstStyle/>
          <a:p>
            <a:r>
              <a:rPr lang="en-US" altLang="ja-JP" sz="1600" dirty="0" smtClean="0"/>
              <a:t>GRB 121024A</a:t>
            </a:r>
            <a:r>
              <a:rPr lang="ja-JP" altLang="en-US" sz="1600" dirty="0" err="1" smtClean="0"/>
              <a:t>での</a:t>
            </a:r>
            <a:r>
              <a:rPr lang="ja-JP" altLang="en-US" sz="1600" dirty="0" smtClean="0"/>
              <a:t>爆発後数時間以降の</a:t>
            </a:r>
            <a:endParaRPr lang="en-US" altLang="ja-JP" sz="1600" dirty="0" smtClean="0"/>
          </a:p>
          <a:p>
            <a:r>
              <a:rPr lang="ja-JP" altLang="en-US" sz="1600" dirty="0" smtClean="0"/>
              <a:t>可視残光に関する直線・円偏光測定</a:t>
            </a:r>
            <a:endParaRPr lang="en-US" altLang="ja-JP" sz="1600" dirty="0" smtClean="0"/>
          </a:p>
          <a:p>
            <a:r>
              <a:rPr lang="ja-JP" altLang="en-US" sz="1600" dirty="0" smtClean="0"/>
              <a:t>（</a:t>
            </a:r>
            <a:r>
              <a:rPr lang="en-US" altLang="ja-JP" sz="1600" dirty="0" smtClean="0"/>
              <a:t>VLT/FORS</a:t>
            </a:r>
            <a:r>
              <a:rPr lang="ja-JP" altLang="en-US" sz="1600" dirty="0" smtClean="0"/>
              <a:t>）</a:t>
            </a:r>
            <a:endParaRPr kumimoji="1" lang="ja-JP" altLang="en-US" sz="1600" dirty="0"/>
          </a:p>
        </p:txBody>
      </p:sp>
      <p:sp>
        <p:nvSpPr>
          <p:cNvPr id="12" name="テキスト ボックス 11"/>
          <p:cNvSpPr txBox="1"/>
          <p:nvPr/>
        </p:nvSpPr>
        <p:spPr>
          <a:xfrm>
            <a:off x="7361446" y="4431398"/>
            <a:ext cx="888385" cy="307777"/>
          </a:xfrm>
          <a:prstGeom prst="rect">
            <a:avLst/>
          </a:prstGeom>
          <a:noFill/>
        </p:spPr>
        <p:txBody>
          <a:bodyPr wrap="none" rtlCol="0">
            <a:spAutoFit/>
          </a:bodyPr>
          <a:lstStyle/>
          <a:p>
            <a:r>
              <a:rPr kumimoji="1" lang="en-US" altLang="ja-JP" sz="1400" dirty="0" smtClean="0">
                <a:solidFill>
                  <a:srgbClr val="FFFFFF"/>
                </a:solidFill>
              </a:rPr>
              <a:t>Max 22%</a:t>
            </a:r>
            <a:endParaRPr kumimoji="1" lang="ja-JP" altLang="en-US" sz="1400" dirty="0">
              <a:solidFill>
                <a:srgbClr val="FFFFFF"/>
              </a:solidFill>
            </a:endParaRPr>
          </a:p>
        </p:txBody>
      </p:sp>
      <p:sp>
        <p:nvSpPr>
          <p:cNvPr id="13" name="テキスト ボックス 12"/>
          <p:cNvSpPr txBox="1"/>
          <p:nvPr/>
        </p:nvSpPr>
        <p:spPr>
          <a:xfrm>
            <a:off x="7312553" y="3124928"/>
            <a:ext cx="986168" cy="307777"/>
          </a:xfrm>
          <a:prstGeom prst="rect">
            <a:avLst/>
          </a:prstGeom>
          <a:noFill/>
        </p:spPr>
        <p:txBody>
          <a:bodyPr wrap="none" rtlCol="0">
            <a:spAutoFit/>
          </a:bodyPr>
          <a:lstStyle/>
          <a:p>
            <a:r>
              <a:rPr kumimoji="1" lang="en-US" altLang="ja-JP" sz="1400" dirty="0" smtClean="0">
                <a:solidFill>
                  <a:srgbClr val="FFFFFF"/>
                </a:solidFill>
              </a:rPr>
              <a:t>Max ~30%</a:t>
            </a:r>
            <a:endParaRPr kumimoji="1" lang="ja-JP" altLang="en-US" sz="1400" dirty="0">
              <a:solidFill>
                <a:srgbClr val="FFFFFF"/>
              </a:solidFill>
            </a:endParaRPr>
          </a:p>
        </p:txBody>
      </p:sp>
      <p:sp>
        <p:nvSpPr>
          <p:cNvPr id="16" name="テキスト ボックス 15"/>
          <p:cNvSpPr txBox="1"/>
          <p:nvPr/>
        </p:nvSpPr>
        <p:spPr>
          <a:xfrm>
            <a:off x="405988" y="1365224"/>
            <a:ext cx="4153279" cy="634020"/>
          </a:xfrm>
          <a:prstGeom prst="rect">
            <a:avLst/>
          </a:prstGeom>
          <a:noFill/>
        </p:spPr>
        <p:txBody>
          <a:bodyPr wrap="square" rtlCol="0">
            <a:spAutoFit/>
          </a:bodyPr>
          <a:lstStyle/>
          <a:p>
            <a:r>
              <a:rPr kumimoji="1" lang="ja-JP" altLang="en-US" sz="1600" dirty="0" smtClean="0"/>
              <a:t>これまでの早期残光の直線偏光の測定</a:t>
            </a:r>
            <a:endParaRPr kumimoji="1" lang="en-US" altLang="ja-JP" sz="1600" dirty="0" smtClean="0"/>
          </a:p>
          <a:p>
            <a:r>
              <a:rPr kumimoji="1" lang="ja-JP" altLang="en-US" sz="1600" dirty="0" smtClean="0"/>
              <a:t>（</a:t>
            </a:r>
            <a:r>
              <a:rPr kumimoji="1" lang="en-US" altLang="ja-JP" sz="1600" dirty="0" smtClean="0"/>
              <a:t>Liverpool2m/RINGO</a:t>
            </a:r>
            <a:r>
              <a:rPr kumimoji="1" lang="ja-JP" altLang="en-US" sz="1600" dirty="0" err="1" smtClean="0"/>
              <a:t>、</a:t>
            </a:r>
            <a:r>
              <a:rPr kumimoji="1" lang="ja-JP" altLang="en-US" sz="1600" dirty="0" smtClean="0"/>
              <a:t>かなた</a:t>
            </a:r>
            <a:r>
              <a:rPr kumimoji="1" lang="en-US" altLang="ja-JP" sz="1600" dirty="0" smtClean="0"/>
              <a:t>/</a:t>
            </a:r>
            <a:r>
              <a:rPr kumimoji="1" lang="en-US" altLang="ja-JP" sz="1600" dirty="0" err="1" smtClean="0"/>
              <a:t>HOWPol</a:t>
            </a:r>
            <a:r>
              <a:rPr kumimoji="1" lang="ja-JP" altLang="en-US" sz="1600" dirty="0" smtClean="0"/>
              <a:t>など）</a:t>
            </a:r>
            <a:endParaRPr kumimoji="1" lang="ja-JP" altLang="en-US" sz="1600" dirty="0"/>
          </a:p>
        </p:txBody>
      </p:sp>
      <p:sp>
        <p:nvSpPr>
          <p:cNvPr id="17" name="テキスト ボックス 16"/>
          <p:cNvSpPr txBox="1"/>
          <p:nvPr/>
        </p:nvSpPr>
        <p:spPr>
          <a:xfrm>
            <a:off x="405988" y="4739175"/>
            <a:ext cx="4347373" cy="1532727"/>
          </a:xfrm>
          <a:prstGeom prst="rect">
            <a:avLst/>
          </a:prstGeom>
          <a:noFill/>
        </p:spPr>
        <p:txBody>
          <a:bodyPr wrap="square" rtlCol="0">
            <a:spAutoFit/>
          </a:bodyPr>
          <a:lstStyle/>
          <a:p>
            <a:pPr algn="l"/>
            <a:r>
              <a:rPr lang="ja-JP" altLang="en-US" sz="1800" dirty="0" smtClean="0">
                <a:solidFill>
                  <a:srgbClr val="FF0000"/>
                </a:solidFill>
              </a:rPr>
              <a:t>最早期観測（</a:t>
            </a:r>
            <a:r>
              <a:rPr lang="en-US" altLang="ja-JP" sz="1800" dirty="0" smtClean="0">
                <a:solidFill>
                  <a:srgbClr val="FF0000"/>
                </a:solidFill>
              </a:rPr>
              <a:t>&lt;10</a:t>
            </a:r>
            <a:r>
              <a:rPr lang="en-US" altLang="ja-JP" sz="1800" baseline="30000" dirty="0" smtClean="0">
                <a:solidFill>
                  <a:srgbClr val="FF0000"/>
                </a:solidFill>
              </a:rPr>
              <a:t>3</a:t>
            </a:r>
            <a:r>
              <a:rPr lang="en-US" altLang="ja-JP" sz="1800" dirty="0" smtClean="0">
                <a:solidFill>
                  <a:srgbClr val="FF0000"/>
                </a:solidFill>
              </a:rPr>
              <a:t>s</a:t>
            </a:r>
            <a:r>
              <a:rPr lang="ja-JP" altLang="en-US" sz="1800" dirty="0" smtClean="0">
                <a:solidFill>
                  <a:srgbClr val="FF0000"/>
                </a:solidFill>
              </a:rPr>
              <a:t>）および円偏光観測は依然稀少（最近も</a:t>
            </a:r>
            <a:r>
              <a:rPr lang="en-US" altLang="ja-JP" sz="1800" dirty="0" smtClean="0">
                <a:solidFill>
                  <a:srgbClr val="FF0000"/>
                </a:solidFill>
              </a:rPr>
              <a:t>2</a:t>
            </a:r>
            <a:r>
              <a:rPr lang="ja-JP" altLang="en-US" sz="1800" dirty="0" smtClean="0">
                <a:solidFill>
                  <a:srgbClr val="FF0000"/>
                </a:solidFill>
              </a:rPr>
              <a:t>本の</a:t>
            </a:r>
            <a:r>
              <a:rPr lang="en-US" altLang="ja-JP" sz="1800" dirty="0" smtClean="0">
                <a:solidFill>
                  <a:srgbClr val="FF0000"/>
                </a:solidFill>
              </a:rPr>
              <a:t>Nature</a:t>
            </a:r>
            <a:r>
              <a:rPr lang="ja-JP" altLang="en-US" sz="1800" dirty="0" smtClean="0">
                <a:solidFill>
                  <a:srgbClr val="FF0000"/>
                </a:solidFill>
              </a:rPr>
              <a:t>論文あり）</a:t>
            </a:r>
            <a:endParaRPr lang="en-US" altLang="ja-JP" sz="1800" dirty="0" smtClean="0">
              <a:solidFill>
                <a:srgbClr val="FF0000"/>
              </a:solidFill>
            </a:endParaRPr>
          </a:p>
          <a:p>
            <a:pPr algn="l"/>
            <a:r>
              <a:rPr lang="ja-JP" altLang="en-US" sz="1800" dirty="0" smtClean="0">
                <a:solidFill>
                  <a:srgbClr val="0070C0"/>
                </a:solidFill>
              </a:rPr>
              <a:t>偏光観測は残光の輻射メカニズム、磁場やジェットの構造により迫れると期待されているものの、進み方は遅い</a:t>
            </a:r>
            <a:endParaRPr kumimoji="1" lang="ja-JP" altLang="en-US" sz="1800" dirty="0">
              <a:solidFill>
                <a:srgbClr val="0070C0"/>
              </a:solidFill>
            </a:endParaRPr>
          </a:p>
        </p:txBody>
      </p:sp>
      <p:sp>
        <p:nvSpPr>
          <p:cNvPr id="18" name="テキスト ボックス 17"/>
          <p:cNvSpPr txBox="1"/>
          <p:nvPr/>
        </p:nvSpPr>
        <p:spPr>
          <a:xfrm>
            <a:off x="2563207" y="4419838"/>
            <a:ext cx="1996060" cy="307777"/>
          </a:xfrm>
          <a:prstGeom prst="rect">
            <a:avLst/>
          </a:prstGeom>
          <a:noFill/>
        </p:spPr>
        <p:txBody>
          <a:bodyPr wrap="none" rtlCol="0">
            <a:spAutoFit/>
          </a:bodyPr>
          <a:lstStyle/>
          <a:p>
            <a:r>
              <a:rPr kumimoji="1" lang="en-US" altLang="ja-JP" sz="1400" dirty="0" err="1" smtClean="0"/>
              <a:t>Mundell</a:t>
            </a:r>
            <a:r>
              <a:rPr kumimoji="1" lang="en-US" altLang="ja-JP" sz="1400" dirty="0" smtClean="0"/>
              <a:t>+, Nature (2013)</a:t>
            </a:r>
            <a:endParaRPr kumimoji="1" lang="ja-JP" altLang="en-US" sz="1400" dirty="0"/>
          </a:p>
        </p:txBody>
      </p:sp>
      <p:sp>
        <p:nvSpPr>
          <p:cNvPr id="21" name="テキスト ボックス 20"/>
          <p:cNvSpPr txBox="1"/>
          <p:nvPr/>
        </p:nvSpPr>
        <p:spPr>
          <a:xfrm rot="16200000">
            <a:off x="175155" y="2786369"/>
            <a:ext cx="800220" cy="338554"/>
          </a:xfrm>
          <a:prstGeom prst="rect">
            <a:avLst/>
          </a:prstGeom>
          <a:noFill/>
        </p:spPr>
        <p:txBody>
          <a:bodyPr wrap="none" rtlCol="0">
            <a:spAutoFit/>
          </a:bodyPr>
          <a:lstStyle/>
          <a:p>
            <a:r>
              <a:rPr kumimoji="1" lang="ja-JP" altLang="en-US" sz="1600" dirty="0" smtClean="0"/>
              <a:t>偏光度</a:t>
            </a:r>
            <a:endParaRPr kumimoji="1" lang="ja-JP" altLang="en-US" sz="1600" dirty="0"/>
          </a:p>
        </p:txBody>
      </p:sp>
      <p:sp>
        <p:nvSpPr>
          <p:cNvPr id="28" name="テキスト ボックス 27"/>
          <p:cNvSpPr txBox="1"/>
          <p:nvPr/>
        </p:nvSpPr>
        <p:spPr>
          <a:xfrm>
            <a:off x="1325224" y="4086227"/>
            <a:ext cx="2377575" cy="338554"/>
          </a:xfrm>
          <a:prstGeom prst="rect">
            <a:avLst/>
          </a:prstGeom>
          <a:noFill/>
        </p:spPr>
        <p:txBody>
          <a:bodyPr wrap="none" rtlCol="0">
            <a:spAutoFit/>
          </a:bodyPr>
          <a:lstStyle/>
          <a:p>
            <a:r>
              <a:rPr kumimoji="1" lang="en-US" altLang="ja-JP" sz="1600" dirty="0" smtClean="0"/>
              <a:t>GRB</a:t>
            </a:r>
            <a:r>
              <a:rPr kumimoji="1" lang="ja-JP" altLang="en-US" sz="1600" dirty="0" smtClean="0"/>
              <a:t>からの経過時間</a:t>
            </a:r>
            <a:r>
              <a:rPr kumimoji="1" lang="en-US" altLang="ja-JP" sz="1600" dirty="0" smtClean="0"/>
              <a:t>(</a:t>
            </a:r>
            <a:r>
              <a:rPr kumimoji="1" lang="ja-JP" altLang="en-US" sz="1600" dirty="0" smtClean="0"/>
              <a:t>秒）</a:t>
            </a:r>
            <a:endParaRPr kumimoji="1" lang="ja-JP" altLang="en-US" sz="1600" dirty="0"/>
          </a:p>
        </p:txBody>
      </p:sp>
      <p:sp>
        <p:nvSpPr>
          <p:cNvPr id="9" name="テキスト ボックス 8"/>
          <p:cNvSpPr txBox="1"/>
          <p:nvPr/>
        </p:nvSpPr>
        <p:spPr>
          <a:xfrm>
            <a:off x="1028411" y="3913686"/>
            <a:ext cx="415498" cy="276999"/>
          </a:xfrm>
          <a:prstGeom prst="rect">
            <a:avLst/>
          </a:prstGeom>
          <a:noFill/>
        </p:spPr>
        <p:txBody>
          <a:bodyPr wrap="none" rtlCol="0">
            <a:spAutoFit/>
          </a:bodyPr>
          <a:lstStyle/>
          <a:p>
            <a:r>
              <a:rPr kumimoji="1" lang="en-US" altLang="ja-JP" sz="1200" dirty="0" smtClean="0"/>
              <a:t>100</a:t>
            </a:r>
            <a:endParaRPr kumimoji="1" lang="ja-JP" altLang="en-US" sz="1200" dirty="0"/>
          </a:p>
        </p:txBody>
      </p:sp>
      <p:sp>
        <p:nvSpPr>
          <p:cNvPr id="29" name="テキスト ボックス 28"/>
          <p:cNvSpPr txBox="1"/>
          <p:nvPr/>
        </p:nvSpPr>
        <p:spPr>
          <a:xfrm>
            <a:off x="1625921" y="3904234"/>
            <a:ext cx="492444" cy="276999"/>
          </a:xfrm>
          <a:prstGeom prst="rect">
            <a:avLst/>
          </a:prstGeom>
          <a:noFill/>
        </p:spPr>
        <p:txBody>
          <a:bodyPr wrap="none" rtlCol="0">
            <a:spAutoFit/>
          </a:bodyPr>
          <a:lstStyle/>
          <a:p>
            <a:r>
              <a:rPr kumimoji="1" lang="en-US" altLang="ja-JP" sz="1200" dirty="0" smtClean="0"/>
              <a:t>1000</a:t>
            </a:r>
            <a:endParaRPr kumimoji="1" lang="ja-JP" altLang="en-US" sz="1200" dirty="0"/>
          </a:p>
        </p:txBody>
      </p:sp>
      <mc:AlternateContent xmlns:mc="http://schemas.openxmlformats.org/markup-compatibility/2006">
        <mc:Choice xmlns:a14="http://schemas.microsoft.com/office/drawing/2010/main" Requires="a14">
          <p:sp>
            <p:nvSpPr>
              <p:cNvPr id="10" name="テキスト ボックス 9"/>
              <p:cNvSpPr txBox="1"/>
              <p:nvPr/>
            </p:nvSpPr>
            <p:spPr>
              <a:xfrm>
                <a:off x="5512322" y="3511005"/>
                <a:ext cx="2474781" cy="343620"/>
              </a:xfrm>
              <a:prstGeom prst="rect">
                <a:avLst/>
              </a:prstGeom>
              <a:solidFill>
                <a:srgbClr val="FFFFFF"/>
              </a:solidFill>
            </p:spPr>
            <p:txBody>
              <a:bodyPr wrap="none" rtlCol="0">
                <a:spAutoFit/>
              </a:bodyPr>
              <a:lstStyle/>
              <a:p>
                <a:r>
                  <a:rPr kumimoji="1" lang="en-US" altLang="ja-JP" sz="1400" dirty="0" smtClean="0"/>
                  <a:t>(</a:t>
                </a:r>
                <a14:m>
                  <m:oMath xmlns:m="http://schemas.openxmlformats.org/officeDocument/2006/math">
                    <m:r>
                      <a:rPr lang="ja-JP" altLang="en-US" sz="1400" dirty="0">
                        <a:latin typeface="Cambria Math" panose="02040503050406030204" pitchFamily="18" charset="0"/>
                      </a:rPr>
                      <m:t>経過</m:t>
                    </m:r>
                    <m:r>
                      <a:rPr lang="ja-JP" altLang="en-US" sz="1400" i="1" dirty="0" smtClean="0">
                        <a:latin typeface="Cambria Math" panose="02040503050406030204" pitchFamily="18" charset="0"/>
                      </a:rPr>
                      <m:t>時間</m:t>
                    </m:r>
                    <m:r>
                      <a:rPr lang="ja-JP" altLang="en-US" sz="1400" i="1" dirty="0">
                        <a:latin typeface="Cambria Math" panose="02040503050406030204" pitchFamily="18" charset="0"/>
                      </a:rPr>
                      <m:t>　</m:t>
                    </m:r>
                    <m:r>
                      <a:rPr kumimoji="1" lang="en-US" altLang="ja-JP" sz="1400" i="1" dirty="0" smtClean="0">
                        <a:latin typeface="Cambria Math" panose="02040503050406030204" pitchFamily="18" charset="0"/>
                      </a:rPr>
                      <m:t>1=3.7</m:t>
                    </m:r>
                    <m:r>
                      <a:rPr kumimoji="1" lang="en-US" altLang="ja-JP" sz="1400" i="1" dirty="0" smtClean="0">
                        <a:latin typeface="Cambria Math" panose="02040503050406030204" pitchFamily="18" charset="0"/>
                        <a:ea typeface="Cambria Math" panose="02040503050406030204" pitchFamily="18" charset="0"/>
                      </a:rPr>
                      <m:t>×</m:t>
                    </m:r>
                    <m:sSup>
                      <m:sSupPr>
                        <m:ctrlPr>
                          <a:rPr kumimoji="1" lang="en-US" altLang="ja-JP" sz="1400" i="1" dirty="0" smtClean="0">
                            <a:latin typeface="Cambria Math" panose="02040503050406030204" pitchFamily="18" charset="0"/>
                            <a:ea typeface="Cambria Math" panose="02040503050406030204" pitchFamily="18" charset="0"/>
                          </a:rPr>
                        </m:ctrlPr>
                      </m:sSupPr>
                      <m:e>
                        <m:r>
                          <a:rPr kumimoji="1" lang="en-US" altLang="ja-JP" sz="1400" b="0" i="1" dirty="0" smtClean="0">
                            <a:latin typeface="Cambria Math" panose="02040503050406030204" pitchFamily="18" charset="0"/>
                            <a:ea typeface="Cambria Math" panose="02040503050406030204" pitchFamily="18" charset="0"/>
                          </a:rPr>
                          <m:t>10</m:t>
                        </m:r>
                      </m:e>
                      <m:sup>
                        <m:r>
                          <a:rPr kumimoji="1" lang="en-US" altLang="ja-JP" sz="1400" b="0" i="1" dirty="0" smtClean="0">
                            <a:latin typeface="Cambria Math" panose="02040503050406030204" pitchFamily="18" charset="0"/>
                            <a:ea typeface="Cambria Math" panose="02040503050406030204" pitchFamily="18" charset="0"/>
                          </a:rPr>
                          <m:t>4</m:t>
                        </m:r>
                      </m:sup>
                    </m:sSup>
                  </m:oMath>
                </a14:m>
                <a:r>
                  <a:rPr kumimoji="1" lang="en-US" altLang="ja-JP" sz="1400" dirty="0" smtClean="0"/>
                  <a:t> sec)</a:t>
                </a:r>
                <a:endParaRPr kumimoji="1" lang="ja-JP" altLang="en-US" sz="1400" dirty="0"/>
              </a:p>
            </p:txBody>
          </p:sp>
        </mc:Choice>
        <mc:Fallback>
          <p:sp>
            <p:nvSpPr>
              <p:cNvPr id="10" name="テキスト ボックス 9"/>
              <p:cNvSpPr txBox="1">
                <a:spLocks noRot="1" noChangeAspect="1" noMove="1" noResize="1" noEditPoints="1" noAdjustHandles="1" noChangeArrowheads="1" noChangeShapeType="1" noTextEdit="1"/>
              </p:cNvSpPr>
              <p:nvPr/>
            </p:nvSpPr>
            <p:spPr>
              <a:xfrm>
                <a:off x="5512322" y="3511005"/>
                <a:ext cx="2474781" cy="343620"/>
              </a:xfrm>
              <a:prstGeom prst="rect">
                <a:avLst/>
              </a:prstGeom>
              <a:blipFill rotWithShape="0">
                <a:blip r:embed="rId4"/>
                <a:stretch>
                  <a:fillRect l="-246" b="-17857"/>
                </a:stretch>
              </a:blipFill>
            </p:spPr>
            <p:txBody>
              <a:bodyPr/>
              <a:lstStyle/>
              <a:p>
                <a:r>
                  <a:rPr lang="ja-JP" altLang="en-US">
                    <a:noFill/>
                  </a:rPr>
                  <a:t> </a:t>
                </a:r>
              </a:p>
            </p:txBody>
          </p:sp>
        </mc:Fallback>
      </mc:AlternateContent>
      <p:pic>
        <p:nvPicPr>
          <p:cNvPr id="14" name="図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91916" y="4102912"/>
            <a:ext cx="3157915" cy="1892746"/>
          </a:xfrm>
          <a:prstGeom prst="rect">
            <a:avLst/>
          </a:prstGeom>
        </p:spPr>
      </p:pic>
      <p:sp>
        <p:nvSpPr>
          <p:cNvPr id="30" name="テキスト ボックス 29"/>
          <p:cNvSpPr txBox="1"/>
          <p:nvPr/>
        </p:nvSpPr>
        <p:spPr>
          <a:xfrm>
            <a:off x="6023001" y="5961792"/>
            <a:ext cx="1792478" cy="338554"/>
          </a:xfrm>
          <a:prstGeom prst="rect">
            <a:avLst/>
          </a:prstGeom>
          <a:noFill/>
        </p:spPr>
        <p:txBody>
          <a:bodyPr wrap="none" rtlCol="0">
            <a:spAutoFit/>
          </a:bodyPr>
          <a:lstStyle/>
          <a:p>
            <a:r>
              <a:rPr lang="ja-JP" altLang="en-US" sz="1600" dirty="0" smtClean="0"/>
              <a:t>可視直線偏光</a:t>
            </a:r>
            <a:r>
              <a:rPr kumimoji="1" lang="en-US" altLang="ja-JP" sz="1600" dirty="0" smtClean="0"/>
              <a:t>(</a:t>
            </a:r>
            <a:r>
              <a:rPr lang="ja-JP" altLang="en-US" sz="1600" dirty="0"/>
              <a:t>％</a:t>
            </a:r>
            <a:r>
              <a:rPr kumimoji="1" lang="ja-JP" altLang="en-US" sz="1600" dirty="0" smtClean="0"/>
              <a:t>）</a:t>
            </a:r>
            <a:endParaRPr kumimoji="1" lang="ja-JP" altLang="en-US" sz="1600" dirty="0"/>
          </a:p>
        </p:txBody>
      </p:sp>
      <p:sp>
        <p:nvSpPr>
          <p:cNvPr id="31" name="テキスト ボックス 30"/>
          <p:cNvSpPr txBox="1"/>
          <p:nvPr/>
        </p:nvSpPr>
        <p:spPr>
          <a:xfrm rot="16200000">
            <a:off x="4128993" y="4805602"/>
            <a:ext cx="1587293" cy="338554"/>
          </a:xfrm>
          <a:prstGeom prst="rect">
            <a:avLst/>
          </a:prstGeom>
          <a:noFill/>
        </p:spPr>
        <p:txBody>
          <a:bodyPr wrap="none" rtlCol="0">
            <a:spAutoFit/>
          </a:bodyPr>
          <a:lstStyle/>
          <a:p>
            <a:r>
              <a:rPr lang="ja-JP" altLang="en-US" sz="1600" dirty="0" smtClean="0"/>
              <a:t>可視円偏光</a:t>
            </a:r>
            <a:r>
              <a:rPr kumimoji="1" lang="en-US" altLang="ja-JP" sz="1600" dirty="0" smtClean="0"/>
              <a:t>(</a:t>
            </a:r>
            <a:r>
              <a:rPr lang="ja-JP" altLang="en-US" sz="1600" dirty="0"/>
              <a:t>％</a:t>
            </a:r>
            <a:r>
              <a:rPr kumimoji="1" lang="ja-JP" altLang="en-US" sz="1600" dirty="0" smtClean="0"/>
              <a:t>）</a:t>
            </a:r>
            <a:endParaRPr kumimoji="1" lang="ja-JP" altLang="en-US" sz="1600" dirty="0"/>
          </a:p>
        </p:txBody>
      </p:sp>
      <p:sp>
        <p:nvSpPr>
          <p:cNvPr id="32" name="円/楕円 31"/>
          <p:cNvSpPr/>
          <p:nvPr/>
        </p:nvSpPr>
        <p:spPr bwMode="auto">
          <a:xfrm>
            <a:off x="5569129" y="3928611"/>
            <a:ext cx="713937" cy="645115"/>
          </a:xfrm>
          <a:prstGeom prst="ellipse">
            <a:avLst/>
          </a:prstGeom>
          <a:noFill/>
          <a:ln w="34925" cap="flat" cmpd="sng" algn="ctr">
            <a:solidFill>
              <a:srgbClr val="FF5050"/>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1031875" rtl="0" eaLnBrk="1" fontAlgn="base" latinLnBrk="0" hangingPunct="1">
              <a:lnSpc>
                <a:spcPct val="100000"/>
              </a:lnSpc>
              <a:spcBef>
                <a:spcPct val="20000"/>
              </a:spcBef>
              <a:spcAft>
                <a:spcPct val="0"/>
              </a:spcAft>
              <a:buClrTx/>
              <a:buSzTx/>
              <a:buFontTx/>
              <a:buNone/>
              <a:tabLst/>
            </a:pPr>
            <a:endParaRPr kumimoji="1" lang="ja-JP" altLang="en-US" sz="2400" b="0" i="0" u="none" strike="noStrike" cap="none" normalizeH="0" baseline="0" smtClean="0">
              <a:ln>
                <a:noFill/>
              </a:ln>
              <a:solidFill>
                <a:schemeClr val="tx1"/>
              </a:solidFill>
              <a:effectLst/>
              <a:latin typeface="Times New Roman" charset="0"/>
              <a:ea typeface="ＭＳ Ｐゴシック" charset="-128"/>
            </a:endParaRPr>
          </a:p>
        </p:txBody>
      </p:sp>
      <p:sp>
        <p:nvSpPr>
          <p:cNvPr id="15" name="テキスト ボックス 14"/>
          <p:cNvSpPr txBox="1"/>
          <p:nvPr/>
        </p:nvSpPr>
        <p:spPr>
          <a:xfrm>
            <a:off x="5512322" y="5483440"/>
            <a:ext cx="1691489" cy="307777"/>
          </a:xfrm>
          <a:prstGeom prst="rect">
            <a:avLst/>
          </a:prstGeom>
          <a:noFill/>
        </p:spPr>
        <p:txBody>
          <a:bodyPr wrap="none" rtlCol="0">
            <a:spAutoFit/>
          </a:bodyPr>
          <a:lstStyle/>
          <a:p>
            <a:r>
              <a:rPr kumimoji="1" lang="ja-JP" altLang="en-US" sz="1400" dirty="0" smtClean="0"/>
              <a:t>クエーサーとの比較</a:t>
            </a:r>
            <a:endParaRPr kumimoji="1" lang="ja-JP" altLang="en-US" sz="1400" dirty="0"/>
          </a:p>
        </p:txBody>
      </p:sp>
      <p:sp>
        <p:nvSpPr>
          <p:cNvPr id="33" name="正方形/長方形 32"/>
          <p:cNvSpPr/>
          <p:nvPr/>
        </p:nvSpPr>
        <p:spPr>
          <a:xfrm>
            <a:off x="6366206" y="3854625"/>
            <a:ext cx="1990481" cy="307777"/>
          </a:xfrm>
          <a:prstGeom prst="rect">
            <a:avLst/>
          </a:prstGeom>
        </p:spPr>
        <p:txBody>
          <a:bodyPr wrap="none">
            <a:spAutoFit/>
          </a:bodyPr>
          <a:lstStyle/>
          <a:p>
            <a:r>
              <a:rPr lang="ja-JP" altLang="en-US" sz="1400" dirty="0" smtClean="0"/>
              <a:t>Wiersema</a:t>
            </a:r>
            <a:r>
              <a:rPr lang="en-US" altLang="ja-JP" sz="1400" dirty="0" smtClean="0"/>
              <a:t>+ 2014, Nature</a:t>
            </a:r>
            <a:endParaRPr lang="ja-JP" altLang="en-US" sz="1400" dirty="0"/>
          </a:p>
        </p:txBody>
      </p:sp>
    </p:spTree>
    <p:extLst>
      <p:ext uri="{BB962C8B-B14F-4D97-AF65-F5344CB8AC3E}">
        <p14:creationId xmlns:p14="http://schemas.microsoft.com/office/powerpoint/2010/main" val="18762856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まとめ</a:t>
            </a:r>
            <a:endParaRPr kumimoji="1" lang="ja-JP" altLang="en-US" dirty="0"/>
          </a:p>
        </p:txBody>
      </p:sp>
      <mc:AlternateContent xmlns:mc="http://schemas.openxmlformats.org/markup-compatibility/2006">
        <mc:Choice xmlns:a14="http://schemas.microsoft.com/office/drawing/2010/main" Requires="a14">
          <p:sp>
            <p:nvSpPr>
              <p:cNvPr id="3" name="コンテンツ プレースホルダー 2"/>
              <p:cNvSpPr>
                <a:spLocks noGrp="1"/>
              </p:cNvSpPr>
              <p:nvPr>
                <p:ph idx="1"/>
              </p:nvPr>
            </p:nvSpPr>
            <p:spPr>
              <a:xfrm>
                <a:off x="539750" y="1196975"/>
                <a:ext cx="7927975" cy="4943053"/>
              </a:xfrm>
            </p:spPr>
            <p:txBody>
              <a:bodyPr/>
              <a:lstStyle/>
              <a:p>
                <a:r>
                  <a:rPr kumimoji="1" lang="ja-JP" altLang="en-US" sz="2000" dirty="0" smtClean="0"/>
                  <a:t>京都</a:t>
                </a:r>
                <a:r>
                  <a:rPr kumimoji="1" lang="en-US" altLang="ja-JP" sz="2000" dirty="0" smtClean="0"/>
                  <a:t>3.8m</a:t>
                </a:r>
                <a:r>
                  <a:rPr kumimoji="1" lang="ja-JP" altLang="en-US" sz="2000" dirty="0" smtClean="0"/>
                  <a:t>で偏光観測を行う場合、第</a:t>
                </a:r>
                <a:r>
                  <a:rPr kumimoji="1" lang="en-US" altLang="ja-JP" sz="2000" dirty="0" smtClean="0"/>
                  <a:t>3</a:t>
                </a:r>
                <a:r>
                  <a:rPr kumimoji="1" lang="ja-JP" altLang="en-US" sz="2000" dirty="0" smtClean="0"/>
                  <a:t>鏡由来の器械偏光の補正残差により、</a:t>
                </a:r>
                <a:r>
                  <a:rPr lang="en-US" altLang="ja-JP" sz="2000" dirty="0" smtClean="0"/>
                  <a:t> </a:t>
                </a:r>
                <a:r>
                  <a:rPr lang="ja-JP" altLang="en-US" sz="2000" dirty="0" smtClean="0"/>
                  <a:t>直線</a:t>
                </a:r>
                <a14:m>
                  <m:oMath xmlns:m="http://schemas.openxmlformats.org/officeDocument/2006/math">
                    <m:r>
                      <a:rPr lang="ja-JP" altLang="en-US" sz="2000" i="1" smtClean="0">
                        <a:latin typeface="Cambria Math" panose="02040503050406030204" pitchFamily="18" charset="0"/>
                      </a:rPr>
                      <m:t>偏光</m:t>
                    </m:r>
                    <m:r>
                      <a:rPr lang="ja-JP" altLang="en-US" sz="2000" i="1">
                        <a:latin typeface="Cambria Math" panose="02040503050406030204" pitchFamily="18" charset="0"/>
                      </a:rPr>
                      <m:t>度</m:t>
                    </m:r>
                    <m:r>
                      <a:rPr lang="en-US" altLang="ja-JP" sz="2000" b="0" i="1" smtClean="0">
                        <a:latin typeface="Cambria Math" panose="02040503050406030204" pitchFamily="18" charset="0"/>
                      </a:rPr>
                      <m:t> </m:t>
                    </m:r>
                    <m:sSub>
                      <m:sSubPr>
                        <m:ctrlPr>
                          <a:rPr lang="en-US" altLang="ja-JP" sz="2000" i="1" smtClean="0">
                            <a:latin typeface="Cambria Math" panose="02040503050406030204" pitchFamily="18" charset="0"/>
                          </a:rPr>
                        </m:ctrlPr>
                      </m:sSubPr>
                      <m:e>
                        <m:r>
                          <a:rPr lang="en-US" altLang="ja-JP" sz="2000" b="0" i="1" smtClean="0">
                            <a:latin typeface="Cambria Math" panose="02040503050406030204" pitchFamily="18" charset="0"/>
                          </a:rPr>
                          <m:t>𝑝</m:t>
                        </m:r>
                      </m:e>
                      <m:sub>
                        <m:r>
                          <a:rPr lang="en-US" altLang="ja-JP" sz="2000" b="0" i="1" smtClean="0">
                            <a:latin typeface="Cambria Math" panose="02040503050406030204" pitchFamily="18" charset="0"/>
                          </a:rPr>
                          <m:t>𝑙</m:t>
                        </m:r>
                      </m:sub>
                    </m:sSub>
                    <m:r>
                      <a:rPr lang="en-US" altLang="ja-JP" sz="2000" b="0" i="1" smtClean="0">
                        <a:latin typeface="Cambria Math" panose="02040503050406030204" pitchFamily="18" charset="0"/>
                      </a:rPr>
                      <m:t>&gt;3</m:t>
                    </m:r>
                  </m:oMath>
                </a14:m>
                <a:r>
                  <a:rPr lang="en-US" altLang="ja-JP" sz="2000" dirty="0"/>
                  <a:t>% </a:t>
                </a:r>
                <a:r>
                  <a:rPr lang="ja-JP" altLang="en-US" sz="2000" dirty="0" smtClean="0"/>
                  <a:t>の偏光をもつ天体の観測に限定されよ</a:t>
                </a:r>
                <a:r>
                  <a:rPr lang="ja-JP" altLang="en-US" sz="2000" dirty="0"/>
                  <a:t>う</a:t>
                </a:r>
                <a:endParaRPr lang="en-US" altLang="ja-JP" sz="2000" dirty="0" smtClean="0"/>
              </a:p>
              <a:p>
                <a:r>
                  <a:rPr lang="ja-JP" altLang="en-US" sz="2000" dirty="0" smtClean="0"/>
                  <a:t>円偏光測定では、同期回転する半波長板を導入することで、ナスミス焦点の不利はほぼ解消されるだろう。ただ、強い円偏光を示す天体は多くはない。円偏光だけで生きていけるかはやる気次第？</a:t>
                </a:r>
                <a:endParaRPr lang="en-US" altLang="ja-JP" sz="2000" dirty="0" smtClean="0"/>
              </a:p>
              <a:p>
                <a:endParaRPr lang="en-US" altLang="ja-JP" sz="1050" dirty="0" smtClean="0"/>
              </a:p>
              <a:p>
                <a:r>
                  <a:rPr kumimoji="1" lang="ja-JP" altLang="en-US" dirty="0" smtClean="0"/>
                  <a:t>スペクトル線のゼーマン効果による星周磁場測定</a:t>
                </a:r>
                <a:endParaRPr lang="en-US" altLang="ja-JP" dirty="0"/>
              </a:p>
              <a:p>
                <a:r>
                  <a:rPr lang="ja-JP" altLang="en-US" dirty="0" smtClean="0"/>
                  <a:t>星周／彗星ダストによる散乱光の偏光観測による星周物質の構造・光学的厚さ、ダストの性質、磁場方向の推定</a:t>
                </a:r>
                <a:endParaRPr lang="en-US" altLang="ja-JP" dirty="0" smtClean="0"/>
              </a:p>
              <a:p>
                <a:r>
                  <a:rPr kumimoji="1" lang="ja-JP" altLang="en-US" dirty="0" smtClean="0"/>
                  <a:t>Ｘ線連星、活動銀河核、ガンマ線バーストにおけるシンクロトロン輻射成分の検知と輻射機構、磁場構造の推定</a:t>
                </a:r>
                <a:endParaRPr kumimoji="1" lang="en-US" altLang="ja-JP" dirty="0" smtClean="0"/>
              </a:p>
              <a:p>
                <a:endParaRPr lang="en-US" altLang="ja-JP" sz="1050" dirty="0"/>
              </a:p>
              <a:p>
                <a:r>
                  <a:rPr lang="ja-JP" altLang="en-US" dirty="0" smtClean="0"/>
                  <a:t>高分散分光器や汎用型撮像分光器に偏光ユニットを導入することで、比較的簡単に偏光測定を実現することが可能。</a:t>
                </a:r>
                <a:endParaRPr lang="en-US" altLang="ja-JP" dirty="0" smtClean="0"/>
              </a:p>
              <a:p>
                <a:r>
                  <a:rPr kumimoji="1" lang="ja-JP" altLang="en-US" dirty="0" smtClean="0"/>
                  <a:t>近赤外域の偏光観測および円偏光の継続的な観測は現在でも少な目。アイデア次第で、主体的な寄与ができる道が残されているように思われる。</a:t>
                </a:r>
                <a:endParaRPr kumimoji="1" lang="en-US" altLang="ja-JP" dirty="0" smtClean="0"/>
              </a:p>
            </p:txBody>
          </p:sp>
        </mc:Choice>
        <mc:Fallback>
          <p:sp>
            <p:nvSpPr>
              <p:cNvPr id="3" name="コンテンツ プレースホルダー 2"/>
              <p:cNvSpPr>
                <a:spLocks noGrp="1" noRot="1" noChangeAspect="1" noMove="1" noResize="1" noEditPoints="1" noAdjustHandles="1" noChangeArrowheads="1" noChangeShapeType="1" noTextEdit="1"/>
              </p:cNvSpPr>
              <p:nvPr>
                <p:ph idx="1"/>
              </p:nvPr>
            </p:nvSpPr>
            <p:spPr>
              <a:xfrm>
                <a:off x="539750" y="1196975"/>
                <a:ext cx="7927975" cy="4943053"/>
              </a:xfrm>
              <a:blipFill rotWithShape="0">
                <a:blip r:embed="rId2"/>
                <a:stretch>
                  <a:fillRect l="-1692" t="-1603" r="-1692"/>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5404448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京都</a:t>
            </a:r>
            <a:r>
              <a:rPr lang="en-US" altLang="ja-JP" dirty="0" smtClean="0"/>
              <a:t>3.8m</a:t>
            </a:r>
            <a:r>
              <a:rPr lang="ja-JP" altLang="en-US" dirty="0" smtClean="0"/>
              <a:t>望遠鏡</a:t>
            </a:r>
            <a:r>
              <a:rPr lang="en-US" altLang="ja-JP" dirty="0" smtClean="0"/>
              <a:t>: </a:t>
            </a:r>
            <a:r>
              <a:rPr lang="ja-JP" altLang="en-US" dirty="0" smtClean="0"/>
              <a:t>ナスミス焦点→器械（</a:t>
            </a:r>
            <a:r>
              <a:rPr lang="ja-JP" altLang="en-US" dirty="0"/>
              <a:t>直線</a:t>
            </a:r>
            <a:r>
              <a:rPr lang="ja-JP" altLang="en-US" dirty="0" smtClean="0"/>
              <a:t>）偏光</a:t>
            </a:r>
            <a:endParaRPr kumimoji="1" lang="ja-JP" altLang="en-US" dirty="0"/>
          </a:p>
        </p:txBody>
      </p:sp>
      <mc:AlternateContent xmlns:mc="http://schemas.openxmlformats.org/markup-compatibility/2006">
        <mc:Choice xmlns:a14="http://schemas.microsoft.com/office/drawing/2010/main" Requires="a14">
          <p:sp>
            <p:nvSpPr>
              <p:cNvPr id="3" name="コンテンツ プレースホルダー 2"/>
              <p:cNvSpPr>
                <a:spLocks noGrp="1"/>
              </p:cNvSpPr>
              <p:nvPr>
                <p:ph idx="1"/>
              </p:nvPr>
            </p:nvSpPr>
            <p:spPr>
              <a:xfrm>
                <a:off x="650414" y="4037857"/>
                <a:ext cx="7927975" cy="2016224"/>
              </a:xfrm>
            </p:spPr>
            <p:txBody>
              <a:bodyPr/>
              <a:lstStyle/>
              <a:p>
                <a:pPr marL="0" indent="0">
                  <a:buNone/>
                </a:pPr>
                <a:r>
                  <a:rPr kumimoji="1" lang="ja-JP" altLang="en-US" dirty="0" smtClean="0"/>
                  <a:t>ナスミス焦点のみ（非軸対称光学系）　</a:t>
                </a:r>
                <a:endParaRPr kumimoji="1" lang="en-US" altLang="ja-JP" dirty="0" smtClean="0"/>
              </a:p>
              <a:p>
                <a:pPr marL="0" indent="0">
                  <a:buNone/>
                </a:pPr>
                <a:r>
                  <a:rPr lang="ja-JP" altLang="en-US" dirty="0"/>
                  <a:t>　</a:t>
                </a:r>
                <a:r>
                  <a:rPr kumimoji="1" lang="ja-JP" altLang="en-US" dirty="0" smtClean="0"/>
                  <a:t>→　第３鏡での</a:t>
                </a:r>
                <a:r>
                  <a:rPr kumimoji="1" lang="en-US" altLang="ja-JP" dirty="0" smtClean="0"/>
                  <a:t>90°</a:t>
                </a:r>
                <a:r>
                  <a:rPr kumimoji="1" lang="ja-JP" altLang="en-US" dirty="0" smtClean="0"/>
                  <a:t>反射によ</a:t>
                </a:r>
                <a:r>
                  <a:rPr lang="ja-JP" altLang="en-US" dirty="0"/>
                  <a:t>る</a:t>
                </a:r>
                <a14:m>
                  <m:oMath xmlns:m="http://schemas.openxmlformats.org/officeDocument/2006/math">
                    <m:r>
                      <a:rPr kumimoji="1" lang="en-US" altLang="ja-JP" b="0" i="0" dirty="0" smtClean="0">
                        <a:latin typeface="Cambria Math" panose="02040503050406030204" pitchFamily="18" charset="0"/>
                      </a:rPr>
                      <m:t> </m:t>
                    </m:r>
                    <m:sSub>
                      <m:sSubPr>
                        <m:ctrlPr>
                          <a:rPr kumimoji="1" lang="en-US" altLang="ja-JP" b="0" i="1" dirty="0" smtClean="0">
                            <a:solidFill>
                              <a:srgbClr val="FF0000"/>
                            </a:solidFill>
                            <a:latin typeface="Cambria Math" panose="02040503050406030204" pitchFamily="18" charset="0"/>
                          </a:rPr>
                        </m:ctrlPr>
                      </m:sSubPr>
                      <m:e>
                        <m:r>
                          <a:rPr kumimoji="1" lang="en-US" altLang="ja-JP" b="0" i="1" dirty="0" smtClean="0">
                            <a:solidFill>
                              <a:srgbClr val="FF0000"/>
                            </a:solidFill>
                            <a:latin typeface="Cambria Math" panose="02040503050406030204" pitchFamily="18" charset="0"/>
                          </a:rPr>
                          <m:t>𝑝</m:t>
                        </m:r>
                      </m:e>
                      <m:sub>
                        <m:r>
                          <a:rPr kumimoji="1" lang="en-US" altLang="ja-JP" b="0" i="1" dirty="0" smtClean="0">
                            <a:solidFill>
                              <a:srgbClr val="FF0000"/>
                            </a:solidFill>
                            <a:latin typeface="Cambria Math" panose="02040503050406030204" pitchFamily="18" charset="0"/>
                          </a:rPr>
                          <m:t>𝑙</m:t>
                        </m:r>
                      </m:sub>
                    </m:sSub>
                    <m:r>
                      <a:rPr kumimoji="1" lang="en-US" altLang="ja-JP" i="1" dirty="0" smtClean="0">
                        <a:solidFill>
                          <a:srgbClr val="FF0000"/>
                        </a:solidFill>
                        <a:latin typeface="Cambria Math" panose="02040503050406030204" pitchFamily="18" charset="0"/>
                      </a:rPr>
                      <m:t>=</m:t>
                    </m:r>
                    <m:r>
                      <a:rPr kumimoji="1" lang="en-US" altLang="ja-JP" b="0" i="1" dirty="0" smtClean="0">
                        <a:solidFill>
                          <a:srgbClr val="FF0000"/>
                        </a:solidFill>
                        <a:latin typeface="Cambria Math" panose="02040503050406030204" pitchFamily="18" charset="0"/>
                      </a:rPr>
                      <m:t>~3</m:t>
                    </m:r>
                  </m:oMath>
                </a14:m>
                <a:r>
                  <a:rPr kumimoji="1" lang="en-US" altLang="ja-JP" dirty="0" smtClean="0">
                    <a:solidFill>
                      <a:srgbClr val="FF0000"/>
                    </a:solidFill>
                  </a:rPr>
                  <a:t>% </a:t>
                </a:r>
                <a:r>
                  <a:rPr lang="ja-JP" altLang="en-US" dirty="0" smtClean="0">
                    <a:solidFill>
                      <a:srgbClr val="FF0000"/>
                    </a:solidFill>
                  </a:rPr>
                  <a:t>の</a:t>
                </a:r>
                <a:r>
                  <a:rPr lang="ja-JP" altLang="en-US" dirty="0">
                    <a:solidFill>
                      <a:srgbClr val="FF0000"/>
                    </a:solidFill>
                  </a:rPr>
                  <a:t>器械偏光を</a:t>
                </a:r>
                <a:r>
                  <a:rPr lang="ja-JP" altLang="en-US" dirty="0" smtClean="0">
                    <a:solidFill>
                      <a:srgbClr val="FF0000"/>
                    </a:solidFill>
                  </a:rPr>
                  <a:t>生じる</a:t>
                </a:r>
                <a:endParaRPr lang="en-US" altLang="ja-JP" dirty="0" smtClean="0">
                  <a:solidFill>
                    <a:srgbClr val="FF0000"/>
                  </a:solidFill>
                </a:endParaRPr>
              </a:p>
              <a:p>
                <a:pPr marL="0" indent="0">
                  <a:buNone/>
                </a:pPr>
                <a:r>
                  <a:rPr lang="ja-JP" altLang="en-US" dirty="0" smtClean="0">
                    <a:solidFill>
                      <a:srgbClr val="FF0000"/>
                    </a:solidFill>
                  </a:rPr>
                  <a:t>　　　　</a:t>
                </a:r>
                <a:r>
                  <a:rPr kumimoji="1" lang="ja-JP" altLang="en-US" dirty="0" smtClean="0">
                    <a:solidFill>
                      <a:srgbClr val="FF0000"/>
                    </a:solidFill>
                  </a:rPr>
                  <a:t>減反射コーティングをしている場合</a:t>
                </a:r>
                <a:r>
                  <a:rPr lang="ja-JP" altLang="en-US" dirty="0" smtClean="0">
                    <a:solidFill>
                      <a:srgbClr val="FF0000"/>
                    </a:solidFill>
                  </a:rPr>
                  <a:t>波長によって</a:t>
                </a:r>
                <a14:m>
                  <m:oMath xmlns:m="http://schemas.openxmlformats.org/officeDocument/2006/math">
                    <m:sSub>
                      <m:sSubPr>
                        <m:ctrlPr>
                          <a:rPr lang="en-US" altLang="ja-JP" i="1" dirty="0">
                            <a:solidFill>
                              <a:srgbClr val="FF0000"/>
                            </a:solidFill>
                            <a:latin typeface="Cambria Math" panose="02040503050406030204" pitchFamily="18" charset="0"/>
                          </a:rPr>
                        </m:ctrlPr>
                      </m:sSubPr>
                      <m:e>
                        <m:r>
                          <a:rPr lang="en-US" altLang="ja-JP" i="1" dirty="0">
                            <a:solidFill>
                              <a:srgbClr val="FF0000"/>
                            </a:solidFill>
                            <a:latin typeface="Cambria Math" panose="02040503050406030204" pitchFamily="18" charset="0"/>
                          </a:rPr>
                          <m:t>𝑝</m:t>
                        </m:r>
                      </m:e>
                      <m:sub>
                        <m:r>
                          <a:rPr lang="en-US" altLang="ja-JP" i="1" dirty="0">
                            <a:solidFill>
                              <a:srgbClr val="FF0000"/>
                            </a:solidFill>
                            <a:latin typeface="Cambria Math" panose="02040503050406030204" pitchFamily="18" charset="0"/>
                          </a:rPr>
                          <m:t>𝑙</m:t>
                        </m:r>
                      </m:sub>
                    </m:sSub>
                    <m:r>
                      <a:rPr lang="en-US" altLang="ja-JP" i="1" dirty="0">
                        <a:solidFill>
                          <a:srgbClr val="FF0000"/>
                        </a:solidFill>
                        <a:latin typeface="Cambria Math" panose="02040503050406030204" pitchFamily="18" charset="0"/>
                      </a:rPr>
                      <m:t>=</m:t>
                    </m:r>
                    <m:r>
                      <a:rPr lang="en-US" altLang="ja-JP" b="0" i="1" dirty="0" smtClean="0">
                        <a:solidFill>
                          <a:srgbClr val="FF0000"/>
                        </a:solidFill>
                        <a:latin typeface="Cambria Math" panose="02040503050406030204" pitchFamily="18" charset="0"/>
                      </a:rPr>
                      <m:t>0−5</m:t>
                    </m:r>
                    <m:r>
                      <a:rPr lang="en-US" altLang="ja-JP" i="1" dirty="0">
                        <a:solidFill>
                          <a:srgbClr val="FF0000"/>
                        </a:solidFill>
                        <a:latin typeface="Cambria Math" panose="02040503050406030204" pitchFamily="18" charset="0"/>
                      </a:rPr>
                      <m:t> </m:t>
                    </m:r>
                  </m:oMath>
                </a14:m>
                <a:r>
                  <a:rPr lang="en-US" altLang="ja-JP" dirty="0" smtClean="0">
                    <a:solidFill>
                      <a:srgbClr val="FF0000"/>
                    </a:solidFill>
                  </a:rPr>
                  <a:t>%</a:t>
                </a:r>
                <a:r>
                  <a:rPr lang="ja-JP" altLang="en-US" dirty="0" smtClean="0">
                    <a:solidFill>
                      <a:srgbClr val="FF0000"/>
                    </a:solidFill>
                  </a:rPr>
                  <a:t>と大きく変化</a:t>
                </a:r>
                <a:endParaRPr kumimoji="1" lang="en-US" altLang="ja-JP" dirty="0" smtClean="0"/>
              </a:p>
              <a:p>
                <a:pPr marL="0" indent="0">
                  <a:buNone/>
                </a:pPr>
                <a:r>
                  <a:rPr lang="ja-JP" altLang="en-US" dirty="0"/>
                  <a:t>　</a:t>
                </a:r>
                <a:r>
                  <a:rPr lang="ja-JP" altLang="en-US" dirty="0" smtClean="0"/>
                  <a:t>　　 追尾により時々刻々と変化　＆　鏡面状態により変化 ＆ 有効波長で変化</a:t>
                </a:r>
                <a:endParaRPr kumimoji="1" lang="en-US" altLang="ja-JP" dirty="0" smtClean="0"/>
              </a:p>
              <a:p>
                <a:pPr marL="0" indent="0">
                  <a:buNone/>
                </a:pPr>
                <a:r>
                  <a:rPr lang="ja-JP" altLang="en-US" dirty="0" smtClean="0"/>
                  <a:t>  →</a:t>
                </a:r>
                <a:r>
                  <a:rPr lang="ja-JP" altLang="en-US" dirty="0"/>
                  <a:t>　</a:t>
                </a:r>
                <a:r>
                  <a:rPr lang="ja-JP" altLang="en-US" dirty="0" smtClean="0"/>
                  <a:t>モデルによる器械補正をした後でも、良</a:t>
                </a:r>
                <a14:m>
                  <m:oMath xmlns:m="http://schemas.openxmlformats.org/officeDocument/2006/math">
                    <m:r>
                      <a:rPr lang="ja-JP" altLang="en-US" i="1" dirty="0" smtClean="0">
                        <a:latin typeface="Cambria Math" panose="02040503050406030204" pitchFamily="18" charset="0"/>
                      </a:rPr>
                      <m:t>くて</m:t>
                    </m:r>
                    <m:r>
                      <a:rPr lang="en-US" altLang="ja-JP" dirty="0">
                        <a:latin typeface="Cambria Math" panose="02040503050406030204" pitchFamily="18" charset="0"/>
                      </a:rPr>
                      <m:t> </m:t>
                    </m:r>
                    <m:sSub>
                      <m:sSubPr>
                        <m:ctrlPr>
                          <a:rPr lang="en-US" altLang="ja-JP" i="1" dirty="0" smtClean="0">
                            <a:solidFill>
                              <a:srgbClr val="FF0000"/>
                            </a:solidFill>
                            <a:latin typeface="Cambria Math" panose="02040503050406030204" pitchFamily="18" charset="0"/>
                          </a:rPr>
                        </m:ctrlPr>
                      </m:sSubPr>
                      <m:e>
                        <m:r>
                          <m:rPr>
                            <m:sty m:val="p"/>
                          </m:rPr>
                          <a:rPr lang="en-US" altLang="ja-JP" i="1" dirty="0">
                            <a:solidFill>
                              <a:srgbClr val="FF0000"/>
                            </a:solidFill>
                            <a:latin typeface="Cambria Math" panose="02040503050406030204" pitchFamily="18" charset="0"/>
                          </a:rPr>
                          <m:t>σ</m:t>
                        </m:r>
                      </m:e>
                      <m:sub>
                        <m:r>
                          <a:rPr lang="en-US" altLang="ja-JP" b="0" i="1" dirty="0" smtClean="0">
                            <a:solidFill>
                              <a:srgbClr val="FF0000"/>
                            </a:solidFill>
                            <a:latin typeface="Cambria Math" panose="02040503050406030204" pitchFamily="18" charset="0"/>
                          </a:rPr>
                          <m:t>𝑝𝑙</m:t>
                        </m:r>
                      </m:sub>
                    </m:sSub>
                    <m:r>
                      <a:rPr lang="en-US" altLang="ja-JP" i="1" dirty="0" smtClean="0">
                        <a:solidFill>
                          <a:srgbClr val="FF0000"/>
                        </a:solidFill>
                        <a:latin typeface="Cambria Math" panose="02040503050406030204" pitchFamily="18" charset="0"/>
                      </a:rPr>
                      <m:t>≃</m:t>
                    </m:r>
                    <m:r>
                      <a:rPr lang="en-US" altLang="ja-JP" b="0" i="1" dirty="0" smtClean="0">
                        <a:solidFill>
                          <a:srgbClr val="FF0000"/>
                        </a:solidFill>
                        <a:latin typeface="Cambria Math" panose="02040503050406030204" pitchFamily="18" charset="0"/>
                      </a:rPr>
                      <m:t>0.3</m:t>
                    </m:r>
                  </m:oMath>
                </a14:m>
                <a:r>
                  <a:rPr lang="en-US" altLang="ja-JP" dirty="0">
                    <a:solidFill>
                      <a:srgbClr val="FF0000"/>
                    </a:solidFill>
                  </a:rPr>
                  <a:t>% </a:t>
                </a:r>
                <a:r>
                  <a:rPr lang="ja-JP" altLang="en-US" dirty="0" smtClean="0">
                    <a:solidFill>
                      <a:srgbClr val="FF0000"/>
                    </a:solidFill>
                  </a:rPr>
                  <a:t>のばらつき</a:t>
                </a:r>
                <a:endParaRPr lang="en-US" altLang="ja-JP" dirty="0">
                  <a:solidFill>
                    <a:srgbClr val="FF0000"/>
                  </a:solidFill>
                </a:endParaRPr>
              </a:p>
              <a:p>
                <a:pPr marL="0" indent="0">
                  <a:buNone/>
                </a:pPr>
                <a:r>
                  <a:rPr lang="ja-JP" altLang="en-US" dirty="0"/>
                  <a:t> </a:t>
                </a:r>
                <a:r>
                  <a:rPr lang="ja-JP" altLang="en-US" dirty="0" smtClean="0"/>
                  <a:t> →</a:t>
                </a:r>
                <a:r>
                  <a:rPr lang="ja-JP" altLang="en-US" dirty="0"/>
                  <a:t>　</a:t>
                </a:r>
                <a:r>
                  <a:rPr lang="ja-JP" altLang="en-US" dirty="0" smtClean="0"/>
                  <a:t>１点の観測では</a:t>
                </a:r>
                <a14:m>
                  <m:oMath xmlns:m="http://schemas.openxmlformats.org/officeDocument/2006/math">
                    <m:r>
                      <a:rPr lang="en-US" altLang="ja-JP" dirty="0">
                        <a:latin typeface="Cambria Math" panose="02040503050406030204" pitchFamily="18" charset="0"/>
                      </a:rPr>
                      <m:t> </m:t>
                    </m:r>
                    <m:r>
                      <a:rPr lang="en-US" altLang="ja-JP" b="0" i="0" dirty="0" smtClean="0">
                        <a:solidFill>
                          <a:srgbClr val="FF0000"/>
                        </a:solidFill>
                        <a:latin typeface="Cambria Math" panose="02040503050406030204" pitchFamily="18" charset="0"/>
                      </a:rPr>
                      <m:t>3</m:t>
                    </m:r>
                    <m:sSub>
                      <m:sSubPr>
                        <m:ctrlPr>
                          <a:rPr lang="en-US" altLang="ja-JP" i="1" dirty="0">
                            <a:solidFill>
                              <a:srgbClr val="FF0000"/>
                            </a:solidFill>
                            <a:latin typeface="Cambria Math" panose="02040503050406030204" pitchFamily="18" charset="0"/>
                          </a:rPr>
                        </m:ctrlPr>
                      </m:sSubPr>
                      <m:e>
                        <m:r>
                          <m:rPr>
                            <m:sty m:val="p"/>
                          </m:rPr>
                          <a:rPr lang="en-US" altLang="ja-JP" i="1" dirty="0">
                            <a:solidFill>
                              <a:srgbClr val="FF0000"/>
                            </a:solidFill>
                            <a:latin typeface="Cambria Math" panose="02040503050406030204" pitchFamily="18" charset="0"/>
                          </a:rPr>
                          <m:t>σ</m:t>
                        </m:r>
                      </m:e>
                      <m:sub>
                        <m:r>
                          <a:rPr lang="en-US" altLang="ja-JP" i="1" dirty="0">
                            <a:solidFill>
                              <a:srgbClr val="FF0000"/>
                            </a:solidFill>
                            <a:latin typeface="Cambria Math" panose="02040503050406030204" pitchFamily="18" charset="0"/>
                          </a:rPr>
                          <m:t>𝑝</m:t>
                        </m:r>
                        <m:r>
                          <a:rPr lang="en-US" altLang="ja-JP" b="0" i="1" dirty="0" smtClean="0">
                            <a:solidFill>
                              <a:srgbClr val="FF0000"/>
                            </a:solidFill>
                            <a:latin typeface="Cambria Math" panose="02040503050406030204" pitchFamily="18" charset="0"/>
                          </a:rPr>
                          <m:t>𝑙</m:t>
                        </m:r>
                      </m:sub>
                    </m:sSub>
                    <m:r>
                      <a:rPr lang="en-US" altLang="ja-JP" i="1" dirty="0" smtClean="0">
                        <a:solidFill>
                          <a:srgbClr val="FF0000"/>
                        </a:solidFill>
                        <a:latin typeface="Cambria Math" panose="02040503050406030204" pitchFamily="18" charset="0"/>
                      </a:rPr>
                      <m:t>∿</m:t>
                    </m:r>
                    <m:r>
                      <a:rPr lang="en-US" altLang="ja-JP" b="0" i="1" dirty="0" smtClean="0">
                        <a:solidFill>
                          <a:srgbClr val="FF0000"/>
                        </a:solidFill>
                        <a:latin typeface="Cambria Math" panose="02040503050406030204" pitchFamily="18" charset="0"/>
                      </a:rPr>
                      <m:t> 1</m:t>
                    </m:r>
                  </m:oMath>
                </a14:m>
                <a:r>
                  <a:rPr lang="en-US" altLang="ja-JP" dirty="0">
                    <a:solidFill>
                      <a:srgbClr val="FF0000"/>
                    </a:solidFill>
                  </a:rPr>
                  <a:t>% </a:t>
                </a:r>
                <a:r>
                  <a:rPr lang="ja-JP" altLang="en-US" dirty="0" smtClean="0">
                    <a:solidFill>
                      <a:srgbClr val="FF0000"/>
                    </a:solidFill>
                  </a:rPr>
                  <a:t>の誤差は許容できないといけない。例えば</a:t>
                </a:r>
                <a14:m>
                  <m:oMath xmlns:m="http://schemas.openxmlformats.org/officeDocument/2006/math">
                    <m:sSub>
                      <m:sSubPr>
                        <m:ctrlPr>
                          <a:rPr lang="en-US" altLang="ja-JP" i="1" dirty="0">
                            <a:solidFill>
                              <a:srgbClr val="FF0000"/>
                            </a:solidFill>
                            <a:latin typeface="Cambria Math" panose="02040503050406030204" pitchFamily="18" charset="0"/>
                          </a:rPr>
                        </m:ctrlPr>
                      </m:sSubPr>
                      <m:e>
                        <m:r>
                          <a:rPr lang="en-US" altLang="ja-JP" i="1" dirty="0">
                            <a:solidFill>
                              <a:srgbClr val="FF0000"/>
                            </a:solidFill>
                            <a:latin typeface="Cambria Math" panose="02040503050406030204" pitchFamily="18" charset="0"/>
                          </a:rPr>
                          <m:t>𝑝</m:t>
                        </m:r>
                      </m:e>
                      <m:sub>
                        <m:r>
                          <a:rPr lang="en-US" altLang="ja-JP" i="1" dirty="0">
                            <a:solidFill>
                              <a:srgbClr val="FF0000"/>
                            </a:solidFill>
                            <a:latin typeface="Cambria Math" panose="02040503050406030204" pitchFamily="18" charset="0"/>
                          </a:rPr>
                          <m:t>𝑙</m:t>
                        </m:r>
                      </m:sub>
                    </m:sSub>
                    <m:r>
                      <a:rPr lang="en-US" altLang="ja-JP" b="0" i="1" dirty="0" smtClean="0">
                        <a:solidFill>
                          <a:srgbClr val="FF0000"/>
                        </a:solidFill>
                        <a:latin typeface="Cambria Math" panose="02040503050406030204" pitchFamily="18" charset="0"/>
                      </a:rPr>
                      <m:t>&gt;</m:t>
                    </m:r>
                    <m:r>
                      <a:rPr lang="en-US" altLang="ja-JP" i="1" dirty="0">
                        <a:solidFill>
                          <a:srgbClr val="FF0000"/>
                        </a:solidFill>
                        <a:latin typeface="Cambria Math" panose="02040503050406030204" pitchFamily="18" charset="0"/>
                      </a:rPr>
                      <m:t>3</m:t>
                    </m:r>
                  </m:oMath>
                </a14:m>
                <a:r>
                  <a:rPr lang="en-US" altLang="ja-JP" dirty="0">
                    <a:solidFill>
                      <a:srgbClr val="FF0000"/>
                    </a:solidFill>
                  </a:rPr>
                  <a:t>%</a:t>
                </a:r>
                <a:r>
                  <a:rPr lang="ja-JP" altLang="en-US" dirty="0" smtClean="0">
                    <a:solidFill>
                      <a:srgbClr val="FF0000"/>
                    </a:solidFill>
                  </a:rPr>
                  <a:t> </a:t>
                </a:r>
                <a:endParaRPr kumimoji="1" lang="ja-JP" altLang="en-US" dirty="0"/>
              </a:p>
            </p:txBody>
          </p:sp>
        </mc:Choice>
        <mc:Fallback>
          <p:sp>
            <p:nvSpPr>
              <p:cNvPr id="3" name="コンテンツ プレースホルダー 2"/>
              <p:cNvSpPr>
                <a:spLocks noGrp="1" noRot="1" noChangeAspect="1" noMove="1" noResize="1" noEditPoints="1" noAdjustHandles="1" noChangeArrowheads="1" noChangeShapeType="1" noTextEdit="1"/>
              </p:cNvSpPr>
              <p:nvPr>
                <p:ph idx="1"/>
              </p:nvPr>
            </p:nvSpPr>
            <p:spPr>
              <a:xfrm>
                <a:off x="650414" y="4037857"/>
                <a:ext cx="7927975" cy="2016224"/>
              </a:xfrm>
              <a:blipFill rotWithShape="0">
                <a:blip r:embed="rId2"/>
                <a:stretch>
                  <a:fillRect l="-1846" t="-3927" r="-538" b="-3021"/>
                </a:stretch>
              </a:blipFill>
            </p:spPr>
            <p:txBody>
              <a:bodyPr/>
              <a:lstStyle/>
              <a:p>
                <a:r>
                  <a:rPr lang="ja-JP" altLang="en-US">
                    <a:noFill/>
                  </a:rPr>
                  <a:t> </a:t>
                </a:r>
              </a:p>
            </p:txBody>
          </p:sp>
        </mc:Fallback>
      </mc:AlternateContent>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1640" y="1490600"/>
            <a:ext cx="2292846" cy="2292846"/>
          </a:xfrm>
          <a:prstGeom prst="rect">
            <a:avLst/>
          </a:prstGeom>
        </p:spPr>
      </p:pic>
      <p:cxnSp>
        <p:nvCxnSpPr>
          <p:cNvPr id="8" name="直線矢印コネクタ 7"/>
          <p:cNvCxnSpPr/>
          <p:nvPr/>
        </p:nvCxnSpPr>
        <p:spPr bwMode="auto">
          <a:xfrm flipH="1">
            <a:off x="2483768" y="2204864"/>
            <a:ext cx="360040" cy="432048"/>
          </a:xfrm>
          <a:prstGeom prst="straightConnector1">
            <a:avLst/>
          </a:prstGeom>
          <a:solidFill>
            <a:srgbClr val="FFFFFF"/>
          </a:solidFill>
          <a:ln w="38100" cap="flat" cmpd="sng" algn="ctr">
            <a:solidFill>
              <a:srgbClr val="FF505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直線矢印コネクタ 9"/>
          <p:cNvCxnSpPr/>
          <p:nvPr/>
        </p:nvCxnSpPr>
        <p:spPr bwMode="auto">
          <a:xfrm flipH="1">
            <a:off x="1703090" y="2636912"/>
            <a:ext cx="752751" cy="216024"/>
          </a:xfrm>
          <a:prstGeom prst="straightConnector1">
            <a:avLst/>
          </a:prstGeom>
          <a:solidFill>
            <a:srgbClr val="FFFFFF"/>
          </a:solidFill>
          <a:ln w="38100" cap="flat" cmpd="sng" algn="ctr">
            <a:solidFill>
              <a:srgbClr val="FF505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テキスト ボックス 11"/>
          <p:cNvSpPr txBox="1"/>
          <p:nvPr/>
        </p:nvSpPr>
        <p:spPr>
          <a:xfrm>
            <a:off x="1235882" y="2420888"/>
            <a:ext cx="553998" cy="1159933"/>
          </a:xfrm>
          <a:prstGeom prst="rect">
            <a:avLst/>
          </a:prstGeom>
          <a:noFill/>
        </p:spPr>
        <p:txBody>
          <a:bodyPr vert="eaVert" wrap="none" rtlCol="0">
            <a:spAutoFit/>
          </a:bodyPr>
          <a:lstStyle/>
          <a:p>
            <a:r>
              <a:rPr kumimoji="1" lang="ja-JP" altLang="en-US" dirty="0" smtClean="0">
                <a:solidFill>
                  <a:srgbClr val="FF5050"/>
                </a:solidFill>
              </a:rPr>
              <a:t>ナスミス</a:t>
            </a:r>
            <a:endParaRPr kumimoji="1" lang="ja-JP" altLang="en-US" dirty="0">
              <a:solidFill>
                <a:srgbClr val="FF5050"/>
              </a:solidFill>
            </a:endParaRPr>
          </a:p>
        </p:txBody>
      </p:sp>
      <p:pic>
        <p:nvPicPr>
          <p:cNvPr id="13" name="図 12"/>
          <p:cNvPicPr>
            <a:picLocks noChangeAspect="1"/>
          </p:cNvPicPr>
          <p:nvPr/>
        </p:nvPicPr>
        <p:blipFill>
          <a:blip r:embed="rId4"/>
          <a:stretch>
            <a:fillRect/>
          </a:stretch>
        </p:blipFill>
        <p:spPr>
          <a:xfrm>
            <a:off x="4776614" y="1513095"/>
            <a:ext cx="3317741" cy="2315851"/>
          </a:xfrm>
          <a:prstGeom prst="rect">
            <a:avLst/>
          </a:prstGeom>
        </p:spPr>
      </p:pic>
      <p:sp>
        <p:nvSpPr>
          <p:cNvPr id="14" name="テキスト ボックス 13"/>
          <p:cNvSpPr txBox="1"/>
          <p:nvPr/>
        </p:nvSpPr>
        <p:spPr>
          <a:xfrm>
            <a:off x="4514361" y="1596969"/>
            <a:ext cx="524503" cy="307777"/>
          </a:xfrm>
          <a:prstGeom prst="rect">
            <a:avLst/>
          </a:prstGeom>
          <a:noFill/>
        </p:spPr>
        <p:txBody>
          <a:bodyPr wrap="none" rtlCol="0">
            <a:spAutoFit/>
          </a:bodyPr>
          <a:lstStyle/>
          <a:p>
            <a:r>
              <a:rPr kumimoji="1" lang="en-US" altLang="ja-JP" sz="1400" dirty="0" smtClean="0"/>
              <a:t>+4%</a:t>
            </a:r>
            <a:endParaRPr kumimoji="1" lang="ja-JP" altLang="en-US" sz="1400" dirty="0"/>
          </a:p>
        </p:txBody>
      </p:sp>
      <p:sp>
        <p:nvSpPr>
          <p:cNvPr id="15" name="テキスト ボックス 14"/>
          <p:cNvSpPr txBox="1"/>
          <p:nvPr/>
        </p:nvSpPr>
        <p:spPr>
          <a:xfrm>
            <a:off x="4614402" y="2127037"/>
            <a:ext cx="423514" cy="307777"/>
          </a:xfrm>
          <a:prstGeom prst="rect">
            <a:avLst/>
          </a:prstGeom>
          <a:noFill/>
        </p:spPr>
        <p:txBody>
          <a:bodyPr wrap="none" rtlCol="0">
            <a:spAutoFit/>
          </a:bodyPr>
          <a:lstStyle/>
          <a:p>
            <a:r>
              <a:rPr lang="en-US" altLang="ja-JP" sz="1400" dirty="0"/>
              <a:t>0</a:t>
            </a:r>
            <a:r>
              <a:rPr kumimoji="1" lang="en-US" altLang="ja-JP" sz="1400" dirty="0" smtClean="0"/>
              <a:t>%</a:t>
            </a:r>
            <a:endParaRPr kumimoji="1" lang="ja-JP" altLang="en-US" sz="1400" dirty="0"/>
          </a:p>
        </p:txBody>
      </p:sp>
      <p:sp>
        <p:nvSpPr>
          <p:cNvPr id="16" name="テキスト ボックス 15"/>
          <p:cNvSpPr txBox="1"/>
          <p:nvPr/>
        </p:nvSpPr>
        <p:spPr>
          <a:xfrm>
            <a:off x="4519826" y="2608659"/>
            <a:ext cx="482824" cy="307777"/>
          </a:xfrm>
          <a:prstGeom prst="rect">
            <a:avLst/>
          </a:prstGeom>
          <a:noFill/>
        </p:spPr>
        <p:txBody>
          <a:bodyPr wrap="none" rtlCol="0">
            <a:spAutoFit/>
          </a:bodyPr>
          <a:lstStyle/>
          <a:p>
            <a:r>
              <a:rPr lang="en-US" altLang="ja-JP" sz="1400" dirty="0"/>
              <a:t>-</a:t>
            </a:r>
            <a:r>
              <a:rPr kumimoji="1" lang="en-US" altLang="ja-JP" sz="1400" dirty="0" smtClean="0"/>
              <a:t>4%</a:t>
            </a:r>
            <a:endParaRPr kumimoji="1" lang="ja-JP" altLang="en-US" sz="1400" dirty="0"/>
          </a:p>
        </p:txBody>
      </p:sp>
      <p:sp>
        <p:nvSpPr>
          <p:cNvPr id="17" name="テキスト ボックス 16"/>
          <p:cNvSpPr txBox="1"/>
          <p:nvPr/>
        </p:nvSpPr>
        <p:spPr>
          <a:xfrm>
            <a:off x="6087373" y="3806482"/>
            <a:ext cx="941283" cy="338554"/>
          </a:xfrm>
          <a:prstGeom prst="rect">
            <a:avLst/>
          </a:prstGeom>
          <a:noFill/>
        </p:spPr>
        <p:txBody>
          <a:bodyPr wrap="none" rtlCol="0">
            <a:spAutoFit/>
          </a:bodyPr>
          <a:lstStyle/>
          <a:p>
            <a:r>
              <a:rPr kumimoji="1" lang="ja-JP" altLang="en-US" sz="1600" dirty="0" smtClean="0"/>
              <a:t>時角 </a:t>
            </a:r>
            <a:r>
              <a:rPr kumimoji="1" lang="en-US" altLang="ja-JP" sz="1600" dirty="0" smtClean="0"/>
              <a:t>HA</a:t>
            </a:r>
            <a:endParaRPr kumimoji="1" lang="ja-JP" altLang="en-US" sz="1600" dirty="0"/>
          </a:p>
        </p:txBody>
      </p:sp>
      <p:sp>
        <p:nvSpPr>
          <p:cNvPr id="18" name="テキスト ボックス 17"/>
          <p:cNvSpPr txBox="1"/>
          <p:nvPr/>
        </p:nvSpPr>
        <p:spPr>
          <a:xfrm>
            <a:off x="5650382" y="3622482"/>
            <a:ext cx="423514" cy="307777"/>
          </a:xfrm>
          <a:prstGeom prst="rect">
            <a:avLst/>
          </a:prstGeom>
          <a:noFill/>
        </p:spPr>
        <p:txBody>
          <a:bodyPr wrap="none" rtlCol="0">
            <a:spAutoFit/>
          </a:bodyPr>
          <a:lstStyle/>
          <a:p>
            <a:r>
              <a:rPr lang="en-US" altLang="ja-JP" sz="1400" dirty="0" smtClean="0"/>
              <a:t>-5h</a:t>
            </a:r>
            <a:endParaRPr kumimoji="1" lang="ja-JP" altLang="en-US" sz="1400" dirty="0"/>
          </a:p>
        </p:txBody>
      </p:sp>
      <p:sp>
        <p:nvSpPr>
          <p:cNvPr id="19" name="テキスト ボックス 18"/>
          <p:cNvSpPr txBox="1"/>
          <p:nvPr/>
        </p:nvSpPr>
        <p:spPr>
          <a:xfrm>
            <a:off x="7014884" y="3622481"/>
            <a:ext cx="465192" cy="307777"/>
          </a:xfrm>
          <a:prstGeom prst="rect">
            <a:avLst/>
          </a:prstGeom>
          <a:noFill/>
        </p:spPr>
        <p:txBody>
          <a:bodyPr wrap="none" rtlCol="0">
            <a:spAutoFit/>
          </a:bodyPr>
          <a:lstStyle/>
          <a:p>
            <a:r>
              <a:rPr lang="en-US" altLang="ja-JP" sz="1400" dirty="0"/>
              <a:t>+</a:t>
            </a:r>
            <a:r>
              <a:rPr lang="en-US" altLang="ja-JP" sz="1400" dirty="0" smtClean="0"/>
              <a:t>5h</a:t>
            </a:r>
            <a:endParaRPr kumimoji="1" lang="ja-JP" altLang="en-US" sz="1400" dirty="0"/>
          </a:p>
        </p:txBody>
      </p:sp>
      <p:sp>
        <p:nvSpPr>
          <p:cNvPr id="20" name="テキスト ボックス 19"/>
          <p:cNvSpPr txBox="1"/>
          <p:nvPr/>
        </p:nvSpPr>
        <p:spPr>
          <a:xfrm>
            <a:off x="5156608" y="1305934"/>
            <a:ext cx="2820003" cy="369332"/>
          </a:xfrm>
          <a:prstGeom prst="rect">
            <a:avLst/>
          </a:prstGeom>
          <a:noFill/>
        </p:spPr>
        <p:txBody>
          <a:bodyPr wrap="none" rtlCol="0">
            <a:spAutoFit/>
          </a:bodyPr>
          <a:lstStyle/>
          <a:p>
            <a:pPr algn="l"/>
            <a:r>
              <a:rPr kumimoji="1" lang="ja-JP" altLang="en-US" sz="1800" dirty="0" smtClean="0"/>
              <a:t>ナスミス焦点の器械偏光例</a:t>
            </a:r>
            <a:endParaRPr kumimoji="1" lang="ja-JP" altLang="en-US" sz="1800" dirty="0"/>
          </a:p>
        </p:txBody>
      </p:sp>
      <p:sp>
        <p:nvSpPr>
          <p:cNvPr id="21" name="テキスト ボックス 20"/>
          <p:cNvSpPr txBox="1"/>
          <p:nvPr/>
        </p:nvSpPr>
        <p:spPr>
          <a:xfrm>
            <a:off x="7271930" y="2948573"/>
            <a:ext cx="1409361" cy="566309"/>
          </a:xfrm>
          <a:prstGeom prst="rect">
            <a:avLst/>
          </a:prstGeom>
          <a:noFill/>
        </p:spPr>
        <p:txBody>
          <a:bodyPr wrap="none" rtlCol="0">
            <a:spAutoFit/>
          </a:bodyPr>
          <a:lstStyle/>
          <a:p>
            <a:r>
              <a:rPr lang="ja-JP" altLang="en-US" sz="1400" smtClean="0"/>
              <a:t>かなた</a:t>
            </a:r>
            <a:r>
              <a:rPr lang="en-US" altLang="ja-JP" sz="1400" dirty="0" smtClean="0"/>
              <a:t>/</a:t>
            </a:r>
            <a:r>
              <a:rPr lang="en-US" altLang="ja-JP" sz="1400" dirty="0" err="1" smtClean="0"/>
              <a:t>HOWPol</a:t>
            </a:r>
            <a:endParaRPr lang="en-US" altLang="ja-JP" sz="1400" dirty="0" smtClean="0"/>
          </a:p>
          <a:p>
            <a:r>
              <a:rPr lang="ja-JP" altLang="en-US" sz="1400" dirty="0" smtClean="0"/>
              <a:t>小松</a:t>
            </a:r>
            <a:r>
              <a:rPr lang="en-US" altLang="ja-JP" sz="1400" dirty="0" smtClean="0"/>
              <a:t>(2011)</a:t>
            </a:r>
            <a:endParaRPr kumimoji="1" lang="ja-JP" altLang="en-US" sz="1400" dirty="0"/>
          </a:p>
        </p:txBody>
      </p:sp>
    </p:spTree>
    <p:extLst>
      <p:ext uri="{BB962C8B-B14F-4D97-AF65-F5344CB8AC3E}">
        <p14:creationId xmlns:p14="http://schemas.microsoft.com/office/powerpoint/2010/main" val="19608350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器械偏光</a:t>
            </a:r>
            <a:r>
              <a:rPr lang="ja-JP" altLang="en-US" dirty="0" smtClean="0"/>
              <a:t>の補正の</a:t>
            </a:r>
            <a:r>
              <a:rPr kumimoji="1" lang="ja-JP" altLang="en-US" dirty="0" smtClean="0"/>
              <a:t>工夫はあるか？</a:t>
            </a:r>
            <a:endParaRPr kumimoji="1" lang="ja-JP" altLang="en-US" dirty="0"/>
          </a:p>
        </p:txBody>
      </p:sp>
      <p:sp>
        <p:nvSpPr>
          <p:cNvPr id="3" name="コンテンツ プレースホルダー 2"/>
          <p:cNvSpPr>
            <a:spLocks noGrp="1"/>
          </p:cNvSpPr>
          <p:nvPr>
            <p:ph idx="1"/>
          </p:nvPr>
        </p:nvSpPr>
        <p:spPr>
          <a:xfrm>
            <a:off x="395536" y="4810614"/>
            <a:ext cx="8280920" cy="1570714"/>
          </a:xfrm>
        </p:spPr>
        <p:txBody>
          <a:bodyPr/>
          <a:lstStyle/>
          <a:p>
            <a:r>
              <a:rPr lang="ja-JP" altLang="en-US" dirty="0" smtClean="0"/>
              <a:t>波長や望遠鏡姿勢で器械偏光が大きく変化。エイジングの効果も大きい</a:t>
            </a:r>
            <a:endParaRPr lang="en-US" altLang="ja-JP" dirty="0" smtClean="0"/>
          </a:p>
          <a:p>
            <a:r>
              <a:rPr lang="ja-JP" altLang="en-US" dirty="0" smtClean="0"/>
              <a:t>頻繁にキャリブレーションをするか、又は中間焦点に専用光学系を設ける必要あり</a:t>
            </a:r>
            <a:endParaRPr lang="en-US" altLang="ja-JP" dirty="0" smtClean="0"/>
          </a:p>
          <a:p>
            <a:endParaRPr lang="en-US" altLang="ja-JP" sz="800" dirty="0" smtClean="0"/>
          </a:p>
          <a:p>
            <a:pPr marL="0" indent="0">
              <a:buNone/>
            </a:pPr>
            <a:r>
              <a:rPr lang="ja-JP" altLang="en-US" b="1" dirty="0" smtClean="0"/>
              <a:t>京都</a:t>
            </a:r>
            <a:r>
              <a:rPr lang="en-US" altLang="ja-JP" b="1" dirty="0" smtClean="0"/>
              <a:t>3.8m</a:t>
            </a:r>
            <a:r>
              <a:rPr lang="ja-JP" altLang="en-US" b="1" dirty="0" smtClean="0"/>
              <a:t>では、直線偏光誤差</a:t>
            </a:r>
            <a:r>
              <a:rPr lang="en-US" altLang="ja-JP" b="1" dirty="0" smtClean="0"/>
              <a:t>1%</a:t>
            </a:r>
            <a:r>
              <a:rPr lang="ja-JP" altLang="en-US" b="1" dirty="0" smtClean="0"/>
              <a:t>を許容する観測を行うのが現実路線か</a:t>
            </a:r>
            <a:endParaRPr lang="en-US" altLang="ja-JP" b="1" dirty="0" smtClean="0"/>
          </a:p>
          <a:p>
            <a:pPr marL="0" indent="0">
              <a:buNone/>
            </a:pPr>
            <a:r>
              <a:rPr lang="ja-JP" altLang="en-US" b="1" dirty="0" smtClean="0"/>
              <a:t>（器械偏光キャンセラーの導入もあり得るが、光量ロス／要求精度とのトレードオフ）</a:t>
            </a:r>
            <a:endParaRPr lang="en-US" altLang="ja-JP" b="1" dirty="0" smtClean="0"/>
          </a:p>
          <a:p>
            <a:pPr marL="0" indent="0">
              <a:buNone/>
            </a:pPr>
            <a:endParaRPr lang="en-US" altLang="ja-JP" dirty="0" smtClean="0"/>
          </a:p>
          <a:p>
            <a:pPr marL="0" indent="0">
              <a:buNone/>
            </a:pPr>
            <a:endParaRPr kumimoji="1" lang="ja-JP" altLang="en-US" dirty="0"/>
          </a:p>
        </p:txBody>
      </p:sp>
      <p:pic>
        <p:nvPicPr>
          <p:cNvPr id="4" name="図 3"/>
          <p:cNvPicPr>
            <a:picLocks noChangeAspect="1"/>
          </p:cNvPicPr>
          <p:nvPr/>
        </p:nvPicPr>
        <p:blipFill>
          <a:blip r:embed="rId2"/>
          <a:stretch>
            <a:fillRect/>
          </a:stretch>
        </p:blipFill>
        <p:spPr>
          <a:xfrm>
            <a:off x="1619672" y="1689885"/>
            <a:ext cx="4893100" cy="2160383"/>
          </a:xfrm>
          <a:prstGeom prst="rect">
            <a:avLst/>
          </a:prstGeom>
        </p:spPr>
      </p:pic>
      <p:sp>
        <p:nvSpPr>
          <p:cNvPr id="5" name="テキスト ボックス 4"/>
          <p:cNvSpPr txBox="1"/>
          <p:nvPr/>
        </p:nvSpPr>
        <p:spPr>
          <a:xfrm>
            <a:off x="395536" y="1266505"/>
            <a:ext cx="7992888" cy="369332"/>
          </a:xfrm>
          <a:prstGeom prst="rect">
            <a:avLst/>
          </a:prstGeom>
          <a:noFill/>
        </p:spPr>
        <p:txBody>
          <a:bodyPr wrap="square" rtlCol="0">
            <a:spAutoFit/>
          </a:bodyPr>
          <a:lstStyle/>
          <a:p>
            <a:r>
              <a:rPr kumimoji="1" lang="en-US" altLang="ja-JP" sz="1800" dirty="0" smtClean="0"/>
              <a:t>M. de Juan </a:t>
            </a:r>
            <a:r>
              <a:rPr kumimoji="1" lang="en-US" altLang="ja-JP" sz="1800" dirty="0" err="1" smtClean="0"/>
              <a:t>Ovelar</a:t>
            </a:r>
            <a:r>
              <a:rPr kumimoji="1" lang="en-US" altLang="ja-JP" sz="1800" dirty="0" smtClean="0"/>
              <a:t> et al. (2013) : Instrumental polarization at the E-ELT</a:t>
            </a:r>
            <a:endParaRPr kumimoji="1" lang="ja-JP" altLang="en-US" sz="1800" dirty="0"/>
          </a:p>
        </p:txBody>
      </p:sp>
      <p:pic>
        <p:nvPicPr>
          <p:cNvPr id="6" name="図 5"/>
          <p:cNvPicPr>
            <a:picLocks noChangeAspect="1"/>
          </p:cNvPicPr>
          <p:nvPr/>
        </p:nvPicPr>
        <p:blipFill>
          <a:blip r:embed="rId3"/>
          <a:stretch>
            <a:fillRect/>
          </a:stretch>
        </p:blipFill>
        <p:spPr>
          <a:xfrm>
            <a:off x="971600" y="3501008"/>
            <a:ext cx="6775450" cy="1163826"/>
          </a:xfrm>
          <a:prstGeom prst="rect">
            <a:avLst/>
          </a:prstGeom>
        </p:spPr>
      </p:pic>
      <p:cxnSp>
        <p:nvCxnSpPr>
          <p:cNvPr id="8" name="直線コネクタ 7"/>
          <p:cNvCxnSpPr/>
          <p:nvPr/>
        </p:nvCxnSpPr>
        <p:spPr bwMode="auto">
          <a:xfrm>
            <a:off x="2411760" y="3845702"/>
            <a:ext cx="5231476" cy="0"/>
          </a:xfrm>
          <a:prstGeom prst="line">
            <a:avLst/>
          </a:prstGeom>
          <a:solidFill>
            <a:srgbClr val="FFFFFF"/>
          </a:solidFill>
          <a:ln w="254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直線コネクタ 8"/>
          <p:cNvCxnSpPr/>
          <p:nvPr/>
        </p:nvCxnSpPr>
        <p:spPr bwMode="auto">
          <a:xfrm>
            <a:off x="1030209" y="3991483"/>
            <a:ext cx="6742677" cy="6471"/>
          </a:xfrm>
          <a:prstGeom prst="line">
            <a:avLst/>
          </a:prstGeom>
          <a:solidFill>
            <a:srgbClr val="FFFFFF"/>
          </a:solidFill>
          <a:ln w="254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直線コネクタ 12"/>
          <p:cNvCxnSpPr/>
          <p:nvPr/>
        </p:nvCxnSpPr>
        <p:spPr bwMode="auto">
          <a:xfrm>
            <a:off x="1004424" y="4143883"/>
            <a:ext cx="6742677" cy="6471"/>
          </a:xfrm>
          <a:prstGeom prst="line">
            <a:avLst/>
          </a:prstGeom>
          <a:solidFill>
            <a:srgbClr val="FFFFFF"/>
          </a:solidFill>
          <a:ln w="254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直線コネクタ 13"/>
          <p:cNvCxnSpPr/>
          <p:nvPr/>
        </p:nvCxnSpPr>
        <p:spPr bwMode="auto">
          <a:xfrm>
            <a:off x="1052047" y="4266825"/>
            <a:ext cx="3888138" cy="6471"/>
          </a:xfrm>
          <a:prstGeom prst="line">
            <a:avLst/>
          </a:prstGeom>
          <a:solidFill>
            <a:srgbClr val="FFFFFF"/>
          </a:solidFill>
          <a:ln w="254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直線コネクタ 15"/>
          <p:cNvCxnSpPr/>
          <p:nvPr/>
        </p:nvCxnSpPr>
        <p:spPr bwMode="auto">
          <a:xfrm>
            <a:off x="3388978" y="4546026"/>
            <a:ext cx="4254258" cy="0"/>
          </a:xfrm>
          <a:prstGeom prst="line">
            <a:avLst/>
          </a:prstGeom>
          <a:solidFill>
            <a:srgbClr val="FFFFFF"/>
          </a:solidFill>
          <a:ln w="254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直線コネクタ 17"/>
          <p:cNvCxnSpPr/>
          <p:nvPr/>
        </p:nvCxnSpPr>
        <p:spPr bwMode="auto">
          <a:xfrm>
            <a:off x="1052047" y="4693048"/>
            <a:ext cx="5971520" cy="0"/>
          </a:xfrm>
          <a:prstGeom prst="line">
            <a:avLst/>
          </a:prstGeom>
          <a:solidFill>
            <a:srgbClr val="FFFFFF"/>
          </a:solidFill>
          <a:ln w="254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 name="テキスト ボックス 21"/>
          <p:cNvSpPr txBox="1"/>
          <p:nvPr/>
        </p:nvSpPr>
        <p:spPr>
          <a:xfrm>
            <a:off x="6156175" y="2010680"/>
            <a:ext cx="2424193" cy="646331"/>
          </a:xfrm>
          <a:prstGeom prst="rect">
            <a:avLst/>
          </a:prstGeom>
          <a:noFill/>
        </p:spPr>
        <p:txBody>
          <a:bodyPr wrap="square" rtlCol="0">
            <a:spAutoFit/>
          </a:bodyPr>
          <a:lstStyle/>
          <a:p>
            <a:pPr algn="l"/>
            <a:r>
              <a:rPr kumimoji="1" lang="en-US" altLang="ja-JP" sz="1800" dirty="0" smtClean="0"/>
              <a:t>E-ELT</a:t>
            </a:r>
            <a:r>
              <a:rPr kumimoji="1" lang="ja-JP" altLang="en-US" sz="1800" dirty="0" smtClean="0"/>
              <a:t>は軸対称な位置に中間焦点を持つ</a:t>
            </a:r>
            <a:endParaRPr kumimoji="1" lang="ja-JP" altLang="en-US" sz="1800" dirty="0"/>
          </a:p>
        </p:txBody>
      </p:sp>
    </p:spTree>
    <p:extLst>
      <p:ext uri="{BB962C8B-B14F-4D97-AF65-F5344CB8AC3E}">
        <p14:creationId xmlns:p14="http://schemas.microsoft.com/office/powerpoint/2010/main" val="9644821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天体ごとの期待される</a:t>
            </a:r>
            <a:r>
              <a:rPr lang="ja-JP" altLang="en-US" dirty="0"/>
              <a:t>最大</a:t>
            </a:r>
            <a:r>
              <a:rPr kumimoji="1" lang="ja-JP" altLang="en-US" dirty="0" smtClean="0"/>
              <a:t>偏光度</a:t>
            </a:r>
            <a:endParaRPr kumimoji="1" lang="ja-JP" altLang="en-US" dirty="0"/>
          </a:p>
        </p:txBody>
      </p:sp>
      <p:pic>
        <p:nvPicPr>
          <p:cNvPr id="4" name="図 3"/>
          <p:cNvPicPr>
            <a:picLocks noChangeAspect="1"/>
          </p:cNvPicPr>
          <p:nvPr/>
        </p:nvPicPr>
        <p:blipFill>
          <a:blip r:embed="rId3"/>
          <a:stretch>
            <a:fillRect/>
          </a:stretch>
        </p:blipFill>
        <p:spPr>
          <a:xfrm>
            <a:off x="1547664" y="4960892"/>
            <a:ext cx="4104456" cy="418572"/>
          </a:xfrm>
          <a:prstGeom prst="rect">
            <a:avLst/>
          </a:prstGeom>
        </p:spPr>
      </p:pic>
      <p:sp>
        <p:nvSpPr>
          <p:cNvPr id="5" name="テキスト ボックス 4"/>
          <p:cNvSpPr txBox="1"/>
          <p:nvPr/>
        </p:nvSpPr>
        <p:spPr>
          <a:xfrm>
            <a:off x="5796136" y="4941391"/>
            <a:ext cx="2003638" cy="369332"/>
          </a:xfrm>
          <a:prstGeom prst="rect">
            <a:avLst/>
          </a:prstGeom>
          <a:noFill/>
        </p:spPr>
        <p:txBody>
          <a:bodyPr wrap="square" rtlCol="0">
            <a:spAutoFit/>
          </a:bodyPr>
          <a:lstStyle/>
          <a:p>
            <a:r>
              <a:rPr kumimoji="1" lang="en-US" altLang="ja-JP" sz="1800" dirty="0" smtClean="0"/>
              <a:t>Tinbergen 1996</a:t>
            </a:r>
            <a:endParaRPr kumimoji="1" lang="ja-JP" altLang="en-US" sz="1800" dirty="0"/>
          </a:p>
        </p:txBody>
      </p:sp>
      <p:pic>
        <p:nvPicPr>
          <p:cNvPr id="6" name="図 5"/>
          <p:cNvPicPr>
            <a:picLocks noChangeAspect="1"/>
          </p:cNvPicPr>
          <p:nvPr/>
        </p:nvPicPr>
        <p:blipFill>
          <a:blip r:embed="rId4"/>
          <a:stretch>
            <a:fillRect/>
          </a:stretch>
        </p:blipFill>
        <p:spPr>
          <a:xfrm>
            <a:off x="1187624" y="1340768"/>
            <a:ext cx="6048672" cy="3600623"/>
          </a:xfrm>
          <a:prstGeom prst="rect">
            <a:avLst/>
          </a:prstGeom>
        </p:spPr>
      </p:pic>
      <mc:AlternateContent xmlns:mc="http://schemas.openxmlformats.org/markup-compatibility/2006">
        <mc:Choice xmlns:a14="http://schemas.microsoft.com/office/drawing/2010/main" Requires="a14">
          <p:sp>
            <p:nvSpPr>
              <p:cNvPr id="7" name="テキスト ボックス 6"/>
              <p:cNvSpPr txBox="1"/>
              <p:nvPr/>
            </p:nvSpPr>
            <p:spPr>
              <a:xfrm>
                <a:off x="539750" y="5463328"/>
                <a:ext cx="8200065" cy="769441"/>
              </a:xfrm>
              <a:prstGeom prst="rect">
                <a:avLst/>
              </a:prstGeom>
              <a:noFill/>
            </p:spPr>
            <p:txBody>
              <a:bodyPr wrap="none" rtlCol="0">
                <a:spAutoFit/>
              </a:bodyPr>
              <a:lstStyle/>
              <a:p>
                <a:pPr algn="l"/>
                <a:r>
                  <a:rPr kumimoji="1" lang="en-US" altLang="ja-JP" sz="2000" b="1" dirty="0" smtClean="0"/>
                  <a:t>Cf.  Scattering-dominated photosphere  ~4% @</a:t>
                </a:r>
                <a:r>
                  <a:rPr kumimoji="1" lang="en-US" altLang="ja-JP" sz="2000" b="1" dirty="0" err="1" smtClean="0"/>
                  <a:t>a:b</a:t>
                </a:r>
                <a:r>
                  <a:rPr kumimoji="1" lang="en-US" altLang="ja-JP" sz="2000" b="1" dirty="0" smtClean="0"/>
                  <a:t>=1:3 </a:t>
                </a:r>
                <a:r>
                  <a:rPr kumimoji="1" lang="en-US" altLang="ja-JP" sz="2000" dirty="0" smtClean="0"/>
                  <a:t> </a:t>
                </a:r>
                <a:r>
                  <a:rPr kumimoji="1" lang="en-US" altLang="ja-JP" sz="1400" dirty="0" smtClean="0"/>
                  <a:t>(H</a:t>
                </a:r>
                <a14:m>
                  <m:oMath xmlns:m="http://schemas.openxmlformats.org/officeDocument/2006/math">
                    <m:acc>
                      <m:accPr>
                        <m:chr m:val="̈"/>
                        <m:ctrlPr>
                          <a:rPr kumimoji="1" lang="en-US" altLang="ja-JP" sz="1400" i="1" dirty="0" smtClean="0">
                            <a:latin typeface="Cambria Math" panose="02040503050406030204" pitchFamily="18" charset="0"/>
                          </a:rPr>
                        </m:ctrlPr>
                      </m:accPr>
                      <m:e>
                        <m:r>
                          <m:rPr>
                            <m:sty m:val="p"/>
                          </m:rPr>
                          <a:rPr kumimoji="1" lang="en-US" altLang="ja-JP" sz="1400" b="0" i="0" dirty="0" smtClean="0">
                            <a:latin typeface="Cambria Math" panose="02040503050406030204" pitchFamily="18" charset="0"/>
                          </a:rPr>
                          <m:t>o</m:t>
                        </m:r>
                      </m:e>
                    </m:acc>
                  </m:oMath>
                </a14:m>
                <a:r>
                  <a:rPr kumimoji="1" lang="en-US" altLang="ja-JP" sz="1400" dirty="0" smtClean="0"/>
                  <a:t>flich 1991)</a:t>
                </a:r>
              </a:p>
              <a:p>
                <a:pPr algn="l"/>
                <a:r>
                  <a:rPr lang="en-US" altLang="ja-JP" sz="2000" dirty="0" smtClean="0"/>
                  <a:t>       </a:t>
                </a:r>
                <a:r>
                  <a:rPr lang="en-US" altLang="ja-JP" sz="2000" b="1" dirty="0" smtClean="0"/>
                  <a:t>Be star (star + scattering-disk)  ~1% @edge-on view  </a:t>
                </a:r>
                <a:r>
                  <a:rPr lang="en-US" altLang="ja-JP" sz="1400" dirty="0" smtClean="0"/>
                  <a:t>(</a:t>
                </a:r>
                <a:r>
                  <a:rPr lang="en-US" altLang="ja-JP" sz="1400" dirty="0" err="1" smtClean="0"/>
                  <a:t>McLean&amp;Brown</a:t>
                </a:r>
                <a:r>
                  <a:rPr lang="en-US" altLang="ja-JP" sz="1400" dirty="0" smtClean="0"/>
                  <a:t> 1978)</a:t>
                </a:r>
                <a:endParaRPr lang="en-US" altLang="ja-JP" sz="1400" dirty="0"/>
              </a:p>
            </p:txBody>
          </p:sp>
        </mc:Choice>
        <mc:Fallback>
          <p:sp>
            <p:nvSpPr>
              <p:cNvPr id="7" name="テキスト ボックス 6"/>
              <p:cNvSpPr txBox="1">
                <a:spLocks noRot="1" noChangeAspect="1" noMove="1" noResize="1" noEditPoints="1" noAdjustHandles="1" noChangeArrowheads="1" noChangeShapeType="1" noTextEdit="1"/>
              </p:cNvSpPr>
              <p:nvPr/>
            </p:nvSpPr>
            <p:spPr>
              <a:xfrm>
                <a:off x="539750" y="5463328"/>
                <a:ext cx="8200065" cy="769441"/>
              </a:xfrm>
              <a:prstGeom prst="rect">
                <a:avLst/>
              </a:prstGeom>
              <a:blipFill rotWithShape="0">
                <a:blip r:embed="rId5"/>
                <a:stretch>
                  <a:fillRect l="-818" t="-3968" b="-13492"/>
                </a:stretch>
              </a:blipFill>
            </p:spPr>
            <p:txBody>
              <a:bodyPr/>
              <a:lstStyle/>
              <a:p>
                <a:r>
                  <a:rPr lang="ja-JP" altLang="en-US">
                    <a:noFill/>
                  </a:rPr>
                  <a:t> </a:t>
                </a:r>
              </a:p>
            </p:txBody>
          </p:sp>
        </mc:Fallback>
      </mc:AlternateContent>
      <mc:AlternateContent xmlns:mc="http://schemas.openxmlformats.org/markup-compatibility/2006">
        <mc:Choice xmlns:a14="http://schemas.microsoft.com/office/drawing/2010/main" Requires="a14">
          <p:sp>
            <p:nvSpPr>
              <p:cNvPr id="9" name="テキスト ボックス 8"/>
              <p:cNvSpPr txBox="1"/>
              <p:nvPr/>
            </p:nvSpPr>
            <p:spPr>
              <a:xfrm rot="21097400">
                <a:off x="480965" y="2151012"/>
                <a:ext cx="8317277" cy="2234458"/>
              </a:xfrm>
              <a:prstGeom prst="rect">
                <a:avLst/>
              </a:prstGeom>
              <a:solidFill>
                <a:srgbClr val="FFFFFF">
                  <a:alpha val="85000"/>
                </a:srgbClr>
              </a:solidFill>
            </p:spPr>
            <p:txBody>
              <a:bodyPr wrap="none" rtlCol="0">
                <a:spAutoFit/>
              </a:bodyPr>
              <a:lstStyle/>
              <a:p>
                <a:pPr algn="l"/>
                <a:r>
                  <a:rPr kumimoji="1" lang="ja-JP" altLang="en-US" dirty="0" smtClean="0">
                    <a:solidFill>
                      <a:srgbClr val="0070C0"/>
                    </a:solidFill>
                  </a:rPr>
                  <a:t>通常の恒星（</a:t>
                </a:r>
                <a:r>
                  <a:rPr lang="ja-JP" altLang="en-US" dirty="0" smtClean="0">
                    <a:solidFill>
                      <a:srgbClr val="0070C0"/>
                    </a:solidFill>
                  </a:rPr>
                  <a:t>ひしゃげた光球、光学的に薄く空間分解不能な</a:t>
                </a:r>
                <a:endParaRPr lang="en-US" altLang="ja-JP" dirty="0" smtClean="0">
                  <a:solidFill>
                    <a:srgbClr val="0070C0"/>
                  </a:solidFill>
                </a:endParaRPr>
              </a:p>
              <a:p>
                <a:pPr algn="l"/>
                <a:r>
                  <a:rPr lang="ja-JP" altLang="en-US" dirty="0" smtClean="0">
                    <a:solidFill>
                      <a:srgbClr val="0070C0"/>
                    </a:solidFill>
                  </a:rPr>
                  <a:t>星周物質による散乱、</a:t>
                </a:r>
                <a:r>
                  <a:rPr lang="en-US" altLang="ja-JP" dirty="0" smtClean="0">
                    <a:solidFill>
                      <a:srgbClr val="0070C0"/>
                    </a:solidFill>
                  </a:rPr>
                  <a:t>mild</a:t>
                </a:r>
                <a:r>
                  <a:rPr lang="ja-JP" altLang="en-US" dirty="0" smtClean="0">
                    <a:solidFill>
                      <a:srgbClr val="0070C0"/>
                    </a:solidFill>
                  </a:rPr>
                  <a:t>な星間偏光等；</a:t>
                </a:r>
                <a14:m>
                  <m:oMath xmlns:m="http://schemas.openxmlformats.org/officeDocument/2006/math">
                    <m:sSub>
                      <m:sSubPr>
                        <m:ctrlPr>
                          <a:rPr lang="en-US" altLang="ja-JP" i="1" dirty="0" smtClean="0">
                            <a:solidFill>
                              <a:srgbClr val="0070C0"/>
                            </a:solidFill>
                            <a:latin typeface="Cambria Math" panose="02040503050406030204" pitchFamily="18" charset="0"/>
                          </a:rPr>
                        </m:ctrlPr>
                      </m:sSubPr>
                      <m:e>
                        <m:r>
                          <a:rPr lang="en-US" altLang="ja-JP" i="1" dirty="0">
                            <a:solidFill>
                              <a:srgbClr val="0070C0"/>
                            </a:solidFill>
                            <a:latin typeface="Cambria Math" panose="02040503050406030204" pitchFamily="18" charset="0"/>
                          </a:rPr>
                          <m:t>𝑝</m:t>
                        </m:r>
                      </m:e>
                      <m:sub>
                        <m:r>
                          <a:rPr lang="en-US" altLang="ja-JP" i="1" dirty="0">
                            <a:solidFill>
                              <a:srgbClr val="0070C0"/>
                            </a:solidFill>
                            <a:latin typeface="Cambria Math" panose="02040503050406030204" pitchFamily="18" charset="0"/>
                          </a:rPr>
                          <m:t>𝑙</m:t>
                        </m:r>
                      </m:sub>
                    </m:sSub>
                    <m:r>
                      <a:rPr lang="en-US" altLang="ja-JP" b="0" i="1" smtClean="0">
                        <a:solidFill>
                          <a:srgbClr val="0070C0"/>
                        </a:solidFill>
                        <a:latin typeface="Cambria Math" panose="02040503050406030204" pitchFamily="18" charset="0"/>
                        <a:ea typeface="Cambria Math" panose="02040503050406030204" pitchFamily="18" charset="0"/>
                      </a:rPr>
                      <m:t>~1%</m:t>
                    </m:r>
                  </m:oMath>
                </a14:m>
                <a:r>
                  <a:rPr kumimoji="1" lang="ja-JP" altLang="en-US" dirty="0" smtClean="0">
                    <a:solidFill>
                      <a:srgbClr val="0070C0"/>
                    </a:solidFill>
                  </a:rPr>
                  <a:t>）は厳しいが、</a:t>
                </a:r>
                <a:endParaRPr kumimoji="1" lang="en-US" altLang="ja-JP" dirty="0" smtClean="0">
                  <a:solidFill>
                    <a:schemeClr val="tx1"/>
                  </a:solidFill>
                </a:endParaRPr>
              </a:p>
              <a:p>
                <a:pPr algn="l"/>
                <a:r>
                  <a:rPr lang="ja-JP" altLang="en-US" dirty="0">
                    <a:solidFill>
                      <a:srgbClr val="FF5050"/>
                    </a:solidFill>
                  </a:rPr>
                  <a:t>散乱</a:t>
                </a:r>
                <a:r>
                  <a:rPr lang="ja-JP" altLang="en-US" dirty="0" smtClean="0">
                    <a:solidFill>
                      <a:srgbClr val="FF5050"/>
                    </a:solidFill>
                  </a:rPr>
                  <a:t>した成分を取り出せるもの（スペクトル線、空間分解）や、</a:t>
                </a:r>
                <a:endParaRPr lang="en-US" altLang="ja-JP" dirty="0" smtClean="0">
                  <a:solidFill>
                    <a:srgbClr val="FF5050"/>
                  </a:solidFill>
                </a:endParaRPr>
              </a:p>
              <a:p>
                <a:pPr algn="l"/>
                <a:r>
                  <a:rPr lang="ja-JP" altLang="en-US" dirty="0" smtClean="0">
                    <a:solidFill>
                      <a:srgbClr val="FF5050"/>
                    </a:solidFill>
                  </a:rPr>
                  <a:t>光学的に厚い星周物質によるもの、シンクロトロン放射、</a:t>
                </a:r>
                <a:endParaRPr lang="en-US" altLang="ja-JP" dirty="0" smtClean="0">
                  <a:solidFill>
                    <a:srgbClr val="FF5050"/>
                  </a:solidFill>
                </a:endParaRPr>
              </a:p>
              <a:p>
                <a:pPr algn="l"/>
                <a:r>
                  <a:rPr lang="ja-JP" altLang="en-US" dirty="0" smtClean="0">
                    <a:solidFill>
                      <a:srgbClr val="FF5050"/>
                    </a:solidFill>
                  </a:rPr>
                  <a:t>ゼーマン効果では</a:t>
                </a:r>
                <a14:m>
                  <m:oMath xmlns:m="http://schemas.openxmlformats.org/officeDocument/2006/math">
                    <m:sSub>
                      <m:sSubPr>
                        <m:ctrlPr>
                          <a:rPr lang="en-US" altLang="ja-JP" i="1" dirty="0">
                            <a:solidFill>
                              <a:srgbClr val="FF0000"/>
                            </a:solidFill>
                            <a:latin typeface="Cambria Math" panose="02040503050406030204" pitchFamily="18" charset="0"/>
                          </a:rPr>
                        </m:ctrlPr>
                      </m:sSubPr>
                      <m:e>
                        <m:r>
                          <a:rPr lang="en-US" altLang="ja-JP" i="1" dirty="0">
                            <a:solidFill>
                              <a:srgbClr val="FF0000"/>
                            </a:solidFill>
                            <a:latin typeface="Cambria Math" panose="02040503050406030204" pitchFamily="18" charset="0"/>
                          </a:rPr>
                          <m:t>𝑝</m:t>
                        </m:r>
                      </m:e>
                      <m:sub>
                        <m:r>
                          <a:rPr lang="en-US" altLang="ja-JP" i="1" dirty="0">
                            <a:solidFill>
                              <a:srgbClr val="FF0000"/>
                            </a:solidFill>
                            <a:latin typeface="Cambria Math" panose="02040503050406030204" pitchFamily="18" charset="0"/>
                          </a:rPr>
                          <m:t>𝑙</m:t>
                        </m:r>
                      </m:sub>
                    </m:sSub>
                    <m:r>
                      <a:rPr lang="en-US" altLang="ja-JP" i="1" smtClean="0">
                        <a:solidFill>
                          <a:srgbClr val="FF5050"/>
                        </a:solidFill>
                        <a:latin typeface="Cambria Math" panose="02040503050406030204" pitchFamily="18" charset="0"/>
                      </a:rPr>
                      <m:t>≳</m:t>
                    </m:r>
                    <m:r>
                      <a:rPr lang="en-US" altLang="ja-JP" b="0" i="1" smtClean="0">
                        <a:solidFill>
                          <a:srgbClr val="FF5050"/>
                        </a:solidFill>
                        <a:latin typeface="Cambria Math" panose="02040503050406030204" pitchFamily="18" charset="0"/>
                        <a:ea typeface="Cambria Math" panose="02040503050406030204" pitchFamily="18" charset="0"/>
                      </a:rPr>
                      <m:t>3</m:t>
                    </m:r>
                    <m:r>
                      <a:rPr lang="en-US" altLang="ja-JP" i="1">
                        <a:solidFill>
                          <a:srgbClr val="FF5050"/>
                        </a:solidFill>
                        <a:latin typeface="Cambria Math" panose="02040503050406030204" pitchFamily="18" charset="0"/>
                        <a:ea typeface="Cambria Math" panose="02040503050406030204" pitchFamily="18" charset="0"/>
                      </a:rPr>
                      <m:t>%</m:t>
                    </m:r>
                  </m:oMath>
                </a14:m>
                <a:r>
                  <a:rPr kumimoji="1" lang="ja-JP" altLang="en-US" dirty="0" smtClean="0">
                    <a:solidFill>
                      <a:srgbClr val="FF5050"/>
                    </a:solidFill>
                  </a:rPr>
                  <a:t>の天体も多く、ナスミスでも狙える</a:t>
                </a:r>
                <a:endParaRPr kumimoji="1" lang="ja-JP" altLang="en-US" dirty="0">
                  <a:solidFill>
                    <a:srgbClr val="FF5050"/>
                  </a:solidFill>
                </a:endParaRPr>
              </a:p>
            </p:txBody>
          </p:sp>
        </mc:Choice>
        <mc:Fallback>
          <p:sp>
            <p:nvSpPr>
              <p:cNvPr id="9" name="テキスト ボックス 8"/>
              <p:cNvSpPr txBox="1">
                <a:spLocks noRot="1" noChangeAspect="1" noMove="1" noResize="1" noEditPoints="1" noAdjustHandles="1" noChangeArrowheads="1" noChangeShapeType="1" noTextEdit="1"/>
              </p:cNvSpPr>
              <p:nvPr/>
            </p:nvSpPr>
            <p:spPr>
              <a:xfrm rot="21097400">
                <a:off x="480965" y="2151012"/>
                <a:ext cx="8317277" cy="2234458"/>
              </a:xfrm>
              <a:prstGeom prst="rect">
                <a:avLst/>
              </a:prstGeom>
              <a:blipFill rotWithShape="0">
                <a:blip r:embed="rId6"/>
                <a:stretch>
                  <a:fillRect l="-1140" t="-178" b="-3203"/>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023338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円偏光はどうか？　それなりにいけるかも</a:t>
            </a:r>
            <a:endParaRPr kumimoji="1" lang="ja-JP" altLang="en-US" dirty="0"/>
          </a:p>
        </p:txBody>
      </p:sp>
      <mc:AlternateContent xmlns:mc="http://schemas.openxmlformats.org/markup-compatibility/2006">
        <mc:Choice xmlns:a14="http://schemas.microsoft.com/office/drawing/2010/main" Requires="a14">
          <p:sp>
            <p:nvSpPr>
              <p:cNvPr id="3" name="コンテンツ プレースホルダー 2"/>
              <p:cNvSpPr>
                <a:spLocks noGrp="1"/>
              </p:cNvSpPr>
              <p:nvPr>
                <p:ph idx="1"/>
              </p:nvPr>
            </p:nvSpPr>
            <p:spPr>
              <a:xfrm>
                <a:off x="615950" y="1438275"/>
                <a:ext cx="7927975" cy="4655021"/>
              </a:xfrm>
            </p:spPr>
            <p:txBody>
              <a:bodyPr/>
              <a:lstStyle/>
              <a:p>
                <a:pPr marL="0" indent="0">
                  <a:buNone/>
                </a:pPr>
                <a:r>
                  <a:rPr lang="ja-JP" altLang="en-US" dirty="0" smtClean="0"/>
                  <a:t>鏡の反射では</a:t>
                </a:r>
                <a:r>
                  <a:rPr lang="en-US" altLang="ja-JP" dirty="0" smtClean="0"/>
                  <a:t>0</a:t>
                </a:r>
                <a:r>
                  <a:rPr lang="ja-JP" altLang="en-US" dirty="0" smtClean="0"/>
                  <a:t>次近似上は円</a:t>
                </a:r>
                <a14:m>
                  <m:oMath xmlns:m="http://schemas.openxmlformats.org/officeDocument/2006/math">
                    <m:r>
                      <a:rPr lang="ja-JP" altLang="en-US" i="1" dirty="0" smtClean="0">
                        <a:latin typeface="Cambria Math" panose="02040503050406030204" pitchFamily="18" charset="0"/>
                      </a:rPr>
                      <m:t>偏光</m:t>
                    </m:r>
                    <m:r>
                      <a:rPr lang="ja-JP" altLang="en-US" i="1" dirty="0">
                        <a:latin typeface="Cambria Math" panose="02040503050406030204" pitchFamily="18" charset="0"/>
                      </a:rPr>
                      <m:t>は</m:t>
                    </m:r>
                    <m:r>
                      <a:rPr lang="ja-JP" altLang="en-US" i="1" dirty="0" smtClean="0">
                        <a:latin typeface="Cambria Math" panose="02040503050406030204" pitchFamily="18" charset="0"/>
                      </a:rPr>
                      <m:t>生じない。</m:t>
                    </m:r>
                  </m:oMath>
                </a14:m>
                <a:endParaRPr lang="en-US" altLang="ja-JP" i="1" dirty="0" smtClean="0">
                  <a:latin typeface="Cambria Math" panose="02040503050406030204" pitchFamily="18" charset="0"/>
                </a:endParaRPr>
              </a:p>
              <a:p>
                <a:pPr marL="0" indent="0">
                  <a:buNone/>
                </a:pPr>
                <a14:m>
                  <m:oMath xmlns:m="http://schemas.openxmlformats.org/officeDocument/2006/math">
                    <m:r>
                      <a:rPr lang="ja-JP" altLang="en-US" i="1" dirty="0">
                        <a:latin typeface="Cambria Math" panose="02040503050406030204" pitchFamily="18" charset="0"/>
                      </a:rPr>
                      <m:t>つまり</m:t>
                    </m:r>
                    <m:r>
                      <a:rPr lang="ja-JP" altLang="en-US" i="1" dirty="0" smtClean="0">
                        <a:solidFill>
                          <a:srgbClr val="FF0000"/>
                        </a:solidFill>
                        <a:latin typeface="Cambria Math" panose="02040503050406030204" pitchFamily="18" charset="0"/>
                      </a:rPr>
                      <m:t>ナスミス</m:t>
                    </m:r>
                    <m:r>
                      <a:rPr lang="ja-JP" altLang="en-US" i="1" dirty="0">
                        <a:solidFill>
                          <a:srgbClr val="FF0000"/>
                        </a:solidFill>
                        <a:latin typeface="Cambria Math" panose="02040503050406030204" pitchFamily="18" charset="0"/>
                      </a:rPr>
                      <m:t>焦点に</m:t>
                    </m:r>
                    <m:r>
                      <a:rPr lang="ja-JP" altLang="en-US" i="1" dirty="0" smtClean="0">
                        <a:solidFill>
                          <a:srgbClr val="FF0000"/>
                        </a:solidFill>
                        <a:latin typeface="Cambria Math" panose="02040503050406030204" pitchFamily="18" charset="0"/>
                      </a:rPr>
                      <m:t>おいても器械</m:t>
                    </m:r>
                    <m:r>
                      <a:rPr lang="ja-JP" altLang="en-US" i="1" dirty="0">
                        <a:solidFill>
                          <a:srgbClr val="FF0000"/>
                        </a:solidFill>
                        <a:latin typeface="Cambria Math" panose="02040503050406030204" pitchFamily="18" charset="0"/>
                      </a:rPr>
                      <m:t>「</m:t>
                    </m:r>
                    <m:r>
                      <a:rPr lang="ja-JP" altLang="en-US" i="1" dirty="0" smtClean="0">
                        <a:solidFill>
                          <a:srgbClr val="FF0000"/>
                        </a:solidFill>
                        <a:latin typeface="Cambria Math" panose="02040503050406030204" pitchFamily="18" charset="0"/>
                      </a:rPr>
                      <m:t>円</m:t>
                    </m:r>
                    <m:r>
                      <a:rPr lang="ja-JP" altLang="en-US" i="1" dirty="0">
                        <a:solidFill>
                          <a:srgbClr val="FF0000"/>
                        </a:solidFill>
                        <a:latin typeface="Cambria Math" panose="02040503050406030204" pitchFamily="18" charset="0"/>
                      </a:rPr>
                      <m:t>」</m:t>
                    </m:r>
                    <m:r>
                      <a:rPr lang="ja-JP" altLang="en-US" i="1" dirty="0" smtClean="0">
                        <a:solidFill>
                          <a:srgbClr val="FF0000"/>
                        </a:solidFill>
                        <a:latin typeface="Cambria Math" panose="02040503050406030204" pitchFamily="18" charset="0"/>
                      </a:rPr>
                      <m:t>偏光度</m:t>
                    </m:r>
                    <m:r>
                      <a:rPr lang="ja-JP" altLang="en-US" i="1" dirty="0">
                        <a:solidFill>
                          <a:srgbClr val="FF0000"/>
                        </a:solidFill>
                        <a:latin typeface="Cambria Math" panose="02040503050406030204" pitchFamily="18" charset="0"/>
                      </a:rPr>
                      <m:t>は</m:t>
                    </m:r>
                    <m:r>
                      <a:rPr lang="en-US" altLang="ja-JP" b="0" i="1" dirty="0" smtClean="0">
                        <a:solidFill>
                          <a:srgbClr val="FF0000"/>
                        </a:solidFill>
                        <a:latin typeface="Cambria Math" panose="02040503050406030204" pitchFamily="18" charset="0"/>
                      </a:rPr>
                      <m:t> </m:t>
                    </m:r>
                    <m:sSub>
                      <m:sSubPr>
                        <m:ctrlPr>
                          <a:rPr lang="en-US" altLang="ja-JP" i="1" dirty="0">
                            <a:solidFill>
                              <a:srgbClr val="FF0000"/>
                            </a:solidFill>
                            <a:latin typeface="Cambria Math" panose="02040503050406030204" pitchFamily="18" charset="0"/>
                          </a:rPr>
                        </m:ctrlPr>
                      </m:sSubPr>
                      <m:e>
                        <m:r>
                          <a:rPr lang="en-US" altLang="ja-JP" i="1" dirty="0">
                            <a:solidFill>
                              <a:srgbClr val="FF0000"/>
                            </a:solidFill>
                            <a:latin typeface="Cambria Math" panose="02040503050406030204" pitchFamily="18" charset="0"/>
                          </a:rPr>
                          <m:t>𝑝</m:t>
                        </m:r>
                      </m:e>
                      <m:sub>
                        <m:r>
                          <a:rPr lang="en-US" altLang="ja-JP" b="0" i="1" dirty="0" smtClean="0">
                            <a:solidFill>
                              <a:srgbClr val="FF0000"/>
                            </a:solidFill>
                            <a:latin typeface="Cambria Math" panose="02040503050406030204" pitchFamily="18" charset="0"/>
                          </a:rPr>
                          <m:t>𝑐</m:t>
                        </m:r>
                      </m:sub>
                    </m:sSub>
                    <m:r>
                      <a:rPr lang="en-US" altLang="ja-JP" i="1" dirty="0" smtClean="0">
                        <a:solidFill>
                          <a:srgbClr val="FF0000"/>
                        </a:solidFill>
                        <a:latin typeface="Cambria Math" panose="02040503050406030204" pitchFamily="18" charset="0"/>
                      </a:rPr>
                      <m:t>≃</m:t>
                    </m:r>
                    <m:r>
                      <a:rPr lang="en-US" altLang="ja-JP" b="0" i="1" dirty="0" smtClean="0">
                        <a:solidFill>
                          <a:srgbClr val="FF0000"/>
                        </a:solidFill>
                        <a:latin typeface="Cambria Math" panose="02040503050406030204" pitchFamily="18" charset="0"/>
                      </a:rPr>
                      <m:t>0</m:t>
                    </m:r>
                  </m:oMath>
                </a14:m>
                <a:r>
                  <a:rPr lang="en-US" altLang="ja-JP" dirty="0" smtClean="0">
                    <a:solidFill>
                      <a:srgbClr val="FF0000"/>
                    </a:solidFill>
                  </a:rPr>
                  <a:t>% </a:t>
                </a:r>
                <a:r>
                  <a:rPr lang="ja-JP" altLang="en-US" dirty="0" smtClean="0">
                    <a:solidFill>
                      <a:srgbClr val="FF0000"/>
                    </a:solidFill>
                  </a:rPr>
                  <a:t>が期待される</a:t>
                </a:r>
                <a:endParaRPr lang="en-US" altLang="ja-JP" dirty="0">
                  <a:solidFill>
                    <a:srgbClr val="FF0000"/>
                  </a:solidFill>
                </a:endParaRPr>
              </a:p>
              <a:p>
                <a:pPr marL="0" indent="0">
                  <a:buNone/>
                </a:pPr>
                <a:endParaRPr lang="en-US" altLang="ja-JP" dirty="0" smtClean="0">
                  <a:solidFill>
                    <a:srgbClr val="FF0000"/>
                  </a:solidFill>
                </a:endParaRPr>
              </a:p>
              <a:p>
                <a:pPr marL="0" indent="0">
                  <a:buNone/>
                </a:pPr>
                <a:r>
                  <a:rPr lang="ja-JP" altLang="en-US" dirty="0" smtClean="0"/>
                  <a:t>しかし、</a:t>
                </a:r>
                <a:endParaRPr lang="en-US" altLang="ja-JP" dirty="0" smtClean="0"/>
              </a:p>
              <a:p>
                <a:pPr marL="0" indent="0">
                  <a:buNone/>
                </a:pPr>
                <a:r>
                  <a:rPr lang="ja-JP" altLang="en-US" dirty="0">
                    <a:solidFill>
                      <a:srgbClr val="FF0000"/>
                    </a:solidFill>
                  </a:rPr>
                  <a:t>　</a:t>
                </a:r>
                <a:r>
                  <a:rPr lang="en-US" altLang="ja-JP" dirty="0" smtClean="0">
                    <a:solidFill>
                      <a:srgbClr val="FF0000"/>
                    </a:solidFill>
                  </a:rPr>
                  <a:t>1. </a:t>
                </a:r>
                <a:r>
                  <a:rPr lang="ja-JP" altLang="en-US" dirty="0" smtClean="0">
                    <a:solidFill>
                      <a:srgbClr val="FF0000"/>
                    </a:solidFill>
                  </a:rPr>
                  <a:t>円偏光が大きい天体はごく限られる（強磁場星のゼーマン・サイクロトロン放射）</a:t>
                </a:r>
                <a:endParaRPr lang="en-US" altLang="ja-JP" dirty="0" smtClean="0">
                  <a:solidFill>
                    <a:srgbClr val="FF0000"/>
                  </a:solidFill>
                </a:endParaRPr>
              </a:p>
              <a:p>
                <a:pPr marL="0" indent="0">
                  <a:buNone/>
                </a:pPr>
                <a:r>
                  <a:rPr lang="ja-JP" altLang="en-US" dirty="0" smtClean="0">
                    <a:solidFill>
                      <a:srgbClr val="FF0000"/>
                    </a:solidFill>
                  </a:rPr>
                  <a:t>　</a:t>
                </a:r>
                <a:r>
                  <a:rPr lang="en-US" altLang="ja-JP" dirty="0" smtClean="0">
                    <a:solidFill>
                      <a:srgbClr val="FF0000"/>
                    </a:solidFill>
                  </a:rPr>
                  <a:t>2. </a:t>
                </a:r>
                <a:r>
                  <a:rPr lang="ja-JP" altLang="en-US" dirty="0" smtClean="0">
                    <a:solidFill>
                      <a:srgbClr val="FF0000"/>
                    </a:solidFill>
                  </a:rPr>
                  <a:t>偏光光学素子の不完全性によって、直線→円偏光のクロストークが発生</a:t>
                </a:r>
                <a:endParaRPr lang="en-US" altLang="ja-JP" dirty="0" smtClean="0">
                  <a:solidFill>
                    <a:srgbClr val="FF0000"/>
                  </a:solidFill>
                </a:endParaRPr>
              </a:p>
              <a:p>
                <a:pPr marL="0" indent="0">
                  <a:buNone/>
                </a:pPr>
                <a:r>
                  <a:rPr lang="ja-JP" altLang="en-US" dirty="0">
                    <a:solidFill>
                      <a:srgbClr val="FF0000"/>
                    </a:solidFill>
                  </a:rPr>
                  <a:t>　</a:t>
                </a:r>
                <a:r>
                  <a:rPr lang="ja-JP" altLang="en-US" dirty="0" smtClean="0">
                    <a:solidFill>
                      <a:srgbClr val="FF0000"/>
                    </a:solidFill>
                  </a:rPr>
                  <a:t>　（</a:t>
                </a:r>
                <a14:m>
                  <m:oMath xmlns:m="http://schemas.openxmlformats.org/officeDocument/2006/math">
                    <m:sSub>
                      <m:sSubPr>
                        <m:ctrlPr>
                          <a:rPr lang="en-US" altLang="ja-JP" i="1" dirty="0">
                            <a:solidFill>
                              <a:srgbClr val="FF0000"/>
                            </a:solidFill>
                            <a:latin typeface="Cambria Math" panose="02040503050406030204" pitchFamily="18" charset="0"/>
                          </a:rPr>
                        </m:ctrlPr>
                      </m:sSubPr>
                      <m:e>
                        <m:r>
                          <a:rPr lang="en-US" altLang="ja-JP" i="1" dirty="0" smtClean="0">
                            <a:solidFill>
                              <a:srgbClr val="FF0000"/>
                            </a:solidFill>
                            <a:latin typeface="Cambria Math" panose="02040503050406030204" pitchFamily="18" charset="0"/>
                          </a:rPr>
                          <m:t>∿</m:t>
                        </m:r>
                        <m:r>
                          <a:rPr lang="en-US" altLang="ja-JP" b="0" i="1" dirty="0" smtClean="0">
                            <a:solidFill>
                              <a:srgbClr val="FF0000"/>
                            </a:solidFill>
                            <a:latin typeface="Cambria Math" panose="02040503050406030204" pitchFamily="18" charset="0"/>
                          </a:rPr>
                          <m:t> </m:t>
                        </m:r>
                        <m:r>
                          <a:rPr lang="en-US" altLang="ja-JP" i="1" dirty="0">
                            <a:solidFill>
                              <a:srgbClr val="FF0000"/>
                            </a:solidFill>
                            <a:latin typeface="Cambria Math" panose="02040503050406030204" pitchFamily="18" charset="0"/>
                          </a:rPr>
                          <m:t>𝑝</m:t>
                        </m:r>
                      </m:e>
                      <m:sub>
                        <m:r>
                          <a:rPr lang="en-US" altLang="ja-JP" b="0" i="1" dirty="0" smtClean="0">
                            <a:solidFill>
                              <a:srgbClr val="FF0000"/>
                            </a:solidFill>
                            <a:latin typeface="Cambria Math" panose="02040503050406030204" pitchFamily="18" charset="0"/>
                          </a:rPr>
                          <m:t>𝑙</m:t>
                        </m:r>
                      </m:sub>
                    </m:sSub>
                    <m:r>
                      <a:rPr lang="en-US" altLang="ja-JP" b="0" i="1" dirty="0" smtClean="0">
                        <a:solidFill>
                          <a:srgbClr val="FF0000"/>
                        </a:solidFill>
                        <a:latin typeface="Cambria Math" panose="02040503050406030204" pitchFamily="18" charset="0"/>
                      </a:rPr>
                      <m:t>/100</m:t>
                    </m:r>
                  </m:oMath>
                </a14:m>
                <a:r>
                  <a:rPr lang="ja-JP" altLang="en-US" dirty="0" smtClean="0">
                    <a:solidFill>
                      <a:srgbClr val="FF0000"/>
                    </a:solidFill>
                  </a:rPr>
                  <a:t> 程度の</a:t>
                </a:r>
                <a14:m>
                  <m:oMath xmlns:m="http://schemas.openxmlformats.org/officeDocument/2006/math">
                    <m:sSub>
                      <m:sSubPr>
                        <m:ctrlPr>
                          <a:rPr lang="en-US" altLang="ja-JP" i="1" dirty="0">
                            <a:solidFill>
                              <a:srgbClr val="FF0000"/>
                            </a:solidFill>
                            <a:latin typeface="Cambria Math" panose="02040503050406030204" pitchFamily="18" charset="0"/>
                          </a:rPr>
                        </m:ctrlPr>
                      </m:sSubPr>
                      <m:e>
                        <m:r>
                          <a:rPr lang="en-US" altLang="ja-JP" i="1" dirty="0">
                            <a:solidFill>
                              <a:srgbClr val="FF0000"/>
                            </a:solidFill>
                            <a:latin typeface="Cambria Math" panose="02040503050406030204" pitchFamily="18" charset="0"/>
                          </a:rPr>
                          <m:t>𝑝</m:t>
                        </m:r>
                      </m:e>
                      <m:sub>
                        <m:r>
                          <a:rPr lang="en-US" altLang="ja-JP" i="1" dirty="0">
                            <a:solidFill>
                              <a:srgbClr val="FF0000"/>
                            </a:solidFill>
                            <a:latin typeface="Cambria Math" panose="02040503050406030204" pitchFamily="18" charset="0"/>
                          </a:rPr>
                          <m:t>𝑐</m:t>
                        </m:r>
                      </m:sub>
                    </m:sSub>
                    <m:r>
                      <a:rPr lang="ja-JP" altLang="en-US" i="1" dirty="0" smtClean="0">
                        <a:solidFill>
                          <a:srgbClr val="FF0000"/>
                        </a:solidFill>
                        <a:latin typeface="Cambria Math" panose="02040503050406030204" pitchFamily="18" charset="0"/>
                      </a:rPr>
                      <m:t>を</m:t>
                    </m:r>
                    <m:r>
                      <a:rPr lang="ja-JP" altLang="en-US" i="1" dirty="0">
                        <a:solidFill>
                          <a:srgbClr val="FF0000"/>
                        </a:solidFill>
                        <a:latin typeface="Cambria Math" panose="02040503050406030204" pitchFamily="18" charset="0"/>
                      </a:rPr>
                      <m:t>容易に</m:t>
                    </m:r>
                  </m:oMath>
                </a14:m>
                <a:r>
                  <a:rPr lang="ja-JP" altLang="en-US" dirty="0" smtClean="0">
                    <a:solidFill>
                      <a:srgbClr val="FF0000"/>
                    </a:solidFill>
                  </a:rPr>
                  <a:t>持ち得る</a:t>
                </a:r>
                <a:r>
                  <a:rPr lang="en-US" altLang="ja-JP" dirty="0" smtClean="0">
                    <a:solidFill>
                      <a:srgbClr val="FF0000"/>
                    </a:solidFill>
                  </a:rPr>
                  <a:t> </a:t>
                </a:r>
                <a:r>
                  <a:rPr lang="ja-JP" altLang="en-US" dirty="0" smtClean="0">
                    <a:solidFill>
                      <a:srgbClr val="FF0000"/>
                    </a:solidFill>
                  </a:rPr>
                  <a:t>）</a:t>
                </a:r>
                <a:endParaRPr lang="en-US" altLang="ja-JP" dirty="0" smtClean="0">
                  <a:solidFill>
                    <a:srgbClr val="FF0000"/>
                  </a:solidFill>
                </a:endParaRPr>
              </a:p>
              <a:p>
                <a:pPr marL="0" indent="0">
                  <a:buNone/>
                </a:pPr>
                <a:r>
                  <a:rPr lang="ja-JP" altLang="en-US" dirty="0">
                    <a:solidFill>
                      <a:srgbClr val="FF0000"/>
                    </a:solidFill>
                  </a:rPr>
                  <a:t>　</a:t>
                </a:r>
                <a:r>
                  <a:rPr lang="en-US" altLang="ja-JP" dirty="0" smtClean="0">
                    <a:solidFill>
                      <a:srgbClr val="FF0000"/>
                    </a:solidFill>
                  </a:rPr>
                  <a:t>3. </a:t>
                </a:r>
                <a:r>
                  <a:rPr lang="ja-JP" altLang="en-US" dirty="0" smtClean="0">
                    <a:solidFill>
                      <a:srgbClr val="FF0000"/>
                    </a:solidFill>
                  </a:rPr>
                  <a:t>偏光素子内での直線→円偏光変換（いわゆる器械消偏光）のコンタミが発生</a:t>
                </a:r>
                <a:endParaRPr lang="en-US" altLang="ja-JP" dirty="0" smtClean="0">
                  <a:solidFill>
                    <a:srgbClr val="FF0000"/>
                  </a:solidFill>
                </a:endParaRPr>
              </a:p>
              <a:p>
                <a:pPr marL="0" indent="0">
                  <a:buNone/>
                </a:pPr>
                <a:r>
                  <a:rPr lang="ja-JP" altLang="en-US" dirty="0" smtClean="0"/>
                  <a:t>に注意が必要</a:t>
                </a:r>
                <a:endParaRPr lang="en-US" altLang="ja-JP" dirty="0" smtClean="0"/>
              </a:p>
              <a:p>
                <a:pPr marL="0" indent="0">
                  <a:buNone/>
                </a:pPr>
                <a:endParaRPr lang="en-US" altLang="ja-JP" dirty="0">
                  <a:solidFill>
                    <a:srgbClr val="FF0000"/>
                  </a:solidFill>
                </a:endParaRPr>
              </a:p>
              <a:p>
                <a:pPr marL="0" indent="0">
                  <a:buNone/>
                </a:pPr>
                <a:r>
                  <a:rPr lang="ja-JP" altLang="en-US" dirty="0" smtClean="0">
                    <a:solidFill>
                      <a:srgbClr val="0070C0"/>
                    </a:solidFill>
                  </a:rPr>
                  <a:t>このうち、</a:t>
                </a:r>
                <a:r>
                  <a:rPr lang="en-US" altLang="ja-JP" dirty="0" smtClean="0">
                    <a:solidFill>
                      <a:srgbClr val="0070C0"/>
                    </a:solidFill>
                  </a:rPr>
                  <a:t>2.</a:t>
                </a:r>
                <a:r>
                  <a:rPr lang="ja-JP" altLang="en-US" dirty="0" smtClean="0">
                    <a:solidFill>
                      <a:srgbClr val="0070C0"/>
                    </a:solidFill>
                  </a:rPr>
                  <a:t>については、露出時間中に整数倍だけ回転する半波長板を入射光部に挿入すれば、ハード的に解消できる。</a:t>
                </a:r>
                <a:endParaRPr lang="en-US" altLang="ja-JP" dirty="0" smtClean="0">
                  <a:solidFill>
                    <a:srgbClr val="0070C0"/>
                  </a:solidFill>
                </a:endParaRPr>
              </a:p>
              <a:p>
                <a:pPr marL="0" indent="0">
                  <a:buNone/>
                </a:pPr>
                <a:endParaRPr lang="en-US" altLang="ja-JP" dirty="0" smtClean="0">
                  <a:solidFill>
                    <a:srgbClr val="0070C0"/>
                  </a:solidFill>
                </a:endParaRPr>
              </a:p>
              <a:p>
                <a:pPr marL="0" indent="0">
                  <a:buNone/>
                </a:pPr>
                <a:r>
                  <a:rPr lang="ja-JP" altLang="en-US" dirty="0" smtClean="0">
                    <a:solidFill>
                      <a:srgbClr val="FF0000"/>
                    </a:solidFill>
                  </a:rPr>
                  <a:t>→　円偏光に特化して観測を行えば、ナスミス焦点の不利な点は</a:t>
                </a:r>
                <a:r>
                  <a:rPr lang="en-US" altLang="ja-JP" dirty="0" smtClean="0">
                    <a:solidFill>
                      <a:srgbClr val="FF0000"/>
                    </a:solidFill>
                  </a:rPr>
                  <a:t>(</a:t>
                </a:r>
                <a:r>
                  <a:rPr lang="ja-JP" altLang="en-US" dirty="0" smtClean="0">
                    <a:solidFill>
                      <a:srgbClr val="FF0000"/>
                    </a:solidFill>
                  </a:rPr>
                  <a:t>たぶ</a:t>
                </a:r>
                <a:r>
                  <a:rPr lang="ja-JP" altLang="en-US" dirty="0">
                    <a:solidFill>
                      <a:srgbClr val="FF0000"/>
                    </a:solidFill>
                  </a:rPr>
                  <a:t>ん</a:t>
                </a:r>
                <a:r>
                  <a:rPr lang="en-US" altLang="ja-JP" dirty="0" smtClean="0">
                    <a:solidFill>
                      <a:srgbClr val="FF0000"/>
                    </a:solidFill>
                  </a:rPr>
                  <a:t>)</a:t>
                </a:r>
                <a:r>
                  <a:rPr lang="ja-JP" altLang="en-US" dirty="0" smtClean="0">
                    <a:solidFill>
                      <a:srgbClr val="FF0000"/>
                    </a:solidFill>
                  </a:rPr>
                  <a:t>解消</a:t>
                </a:r>
                <a:endParaRPr lang="en-US" altLang="ja-JP" dirty="0" smtClean="0">
                  <a:solidFill>
                    <a:srgbClr val="FF0000"/>
                  </a:solidFill>
                </a:endParaRPr>
              </a:p>
              <a:p>
                <a:pPr marL="0" indent="0">
                  <a:buNone/>
                </a:pPr>
                <a:endParaRPr lang="en-US" altLang="ja-JP" dirty="0"/>
              </a:p>
            </p:txBody>
          </p:sp>
        </mc:Choice>
        <mc:Fallback>
          <p:sp>
            <p:nvSpPr>
              <p:cNvPr id="3" name="コンテンツ プレースホルダー 2"/>
              <p:cNvSpPr>
                <a:spLocks noGrp="1" noRot="1" noChangeAspect="1" noMove="1" noResize="1" noEditPoints="1" noAdjustHandles="1" noChangeArrowheads="1" noChangeShapeType="1" noTextEdit="1"/>
              </p:cNvSpPr>
              <p:nvPr>
                <p:ph idx="1"/>
              </p:nvPr>
            </p:nvSpPr>
            <p:spPr>
              <a:xfrm>
                <a:off x="615950" y="1438275"/>
                <a:ext cx="7927975" cy="4655021"/>
              </a:xfrm>
              <a:blipFill rotWithShape="0">
                <a:blip r:embed="rId2"/>
                <a:stretch>
                  <a:fillRect l="-1768" t="-1963" r="-1845"/>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7005103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高分散</a:t>
            </a:r>
            <a:r>
              <a:rPr kumimoji="1" lang="ja-JP" altLang="en-US" dirty="0" smtClean="0"/>
              <a:t>偏光</a:t>
            </a:r>
            <a:r>
              <a:rPr kumimoji="1" lang="ja-JP" altLang="en-US" dirty="0" smtClean="0"/>
              <a:t>分光　実現の例</a:t>
            </a:r>
            <a:endParaRPr kumimoji="1" lang="ja-JP" altLang="en-US" dirty="0"/>
          </a:p>
        </p:txBody>
      </p:sp>
      <p:sp>
        <p:nvSpPr>
          <p:cNvPr id="3" name="コンテンツ プレースホルダー 2"/>
          <p:cNvSpPr>
            <a:spLocks noGrp="1"/>
          </p:cNvSpPr>
          <p:nvPr>
            <p:ph idx="1"/>
          </p:nvPr>
        </p:nvSpPr>
        <p:spPr>
          <a:xfrm>
            <a:off x="601374" y="1342287"/>
            <a:ext cx="7927975" cy="2520280"/>
          </a:xfrm>
        </p:spPr>
        <p:txBody>
          <a:bodyPr/>
          <a:lstStyle/>
          <a:p>
            <a:pPr marL="0" lvl="1" indent="0">
              <a:buNone/>
            </a:pPr>
            <a:r>
              <a:rPr lang="ja-JP" altLang="en-US" sz="2400" dirty="0"/>
              <a:t>高分散分光器のファイバー導光の直前</a:t>
            </a:r>
            <a:r>
              <a:rPr lang="ja-JP" altLang="en-US" sz="2400" dirty="0" smtClean="0"/>
              <a:t>に偏光ユニットを導入</a:t>
            </a:r>
            <a:endParaRPr kumimoji="1" lang="en-US" altLang="ja-JP" sz="2400" dirty="0" smtClean="0"/>
          </a:p>
          <a:p>
            <a:r>
              <a:rPr lang="en-US" altLang="ja-JP" sz="2400" dirty="0" err="1"/>
              <a:t>ESPaDOnS</a:t>
            </a:r>
            <a:r>
              <a:rPr lang="ja-JP" altLang="en-US" sz="2400" dirty="0" smtClean="0"/>
              <a:t>： </a:t>
            </a:r>
            <a:r>
              <a:rPr lang="en-US" altLang="ja-JP" sz="2000" dirty="0"/>
              <a:t>CFHT 3.6m </a:t>
            </a:r>
            <a:r>
              <a:rPr lang="ja-JP" altLang="en-US" sz="2000" dirty="0" smtClean="0"/>
              <a:t>（</a:t>
            </a:r>
            <a:r>
              <a:rPr lang="en-US" altLang="ja-JP" sz="2000" dirty="0" err="1"/>
              <a:t>Manset</a:t>
            </a:r>
            <a:r>
              <a:rPr lang="en-US" altLang="ja-JP" sz="2000" dirty="0"/>
              <a:t> &amp; </a:t>
            </a:r>
            <a:r>
              <a:rPr lang="en-US" altLang="ja-JP" sz="2000" dirty="0" err="1"/>
              <a:t>Donati</a:t>
            </a:r>
            <a:r>
              <a:rPr lang="ja-JP" altLang="en-US" sz="2000" dirty="0"/>
              <a:t> </a:t>
            </a:r>
            <a:r>
              <a:rPr lang="en-US" altLang="ja-JP" sz="2000" dirty="0"/>
              <a:t>2003, SPIE</a:t>
            </a:r>
            <a:r>
              <a:rPr lang="ja-JP" altLang="en-US" sz="2000" dirty="0" smtClean="0"/>
              <a:t>）</a:t>
            </a:r>
            <a:r>
              <a:rPr lang="en-US" altLang="ja-JP" sz="2000" dirty="0" smtClean="0"/>
              <a:t> </a:t>
            </a:r>
            <a:r>
              <a:rPr lang="ja-JP" altLang="en-US" sz="2000" dirty="0" smtClean="0"/>
              <a:t>最もアクティブに活躍している　</a:t>
            </a:r>
            <a:r>
              <a:rPr lang="ja-JP" altLang="en-US" dirty="0" smtClean="0"/>
              <a:t>フレネルロムを用い高精度 　直線</a:t>
            </a:r>
            <a:r>
              <a:rPr lang="ja-JP" altLang="en-US" dirty="0"/>
              <a:t>・円</a:t>
            </a:r>
            <a:r>
              <a:rPr lang="ja-JP" altLang="en-US" dirty="0" smtClean="0"/>
              <a:t>偏光　</a:t>
            </a:r>
            <a:r>
              <a:rPr lang="en-US" altLang="ja-JP" dirty="0" smtClean="0"/>
              <a:t>2005a</a:t>
            </a:r>
            <a:r>
              <a:rPr lang="ja-JP" altLang="en-US" dirty="0"/>
              <a:t>期～</a:t>
            </a:r>
            <a:endParaRPr lang="en-US" altLang="ja-JP" sz="2000" dirty="0"/>
          </a:p>
          <a:p>
            <a:r>
              <a:rPr kumimoji="1" lang="en-US" altLang="ja-JP" sz="2400" dirty="0" err="1" smtClean="0"/>
              <a:t>HARPSpol</a:t>
            </a:r>
            <a:r>
              <a:rPr kumimoji="1" lang="en-US" altLang="ja-JP" sz="2400" dirty="0" smtClean="0"/>
              <a:t>  </a:t>
            </a:r>
            <a:r>
              <a:rPr kumimoji="1" lang="en-US" altLang="ja-JP" sz="2000" dirty="0" smtClean="0"/>
              <a:t>ESO3.6m/HARPS</a:t>
            </a:r>
            <a:r>
              <a:rPr kumimoji="1" lang="en-US" altLang="ja-JP" sz="2400" dirty="0" smtClean="0"/>
              <a:t> </a:t>
            </a:r>
            <a:r>
              <a:rPr kumimoji="1" lang="en-US" altLang="ja-JP" dirty="0" smtClean="0"/>
              <a:t>(High-Accuracy Radial velocity Planetary Searcher; Mayor+ 2003)</a:t>
            </a:r>
            <a:r>
              <a:rPr kumimoji="1" lang="ja-JP" altLang="en-US" dirty="0" smtClean="0"/>
              <a:t>　　</a:t>
            </a:r>
            <a:r>
              <a:rPr lang="ja-JP" altLang="en-US" dirty="0" smtClean="0"/>
              <a:t>真空</a:t>
            </a:r>
            <a:r>
              <a:rPr lang="ja-JP" altLang="en-US" dirty="0"/>
              <a:t>容器内に入ったエシェル高分散分光器</a:t>
            </a:r>
            <a:endParaRPr kumimoji="1" lang="en-US" altLang="ja-JP" dirty="0" smtClean="0"/>
          </a:p>
          <a:p>
            <a:r>
              <a:rPr lang="en-US" altLang="ja-JP" sz="2400" dirty="0" smtClean="0"/>
              <a:t>SEMPOL</a:t>
            </a:r>
            <a:r>
              <a:rPr lang="ja-JP" altLang="en-US" sz="2400" dirty="0" smtClean="0"/>
              <a:t>　</a:t>
            </a:r>
            <a:r>
              <a:rPr lang="en-US" altLang="ja-JP" sz="2000" dirty="0" smtClean="0"/>
              <a:t>AAT3.9m/UCLES</a:t>
            </a:r>
            <a:r>
              <a:rPr lang="en-US" altLang="ja-JP" dirty="0" smtClean="0"/>
              <a:t> (</a:t>
            </a:r>
            <a:r>
              <a:rPr lang="en-US" altLang="ja-JP" dirty="0" err="1" smtClean="0"/>
              <a:t>Semel</a:t>
            </a:r>
            <a:r>
              <a:rPr lang="en-US" altLang="ja-JP" dirty="0" smtClean="0"/>
              <a:t>+ 2003 </a:t>
            </a:r>
            <a:r>
              <a:rPr lang="ja-JP" altLang="en-US" dirty="0" smtClean="0"/>
              <a:t>で提唱された</a:t>
            </a:r>
            <a:r>
              <a:rPr lang="en-US" altLang="ja-JP" dirty="0" smtClean="0"/>
              <a:t>Zeeman-Doppler imaging</a:t>
            </a:r>
            <a:r>
              <a:rPr lang="ja-JP" altLang="en-US" dirty="0" smtClean="0"/>
              <a:t>用の円偏光ユニットを</a:t>
            </a:r>
            <a:r>
              <a:rPr lang="en-US" altLang="ja-JP" dirty="0" smtClean="0"/>
              <a:t>UCL</a:t>
            </a:r>
            <a:r>
              <a:rPr lang="ja-JP" altLang="en-US" dirty="0" smtClean="0"/>
              <a:t>エシェル分光器などと組み合わせて用いる</a:t>
            </a:r>
            <a:r>
              <a:rPr lang="en-US" altLang="ja-JP" dirty="0" smtClean="0"/>
              <a:t>)</a:t>
            </a:r>
            <a:endParaRPr lang="en-US" altLang="ja-JP" dirty="0" smtClean="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4518" y="4038887"/>
            <a:ext cx="3339300" cy="19442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テキスト ボックス 3"/>
          <p:cNvSpPr txBox="1"/>
          <p:nvPr/>
        </p:nvSpPr>
        <p:spPr>
          <a:xfrm>
            <a:off x="905662" y="5983102"/>
            <a:ext cx="3724481" cy="338554"/>
          </a:xfrm>
          <a:prstGeom prst="rect">
            <a:avLst/>
          </a:prstGeom>
          <a:noFill/>
        </p:spPr>
        <p:txBody>
          <a:bodyPr wrap="none" rtlCol="0">
            <a:spAutoFit/>
          </a:bodyPr>
          <a:lstStyle/>
          <a:p>
            <a:r>
              <a:rPr kumimoji="1" lang="en-US" altLang="ja-JP" sz="1600" dirty="0" err="1" smtClean="0"/>
              <a:t>HARPSpol</a:t>
            </a:r>
            <a:r>
              <a:rPr kumimoji="1" lang="ja-JP" altLang="en-US" sz="1600" dirty="0" smtClean="0"/>
              <a:t>の偏光ユニット</a:t>
            </a:r>
            <a:r>
              <a:rPr kumimoji="1" lang="en-US" altLang="ja-JP" sz="1600" dirty="0" err="1" smtClean="0"/>
              <a:t>Piskunov</a:t>
            </a:r>
            <a:r>
              <a:rPr kumimoji="1" lang="en-US" altLang="ja-JP" sz="1600" dirty="0" smtClean="0"/>
              <a:t>+ 2011</a:t>
            </a:r>
            <a:endParaRPr kumimoji="1" lang="ja-JP" altLang="en-US" sz="1600" dirty="0"/>
          </a:p>
        </p:txBody>
      </p:sp>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4978028"/>
            <a:ext cx="3660576" cy="10770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テキスト ボックス 7"/>
          <p:cNvSpPr txBox="1"/>
          <p:nvPr/>
        </p:nvSpPr>
        <p:spPr>
          <a:xfrm>
            <a:off x="5265169" y="5983103"/>
            <a:ext cx="3299301" cy="338554"/>
          </a:xfrm>
          <a:prstGeom prst="rect">
            <a:avLst/>
          </a:prstGeom>
          <a:noFill/>
        </p:spPr>
        <p:txBody>
          <a:bodyPr wrap="none" rtlCol="0">
            <a:spAutoFit/>
          </a:bodyPr>
          <a:lstStyle/>
          <a:p>
            <a:r>
              <a:rPr kumimoji="1" lang="en-US" altLang="ja-JP" sz="1600" dirty="0" smtClean="0"/>
              <a:t>SEMPOL</a:t>
            </a:r>
            <a:r>
              <a:rPr kumimoji="1" lang="ja-JP" altLang="en-US" sz="1600" dirty="0" smtClean="0"/>
              <a:t>　偏光ユニット</a:t>
            </a:r>
            <a:r>
              <a:rPr kumimoji="1" lang="en-US" altLang="ja-JP" sz="1600" dirty="0" err="1" smtClean="0"/>
              <a:t>Semel</a:t>
            </a:r>
            <a:r>
              <a:rPr kumimoji="1" lang="en-US" altLang="ja-JP" sz="1600" dirty="0" smtClean="0"/>
              <a:t>+ 1993</a:t>
            </a:r>
            <a:endParaRPr kumimoji="1" lang="ja-JP" altLang="en-US" sz="1600" dirty="0"/>
          </a:p>
        </p:txBody>
      </p:sp>
      <p:sp>
        <p:nvSpPr>
          <p:cNvPr id="5" name="テキスト ボックス 4"/>
          <p:cNvSpPr txBox="1"/>
          <p:nvPr/>
        </p:nvSpPr>
        <p:spPr>
          <a:xfrm rot="16200000">
            <a:off x="4683589" y="4594831"/>
            <a:ext cx="1423787" cy="276999"/>
          </a:xfrm>
          <a:prstGeom prst="rect">
            <a:avLst/>
          </a:prstGeom>
          <a:noFill/>
        </p:spPr>
        <p:txBody>
          <a:bodyPr wrap="none" rtlCol="0">
            <a:spAutoFit/>
          </a:bodyPr>
          <a:lstStyle/>
          <a:p>
            <a:r>
              <a:rPr lang="ja-JP" altLang="en-US" sz="1200" dirty="0" smtClean="0"/>
              <a:t>焦点ミラー／マスク</a:t>
            </a:r>
            <a:endParaRPr kumimoji="1" lang="ja-JP" altLang="en-US" sz="1200" dirty="0"/>
          </a:p>
        </p:txBody>
      </p:sp>
      <p:sp>
        <p:nvSpPr>
          <p:cNvPr id="10" name="テキスト ボックス 9"/>
          <p:cNvSpPr txBox="1"/>
          <p:nvPr/>
        </p:nvSpPr>
        <p:spPr>
          <a:xfrm rot="16200000">
            <a:off x="5524720" y="4647554"/>
            <a:ext cx="841897" cy="276999"/>
          </a:xfrm>
          <a:prstGeom prst="rect">
            <a:avLst/>
          </a:prstGeom>
          <a:noFill/>
        </p:spPr>
        <p:txBody>
          <a:bodyPr wrap="none" rtlCol="0">
            <a:spAutoFit/>
          </a:bodyPr>
          <a:lstStyle/>
          <a:p>
            <a:r>
              <a:rPr lang="en-US" altLang="ja-JP" sz="1200" dirty="0" smtClean="0"/>
              <a:t>λ/4</a:t>
            </a:r>
            <a:r>
              <a:rPr lang="ja-JP" altLang="en-US" sz="1200" dirty="0" smtClean="0"/>
              <a:t>波長板</a:t>
            </a:r>
            <a:endParaRPr kumimoji="1" lang="ja-JP" altLang="en-US" sz="1200" dirty="0"/>
          </a:p>
        </p:txBody>
      </p:sp>
      <p:sp>
        <p:nvSpPr>
          <p:cNvPr id="11" name="テキスト ボックス 10"/>
          <p:cNvSpPr txBox="1"/>
          <p:nvPr/>
        </p:nvSpPr>
        <p:spPr>
          <a:xfrm rot="16200000">
            <a:off x="5745232" y="4416009"/>
            <a:ext cx="1386919" cy="276999"/>
          </a:xfrm>
          <a:prstGeom prst="rect">
            <a:avLst/>
          </a:prstGeom>
          <a:noFill/>
        </p:spPr>
        <p:txBody>
          <a:bodyPr wrap="none" rtlCol="0">
            <a:spAutoFit/>
          </a:bodyPr>
          <a:lstStyle/>
          <a:p>
            <a:r>
              <a:rPr kumimoji="1" lang="ja-JP" altLang="en-US" sz="1200" dirty="0" smtClean="0"/>
              <a:t>ビームスプリッター</a:t>
            </a:r>
            <a:endParaRPr kumimoji="1" lang="ja-JP" altLang="en-US" sz="1200" dirty="0"/>
          </a:p>
        </p:txBody>
      </p:sp>
      <p:sp>
        <p:nvSpPr>
          <p:cNvPr id="12" name="テキスト ボックス 11"/>
          <p:cNvSpPr txBox="1"/>
          <p:nvPr/>
        </p:nvSpPr>
        <p:spPr>
          <a:xfrm rot="16200000">
            <a:off x="6775920" y="4375043"/>
            <a:ext cx="1197764" cy="276999"/>
          </a:xfrm>
          <a:prstGeom prst="rect">
            <a:avLst/>
          </a:prstGeom>
          <a:noFill/>
        </p:spPr>
        <p:txBody>
          <a:bodyPr wrap="none" rtlCol="0">
            <a:spAutoFit/>
          </a:bodyPr>
          <a:lstStyle/>
          <a:p>
            <a:r>
              <a:rPr kumimoji="1" lang="ja-JP" altLang="en-US" sz="1200" dirty="0" smtClean="0"/>
              <a:t>焦点レデューサ</a:t>
            </a:r>
            <a:endParaRPr kumimoji="1" lang="ja-JP" altLang="en-US" sz="1200" dirty="0"/>
          </a:p>
        </p:txBody>
      </p:sp>
      <p:sp>
        <p:nvSpPr>
          <p:cNvPr id="13" name="テキスト ボックス 12"/>
          <p:cNvSpPr txBox="1"/>
          <p:nvPr/>
        </p:nvSpPr>
        <p:spPr>
          <a:xfrm rot="16200000">
            <a:off x="7467625" y="4469621"/>
            <a:ext cx="1420582" cy="276999"/>
          </a:xfrm>
          <a:prstGeom prst="rect">
            <a:avLst/>
          </a:prstGeom>
          <a:noFill/>
        </p:spPr>
        <p:txBody>
          <a:bodyPr wrap="none" rtlCol="0">
            <a:spAutoFit/>
          </a:bodyPr>
          <a:lstStyle/>
          <a:p>
            <a:r>
              <a:rPr kumimoji="1" lang="ja-JP" altLang="en-US" sz="1200" dirty="0" smtClean="0"/>
              <a:t>光ファイバー（２本）</a:t>
            </a:r>
            <a:endParaRPr kumimoji="1" lang="ja-JP" altLang="en-US" sz="1200" dirty="0"/>
          </a:p>
        </p:txBody>
      </p:sp>
    </p:spTree>
    <p:extLst>
      <p:ext uri="{BB962C8B-B14F-4D97-AF65-F5344CB8AC3E}">
        <p14:creationId xmlns:p14="http://schemas.microsoft.com/office/powerpoint/2010/main" val="22054862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偏光撮像・</a:t>
            </a:r>
            <a:r>
              <a:rPr lang="ja-JP" altLang="en-US" dirty="0" smtClean="0"/>
              <a:t>中低</a:t>
            </a:r>
            <a:r>
              <a:rPr lang="ja-JP" altLang="en-US" dirty="0" smtClean="0"/>
              <a:t>分散偏光</a:t>
            </a:r>
            <a:r>
              <a:rPr lang="ja-JP" altLang="en-US" dirty="0" smtClean="0"/>
              <a:t>分光　導入の例</a:t>
            </a:r>
            <a:endParaRPr kumimoji="1" lang="ja-JP" altLang="en-US" dirty="0"/>
          </a:p>
        </p:txBody>
      </p:sp>
      <p:pic>
        <p:nvPicPr>
          <p:cNvPr id="5124" name="Picture 4" descr="http://mthamilton.ucolick.org/techdocs/instruments/kast/images/kastpath.gif">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14564" y="1723018"/>
            <a:ext cx="2454335" cy="1961770"/>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p:cNvSpPr txBox="1"/>
          <p:nvPr/>
        </p:nvSpPr>
        <p:spPr>
          <a:xfrm>
            <a:off x="1933393" y="3736022"/>
            <a:ext cx="2286203" cy="892552"/>
          </a:xfrm>
          <a:prstGeom prst="rect">
            <a:avLst/>
          </a:prstGeom>
          <a:noFill/>
        </p:spPr>
        <p:txBody>
          <a:bodyPr wrap="none" rtlCol="0">
            <a:spAutoFit/>
          </a:bodyPr>
          <a:lstStyle/>
          <a:p>
            <a:pPr algn="l"/>
            <a:r>
              <a:rPr lang="en-US" altLang="ja-JP" sz="1600" dirty="0" err="1" smtClean="0"/>
              <a:t>Kast</a:t>
            </a:r>
            <a:r>
              <a:rPr lang="en-US" altLang="ja-JP" sz="1600" dirty="0" smtClean="0"/>
              <a:t> double spectrograph</a:t>
            </a:r>
          </a:p>
          <a:p>
            <a:pPr algn="l"/>
            <a:r>
              <a:rPr lang="en-US" altLang="ja-JP" sz="1600" dirty="0" smtClean="0"/>
              <a:t>(Lick Shane 3m)</a:t>
            </a:r>
            <a:r>
              <a:rPr lang="ja-JP" altLang="en-US" sz="1600" dirty="0" smtClean="0"/>
              <a:t>＋偏光</a:t>
            </a:r>
            <a:endParaRPr lang="en-US" altLang="ja-JP" sz="1600" dirty="0" smtClean="0"/>
          </a:p>
          <a:p>
            <a:pPr algn="l"/>
            <a:r>
              <a:rPr kumimoji="1" lang="ja-JP" altLang="en-US" sz="1400" dirty="0" smtClean="0"/>
              <a:t>着脱可能な偏光ユニット</a:t>
            </a:r>
            <a:endParaRPr kumimoji="1" lang="ja-JP" altLang="en-US" sz="1400" dirty="0"/>
          </a:p>
        </p:txBody>
      </p:sp>
      <p:sp>
        <p:nvSpPr>
          <p:cNvPr id="8" name="テキスト ボックス 7"/>
          <p:cNvSpPr txBox="1"/>
          <p:nvPr/>
        </p:nvSpPr>
        <p:spPr>
          <a:xfrm>
            <a:off x="4766893" y="3730378"/>
            <a:ext cx="2428870" cy="855619"/>
          </a:xfrm>
          <a:prstGeom prst="rect">
            <a:avLst/>
          </a:prstGeom>
          <a:noFill/>
        </p:spPr>
        <p:txBody>
          <a:bodyPr wrap="none" rtlCol="0">
            <a:spAutoFit/>
          </a:bodyPr>
          <a:lstStyle/>
          <a:p>
            <a:pPr algn="l"/>
            <a:r>
              <a:rPr lang="en-US" altLang="ja-JP" sz="1600" dirty="0"/>
              <a:t>CAFOS</a:t>
            </a:r>
            <a:r>
              <a:rPr lang="en-US" altLang="ja-JP" sz="1600" dirty="0" smtClean="0"/>
              <a:t> (</a:t>
            </a:r>
            <a:r>
              <a:rPr lang="en-US" altLang="ja-JP" sz="1600" dirty="0" err="1" smtClean="0"/>
              <a:t>Calar</a:t>
            </a:r>
            <a:r>
              <a:rPr lang="en-US" altLang="ja-JP" sz="1600" dirty="0" smtClean="0"/>
              <a:t> Alto 2.2m)</a:t>
            </a:r>
          </a:p>
          <a:p>
            <a:pPr algn="l"/>
            <a:r>
              <a:rPr lang="ja-JP" altLang="en-US" sz="1400" dirty="0" smtClean="0"/>
              <a:t>汎用装置（撮像・分光）＋偏光</a:t>
            </a:r>
            <a:endParaRPr lang="en-US" altLang="ja-JP" sz="1400" dirty="0" smtClean="0"/>
          </a:p>
          <a:p>
            <a:pPr algn="l"/>
            <a:r>
              <a:rPr kumimoji="1" lang="ja-JP" altLang="en-US" sz="1400" dirty="0" smtClean="0"/>
              <a:t>（半波長板＋ウォラストンｐ）</a:t>
            </a:r>
            <a:endParaRPr kumimoji="1" lang="ja-JP" altLang="en-US" sz="1400" dirty="0"/>
          </a:p>
        </p:txBody>
      </p:sp>
      <p:pic>
        <p:nvPicPr>
          <p:cNvPr id="5126" name="Picture 6" descr="http://w3.caha.es/alises/cafos/esquema.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32040" y="1268760"/>
            <a:ext cx="1851077" cy="2557121"/>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p:cNvSpPr txBox="1"/>
          <p:nvPr/>
        </p:nvSpPr>
        <p:spPr>
          <a:xfrm>
            <a:off x="889486" y="4679808"/>
            <a:ext cx="7754813" cy="1274195"/>
          </a:xfrm>
          <a:prstGeom prst="rect">
            <a:avLst/>
          </a:prstGeom>
          <a:noFill/>
        </p:spPr>
        <p:txBody>
          <a:bodyPr wrap="square" rtlCol="0">
            <a:spAutoFit/>
          </a:bodyPr>
          <a:lstStyle/>
          <a:p>
            <a:pPr algn="l"/>
            <a:r>
              <a:rPr lang="ja-JP" altLang="en-US" dirty="0" smtClean="0"/>
              <a:t>撮像器や分光器の手前に「偏光ユニット」を挿入することで偏光観測機能を付加することが可能　</a:t>
            </a:r>
            <a:endParaRPr lang="en-US" altLang="ja-JP" dirty="0" smtClean="0"/>
          </a:p>
          <a:p>
            <a:pPr algn="l"/>
            <a:r>
              <a:rPr lang="ja-JP" altLang="en-US" dirty="0" smtClean="0"/>
              <a:t>→ 考慮した設計になっていれば容易く導入が可能</a:t>
            </a:r>
            <a:endParaRPr kumimoji="1" lang="ja-JP" altLang="en-US" dirty="0"/>
          </a:p>
        </p:txBody>
      </p:sp>
    </p:spTree>
    <p:extLst>
      <p:ext uri="{BB962C8B-B14F-4D97-AF65-F5344CB8AC3E}">
        <p14:creationId xmlns:p14="http://schemas.microsoft.com/office/powerpoint/2010/main" val="36673245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2195736" y="5795391"/>
            <a:ext cx="2619183" cy="307777"/>
          </a:xfrm>
          <a:prstGeom prst="rect">
            <a:avLst/>
          </a:prstGeom>
        </p:spPr>
        <p:txBody>
          <a:bodyPr wrap="square">
            <a:spAutoFit/>
          </a:bodyPr>
          <a:lstStyle/>
          <a:p>
            <a:r>
              <a:rPr lang="en-US" altLang="ja-JP" sz="1400" dirty="0" smtClean="0"/>
              <a:t>© www.eyes-on-the-skies.org</a:t>
            </a:r>
            <a:endParaRPr lang="ja-JP" altLang="en-US" sz="1400" dirty="0"/>
          </a:p>
        </p:txBody>
      </p:sp>
      <p:sp>
        <p:nvSpPr>
          <p:cNvPr id="2" name="タイトル 1"/>
          <p:cNvSpPr>
            <a:spLocks noGrp="1"/>
          </p:cNvSpPr>
          <p:nvPr>
            <p:ph type="title"/>
          </p:nvPr>
        </p:nvSpPr>
        <p:spPr/>
        <p:txBody>
          <a:bodyPr/>
          <a:lstStyle/>
          <a:p>
            <a:r>
              <a:rPr kumimoji="1" lang="ja-JP" altLang="en-US" dirty="0" smtClean="0"/>
              <a:t>星周磁場 </a:t>
            </a:r>
            <a:r>
              <a:rPr kumimoji="1" lang="en-US" altLang="ja-JP" dirty="0" smtClean="0"/>
              <a:t>– </a:t>
            </a:r>
            <a:r>
              <a:rPr kumimoji="1" lang="ja-JP" altLang="en-US" dirty="0" smtClean="0"/>
              <a:t>ゼーマン効果</a:t>
            </a:r>
            <a:endParaRPr kumimoji="1" lang="ja-JP" altLang="en-US" dirty="0"/>
          </a:p>
        </p:txBody>
      </p:sp>
      <p:sp>
        <p:nvSpPr>
          <p:cNvPr id="3" name="コンテンツ プレースホルダー 2"/>
          <p:cNvSpPr>
            <a:spLocks noGrp="1"/>
          </p:cNvSpPr>
          <p:nvPr>
            <p:ph idx="1"/>
          </p:nvPr>
        </p:nvSpPr>
        <p:spPr>
          <a:xfrm>
            <a:off x="645042" y="1340768"/>
            <a:ext cx="7927975" cy="936104"/>
          </a:xfrm>
        </p:spPr>
        <p:txBody>
          <a:bodyPr/>
          <a:lstStyle/>
          <a:p>
            <a:r>
              <a:rPr kumimoji="1" lang="ja-JP" altLang="en-US" sz="2400" dirty="0" smtClean="0"/>
              <a:t>視線方向</a:t>
            </a:r>
            <a:r>
              <a:rPr lang="ja-JP" altLang="en-US" sz="2400" dirty="0"/>
              <a:t>（</a:t>
            </a:r>
            <a:r>
              <a:rPr lang="en-US" altLang="ja-JP" sz="2400" dirty="0"/>
              <a:t>longitudinal</a:t>
            </a:r>
            <a:r>
              <a:rPr lang="ja-JP" altLang="en-US" sz="2400" dirty="0"/>
              <a:t>）</a:t>
            </a:r>
            <a:r>
              <a:rPr kumimoji="1" lang="ja-JP" altLang="en-US" sz="2400" dirty="0" smtClean="0"/>
              <a:t>の磁場により、スペクトル線が回転方向の異なる２つの円偏光成分に</a:t>
            </a:r>
            <a:r>
              <a:rPr kumimoji="1" lang="ja-JP" altLang="en-US" sz="2400" dirty="0" smtClean="0"/>
              <a:t>分離</a:t>
            </a:r>
            <a:endParaRPr kumimoji="1" lang="ja-JP" altLang="en-US" sz="2400" dirty="0"/>
          </a:p>
        </p:txBody>
      </p:sp>
      <p:pic>
        <p:nvPicPr>
          <p:cNvPr id="3074" name="Picture 2" descr="http://www.eyes-on-the-skies.org/shs/Zeeman%20Effect_files/zeeman_effect.gi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2492896"/>
            <a:ext cx="3781446" cy="3176415"/>
          </a:xfrm>
          <a:prstGeom prst="rect">
            <a:avLst/>
          </a:prstGeom>
          <a:noFill/>
          <a:extLst>
            <a:ext uri="{909E8E84-426E-40DD-AFC4-6F175D3DCCD1}">
              <a14:hiddenFill xmlns:a14="http://schemas.microsoft.com/office/drawing/2010/main">
                <a:solidFill>
                  <a:srgbClr val="FFFFFF"/>
                </a:solidFill>
              </a14:hiddenFill>
            </a:ext>
          </a:extLst>
        </p:spPr>
      </p:pic>
      <p:sp>
        <p:nvSpPr>
          <p:cNvPr id="5" name="角丸四角形 4"/>
          <p:cNvSpPr/>
          <p:nvPr/>
        </p:nvSpPr>
        <p:spPr bwMode="auto">
          <a:xfrm>
            <a:off x="467544" y="2276872"/>
            <a:ext cx="2016224" cy="3672408"/>
          </a:xfrm>
          <a:prstGeom prst="roundRect">
            <a:avLst/>
          </a:prstGeom>
          <a:noFill/>
          <a:ln w="76200" cap="flat" cmpd="tri" algn="ctr">
            <a:solidFill>
              <a:srgbClr val="FF6600"/>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1031875" rtl="0" eaLnBrk="1" fontAlgn="base" latinLnBrk="0" hangingPunct="1">
              <a:lnSpc>
                <a:spcPct val="100000"/>
              </a:lnSpc>
              <a:spcBef>
                <a:spcPct val="20000"/>
              </a:spcBef>
              <a:spcAft>
                <a:spcPct val="0"/>
              </a:spcAft>
              <a:buClrTx/>
              <a:buSzTx/>
              <a:buFontTx/>
              <a:buNone/>
              <a:tabLst/>
            </a:pPr>
            <a:endParaRPr kumimoji="1" lang="ja-JP" altLang="en-US" sz="2400" b="0" i="0" u="none" strike="noStrike" cap="none" normalizeH="0" baseline="0" smtClean="0">
              <a:ln>
                <a:noFill/>
              </a:ln>
              <a:solidFill>
                <a:schemeClr val="tx1"/>
              </a:solidFill>
              <a:effectLst/>
              <a:latin typeface="Times New Roman" charset="0"/>
              <a:ea typeface="ＭＳ Ｐゴシック" charset="-128"/>
            </a:endParaRPr>
          </a:p>
        </p:txBody>
      </p:sp>
      <p:pic>
        <p:nvPicPr>
          <p:cNvPr id="6" name="図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76056" y="2130279"/>
            <a:ext cx="3672408" cy="3672408"/>
          </a:xfrm>
          <a:prstGeom prst="rect">
            <a:avLst/>
          </a:prstGeom>
        </p:spPr>
      </p:pic>
      <p:sp>
        <p:nvSpPr>
          <p:cNvPr id="7" name="テキスト ボックス 6"/>
          <p:cNvSpPr txBox="1"/>
          <p:nvPr/>
        </p:nvSpPr>
        <p:spPr>
          <a:xfrm>
            <a:off x="4969070" y="5533781"/>
            <a:ext cx="3802865" cy="584775"/>
          </a:xfrm>
          <a:prstGeom prst="rect">
            <a:avLst/>
          </a:prstGeom>
          <a:noFill/>
        </p:spPr>
        <p:txBody>
          <a:bodyPr wrap="square" rtlCol="0">
            <a:spAutoFit/>
          </a:bodyPr>
          <a:lstStyle/>
          <a:p>
            <a:pPr algn="l"/>
            <a:r>
              <a:rPr kumimoji="1" lang="ja-JP" altLang="en-US" sz="1600" dirty="0" smtClean="0"/>
              <a:t>すばる</a:t>
            </a:r>
            <a:r>
              <a:rPr kumimoji="1" lang="en-US" altLang="ja-JP" sz="1600" dirty="0" smtClean="0"/>
              <a:t>/FOCAS</a:t>
            </a:r>
            <a:r>
              <a:rPr kumimoji="1" lang="ja-JP" altLang="en-US" sz="1600" dirty="0" smtClean="0"/>
              <a:t>で観測した</a:t>
            </a:r>
            <a:r>
              <a:rPr lang="ja-JP" altLang="en-US" sz="1600" dirty="0" smtClean="0"/>
              <a:t>強磁場白色矮星（</a:t>
            </a:r>
            <a:r>
              <a:rPr lang="en-US" altLang="ja-JP" sz="1600" dirty="0" smtClean="0"/>
              <a:t>~</a:t>
            </a:r>
            <a:r>
              <a:rPr lang="ja-JP" altLang="en-US" sz="1600" dirty="0" smtClean="0"/>
              <a:t>メガガウスの</a:t>
            </a:r>
            <a:r>
              <a:rPr lang="ja-JP" altLang="en-US" sz="1600" dirty="0" smtClean="0"/>
              <a:t>フラックスと円偏光</a:t>
            </a:r>
            <a:endParaRPr kumimoji="1" lang="ja-JP" altLang="en-US" sz="1600" dirty="0"/>
          </a:p>
        </p:txBody>
      </p:sp>
      <p:sp>
        <p:nvSpPr>
          <p:cNvPr id="8" name="テキスト ボックス 7"/>
          <p:cNvSpPr txBox="1"/>
          <p:nvPr/>
        </p:nvSpPr>
        <p:spPr>
          <a:xfrm rot="16200000">
            <a:off x="4551131" y="2878185"/>
            <a:ext cx="1120820" cy="369332"/>
          </a:xfrm>
          <a:prstGeom prst="rect">
            <a:avLst/>
          </a:prstGeom>
          <a:noFill/>
        </p:spPr>
        <p:txBody>
          <a:bodyPr wrap="none" rtlCol="0">
            <a:spAutoFit/>
          </a:bodyPr>
          <a:lstStyle/>
          <a:p>
            <a:r>
              <a:rPr lang="ja-JP" altLang="en-US" sz="1800" dirty="0"/>
              <a:t>フラックス</a:t>
            </a:r>
            <a:endParaRPr kumimoji="1" lang="ja-JP" altLang="en-US" sz="1800" dirty="0"/>
          </a:p>
        </p:txBody>
      </p:sp>
      <p:sp>
        <p:nvSpPr>
          <p:cNvPr id="10" name="テキスト ボックス 9"/>
          <p:cNvSpPr txBox="1"/>
          <p:nvPr/>
        </p:nvSpPr>
        <p:spPr>
          <a:xfrm rot="16200000">
            <a:off x="4238932" y="4402017"/>
            <a:ext cx="1728038" cy="369332"/>
          </a:xfrm>
          <a:prstGeom prst="rect">
            <a:avLst/>
          </a:prstGeom>
          <a:noFill/>
        </p:spPr>
        <p:txBody>
          <a:bodyPr wrap="none" rtlCol="0">
            <a:spAutoFit/>
          </a:bodyPr>
          <a:lstStyle/>
          <a:p>
            <a:r>
              <a:rPr kumimoji="1" lang="ja-JP" altLang="en-US" sz="1800" dirty="0" smtClean="0"/>
              <a:t>円偏光度 </a:t>
            </a:r>
            <a:r>
              <a:rPr kumimoji="1" lang="en-US" altLang="ja-JP" sz="1800" dirty="0" smtClean="0"/>
              <a:t>V (%)</a:t>
            </a:r>
            <a:endParaRPr kumimoji="1" lang="ja-JP" altLang="en-US" sz="1800" dirty="0"/>
          </a:p>
        </p:txBody>
      </p:sp>
      <p:sp>
        <p:nvSpPr>
          <p:cNvPr id="11" name="角丸四角形 10"/>
          <p:cNvSpPr/>
          <p:nvPr/>
        </p:nvSpPr>
        <p:spPr bwMode="auto">
          <a:xfrm>
            <a:off x="2902061" y="2776609"/>
            <a:ext cx="1706969" cy="946054"/>
          </a:xfrm>
          <a:prstGeom prst="roundRect">
            <a:avLst/>
          </a:prstGeom>
          <a:noFill/>
          <a:ln w="76200" cap="flat" cmpd="tri" algn="ctr">
            <a:solidFill>
              <a:srgbClr val="FF6600"/>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1031875" rtl="0" eaLnBrk="1" fontAlgn="base" latinLnBrk="0" hangingPunct="1">
              <a:lnSpc>
                <a:spcPct val="100000"/>
              </a:lnSpc>
              <a:spcBef>
                <a:spcPct val="20000"/>
              </a:spcBef>
              <a:spcAft>
                <a:spcPct val="0"/>
              </a:spcAft>
              <a:buClrTx/>
              <a:buSzTx/>
              <a:buFontTx/>
              <a:buNone/>
              <a:tabLst/>
            </a:pPr>
            <a:endParaRPr kumimoji="1" lang="ja-JP" altLang="en-US" sz="2400" b="0" i="0" u="none" strike="noStrike" cap="none" normalizeH="0" baseline="0" smtClean="0">
              <a:ln>
                <a:noFill/>
              </a:ln>
              <a:solidFill>
                <a:schemeClr val="tx1"/>
              </a:solidFill>
              <a:effectLst/>
              <a:latin typeface="Times New Roman" charset="0"/>
              <a:ea typeface="ＭＳ Ｐゴシック" charset="-128"/>
            </a:endParaRPr>
          </a:p>
        </p:txBody>
      </p:sp>
    </p:spTree>
    <p:extLst>
      <p:ext uri="{BB962C8B-B14F-4D97-AF65-F5344CB8AC3E}">
        <p14:creationId xmlns:p14="http://schemas.microsoft.com/office/powerpoint/2010/main" val="26442370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タイトル 1"/>
          <p:cNvSpPr>
            <a:spLocks noGrp="1"/>
          </p:cNvSpPr>
          <p:nvPr>
            <p:ph type="title"/>
          </p:nvPr>
        </p:nvSpPr>
        <p:spPr/>
        <p:txBody>
          <a:bodyPr/>
          <a:lstStyle/>
          <a:p>
            <a:pPr eaLnBrk="1" hangingPunct="1"/>
            <a:r>
              <a:rPr lang="ja-JP" altLang="en-US" dirty="0" smtClean="0"/>
              <a:t>今から</a:t>
            </a:r>
            <a:r>
              <a:rPr lang="ja-JP" altLang="en-US" dirty="0" smtClean="0"/>
              <a:t>ど</a:t>
            </a:r>
            <a:r>
              <a:rPr lang="ja-JP" altLang="en-US" dirty="0"/>
              <a:t>う</a:t>
            </a:r>
            <a:r>
              <a:rPr lang="ja-JP" altLang="en-US" dirty="0" smtClean="0"/>
              <a:t>インパクトある結果を出すか</a:t>
            </a:r>
            <a:r>
              <a:rPr lang="ja-JP" altLang="en-US" dirty="0"/>
              <a:t>は</a:t>
            </a:r>
            <a:r>
              <a:rPr lang="ja-JP" altLang="en-US" dirty="0" smtClean="0"/>
              <a:t>要検討</a:t>
            </a:r>
            <a:endParaRPr lang="ja-JP" altLang="en-US" dirty="0" smtClean="0"/>
          </a:p>
        </p:txBody>
      </p:sp>
      <p:sp>
        <p:nvSpPr>
          <p:cNvPr id="5123" name="コンテンツ プレースホルダー 2"/>
          <p:cNvSpPr>
            <a:spLocks noGrp="1"/>
          </p:cNvSpPr>
          <p:nvPr>
            <p:ph idx="1"/>
          </p:nvPr>
        </p:nvSpPr>
        <p:spPr>
          <a:xfrm>
            <a:off x="539552" y="1412776"/>
            <a:ext cx="8064896" cy="4752528"/>
          </a:xfrm>
        </p:spPr>
        <p:txBody>
          <a:bodyPr/>
          <a:lstStyle/>
          <a:p>
            <a:pPr marL="0" indent="0" eaLnBrk="1" hangingPunct="1">
              <a:buNone/>
            </a:pPr>
            <a:r>
              <a:rPr lang="en-US" altLang="ja-JP" sz="2000" dirty="0" smtClean="0"/>
              <a:t>ADS</a:t>
            </a:r>
            <a:r>
              <a:rPr lang="ja-JP" altLang="en-US" sz="2000" dirty="0" smtClean="0"/>
              <a:t>検索 「</a:t>
            </a:r>
            <a:r>
              <a:rPr lang="ja-JP" altLang="en-US" sz="2000" dirty="0" smtClean="0"/>
              <a:t>査読論文」「</a:t>
            </a:r>
            <a:r>
              <a:rPr lang="en-US" altLang="ja-JP" sz="2000" dirty="0" smtClean="0"/>
              <a:t>2011-2013.3</a:t>
            </a:r>
            <a:r>
              <a:rPr lang="ja-JP" altLang="en-US" sz="2000" dirty="0" smtClean="0"/>
              <a:t>」</a:t>
            </a:r>
            <a:r>
              <a:rPr lang="ja-JP" altLang="en-US" sz="2000" dirty="0" smtClean="0"/>
              <a:t>「</a:t>
            </a:r>
            <a:r>
              <a:rPr lang="en-US" altLang="ja-JP" sz="2000" dirty="0" err="1" smtClean="0"/>
              <a:t>spectropolarimetry</a:t>
            </a:r>
            <a:r>
              <a:rPr lang="ja-JP" altLang="en-US" sz="2000" dirty="0" smtClean="0"/>
              <a:t>」　</a:t>
            </a:r>
            <a:r>
              <a:rPr lang="ja-JP" altLang="en-US" sz="2000" dirty="0" smtClean="0"/>
              <a:t>→　</a:t>
            </a:r>
            <a:r>
              <a:rPr lang="ja-JP" altLang="en-US" sz="2000" dirty="0" smtClean="0"/>
              <a:t>計</a:t>
            </a:r>
            <a:r>
              <a:rPr lang="en-US" altLang="ja-JP" sz="2000" dirty="0" smtClean="0"/>
              <a:t>213</a:t>
            </a:r>
            <a:r>
              <a:rPr lang="ja-JP" altLang="en-US" sz="2000" dirty="0" smtClean="0"/>
              <a:t>編</a:t>
            </a:r>
            <a:endParaRPr lang="en-US" altLang="ja-JP" sz="2000" dirty="0" smtClean="0"/>
          </a:p>
          <a:p>
            <a:pPr marL="0" indent="0" eaLnBrk="1" hangingPunct="1">
              <a:buNone/>
            </a:pPr>
            <a:r>
              <a:rPr lang="ja-JP" altLang="en-US" dirty="0" smtClean="0"/>
              <a:t>引用数トップ５</a:t>
            </a:r>
            <a:endParaRPr lang="en-US" altLang="ja-JP" dirty="0" smtClean="0"/>
          </a:p>
          <a:p>
            <a:pPr lvl="1" eaLnBrk="1" hangingPunct="1"/>
            <a:r>
              <a:rPr lang="en-US" altLang="ja-JP" dirty="0" smtClean="0"/>
              <a:t>55</a:t>
            </a:r>
            <a:r>
              <a:rPr lang="ja-JP" altLang="en-US" dirty="0" smtClean="0"/>
              <a:t>回引用（太陽磁場） </a:t>
            </a:r>
            <a:r>
              <a:rPr lang="en-US" altLang="ja-JP" dirty="0" smtClean="0"/>
              <a:t>The Imaging Magnetograph </a:t>
            </a:r>
            <a:r>
              <a:rPr lang="en-US" altLang="ja-JP" dirty="0" err="1" smtClean="0"/>
              <a:t>eXperiment</a:t>
            </a:r>
            <a:r>
              <a:rPr lang="en-US" altLang="ja-JP" dirty="0" smtClean="0"/>
              <a:t> (</a:t>
            </a:r>
            <a:r>
              <a:rPr lang="en-US" altLang="ja-JP" dirty="0" err="1" smtClean="0"/>
              <a:t>IMaX</a:t>
            </a:r>
            <a:r>
              <a:rPr lang="en-US" altLang="ja-JP" dirty="0" smtClean="0"/>
              <a:t>) for the Sunrise Balloon-Borne Solar Observatory, </a:t>
            </a:r>
            <a:r>
              <a:rPr lang="en-US" altLang="ja-JP" dirty="0" err="1" smtClean="0"/>
              <a:t>Martínez</a:t>
            </a:r>
            <a:r>
              <a:rPr lang="en-US" altLang="ja-JP" dirty="0" smtClean="0"/>
              <a:t> </a:t>
            </a:r>
            <a:r>
              <a:rPr lang="en-US" altLang="ja-JP" dirty="0" err="1" smtClean="0"/>
              <a:t>Pillet</a:t>
            </a:r>
            <a:r>
              <a:rPr lang="en-US" altLang="ja-JP" dirty="0" smtClean="0"/>
              <a:t>, 2011SoPh.268.57</a:t>
            </a:r>
            <a:r>
              <a:rPr lang="ja-JP" altLang="en-US" dirty="0" smtClean="0"/>
              <a:t> </a:t>
            </a:r>
            <a:r>
              <a:rPr lang="ja-JP" altLang="en-US" b="1" dirty="0" smtClean="0">
                <a:solidFill>
                  <a:schemeClr val="accent2"/>
                </a:solidFill>
              </a:rPr>
              <a:t>（太陽磁場） </a:t>
            </a:r>
            <a:endParaRPr lang="en-US" altLang="ja-JP" b="1" dirty="0" smtClean="0">
              <a:solidFill>
                <a:schemeClr val="accent2"/>
              </a:solidFill>
            </a:endParaRPr>
          </a:p>
          <a:p>
            <a:pPr lvl="1" eaLnBrk="1" hangingPunct="1"/>
            <a:r>
              <a:rPr lang="en-US" altLang="ja-JP" dirty="0" smtClean="0"/>
              <a:t>35</a:t>
            </a:r>
            <a:r>
              <a:rPr lang="ja-JP" altLang="en-US" dirty="0" smtClean="0"/>
              <a:t>回引用 </a:t>
            </a:r>
            <a:r>
              <a:rPr lang="en-US" altLang="ja-JP" dirty="0"/>
              <a:t>VFISV: Very Fast Inversion of the Stokes Vector for the </a:t>
            </a:r>
            <a:r>
              <a:rPr lang="en-US" altLang="ja-JP" dirty="0" err="1"/>
              <a:t>Helioseismic</a:t>
            </a:r>
            <a:r>
              <a:rPr lang="en-US" altLang="ja-JP" dirty="0"/>
              <a:t> and Magnetic </a:t>
            </a:r>
            <a:r>
              <a:rPr lang="en-US" altLang="ja-JP" dirty="0" smtClean="0"/>
              <a:t>Imager, </a:t>
            </a:r>
            <a:r>
              <a:rPr lang="en-US" altLang="ja-JP" dirty="0" err="1" smtClean="0"/>
              <a:t>Borrero</a:t>
            </a:r>
            <a:r>
              <a:rPr lang="en-US" altLang="ja-JP" dirty="0" smtClean="0"/>
              <a:t>+, 2011SoPh.273.267</a:t>
            </a:r>
            <a:r>
              <a:rPr lang="ja-JP" altLang="en-US" dirty="0"/>
              <a:t> </a:t>
            </a:r>
            <a:r>
              <a:rPr lang="ja-JP" altLang="en-US" b="1" dirty="0">
                <a:solidFill>
                  <a:schemeClr val="accent2"/>
                </a:solidFill>
              </a:rPr>
              <a:t>（太陽磁場） </a:t>
            </a:r>
            <a:endParaRPr lang="en-US" altLang="ja-JP" b="1" dirty="0" smtClean="0">
              <a:solidFill>
                <a:schemeClr val="accent2"/>
              </a:solidFill>
            </a:endParaRPr>
          </a:p>
          <a:p>
            <a:pPr lvl="1" eaLnBrk="1" hangingPunct="1"/>
            <a:r>
              <a:rPr lang="en-US" altLang="ja-JP" b="1" dirty="0" smtClean="0"/>
              <a:t>29</a:t>
            </a:r>
            <a:r>
              <a:rPr lang="ja-JP" altLang="en-US" b="1" dirty="0" smtClean="0"/>
              <a:t>回引用 </a:t>
            </a:r>
            <a:r>
              <a:rPr lang="en-US" altLang="ja-JP" b="1" dirty="0"/>
              <a:t>Non-stationary dynamo and </a:t>
            </a:r>
            <a:r>
              <a:rPr lang="en-US" altLang="ja-JP" b="1" dirty="0" err="1"/>
              <a:t>magnetospheric</a:t>
            </a:r>
            <a:r>
              <a:rPr lang="en-US" altLang="ja-JP" b="1" dirty="0"/>
              <a:t> accretion processes of the classical T </a:t>
            </a:r>
            <a:r>
              <a:rPr lang="en-US" altLang="ja-JP" b="1" dirty="0" err="1"/>
              <a:t>Tauri</a:t>
            </a:r>
            <a:r>
              <a:rPr lang="en-US" altLang="ja-JP" b="1" dirty="0"/>
              <a:t> star V2129 </a:t>
            </a:r>
            <a:r>
              <a:rPr lang="en-US" altLang="ja-JP" b="1" dirty="0" err="1" smtClean="0"/>
              <a:t>Oph</a:t>
            </a:r>
            <a:r>
              <a:rPr lang="en-US" altLang="ja-JP" b="1" dirty="0" smtClean="0"/>
              <a:t>, </a:t>
            </a:r>
            <a:r>
              <a:rPr lang="en-US" altLang="ja-JP" b="1" dirty="0" err="1" smtClean="0"/>
              <a:t>Donati</a:t>
            </a:r>
            <a:r>
              <a:rPr lang="en-US" altLang="ja-JP" b="1" dirty="0" smtClean="0"/>
              <a:t>+, 2011MNRAS.412.2454</a:t>
            </a:r>
            <a:r>
              <a:rPr lang="ja-JP" altLang="en-US" b="1" dirty="0"/>
              <a:t> </a:t>
            </a:r>
            <a:r>
              <a:rPr lang="ja-JP" altLang="en-US" b="1" dirty="0" smtClean="0">
                <a:solidFill>
                  <a:srgbClr val="FF0000"/>
                </a:solidFill>
              </a:rPr>
              <a:t>（原始星磁場）</a:t>
            </a:r>
            <a:r>
              <a:rPr lang="ja-JP" altLang="en-US" b="1" dirty="0" smtClean="0"/>
              <a:t> </a:t>
            </a:r>
            <a:endParaRPr lang="en-US" altLang="ja-JP" b="1" dirty="0" smtClean="0"/>
          </a:p>
          <a:p>
            <a:pPr lvl="1" eaLnBrk="1" hangingPunct="1"/>
            <a:r>
              <a:rPr lang="en-US" altLang="ja-JP" b="1" dirty="0" smtClean="0"/>
              <a:t>22</a:t>
            </a:r>
            <a:r>
              <a:rPr lang="ja-JP" altLang="en-US" b="1" dirty="0" smtClean="0"/>
              <a:t>回引用 </a:t>
            </a:r>
            <a:r>
              <a:rPr lang="en-US" altLang="ja-JP" b="1" dirty="0"/>
              <a:t>Exploring the origin of magnetic fields in massive stars: a survey of O-type stars in clusters and in the </a:t>
            </a:r>
            <a:r>
              <a:rPr lang="en-US" altLang="ja-JP" b="1" dirty="0" smtClean="0"/>
              <a:t>field, </a:t>
            </a:r>
            <a:r>
              <a:rPr lang="en-US" altLang="ja-JP" b="1" dirty="0" err="1" smtClean="0"/>
              <a:t>Hubrig</a:t>
            </a:r>
            <a:r>
              <a:rPr lang="en-US" altLang="ja-JP" b="1" dirty="0" smtClean="0"/>
              <a:t>+, 2011A&amp;A.528A.151</a:t>
            </a:r>
            <a:r>
              <a:rPr lang="ja-JP" altLang="en-US" b="1" dirty="0">
                <a:solidFill>
                  <a:srgbClr val="FF0000"/>
                </a:solidFill>
              </a:rPr>
              <a:t> </a:t>
            </a:r>
            <a:r>
              <a:rPr lang="ja-JP" altLang="en-US" b="1" dirty="0" smtClean="0">
                <a:solidFill>
                  <a:srgbClr val="FF0000"/>
                </a:solidFill>
              </a:rPr>
              <a:t>（大質量星磁場</a:t>
            </a:r>
            <a:r>
              <a:rPr lang="ja-JP" altLang="en-US" b="1" dirty="0">
                <a:solidFill>
                  <a:srgbClr val="FF0000"/>
                </a:solidFill>
              </a:rPr>
              <a:t>）</a:t>
            </a:r>
            <a:endParaRPr lang="en-US" altLang="ja-JP" b="1" dirty="0" smtClean="0"/>
          </a:p>
          <a:p>
            <a:pPr lvl="1" eaLnBrk="1" hangingPunct="1"/>
            <a:r>
              <a:rPr lang="en-US" altLang="ja-JP" b="1" dirty="0" smtClean="0"/>
              <a:t>21</a:t>
            </a:r>
            <a:r>
              <a:rPr lang="ja-JP" altLang="en-US" b="1" dirty="0" smtClean="0"/>
              <a:t>回引用　３件　</a:t>
            </a:r>
            <a:r>
              <a:rPr lang="ja-JP" altLang="en-US" b="1" dirty="0" smtClean="0">
                <a:solidFill>
                  <a:srgbClr val="FF0000"/>
                </a:solidFill>
              </a:rPr>
              <a:t>（原始星磁場、特異星磁場、</a:t>
            </a:r>
            <a:r>
              <a:rPr lang="ja-JP" altLang="en-US" b="1" dirty="0" smtClean="0">
                <a:solidFill>
                  <a:schemeClr val="accent2"/>
                </a:solidFill>
              </a:rPr>
              <a:t>太陽磁場）</a:t>
            </a:r>
            <a:endParaRPr lang="en-US" altLang="ja-JP" b="1" dirty="0" smtClean="0">
              <a:solidFill>
                <a:schemeClr val="accent2"/>
              </a:solidFill>
            </a:endParaRPr>
          </a:p>
          <a:p>
            <a:pPr marL="454025" lvl="1" indent="0" eaLnBrk="1" hangingPunct="1">
              <a:buNone/>
            </a:pPr>
            <a:r>
              <a:rPr lang="ja-JP" altLang="en-US" dirty="0" smtClean="0"/>
              <a:t>　　　：</a:t>
            </a:r>
            <a:endParaRPr lang="en-US" altLang="ja-JP" dirty="0" smtClean="0"/>
          </a:p>
          <a:p>
            <a:pPr marL="57150" indent="0" eaLnBrk="1" hangingPunct="1">
              <a:buNone/>
            </a:pPr>
            <a:r>
              <a:rPr lang="ja-JP" altLang="en-US" sz="2400" dirty="0" smtClean="0"/>
              <a:t>光赤外天文分野（</a:t>
            </a:r>
            <a:r>
              <a:rPr lang="en-US" altLang="ja-JP" sz="2400" dirty="0" smtClean="0"/>
              <a:t>213</a:t>
            </a:r>
            <a:r>
              <a:rPr lang="ja-JP" altLang="en-US" sz="2400" dirty="0" smtClean="0"/>
              <a:t>編中おおよそ６割）の観測</a:t>
            </a:r>
            <a:r>
              <a:rPr lang="ja-JP" altLang="en-US" sz="2400" dirty="0" smtClean="0"/>
              <a:t>論文におけるテーマは、半分以上が恒星磁場</a:t>
            </a:r>
            <a:endParaRPr lang="en-US" altLang="ja-JP" sz="2400" dirty="0"/>
          </a:p>
        </p:txBody>
      </p:sp>
    </p:spTree>
    <p:extLst>
      <p:ext uri="{BB962C8B-B14F-4D97-AF65-F5344CB8AC3E}">
        <p14:creationId xmlns:p14="http://schemas.microsoft.com/office/powerpoint/2010/main" val="498262593"/>
      </p:ext>
    </p:extLst>
  </p:cSld>
  <p:clrMapOvr>
    <a:masterClrMapping/>
  </p:clrMapOvr>
  <p:timing>
    <p:tnLst>
      <p:par>
        <p:cTn id="1" dur="indefinite" restart="never" nodeType="tmRoot"/>
      </p:par>
    </p:tnLst>
  </p:timing>
</p:sld>
</file>

<file path=ppt/theme/theme1.xml><?xml version="1.0" encoding="utf-8"?>
<a:theme xmlns:a="http://schemas.openxmlformats.org/drawingml/2006/main" name="第3案_J">
  <a:themeElements>
    <a:clrScheme name="">
      <a:dk1>
        <a:srgbClr val="000000"/>
      </a:dk1>
      <a:lt1>
        <a:srgbClr val="DDDDDD"/>
      </a:lt1>
      <a:dk2>
        <a:srgbClr val="000000"/>
      </a:dk2>
      <a:lt2>
        <a:srgbClr val="808080"/>
      </a:lt2>
      <a:accent1>
        <a:srgbClr val="00CC99"/>
      </a:accent1>
      <a:accent2>
        <a:srgbClr val="3333CC"/>
      </a:accent2>
      <a:accent3>
        <a:srgbClr val="EBEBEB"/>
      </a:accent3>
      <a:accent4>
        <a:srgbClr val="000000"/>
      </a:accent4>
      <a:accent5>
        <a:srgbClr val="AAE2CA"/>
      </a:accent5>
      <a:accent6>
        <a:srgbClr val="2D2DB9"/>
      </a:accent6>
      <a:hlink>
        <a:srgbClr val="CCCCFF"/>
      </a:hlink>
      <a:folHlink>
        <a:srgbClr val="B2B2B2"/>
      </a:folHlink>
    </a:clrScheme>
    <a:fontScheme name="第3案_J">
      <a:majorFont>
        <a:latin typeface="ＭＳ Ｐゴシック"/>
        <a:ea typeface="ＭＳ Ｐゴシック"/>
        <a:cs typeface=""/>
      </a:majorFont>
      <a:minorFont>
        <a:latin typeface="ＭＳ Ｐゴシック"/>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1031875" rtl="0" eaLnBrk="1" fontAlgn="base" latinLnBrk="0" hangingPunct="1">
          <a:lnSpc>
            <a:spcPct val="100000"/>
          </a:lnSpc>
          <a:spcBef>
            <a:spcPct val="20000"/>
          </a:spcBef>
          <a:spcAft>
            <a:spcPct val="0"/>
          </a:spcAft>
          <a:buClrTx/>
          <a:buSzTx/>
          <a:buFontTx/>
          <a:buNone/>
          <a:tabLst/>
          <a:defRPr kumimoji="1" lang="ja-JP" altLang="en-US" sz="2400" b="0" i="0" u="none" strike="noStrike" cap="none" normalizeH="0" baseline="0" smtClean="0">
            <a:ln>
              <a:noFill/>
            </a:ln>
            <a:solidFill>
              <a:schemeClr val="tx1"/>
            </a:solidFill>
            <a:effectLst/>
            <a:latin typeface="Times New Roman" charset="0"/>
            <a:ea typeface="ＭＳ Ｐゴシック" charset="-128"/>
          </a:defRPr>
        </a:defPPr>
      </a:lstStyle>
    </a:spDef>
    <a:lnDef>
      <a:spPr bwMode="auto">
        <a:xfrm>
          <a:off x="0" y="0"/>
          <a:ext cx="1" cy="1"/>
        </a:xfrm>
        <a:custGeom>
          <a:avLst/>
          <a:gdLst/>
          <a:ahLst/>
          <a:cxnLst/>
          <a:rect l="0" t="0" r="0" b="0"/>
          <a:pathLst/>
        </a:custGeom>
        <a:solidFill>
          <a:srgbClr val="FFFFFF"/>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1031875" rtl="0" eaLnBrk="1" fontAlgn="base" latinLnBrk="0" hangingPunct="1">
          <a:lnSpc>
            <a:spcPct val="100000"/>
          </a:lnSpc>
          <a:spcBef>
            <a:spcPct val="20000"/>
          </a:spcBef>
          <a:spcAft>
            <a:spcPct val="0"/>
          </a:spcAft>
          <a:buClrTx/>
          <a:buSzTx/>
          <a:buFontTx/>
          <a:buNone/>
          <a:tabLst/>
          <a:defRPr kumimoji="1" lang="ja-JP" altLang="en-US" sz="2400" b="0" i="0" u="none" strike="noStrike" cap="none" normalizeH="0" baseline="0" smtClean="0">
            <a:ln>
              <a:noFill/>
            </a:ln>
            <a:solidFill>
              <a:schemeClr val="tx1"/>
            </a:solidFill>
            <a:effectLst/>
            <a:latin typeface="Times New Roman" charset="0"/>
            <a:ea typeface="ＭＳ Ｐゴシック" charset="-128"/>
          </a:defRPr>
        </a:defPPr>
      </a:lstStyle>
    </a:lnDef>
  </a:objectDefaults>
  <a:extraClrSchemeLst>
    <a:extraClrScheme>
      <a:clrScheme name="第3案_J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第3案_J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第3案_J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第3案_J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第3案_J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第3案_J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第3案_J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第3案_J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
  <TotalTime>4051</TotalTime>
  <Words>1002</Words>
  <Application>Microsoft Office PowerPoint</Application>
  <PresentationFormat>画面に合わせる (4:3)</PresentationFormat>
  <Paragraphs>182</Paragraphs>
  <Slides>15</Slides>
  <Notes>2</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15</vt:i4>
      </vt:variant>
    </vt:vector>
  </HeadingPairs>
  <TitlesOfParts>
    <vt:vector size="20" baseType="lpstr">
      <vt:lpstr>ＭＳ Ｐゴシック</vt:lpstr>
      <vt:lpstr>Calibri</vt:lpstr>
      <vt:lpstr>Cambria Math</vt:lpstr>
      <vt:lpstr>Times New Roman</vt:lpstr>
      <vt:lpstr>第3案_J</vt:lpstr>
      <vt:lpstr>3.8m鏡を用いた偏光天文学：  星周磁場からGRB/AGNジェットまで</vt:lpstr>
      <vt:lpstr>京都3.8m望遠鏡: ナスミス焦点→器械（直線）偏光</vt:lpstr>
      <vt:lpstr>器械偏光の補正の工夫はあるか？</vt:lpstr>
      <vt:lpstr>天体ごとの期待される最大偏光度</vt:lpstr>
      <vt:lpstr>円偏光はどうか？　それなりにいけるかも</vt:lpstr>
      <vt:lpstr>高分散偏光分光　実現の例</vt:lpstr>
      <vt:lpstr>偏光撮像・中低分散偏光分光　導入の例</vt:lpstr>
      <vt:lpstr>星周磁場 – ゼーマン効果</vt:lpstr>
      <vt:lpstr>今からどうインパクトある結果を出すかは要検討</vt:lpstr>
      <vt:lpstr>彗星ダストの円偏光</vt:lpstr>
      <vt:lpstr>星周ダスト雲／星形成領域の磁場</vt:lpstr>
      <vt:lpstr>X線連星のジェットによるシンクロトロン輻射成分</vt:lpstr>
      <vt:lpstr>活動銀河核ジェットによるシンクロトロン輻射成分</vt:lpstr>
      <vt:lpstr>ガンマ線バースト残光の輻射機構・磁場起源</vt:lpstr>
      <vt:lpstr>まとめ</vt:lpstr>
    </vt:vector>
  </TitlesOfParts>
  <Company>Hiroshima Univ</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Ｔakehiro　HAYASHI</dc:creator>
  <cp:lastModifiedBy>kawabtkj</cp:lastModifiedBy>
  <cp:revision>228</cp:revision>
  <dcterms:created xsi:type="dcterms:W3CDTF">2006-07-16T06:24:12Z</dcterms:created>
  <dcterms:modified xsi:type="dcterms:W3CDTF">2014-05-23T04:11:05Z</dcterms:modified>
</cp:coreProperties>
</file>