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7" r:id="rId2"/>
    <p:sldId id="274" r:id="rId3"/>
    <p:sldId id="276" r:id="rId4"/>
    <p:sldId id="279" r:id="rId5"/>
    <p:sldId id="282" r:id="rId6"/>
    <p:sldId id="283" r:id="rId7"/>
    <p:sldId id="284" r:id="rId8"/>
    <p:sldId id="285" r:id="rId9"/>
    <p:sldId id="270" r:id="rId10"/>
    <p:sldId id="286" r:id="rId11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198" y="1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3ED81C-C8FE-4B11-827E-CB503D333377}" type="datetimeFigureOut">
              <a:rPr kumimoji="1" lang="ja-JP" altLang="en-US" smtClean="0"/>
              <a:t>2012/10/22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20885B-071C-4431-8A64-69C79D3115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50172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2012/10/22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2012/10/22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2012/10/22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2012/10/22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2012/10/22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2012/10/22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2012/10/22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2012/10/22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2012/10/22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2012/10/22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2012/10/22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ED720-0104-4369-84BC-D37694168613}" type="datetimeFigureOut">
              <a:rPr kumimoji="1" lang="ja-JP" altLang="en-US" smtClean="0"/>
              <a:pPr/>
              <a:t>2012/10/22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285720" y="1458909"/>
            <a:ext cx="8501122" cy="1470025"/>
          </a:xfrm>
          <a:ln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r>
              <a:rPr lang="ja-JP" altLang="en-US" dirty="0" smtClean="0"/>
              <a:t>京大岡山</a:t>
            </a:r>
            <a:r>
              <a:rPr lang="en-US" altLang="ja-JP" dirty="0" smtClean="0"/>
              <a:t>3.8m</a:t>
            </a:r>
            <a:r>
              <a:rPr lang="ja-JP" altLang="en-US" dirty="0" smtClean="0"/>
              <a:t>新技術望遠鏡計画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主鏡制御用ギャップセンサの開発報告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285852" y="4071918"/>
            <a:ext cx="6400800" cy="2786082"/>
          </a:xfrm>
        </p:spPr>
        <p:txBody>
          <a:bodyPr>
            <a:normAutofit/>
          </a:bodyPr>
          <a:lstStyle/>
          <a:p>
            <a:r>
              <a:rPr kumimoji="1" lang="ja-JP" altLang="en-US" b="1" dirty="0" smtClean="0">
                <a:solidFill>
                  <a:schemeClr val="tx1"/>
                </a:solidFill>
              </a:rPr>
              <a:t>京都大学　宇宙物理学教室</a:t>
            </a:r>
            <a:endParaRPr kumimoji="1" lang="en-US" altLang="ja-JP" b="1" dirty="0" smtClean="0">
              <a:solidFill>
                <a:schemeClr val="tx1"/>
              </a:solidFill>
            </a:endParaRPr>
          </a:p>
          <a:p>
            <a:r>
              <a:rPr kumimoji="1" lang="ja-JP" altLang="en-US" b="1" dirty="0" smtClean="0">
                <a:solidFill>
                  <a:schemeClr val="tx1"/>
                </a:solidFill>
              </a:rPr>
              <a:t>出口和弘</a:t>
            </a:r>
            <a:endParaRPr kumimoji="1" lang="en-US" altLang="ja-JP" b="1" dirty="0" smtClean="0">
              <a:solidFill>
                <a:schemeClr val="tx1"/>
              </a:solidFill>
            </a:endParaRPr>
          </a:p>
          <a:p>
            <a:endParaRPr lang="en-US" altLang="ja-JP" b="1" dirty="0" smtClean="0">
              <a:solidFill>
                <a:schemeClr val="tx1"/>
              </a:solidFill>
            </a:endParaRPr>
          </a:p>
          <a:p>
            <a:r>
              <a:rPr kumimoji="1" lang="en-US" altLang="ja-JP" b="1" dirty="0" smtClean="0">
                <a:solidFill>
                  <a:schemeClr val="tx1"/>
                </a:solidFill>
              </a:rPr>
              <a:t>2012/9/29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ja-JP" altLang="en-US" dirty="0" smtClean="0"/>
              <a:t>ギャップセンサ</a:t>
            </a:r>
            <a:r>
              <a:rPr kumimoji="1" lang="ja-JP" altLang="en-US" dirty="0" smtClean="0"/>
              <a:t>の動作原理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14282" y="5500702"/>
            <a:ext cx="8358246" cy="1125527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ja-JP" altLang="en-US" dirty="0" smtClean="0"/>
              <a:t>・回路の発振周波数を測定する</a:t>
            </a:r>
            <a:endParaRPr lang="en-US" altLang="ja-JP" dirty="0" smtClean="0"/>
          </a:p>
          <a:p>
            <a:pPr>
              <a:buNone/>
            </a:pPr>
            <a:r>
              <a:rPr lang="ja-JP" altLang="en-US" dirty="0" smtClean="0"/>
              <a:t>・周波数は対向金属までの距離に依存</a:t>
            </a:r>
            <a:endParaRPr kumimoji="1" lang="en-US" altLang="ja-JP" dirty="0" smtClean="0"/>
          </a:p>
        </p:txBody>
      </p:sp>
      <p:grpSp>
        <p:nvGrpSpPr>
          <p:cNvPr id="4" name="グループ化 10"/>
          <p:cNvGrpSpPr/>
          <p:nvPr/>
        </p:nvGrpSpPr>
        <p:grpSpPr>
          <a:xfrm>
            <a:off x="-72903" y="1357298"/>
            <a:ext cx="9216903" cy="3938973"/>
            <a:chOff x="-72903" y="1357298"/>
            <a:chExt cx="9216903" cy="3938973"/>
          </a:xfrm>
        </p:grpSpPr>
        <p:pic>
          <p:nvPicPr>
            <p:cNvPr id="10" name="Picture 2" descr="http://www.sensingic.com/images/fig_pm.gif"/>
            <p:cNvPicPr>
              <a:picLocks noChangeAspect="1" noChangeArrowheads="1"/>
            </p:cNvPicPr>
            <p:nvPr/>
          </p:nvPicPr>
          <p:blipFill>
            <a:blip r:embed="rId2" cstate="print"/>
            <a:srcRect t="48774" r="42545"/>
            <a:stretch>
              <a:fillRect/>
            </a:stretch>
          </p:blipFill>
          <p:spPr bwMode="auto">
            <a:xfrm>
              <a:off x="-72903" y="1357298"/>
              <a:ext cx="6318043" cy="3143272"/>
            </a:xfrm>
            <a:prstGeom prst="rect">
              <a:avLst/>
            </a:prstGeom>
            <a:noFill/>
          </p:spPr>
        </p:pic>
        <p:pic>
          <p:nvPicPr>
            <p:cNvPr id="2051" name="Picture 3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4357686" y="1428736"/>
              <a:ext cx="4786314" cy="34023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grpSp>
          <p:nvGrpSpPr>
            <p:cNvPr id="5" name="グループ化 8"/>
            <p:cNvGrpSpPr/>
            <p:nvPr/>
          </p:nvGrpSpPr>
          <p:grpSpPr>
            <a:xfrm>
              <a:off x="428596" y="3214686"/>
              <a:ext cx="8215370" cy="2081585"/>
              <a:chOff x="428596" y="3214686"/>
              <a:chExt cx="8215370" cy="2081585"/>
            </a:xfrm>
          </p:grpSpPr>
          <p:sp>
            <p:nvSpPr>
              <p:cNvPr id="7" name="上下矢印 6"/>
              <p:cNvSpPr/>
              <p:nvPr/>
            </p:nvSpPr>
            <p:spPr>
              <a:xfrm>
                <a:off x="428596" y="3214686"/>
                <a:ext cx="500066" cy="714380"/>
              </a:xfrm>
              <a:prstGeom prst="upDownArrow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8" name="テキスト ボックス 7"/>
              <p:cNvSpPr txBox="1"/>
              <p:nvPr/>
            </p:nvSpPr>
            <p:spPr>
              <a:xfrm>
                <a:off x="500098" y="4834606"/>
                <a:ext cx="814386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ja-JP" altLang="en-US" sz="2400" b="1" dirty="0" smtClean="0">
                    <a:solidFill>
                      <a:srgbClr val="0070C0"/>
                    </a:solidFill>
                  </a:rPr>
                  <a:t>平面コイルから対向金属までの距離でインダクタンス</a:t>
                </a:r>
                <a:r>
                  <a:rPr kumimoji="1" lang="en-US" altLang="ja-JP" sz="2400" b="1" dirty="0" smtClean="0">
                    <a:solidFill>
                      <a:srgbClr val="0070C0"/>
                    </a:solidFill>
                  </a:rPr>
                  <a:t>L</a:t>
                </a:r>
                <a:r>
                  <a:rPr kumimoji="1" lang="ja-JP" altLang="en-US" sz="2400" b="1" dirty="0" smtClean="0">
                    <a:solidFill>
                      <a:srgbClr val="0070C0"/>
                    </a:solidFill>
                  </a:rPr>
                  <a:t>が変化</a:t>
                </a:r>
                <a:endParaRPr kumimoji="1" lang="ja-JP" altLang="en-US" sz="2400" b="1" dirty="0">
                  <a:solidFill>
                    <a:srgbClr val="0070C0"/>
                  </a:solidFill>
                </a:endParaRPr>
              </a:p>
            </p:txBody>
          </p:sp>
        </p:grpSp>
        <p:sp>
          <p:nvSpPr>
            <p:cNvPr id="12" name="正方形/長方形 11"/>
            <p:cNvSpPr/>
            <p:nvPr/>
          </p:nvSpPr>
          <p:spPr>
            <a:xfrm>
              <a:off x="1214414" y="1500174"/>
              <a:ext cx="2071702" cy="78581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3200" b="1" dirty="0" smtClean="0">
                  <a:solidFill>
                    <a:schemeClr val="tx1"/>
                  </a:solidFill>
                </a:rPr>
                <a:t>DS-2001</a:t>
              </a:r>
              <a:endParaRPr kumimoji="1" lang="ja-JP" altLang="en-US" sz="3200" b="1" dirty="0">
                <a:solidFill>
                  <a:schemeClr val="tx1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概要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14282" y="1600201"/>
            <a:ext cx="8472518" cy="1185858"/>
          </a:xfrm>
        </p:spPr>
        <p:txBody>
          <a:bodyPr/>
          <a:lstStyle/>
          <a:p>
            <a:r>
              <a:rPr kumimoji="1" lang="ja-JP" altLang="en-US" dirty="0" smtClean="0"/>
              <a:t>主鏡制御用</a:t>
            </a:r>
            <a:r>
              <a:rPr lang="ja-JP" altLang="en-US" dirty="0" smtClean="0"/>
              <a:t>ギャップセンサの温度特性を補正する方法を開発した。</a:t>
            </a:r>
            <a:endParaRPr kumimoji="1" lang="ja-JP" altLang="en-US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642910" y="4714884"/>
            <a:ext cx="6715172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dirty="0" smtClean="0"/>
              <a:t>これまで</a:t>
            </a:r>
            <a:r>
              <a:rPr lang="en-US" altLang="ja-JP" sz="2800" dirty="0" smtClean="0"/>
              <a:t>		ΔT=5</a:t>
            </a:r>
            <a:r>
              <a:rPr lang="ja-JP" altLang="en-US" sz="2800" dirty="0" smtClean="0"/>
              <a:t>℃</a:t>
            </a:r>
            <a:r>
              <a:rPr lang="en-US" altLang="ja-JP" sz="2800" dirty="0" smtClean="0"/>
              <a:t>, 1</a:t>
            </a:r>
            <a:r>
              <a:rPr lang="ja-JP" altLang="en-US" sz="2800" dirty="0" smtClean="0"/>
              <a:t>℃</a:t>
            </a:r>
            <a:r>
              <a:rPr lang="en-US" altLang="ja-JP" sz="2800" dirty="0" smtClean="0"/>
              <a:t>/hr</a:t>
            </a:r>
          </a:p>
          <a:p>
            <a:endParaRPr lang="en-US" altLang="ja-JP" dirty="0" smtClean="0"/>
          </a:p>
          <a:p>
            <a:r>
              <a:rPr lang="ja-JP" altLang="en-US" sz="2800" dirty="0" smtClean="0"/>
              <a:t>今回</a:t>
            </a:r>
            <a:r>
              <a:rPr lang="en-US" altLang="ja-JP" sz="2800" dirty="0" smtClean="0"/>
              <a:t>			ΔT=20</a:t>
            </a:r>
            <a:r>
              <a:rPr lang="ja-JP" altLang="en-US" sz="2800" dirty="0" smtClean="0"/>
              <a:t>℃</a:t>
            </a:r>
            <a:r>
              <a:rPr lang="en-US" altLang="ja-JP" sz="2800" dirty="0" smtClean="0"/>
              <a:t>, 1</a:t>
            </a:r>
            <a:r>
              <a:rPr lang="ja-JP" altLang="en-US" sz="2800" dirty="0" smtClean="0"/>
              <a:t>℃</a:t>
            </a:r>
            <a:r>
              <a:rPr lang="en-US" altLang="ja-JP" sz="2800" dirty="0" smtClean="0"/>
              <a:t>/10min</a:t>
            </a:r>
          </a:p>
        </p:txBody>
      </p:sp>
      <p:graphicFrame>
        <p:nvGraphicFramePr>
          <p:cNvPr id="6" name="表 5"/>
          <p:cNvGraphicFramePr>
            <a:graphicFrameLocks noGrp="1"/>
          </p:cNvGraphicFramePr>
          <p:nvPr/>
        </p:nvGraphicFramePr>
        <p:xfrm>
          <a:off x="571472" y="2803214"/>
          <a:ext cx="6500858" cy="1554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28892"/>
                <a:gridCol w="1923329"/>
                <a:gridCol w="2148637"/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2800" dirty="0" smtClean="0"/>
                        <a:t>評価項目</a:t>
                      </a:r>
                      <a:endParaRPr kumimoji="1" lang="ja-JP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2800" dirty="0" smtClean="0"/>
                        <a:t>要求性能</a:t>
                      </a:r>
                      <a:endParaRPr kumimoji="1" lang="ja-JP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2800" dirty="0" smtClean="0"/>
                        <a:t>現状</a:t>
                      </a:r>
                      <a:endParaRPr kumimoji="1" lang="ja-JP" altLang="en-US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2800" dirty="0" smtClean="0"/>
                        <a:t>分解能</a:t>
                      </a:r>
                      <a:r>
                        <a:rPr kumimoji="1" lang="en-US" altLang="ja-JP" sz="2800" dirty="0" smtClean="0"/>
                        <a:t>(RMS)</a:t>
                      </a:r>
                      <a:endParaRPr kumimoji="1" lang="ja-JP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2800" dirty="0" smtClean="0"/>
                        <a:t>&lt;10nm</a:t>
                      </a:r>
                      <a:endParaRPr kumimoji="1" lang="ja-JP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2800" dirty="0" smtClean="0"/>
                        <a:t>10nm</a:t>
                      </a:r>
                      <a:endParaRPr kumimoji="1" lang="ja-JP" altLang="en-US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2800" dirty="0" smtClean="0">
                          <a:solidFill>
                            <a:srgbClr val="FF0000"/>
                          </a:solidFill>
                        </a:rPr>
                        <a:t>安定性</a:t>
                      </a:r>
                      <a:r>
                        <a:rPr kumimoji="1" lang="en-US" altLang="ja-JP" sz="2800" dirty="0" smtClean="0">
                          <a:solidFill>
                            <a:srgbClr val="FF0000"/>
                          </a:solidFill>
                        </a:rPr>
                        <a:t>(P-V)</a:t>
                      </a:r>
                      <a:endParaRPr kumimoji="1" lang="ja-JP" altLang="en-US" sz="28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2800" dirty="0" smtClean="0"/>
                        <a:t>50nm/10hr</a:t>
                      </a:r>
                      <a:endParaRPr kumimoji="1" lang="ja-JP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2800" dirty="0" smtClean="0"/>
                        <a:t>30nm/10hr</a:t>
                      </a:r>
                      <a:endParaRPr kumimoji="1" lang="ja-JP" altLang="en-US" sz="28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右カーブ矢印 6"/>
          <p:cNvSpPr/>
          <p:nvPr/>
        </p:nvSpPr>
        <p:spPr>
          <a:xfrm>
            <a:off x="142844" y="4071942"/>
            <a:ext cx="357190" cy="928694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28596" y="-71462"/>
            <a:ext cx="8229600" cy="1143000"/>
          </a:xfrm>
        </p:spPr>
        <p:txBody>
          <a:bodyPr/>
          <a:lstStyle/>
          <a:p>
            <a:r>
              <a:rPr kumimoji="1" lang="ja-JP" altLang="en-US" dirty="0" smtClean="0"/>
              <a:t>実験内容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143372" y="857232"/>
            <a:ext cx="5000660" cy="3143272"/>
          </a:xfrm>
        </p:spPr>
        <p:txBody>
          <a:bodyPr>
            <a:normAutofit/>
          </a:bodyPr>
          <a:lstStyle/>
          <a:p>
            <a:r>
              <a:rPr kumimoji="1" lang="ja-JP" altLang="en-US" dirty="0" smtClean="0"/>
              <a:t>センサと対向金属間を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低熱膨張ガラス</a:t>
            </a:r>
            <a:r>
              <a:rPr kumimoji="1" lang="en-US" altLang="ja-JP" dirty="0" smtClean="0"/>
              <a:t>(t~0.6mm)</a:t>
            </a:r>
            <a:r>
              <a:rPr kumimoji="1" lang="ja-JP" altLang="en-US" dirty="0" smtClean="0"/>
              <a:t>で</a:t>
            </a:r>
            <a:r>
              <a:rPr lang="ja-JP" altLang="en-US" dirty="0" smtClean="0"/>
              <a:t>固定</a:t>
            </a:r>
            <a:endParaRPr kumimoji="1" lang="en-US" altLang="ja-JP" dirty="0" smtClean="0"/>
          </a:p>
        </p:txBody>
      </p:sp>
      <p:grpSp>
        <p:nvGrpSpPr>
          <p:cNvPr id="20" name="グループ化 19"/>
          <p:cNvGrpSpPr/>
          <p:nvPr/>
        </p:nvGrpSpPr>
        <p:grpSpPr>
          <a:xfrm>
            <a:off x="-32" y="928670"/>
            <a:ext cx="4429156" cy="3188451"/>
            <a:chOff x="-32" y="1500174"/>
            <a:chExt cx="4429156" cy="3188451"/>
          </a:xfrm>
        </p:grpSpPr>
        <p:grpSp>
          <p:nvGrpSpPr>
            <p:cNvPr id="4" name="グループ化 3"/>
            <p:cNvGrpSpPr/>
            <p:nvPr/>
          </p:nvGrpSpPr>
          <p:grpSpPr>
            <a:xfrm>
              <a:off x="-32" y="1500174"/>
              <a:ext cx="4191029" cy="3188451"/>
              <a:chOff x="142844" y="1857364"/>
              <a:chExt cx="4191029" cy="3188451"/>
            </a:xfrm>
          </p:grpSpPr>
          <p:pic>
            <p:nvPicPr>
              <p:cNvPr id="5" name="Picture 2" descr="E:\DCIM\101_PANA\P1010111.JPG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142844" y="1857364"/>
                <a:ext cx="4191029" cy="3143272"/>
              </a:xfrm>
              <a:prstGeom prst="rect">
                <a:avLst/>
              </a:prstGeom>
              <a:noFill/>
            </p:spPr>
          </p:pic>
          <p:grpSp>
            <p:nvGrpSpPr>
              <p:cNvPr id="6" name="グループ化 9"/>
              <p:cNvGrpSpPr/>
              <p:nvPr/>
            </p:nvGrpSpPr>
            <p:grpSpPr>
              <a:xfrm>
                <a:off x="2143108" y="3775006"/>
                <a:ext cx="2143140" cy="1187229"/>
                <a:chOff x="1389858" y="3692384"/>
                <a:chExt cx="2143140" cy="1187229"/>
              </a:xfrm>
            </p:grpSpPr>
            <p:cxnSp>
              <p:nvCxnSpPr>
                <p:cNvPr id="10" name="直線矢印コネクタ 5"/>
                <p:cNvCxnSpPr>
                  <a:stCxn id="11" idx="0"/>
                </p:cNvCxnSpPr>
                <p:nvPr/>
              </p:nvCxnSpPr>
              <p:spPr>
                <a:xfrm rot="16200000" flipV="1">
                  <a:off x="1634299" y="3590819"/>
                  <a:ext cx="725564" cy="928694"/>
                </a:xfrm>
                <a:prstGeom prst="straightConnector1">
                  <a:avLst/>
                </a:prstGeom>
                <a:ln w="25400">
                  <a:solidFill>
                    <a:srgbClr val="FF0000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1" name="Text Box 4"/>
                <p:cNvSpPr txBox="1">
                  <a:spLocks noChangeArrowheads="1"/>
                </p:cNvSpPr>
                <p:nvPr/>
              </p:nvSpPr>
              <p:spPr bwMode="auto">
                <a:xfrm>
                  <a:off x="1389858" y="4417948"/>
                  <a:ext cx="2143140" cy="461665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square">
                  <a:spAutoFit/>
                </a:bodyPr>
                <a:lstStyle/>
                <a:p>
                  <a:pPr algn="ctr">
                    <a:spcBef>
                      <a:spcPct val="50000"/>
                    </a:spcBef>
                  </a:pPr>
                  <a:r>
                    <a:rPr lang="ja-JP" altLang="en-US" sz="2400" b="1" dirty="0" smtClean="0"/>
                    <a:t>ギャップセンサ</a:t>
                  </a:r>
                  <a:endParaRPr lang="ja-JP" altLang="en-US" sz="2400" b="1" dirty="0"/>
                </a:p>
              </p:txBody>
            </p:sp>
          </p:grpSp>
          <p:grpSp>
            <p:nvGrpSpPr>
              <p:cNvPr id="7" name="グループ化 9"/>
              <p:cNvGrpSpPr/>
              <p:nvPr/>
            </p:nvGrpSpPr>
            <p:grpSpPr>
              <a:xfrm>
                <a:off x="285720" y="3714753"/>
                <a:ext cx="1500198" cy="1331062"/>
                <a:chOff x="2071670" y="988925"/>
                <a:chExt cx="1500198" cy="1331062"/>
              </a:xfrm>
            </p:grpSpPr>
            <p:cxnSp>
              <p:nvCxnSpPr>
                <p:cNvPr id="8" name="直線矢印コネクタ 7"/>
                <p:cNvCxnSpPr>
                  <a:stCxn id="9" idx="0"/>
                </p:cNvCxnSpPr>
                <p:nvPr/>
              </p:nvCxnSpPr>
              <p:spPr>
                <a:xfrm rot="5400000" flipH="1" flipV="1">
                  <a:off x="2911067" y="899626"/>
                  <a:ext cx="500066" cy="678663"/>
                </a:xfrm>
                <a:prstGeom prst="straightConnector1">
                  <a:avLst/>
                </a:prstGeom>
                <a:ln w="25400">
                  <a:solidFill>
                    <a:srgbClr val="FF0000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9" name="Text Box 4"/>
                <p:cNvSpPr txBox="1">
                  <a:spLocks noChangeArrowheads="1"/>
                </p:cNvSpPr>
                <p:nvPr/>
              </p:nvSpPr>
              <p:spPr bwMode="auto">
                <a:xfrm>
                  <a:off x="2071670" y="1488990"/>
                  <a:ext cx="1500198" cy="830997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square">
                  <a:spAutoFit/>
                </a:bodyPr>
                <a:lstStyle/>
                <a:p>
                  <a:pPr algn="ctr">
                    <a:spcBef>
                      <a:spcPct val="50000"/>
                    </a:spcBef>
                  </a:pPr>
                  <a:r>
                    <a:rPr lang="ja-JP" altLang="en-US" sz="2400" b="1" dirty="0" smtClean="0"/>
                    <a:t>低熱膨張ガラス</a:t>
                  </a:r>
                  <a:endParaRPr lang="ja-JP" altLang="en-US" sz="2400" b="1" dirty="0"/>
                </a:p>
              </p:txBody>
            </p:sp>
          </p:grpSp>
        </p:grpSp>
        <p:cxnSp>
          <p:nvCxnSpPr>
            <p:cNvPr id="12" name="直線矢印コネクタ 5"/>
            <p:cNvCxnSpPr/>
            <p:nvPr/>
          </p:nvCxnSpPr>
          <p:spPr>
            <a:xfrm rot="10800000" flipV="1">
              <a:off x="2214546" y="2571744"/>
              <a:ext cx="857256" cy="714380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Text Box 4"/>
            <p:cNvSpPr txBox="1">
              <a:spLocks noChangeArrowheads="1"/>
            </p:cNvSpPr>
            <p:nvPr/>
          </p:nvSpPr>
          <p:spPr bwMode="auto">
            <a:xfrm>
              <a:off x="3000364" y="2357430"/>
              <a:ext cx="1428760" cy="461665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ja-JP" altLang="en-US" sz="2400" b="1" dirty="0" smtClean="0"/>
                <a:t>対向金属</a:t>
              </a:r>
              <a:endParaRPr lang="ja-JP" altLang="en-US" sz="2400" b="1" dirty="0"/>
            </a:p>
          </p:txBody>
        </p:sp>
      </p:grpSp>
      <p:sp>
        <p:nvSpPr>
          <p:cNvPr id="14" name="テキスト ボックス 13"/>
          <p:cNvSpPr txBox="1"/>
          <p:nvPr/>
        </p:nvSpPr>
        <p:spPr>
          <a:xfrm>
            <a:off x="4572000" y="2428868"/>
            <a:ext cx="4429156" cy="95410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kumimoji="1" lang="ja-JP" altLang="en-US" sz="2800" dirty="0" smtClean="0"/>
              <a:t>計測距離一定で温度変化させセンサ出力値変化を調査</a:t>
            </a:r>
            <a:endParaRPr kumimoji="1" lang="ja-JP" altLang="en-US" sz="2800" dirty="0"/>
          </a:p>
        </p:txBody>
      </p:sp>
      <p:graphicFrame>
        <p:nvGraphicFramePr>
          <p:cNvPr id="18" name="表 17"/>
          <p:cNvGraphicFramePr>
            <a:graphicFrameLocks noGrp="1"/>
          </p:cNvGraphicFramePr>
          <p:nvPr/>
        </p:nvGraphicFramePr>
        <p:xfrm>
          <a:off x="785787" y="4429132"/>
          <a:ext cx="7000923" cy="2072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33641"/>
                <a:gridCol w="2333641"/>
                <a:gridCol w="2333641"/>
              </a:tblGrid>
              <a:tr h="370840">
                <a:tc>
                  <a:txBody>
                    <a:bodyPr/>
                    <a:lstStyle/>
                    <a:p>
                      <a:endParaRPr kumimoji="1" lang="ja-JP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2800" dirty="0" smtClean="0"/>
                        <a:t>温度範囲</a:t>
                      </a:r>
                      <a:endParaRPr kumimoji="1" lang="ja-JP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2800" dirty="0" smtClean="0"/>
                        <a:t>温度変化速度</a:t>
                      </a:r>
                      <a:endParaRPr kumimoji="1" lang="ja-JP" altLang="en-US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2800" dirty="0" smtClean="0"/>
                        <a:t>これまで</a:t>
                      </a:r>
                      <a:endParaRPr kumimoji="1" lang="ja-JP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2800" dirty="0" smtClean="0"/>
                        <a:t>5</a:t>
                      </a:r>
                      <a:r>
                        <a:rPr kumimoji="1" lang="ja-JP" altLang="en-US" sz="2800" dirty="0" smtClean="0"/>
                        <a:t>℃</a:t>
                      </a:r>
                      <a:endParaRPr kumimoji="1" lang="en-US" altLang="ja-JP" sz="28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2800" dirty="0" smtClean="0"/>
                        <a:t>1</a:t>
                      </a:r>
                      <a:r>
                        <a:rPr kumimoji="1" lang="ja-JP" altLang="en-US" sz="2800" dirty="0" smtClean="0"/>
                        <a:t>℃</a:t>
                      </a:r>
                      <a:r>
                        <a:rPr kumimoji="1" lang="en-US" altLang="ja-JP" sz="2800" dirty="0" smtClean="0"/>
                        <a:t>/hr</a:t>
                      </a:r>
                      <a:endParaRPr kumimoji="1" lang="ja-JP" altLang="en-US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2800" dirty="0" smtClean="0"/>
                        <a:t>実験１</a:t>
                      </a:r>
                      <a:endParaRPr kumimoji="1" lang="ja-JP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2800" dirty="0" smtClean="0">
                          <a:solidFill>
                            <a:srgbClr val="FF0000"/>
                          </a:solidFill>
                        </a:rPr>
                        <a:t>20</a:t>
                      </a:r>
                      <a:r>
                        <a:rPr kumimoji="1" lang="ja-JP" altLang="en-US" sz="2800" dirty="0" smtClean="0">
                          <a:solidFill>
                            <a:srgbClr val="FF0000"/>
                          </a:solidFill>
                        </a:rPr>
                        <a:t>℃</a:t>
                      </a:r>
                      <a:endParaRPr kumimoji="1" lang="en-US" altLang="ja-JP" sz="2800" dirty="0" smtClean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2800" dirty="0" smtClean="0"/>
                        <a:t>1</a:t>
                      </a:r>
                      <a:r>
                        <a:rPr kumimoji="1" lang="ja-JP" altLang="en-US" sz="2800" dirty="0" smtClean="0"/>
                        <a:t>℃</a:t>
                      </a:r>
                      <a:r>
                        <a:rPr kumimoji="1" lang="en-US" altLang="ja-JP" sz="2800" dirty="0" smtClean="0"/>
                        <a:t>/hr</a:t>
                      </a:r>
                      <a:endParaRPr kumimoji="1" lang="ja-JP" altLang="en-US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2800" dirty="0" smtClean="0"/>
                        <a:t>実験２</a:t>
                      </a:r>
                      <a:endParaRPr kumimoji="1" lang="ja-JP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2800" dirty="0" smtClean="0"/>
                        <a:t>5</a:t>
                      </a:r>
                      <a:r>
                        <a:rPr kumimoji="1" lang="ja-JP" altLang="en-US" sz="2800" dirty="0" smtClean="0"/>
                        <a:t>℃</a:t>
                      </a:r>
                      <a:endParaRPr kumimoji="1" lang="ja-JP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2800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r>
                        <a:rPr kumimoji="1" lang="ja-JP" altLang="en-US" sz="2800" dirty="0" smtClean="0">
                          <a:solidFill>
                            <a:srgbClr val="FF0000"/>
                          </a:solidFill>
                        </a:rPr>
                        <a:t>℃</a:t>
                      </a:r>
                      <a:r>
                        <a:rPr kumimoji="1" lang="en-US" altLang="ja-JP" sz="2800" dirty="0" smtClean="0">
                          <a:solidFill>
                            <a:srgbClr val="FF0000"/>
                          </a:solidFill>
                        </a:rPr>
                        <a:t>/10min</a:t>
                      </a:r>
                      <a:endParaRPr kumimoji="1" lang="ja-JP" altLang="en-US" sz="28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rochiqa\Documents\sensor\okayama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28662" y="1059404"/>
            <a:ext cx="6286543" cy="4714908"/>
          </a:xfrm>
          <a:prstGeom prst="rect">
            <a:avLst/>
          </a:prstGeom>
          <a:noFill/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785794"/>
          </a:xfrm>
        </p:spPr>
        <p:txBody>
          <a:bodyPr>
            <a:normAutofit/>
          </a:bodyPr>
          <a:lstStyle/>
          <a:p>
            <a:r>
              <a:rPr lang="ja-JP" altLang="en-US" sz="3600" dirty="0" smtClean="0"/>
              <a:t>実験</a:t>
            </a:r>
            <a:r>
              <a:rPr lang="en-US" altLang="ja-JP" sz="3600" dirty="0" smtClean="0"/>
              <a:t>1(ΔT=20</a:t>
            </a:r>
            <a:r>
              <a:rPr lang="ja-JP" altLang="en-US" sz="3600" dirty="0" smtClean="0"/>
              <a:t>℃</a:t>
            </a:r>
            <a:r>
              <a:rPr lang="en-US" altLang="ja-JP" sz="3600" dirty="0" smtClean="0"/>
              <a:t>)</a:t>
            </a:r>
            <a:r>
              <a:rPr lang="ja-JP" altLang="en-US" sz="3600" dirty="0" smtClean="0"/>
              <a:t>結果</a:t>
            </a:r>
            <a:r>
              <a:rPr lang="en-US" altLang="ja-JP" sz="3600" dirty="0" smtClean="0"/>
              <a:t> </a:t>
            </a:r>
            <a:endParaRPr kumimoji="1" lang="ja-JP" altLang="en-US" sz="3600" dirty="0"/>
          </a:p>
        </p:txBody>
      </p:sp>
      <p:grpSp>
        <p:nvGrpSpPr>
          <p:cNvPr id="4" name="グループ化 3"/>
          <p:cNvGrpSpPr/>
          <p:nvPr/>
        </p:nvGrpSpPr>
        <p:grpSpPr>
          <a:xfrm>
            <a:off x="7286645" y="1613896"/>
            <a:ext cx="2500329" cy="1040298"/>
            <a:chOff x="7141361" y="1181381"/>
            <a:chExt cx="3432663" cy="1428210"/>
          </a:xfrm>
        </p:grpSpPr>
        <p:cxnSp>
          <p:nvCxnSpPr>
            <p:cNvPr id="7" name="直線コネクタ 6"/>
            <p:cNvCxnSpPr/>
            <p:nvPr/>
          </p:nvCxnSpPr>
          <p:spPr>
            <a:xfrm>
              <a:off x="7143768" y="1505809"/>
              <a:ext cx="714380" cy="1588"/>
            </a:xfrm>
            <a:prstGeom prst="line">
              <a:avLst/>
            </a:prstGeom>
            <a:ln w="508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直線コネクタ 7"/>
            <p:cNvCxnSpPr/>
            <p:nvPr/>
          </p:nvCxnSpPr>
          <p:spPr>
            <a:xfrm>
              <a:off x="7141361" y="2283574"/>
              <a:ext cx="714380" cy="1588"/>
            </a:xfrm>
            <a:prstGeom prst="line">
              <a:avLst/>
            </a:prstGeom>
            <a:ln w="5080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テキスト ボックス 8"/>
            <p:cNvSpPr txBox="1"/>
            <p:nvPr/>
          </p:nvSpPr>
          <p:spPr>
            <a:xfrm>
              <a:off x="7925970" y="1891270"/>
              <a:ext cx="1961522" cy="718321"/>
            </a:xfrm>
            <a:prstGeom prst="rect">
              <a:avLst/>
            </a:prstGeom>
            <a:noFill/>
          </p:spPr>
          <p:txBody>
            <a:bodyPr vert="horz" wrap="square" rtlCol="0">
              <a:spAutoFit/>
            </a:bodyPr>
            <a:lstStyle/>
            <a:p>
              <a:r>
                <a:rPr lang="ja-JP" altLang="en-US" sz="2800" dirty="0" smtClean="0">
                  <a:solidFill>
                    <a:srgbClr val="00B050"/>
                  </a:solidFill>
                </a:rPr>
                <a:t>センサ</a:t>
              </a:r>
              <a:r>
                <a:rPr lang="en-US" altLang="ja-JP" sz="2800" dirty="0" smtClean="0">
                  <a:solidFill>
                    <a:srgbClr val="00B050"/>
                  </a:solidFill>
                </a:rPr>
                <a:t>B</a:t>
              </a:r>
              <a:endParaRPr kumimoji="1" lang="en-US" altLang="ja-JP" sz="2800" dirty="0" smtClean="0">
                <a:solidFill>
                  <a:srgbClr val="00B050"/>
                </a:solidFill>
              </a:endParaRPr>
            </a:p>
          </p:txBody>
        </p:sp>
        <p:sp>
          <p:nvSpPr>
            <p:cNvPr id="10" name="テキスト ボックス 9"/>
            <p:cNvSpPr txBox="1"/>
            <p:nvPr/>
          </p:nvSpPr>
          <p:spPr>
            <a:xfrm>
              <a:off x="7858147" y="1181381"/>
              <a:ext cx="2715877" cy="718320"/>
            </a:xfrm>
            <a:prstGeom prst="rect">
              <a:avLst/>
            </a:prstGeom>
            <a:noFill/>
          </p:spPr>
          <p:txBody>
            <a:bodyPr vert="horz" wrap="square" rtlCol="0">
              <a:spAutoFit/>
            </a:bodyPr>
            <a:lstStyle/>
            <a:p>
              <a:r>
                <a:rPr lang="ja-JP" altLang="en-US" sz="2800" dirty="0" smtClean="0">
                  <a:solidFill>
                    <a:srgbClr val="FF0000"/>
                  </a:solidFill>
                </a:rPr>
                <a:t>センサ</a:t>
              </a:r>
              <a:r>
                <a:rPr lang="en-US" altLang="ja-JP" sz="2800" dirty="0" smtClean="0">
                  <a:solidFill>
                    <a:srgbClr val="FF0000"/>
                  </a:solidFill>
                </a:rPr>
                <a:t>A</a:t>
              </a:r>
              <a:endParaRPr kumimoji="1" lang="en-US" altLang="ja-JP" sz="2800" dirty="0" smtClean="0">
                <a:solidFill>
                  <a:srgbClr val="FF0000"/>
                </a:solidFill>
              </a:endParaRPr>
            </a:p>
          </p:txBody>
        </p:sp>
      </p:grpSp>
      <p:cxnSp>
        <p:nvCxnSpPr>
          <p:cNvPr id="19" name="直線矢印コネクタ 18"/>
          <p:cNvCxnSpPr>
            <a:stCxn id="22" idx="3"/>
          </p:cNvCxnSpPr>
          <p:nvPr/>
        </p:nvCxnSpPr>
        <p:spPr>
          <a:xfrm flipH="1">
            <a:off x="1285852" y="1892518"/>
            <a:ext cx="32" cy="2881662"/>
          </a:xfrm>
          <a:prstGeom prst="straightConnector1">
            <a:avLst/>
          </a:prstGeom>
          <a:ln w="63500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テキスト ボックス 21"/>
          <p:cNvSpPr txBox="1"/>
          <p:nvPr/>
        </p:nvSpPr>
        <p:spPr>
          <a:xfrm>
            <a:off x="71438" y="1630908"/>
            <a:ext cx="1214446" cy="523220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en-US" altLang="ja-JP" sz="2800" dirty="0" smtClean="0">
                <a:solidFill>
                  <a:srgbClr val="FF0000"/>
                </a:solidFill>
              </a:rPr>
              <a:t>60</a:t>
            </a:r>
            <a:r>
              <a:rPr kumimoji="1" lang="en-US" altLang="ja-JP" sz="2800" dirty="0" smtClean="0">
                <a:solidFill>
                  <a:srgbClr val="FF0000"/>
                </a:solidFill>
              </a:rPr>
              <a:t>0nm</a:t>
            </a:r>
          </a:p>
        </p:txBody>
      </p:sp>
      <p:cxnSp>
        <p:nvCxnSpPr>
          <p:cNvPr id="26" name="直線コネクタ 25"/>
          <p:cNvCxnSpPr/>
          <p:nvPr/>
        </p:nvCxnSpPr>
        <p:spPr>
          <a:xfrm>
            <a:off x="7286645" y="2987073"/>
            <a:ext cx="520350" cy="1157"/>
          </a:xfrm>
          <a:prstGeom prst="line">
            <a:avLst/>
          </a:prstGeom>
          <a:ln w="508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テキスト ボックス 26"/>
          <p:cNvSpPr txBox="1"/>
          <p:nvPr/>
        </p:nvSpPr>
        <p:spPr>
          <a:xfrm>
            <a:off x="7786711" y="2702478"/>
            <a:ext cx="1428760" cy="523220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kumimoji="1" lang="ja-JP" altLang="en-US" sz="2800" dirty="0" smtClean="0">
                <a:solidFill>
                  <a:srgbClr val="00B0F0"/>
                </a:solidFill>
              </a:rPr>
              <a:t>温度</a:t>
            </a:r>
            <a:endParaRPr kumimoji="1" lang="en-US" altLang="ja-JP" sz="2800" dirty="0" smtClean="0">
              <a:solidFill>
                <a:srgbClr val="00B0F0"/>
              </a:solidFill>
            </a:endParaRPr>
          </a:p>
        </p:txBody>
      </p:sp>
      <p:cxnSp>
        <p:nvCxnSpPr>
          <p:cNvPr id="29" name="直線矢印コネクタ 28"/>
          <p:cNvCxnSpPr/>
          <p:nvPr/>
        </p:nvCxnSpPr>
        <p:spPr>
          <a:xfrm rot="5400000">
            <a:off x="5215736" y="3345420"/>
            <a:ext cx="3571106" cy="794"/>
          </a:xfrm>
          <a:prstGeom prst="straightConnector1">
            <a:avLst/>
          </a:prstGeom>
          <a:ln w="63500">
            <a:solidFill>
              <a:srgbClr val="00B0F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テキスト ボックス 36"/>
          <p:cNvSpPr txBox="1"/>
          <p:nvPr/>
        </p:nvSpPr>
        <p:spPr>
          <a:xfrm>
            <a:off x="7000892" y="4036646"/>
            <a:ext cx="1428760" cy="523220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en-US" altLang="ja-JP" sz="2800" dirty="0" smtClean="0">
                <a:solidFill>
                  <a:srgbClr val="00B0F0"/>
                </a:solidFill>
              </a:rPr>
              <a:t>20</a:t>
            </a:r>
            <a:r>
              <a:rPr lang="ja-JP" altLang="en-US" sz="2800" dirty="0" smtClean="0">
                <a:solidFill>
                  <a:srgbClr val="00B0F0"/>
                </a:solidFill>
              </a:rPr>
              <a:t>℃</a:t>
            </a:r>
            <a:endParaRPr kumimoji="1" lang="en-US" altLang="ja-JP" sz="2800" dirty="0" smtClean="0">
              <a:solidFill>
                <a:srgbClr val="00B0F0"/>
              </a:solidFill>
            </a:endParaRPr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2000232" y="857232"/>
            <a:ext cx="43577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b="1" dirty="0" smtClean="0"/>
              <a:t>センサ出力値と温度の時間変化</a:t>
            </a:r>
            <a:endParaRPr kumimoji="1" lang="ja-JP" altLang="en-US" sz="2400" b="1" dirty="0"/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1571604" y="5903893"/>
            <a:ext cx="550072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 smtClean="0"/>
              <a:t>センサの計測距離固定で</a:t>
            </a:r>
            <a:r>
              <a:rPr kumimoji="1" lang="en-US" altLang="ja-JP" sz="2800" dirty="0" smtClean="0"/>
              <a:t>ΔT=20</a:t>
            </a:r>
            <a:r>
              <a:rPr kumimoji="1" lang="ja-JP" altLang="en-US" sz="2800" dirty="0" smtClean="0"/>
              <a:t>℃の温度変化をかけた</a:t>
            </a:r>
            <a:endParaRPr kumimoji="1" lang="ja-JP" altLang="en-US" sz="28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rochiqa\Documents\sensor\okayama2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14414" y="1143000"/>
            <a:ext cx="6096000" cy="4572000"/>
          </a:xfrm>
          <a:prstGeom prst="rect">
            <a:avLst/>
          </a:prstGeom>
          <a:noFill/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785794"/>
          </a:xfrm>
        </p:spPr>
        <p:txBody>
          <a:bodyPr>
            <a:normAutofit/>
          </a:bodyPr>
          <a:lstStyle/>
          <a:p>
            <a:r>
              <a:rPr lang="ja-JP" altLang="en-US" sz="3600" dirty="0" smtClean="0"/>
              <a:t>実験</a:t>
            </a:r>
            <a:r>
              <a:rPr lang="en-US" altLang="ja-JP" sz="3600" dirty="0" smtClean="0"/>
              <a:t>1(ΔT=20</a:t>
            </a:r>
            <a:r>
              <a:rPr lang="ja-JP" altLang="en-US" sz="3600" dirty="0" smtClean="0"/>
              <a:t>℃</a:t>
            </a:r>
            <a:r>
              <a:rPr lang="en-US" altLang="ja-JP" sz="3600" dirty="0" smtClean="0"/>
              <a:t>)</a:t>
            </a:r>
            <a:r>
              <a:rPr lang="ja-JP" altLang="en-US" sz="3600" dirty="0" smtClean="0"/>
              <a:t>結果</a:t>
            </a:r>
            <a:r>
              <a:rPr lang="en-US" altLang="ja-JP" sz="3600" dirty="0" smtClean="0"/>
              <a:t> </a:t>
            </a:r>
            <a:endParaRPr kumimoji="1" lang="ja-JP" altLang="en-US" sz="3600" dirty="0"/>
          </a:p>
        </p:txBody>
      </p:sp>
      <p:grpSp>
        <p:nvGrpSpPr>
          <p:cNvPr id="3" name="グループ化 3"/>
          <p:cNvGrpSpPr/>
          <p:nvPr/>
        </p:nvGrpSpPr>
        <p:grpSpPr>
          <a:xfrm>
            <a:off x="7286645" y="1613896"/>
            <a:ext cx="2500329" cy="1040298"/>
            <a:chOff x="7141361" y="1181381"/>
            <a:chExt cx="3432663" cy="1428210"/>
          </a:xfrm>
        </p:grpSpPr>
        <p:cxnSp>
          <p:nvCxnSpPr>
            <p:cNvPr id="7" name="直線コネクタ 6"/>
            <p:cNvCxnSpPr/>
            <p:nvPr/>
          </p:nvCxnSpPr>
          <p:spPr>
            <a:xfrm>
              <a:off x="7143768" y="1505809"/>
              <a:ext cx="714380" cy="1588"/>
            </a:xfrm>
            <a:prstGeom prst="line">
              <a:avLst/>
            </a:prstGeom>
            <a:ln w="508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直線コネクタ 7"/>
            <p:cNvCxnSpPr/>
            <p:nvPr/>
          </p:nvCxnSpPr>
          <p:spPr>
            <a:xfrm>
              <a:off x="7141361" y="2283574"/>
              <a:ext cx="714380" cy="1588"/>
            </a:xfrm>
            <a:prstGeom prst="line">
              <a:avLst/>
            </a:prstGeom>
            <a:ln w="5080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テキスト ボックス 8"/>
            <p:cNvSpPr txBox="1"/>
            <p:nvPr/>
          </p:nvSpPr>
          <p:spPr>
            <a:xfrm>
              <a:off x="7925970" y="1891270"/>
              <a:ext cx="1961522" cy="718321"/>
            </a:xfrm>
            <a:prstGeom prst="rect">
              <a:avLst/>
            </a:prstGeom>
            <a:noFill/>
          </p:spPr>
          <p:txBody>
            <a:bodyPr vert="horz" wrap="square" rtlCol="0">
              <a:spAutoFit/>
            </a:bodyPr>
            <a:lstStyle/>
            <a:p>
              <a:r>
                <a:rPr kumimoji="1" lang="ja-JP" altLang="en-US" sz="2800" dirty="0" smtClean="0">
                  <a:solidFill>
                    <a:srgbClr val="00B050"/>
                  </a:solidFill>
                </a:rPr>
                <a:t>温度</a:t>
              </a:r>
              <a:endParaRPr kumimoji="1" lang="en-US" altLang="ja-JP" sz="2800" dirty="0" smtClean="0">
                <a:solidFill>
                  <a:srgbClr val="00B050"/>
                </a:solidFill>
              </a:endParaRPr>
            </a:p>
          </p:txBody>
        </p:sp>
        <p:sp>
          <p:nvSpPr>
            <p:cNvPr id="10" name="テキスト ボックス 9"/>
            <p:cNvSpPr txBox="1"/>
            <p:nvPr/>
          </p:nvSpPr>
          <p:spPr>
            <a:xfrm>
              <a:off x="7858147" y="1181381"/>
              <a:ext cx="2715877" cy="718321"/>
            </a:xfrm>
            <a:prstGeom prst="rect">
              <a:avLst/>
            </a:prstGeom>
            <a:noFill/>
          </p:spPr>
          <p:txBody>
            <a:bodyPr vert="horz" wrap="square" rtlCol="0">
              <a:spAutoFit/>
            </a:bodyPr>
            <a:lstStyle/>
            <a:p>
              <a:r>
                <a:rPr lang="ja-JP" altLang="en-US" sz="2800" dirty="0" smtClean="0">
                  <a:solidFill>
                    <a:srgbClr val="FF0000"/>
                  </a:solidFill>
                </a:rPr>
                <a:t>センサ</a:t>
              </a:r>
              <a:endParaRPr lang="en-US" altLang="ja-JP" sz="2800" dirty="0" smtClean="0">
                <a:solidFill>
                  <a:srgbClr val="FF0000"/>
                </a:solidFill>
              </a:endParaRPr>
            </a:p>
          </p:txBody>
        </p:sp>
      </p:grpSp>
      <p:cxnSp>
        <p:nvCxnSpPr>
          <p:cNvPr id="19" name="直線矢印コネクタ 18"/>
          <p:cNvCxnSpPr/>
          <p:nvPr/>
        </p:nvCxnSpPr>
        <p:spPr>
          <a:xfrm rot="5400000">
            <a:off x="643704" y="3643314"/>
            <a:ext cx="1285090" cy="794"/>
          </a:xfrm>
          <a:prstGeom prst="straightConnector1">
            <a:avLst/>
          </a:prstGeom>
          <a:ln w="63500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テキスト ボックス 21"/>
          <p:cNvSpPr txBox="1"/>
          <p:nvPr/>
        </p:nvSpPr>
        <p:spPr>
          <a:xfrm>
            <a:off x="142844" y="3334408"/>
            <a:ext cx="1214446" cy="523220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en-US" altLang="ja-JP" sz="2800" dirty="0" smtClean="0">
                <a:solidFill>
                  <a:srgbClr val="FF0000"/>
                </a:solidFill>
              </a:rPr>
              <a:t>30</a:t>
            </a:r>
            <a:r>
              <a:rPr kumimoji="1" lang="en-US" altLang="ja-JP" sz="2800" dirty="0" smtClean="0">
                <a:solidFill>
                  <a:srgbClr val="FF0000"/>
                </a:solidFill>
              </a:rPr>
              <a:t>nm</a:t>
            </a:r>
          </a:p>
        </p:txBody>
      </p:sp>
      <p:cxnSp>
        <p:nvCxnSpPr>
          <p:cNvPr id="29" name="直線矢印コネクタ 28"/>
          <p:cNvCxnSpPr/>
          <p:nvPr/>
        </p:nvCxnSpPr>
        <p:spPr>
          <a:xfrm rot="5400000">
            <a:off x="5215736" y="3345420"/>
            <a:ext cx="3571106" cy="794"/>
          </a:xfrm>
          <a:prstGeom prst="straightConnector1">
            <a:avLst/>
          </a:prstGeom>
          <a:ln w="63500">
            <a:solidFill>
              <a:srgbClr val="00B05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テキスト ボックス 36"/>
          <p:cNvSpPr txBox="1"/>
          <p:nvPr/>
        </p:nvSpPr>
        <p:spPr>
          <a:xfrm>
            <a:off x="7000892" y="4036646"/>
            <a:ext cx="1428760" cy="523220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en-US" altLang="ja-JP" sz="2800" dirty="0" smtClean="0">
                <a:solidFill>
                  <a:srgbClr val="00B050"/>
                </a:solidFill>
              </a:rPr>
              <a:t>20</a:t>
            </a:r>
            <a:r>
              <a:rPr lang="ja-JP" altLang="en-US" sz="2800" dirty="0" smtClean="0">
                <a:solidFill>
                  <a:srgbClr val="00B050"/>
                </a:solidFill>
              </a:rPr>
              <a:t>℃</a:t>
            </a:r>
            <a:endParaRPr kumimoji="1" lang="en-US" altLang="ja-JP" sz="2800" dirty="0" smtClean="0">
              <a:solidFill>
                <a:srgbClr val="00B050"/>
              </a:solidFill>
            </a:endParaRPr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1428728" y="824195"/>
            <a:ext cx="55721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b="1" dirty="0" smtClean="0"/>
              <a:t>センサ出力値</a:t>
            </a:r>
            <a:r>
              <a:rPr lang="en-US" altLang="ja-JP" sz="2400" b="1" dirty="0" smtClean="0"/>
              <a:t>(</a:t>
            </a:r>
            <a:r>
              <a:rPr lang="ja-JP" altLang="en-US" sz="2400" b="1" dirty="0" smtClean="0"/>
              <a:t>補正後</a:t>
            </a:r>
            <a:r>
              <a:rPr lang="en-US" altLang="ja-JP" sz="2400" b="1" dirty="0" smtClean="0"/>
              <a:t>)</a:t>
            </a:r>
            <a:r>
              <a:rPr lang="ja-JP" altLang="en-US" sz="2400" b="1" dirty="0" smtClean="0"/>
              <a:t>と温度の時間変化</a:t>
            </a:r>
            <a:endParaRPr kumimoji="1" lang="ja-JP" altLang="en-US" sz="2400" b="1" dirty="0"/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285720" y="5857892"/>
            <a:ext cx="850112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dirty="0" smtClean="0"/>
              <a:t>センサ</a:t>
            </a:r>
            <a:r>
              <a:rPr lang="en-US" altLang="ja-JP" sz="2800" dirty="0" smtClean="0"/>
              <a:t>B</a:t>
            </a:r>
            <a:r>
              <a:rPr lang="ja-JP" altLang="en-US" sz="2800" dirty="0" smtClean="0"/>
              <a:t>をリファレンスとしてセンサ</a:t>
            </a:r>
            <a:r>
              <a:rPr lang="en-US" altLang="ja-JP" sz="2800" dirty="0" smtClean="0"/>
              <a:t>A</a:t>
            </a:r>
            <a:r>
              <a:rPr lang="ja-JP" altLang="en-US" sz="2800" dirty="0" smtClean="0"/>
              <a:t>を補正</a:t>
            </a:r>
            <a:endParaRPr lang="en-US" altLang="ja-JP" sz="2800" dirty="0" smtClean="0"/>
          </a:p>
          <a:p>
            <a:r>
              <a:rPr kumimoji="1" lang="en-US" altLang="ja-JP" sz="2800" dirty="0" smtClean="0"/>
              <a:t>10hr </a:t>
            </a:r>
            <a:r>
              <a:rPr kumimoji="1" lang="ja-JP" altLang="en-US" sz="2800" dirty="0" smtClean="0"/>
              <a:t>で　</a:t>
            </a:r>
            <a:r>
              <a:rPr kumimoji="1" lang="en-US" altLang="ja-JP" sz="2800" dirty="0" smtClean="0"/>
              <a:t>P-V 30nm</a:t>
            </a:r>
            <a:endParaRPr kumimoji="1" lang="ja-JP" altLang="en-US" sz="2800" dirty="0"/>
          </a:p>
        </p:txBody>
      </p:sp>
      <p:cxnSp>
        <p:nvCxnSpPr>
          <p:cNvPr id="28" name="直線矢印コネクタ 27"/>
          <p:cNvCxnSpPr/>
          <p:nvPr/>
        </p:nvCxnSpPr>
        <p:spPr>
          <a:xfrm rot="10800000" flipV="1">
            <a:off x="5143504" y="4429132"/>
            <a:ext cx="928694" cy="9524"/>
          </a:xfrm>
          <a:prstGeom prst="straightConnector1">
            <a:avLst/>
          </a:prstGeom>
          <a:ln w="6350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テキスト ボックス 31"/>
          <p:cNvSpPr txBox="1"/>
          <p:nvPr/>
        </p:nvSpPr>
        <p:spPr>
          <a:xfrm>
            <a:off x="5143504" y="4500570"/>
            <a:ext cx="9286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b="1" dirty="0" smtClean="0"/>
              <a:t>10hr</a:t>
            </a:r>
            <a:endParaRPr kumimoji="1" lang="ja-JP" altLang="en-US" sz="2800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rochiqa\Documents\sensor\okayama3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19206" y="1071578"/>
            <a:ext cx="6096000" cy="4572000"/>
          </a:xfrm>
          <a:prstGeom prst="rect">
            <a:avLst/>
          </a:prstGeom>
          <a:noFill/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785794"/>
          </a:xfrm>
        </p:spPr>
        <p:txBody>
          <a:bodyPr>
            <a:normAutofit/>
          </a:bodyPr>
          <a:lstStyle/>
          <a:p>
            <a:r>
              <a:rPr lang="ja-JP" altLang="en-US" sz="3600" dirty="0" smtClean="0"/>
              <a:t>実験</a:t>
            </a:r>
            <a:r>
              <a:rPr lang="en-US" altLang="ja-JP" sz="3600" dirty="0" smtClean="0"/>
              <a:t>2(1</a:t>
            </a:r>
            <a:r>
              <a:rPr lang="ja-JP" altLang="en-US" sz="3600" dirty="0" smtClean="0"/>
              <a:t>℃</a:t>
            </a:r>
            <a:r>
              <a:rPr lang="en-US" altLang="ja-JP" sz="3600" dirty="0" smtClean="0"/>
              <a:t>/10min)</a:t>
            </a:r>
            <a:r>
              <a:rPr lang="ja-JP" altLang="en-US" sz="3600" dirty="0" smtClean="0"/>
              <a:t>結果</a:t>
            </a:r>
            <a:r>
              <a:rPr lang="en-US" altLang="ja-JP" sz="3600" dirty="0" smtClean="0"/>
              <a:t> </a:t>
            </a:r>
            <a:endParaRPr kumimoji="1" lang="ja-JP" altLang="en-US" sz="3600" dirty="0"/>
          </a:p>
        </p:txBody>
      </p:sp>
      <p:grpSp>
        <p:nvGrpSpPr>
          <p:cNvPr id="3" name="グループ化 3"/>
          <p:cNvGrpSpPr/>
          <p:nvPr/>
        </p:nvGrpSpPr>
        <p:grpSpPr>
          <a:xfrm>
            <a:off x="7286645" y="1613896"/>
            <a:ext cx="2500329" cy="1040298"/>
            <a:chOff x="7141361" y="1181381"/>
            <a:chExt cx="3432663" cy="1428210"/>
          </a:xfrm>
        </p:grpSpPr>
        <p:cxnSp>
          <p:nvCxnSpPr>
            <p:cNvPr id="7" name="直線コネクタ 6"/>
            <p:cNvCxnSpPr/>
            <p:nvPr/>
          </p:nvCxnSpPr>
          <p:spPr>
            <a:xfrm>
              <a:off x="7143768" y="1505809"/>
              <a:ext cx="714380" cy="1588"/>
            </a:xfrm>
            <a:prstGeom prst="line">
              <a:avLst/>
            </a:prstGeom>
            <a:ln w="508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直線コネクタ 7"/>
            <p:cNvCxnSpPr/>
            <p:nvPr/>
          </p:nvCxnSpPr>
          <p:spPr>
            <a:xfrm>
              <a:off x="7141361" y="2283574"/>
              <a:ext cx="714380" cy="1588"/>
            </a:xfrm>
            <a:prstGeom prst="line">
              <a:avLst/>
            </a:prstGeom>
            <a:ln w="5080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テキスト ボックス 8"/>
            <p:cNvSpPr txBox="1"/>
            <p:nvPr/>
          </p:nvSpPr>
          <p:spPr>
            <a:xfrm>
              <a:off x="7925970" y="1891270"/>
              <a:ext cx="1961522" cy="718321"/>
            </a:xfrm>
            <a:prstGeom prst="rect">
              <a:avLst/>
            </a:prstGeom>
            <a:noFill/>
          </p:spPr>
          <p:txBody>
            <a:bodyPr vert="horz" wrap="square" rtlCol="0">
              <a:spAutoFit/>
            </a:bodyPr>
            <a:lstStyle/>
            <a:p>
              <a:r>
                <a:rPr lang="ja-JP" altLang="en-US" sz="2800" dirty="0" smtClean="0">
                  <a:solidFill>
                    <a:srgbClr val="00B050"/>
                  </a:solidFill>
                </a:rPr>
                <a:t>センサ</a:t>
              </a:r>
              <a:r>
                <a:rPr lang="en-US" altLang="ja-JP" sz="2800" dirty="0" smtClean="0">
                  <a:solidFill>
                    <a:srgbClr val="00B050"/>
                  </a:solidFill>
                </a:rPr>
                <a:t>B</a:t>
              </a:r>
              <a:endParaRPr kumimoji="1" lang="en-US" altLang="ja-JP" sz="2800" dirty="0" smtClean="0">
                <a:solidFill>
                  <a:srgbClr val="00B050"/>
                </a:solidFill>
              </a:endParaRPr>
            </a:p>
          </p:txBody>
        </p:sp>
        <p:sp>
          <p:nvSpPr>
            <p:cNvPr id="10" name="テキスト ボックス 9"/>
            <p:cNvSpPr txBox="1"/>
            <p:nvPr/>
          </p:nvSpPr>
          <p:spPr>
            <a:xfrm>
              <a:off x="7858147" y="1181381"/>
              <a:ext cx="2715877" cy="718320"/>
            </a:xfrm>
            <a:prstGeom prst="rect">
              <a:avLst/>
            </a:prstGeom>
            <a:noFill/>
          </p:spPr>
          <p:txBody>
            <a:bodyPr vert="horz" wrap="square" rtlCol="0">
              <a:spAutoFit/>
            </a:bodyPr>
            <a:lstStyle/>
            <a:p>
              <a:r>
                <a:rPr lang="ja-JP" altLang="en-US" sz="2800" dirty="0" smtClean="0">
                  <a:solidFill>
                    <a:srgbClr val="FF0000"/>
                  </a:solidFill>
                </a:rPr>
                <a:t>センサ</a:t>
              </a:r>
              <a:r>
                <a:rPr lang="en-US" altLang="ja-JP" sz="2800" dirty="0" smtClean="0">
                  <a:solidFill>
                    <a:srgbClr val="FF0000"/>
                  </a:solidFill>
                </a:rPr>
                <a:t>A</a:t>
              </a:r>
              <a:endParaRPr kumimoji="1" lang="en-US" altLang="ja-JP" sz="2800" dirty="0" smtClean="0">
                <a:solidFill>
                  <a:srgbClr val="FF0000"/>
                </a:solidFill>
              </a:endParaRPr>
            </a:p>
          </p:txBody>
        </p:sp>
      </p:grpSp>
      <p:cxnSp>
        <p:nvCxnSpPr>
          <p:cNvPr id="19" name="直線矢印コネクタ 18"/>
          <p:cNvCxnSpPr/>
          <p:nvPr/>
        </p:nvCxnSpPr>
        <p:spPr>
          <a:xfrm rot="5400000">
            <a:off x="536547" y="3321843"/>
            <a:ext cx="1499404" cy="794"/>
          </a:xfrm>
          <a:prstGeom prst="straightConnector1">
            <a:avLst/>
          </a:prstGeom>
          <a:ln w="63500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テキスト ボックス 21"/>
          <p:cNvSpPr txBox="1"/>
          <p:nvPr/>
        </p:nvSpPr>
        <p:spPr>
          <a:xfrm>
            <a:off x="0" y="3000372"/>
            <a:ext cx="1214446" cy="523220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kumimoji="1" lang="en-US" altLang="ja-JP" sz="2800" dirty="0" smtClean="0">
                <a:solidFill>
                  <a:srgbClr val="FF0000"/>
                </a:solidFill>
              </a:rPr>
              <a:t>150nm</a:t>
            </a:r>
          </a:p>
        </p:txBody>
      </p:sp>
      <p:cxnSp>
        <p:nvCxnSpPr>
          <p:cNvPr id="26" name="直線コネクタ 25"/>
          <p:cNvCxnSpPr/>
          <p:nvPr/>
        </p:nvCxnSpPr>
        <p:spPr>
          <a:xfrm>
            <a:off x="7286645" y="2987073"/>
            <a:ext cx="520350" cy="1157"/>
          </a:xfrm>
          <a:prstGeom prst="line">
            <a:avLst/>
          </a:prstGeom>
          <a:ln w="508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テキスト ボックス 26"/>
          <p:cNvSpPr txBox="1"/>
          <p:nvPr/>
        </p:nvSpPr>
        <p:spPr>
          <a:xfrm>
            <a:off x="7786711" y="2702478"/>
            <a:ext cx="1428760" cy="523220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kumimoji="1" lang="ja-JP" altLang="en-US" sz="2800" dirty="0" smtClean="0">
                <a:solidFill>
                  <a:srgbClr val="00B0F0"/>
                </a:solidFill>
              </a:rPr>
              <a:t>温度</a:t>
            </a:r>
            <a:endParaRPr kumimoji="1" lang="en-US" altLang="ja-JP" sz="2800" dirty="0" smtClean="0">
              <a:solidFill>
                <a:srgbClr val="00B0F0"/>
              </a:solidFill>
            </a:endParaRPr>
          </a:p>
        </p:txBody>
      </p:sp>
      <p:cxnSp>
        <p:nvCxnSpPr>
          <p:cNvPr id="29" name="直線矢印コネクタ 28"/>
          <p:cNvCxnSpPr/>
          <p:nvPr/>
        </p:nvCxnSpPr>
        <p:spPr>
          <a:xfrm rot="5400000">
            <a:off x="6321437" y="4393413"/>
            <a:ext cx="1358116" cy="794"/>
          </a:xfrm>
          <a:prstGeom prst="straightConnector1">
            <a:avLst/>
          </a:prstGeom>
          <a:ln w="63500">
            <a:solidFill>
              <a:srgbClr val="00B0F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テキスト ボックス 36"/>
          <p:cNvSpPr txBox="1"/>
          <p:nvPr/>
        </p:nvSpPr>
        <p:spPr>
          <a:xfrm>
            <a:off x="7000892" y="4036646"/>
            <a:ext cx="1428760" cy="523220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en-US" altLang="ja-JP" sz="2800" dirty="0" smtClean="0">
                <a:solidFill>
                  <a:srgbClr val="00B0F0"/>
                </a:solidFill>
              </a:rPr>
              <a:t>5</a:t>
            </a:r>
            <a:r>
              <a:rPr lang="ja-JP" altLang="en-US" sz="2800" dirty="0" smtClean="0">
                <a:solidFill>
                  <a:srgbClr val="00B0F0"/>
                </a:solidFill>
              </a:rPr>
              <a:t>℃</a:t>
            </a:r>
            <a:endParaRPr kumimoji="1" lang="en-US" altLang="ja-JP" sz="2800" dirty="0" smtClean="0">
              <a:solidFill>
                <a:srgbClr val="00B0F0"/>
              </a:solidFill>
            </a:endParaRPr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2000232" y="857232"/>
            <a:ext cx="43577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b="1" dirty="0" smtClean="0"/>
              <a:t>センサ出力値と温度の時間変化</a:t>
            </a:r>
            <a:endParaRPr kumimoji="1" lang="ja-JP" altLang="en-US" sz="2400" b="1" dirty="0"/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1643042" y="5715016"/>
            <a:ext cx="550072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 smtClean="0"/>
              <a:t>センサの計測距離固定</a:t>
            </a:r>
            <a:r>
              <a:rPr lang="en-US" altLang="ja-JP" sz="2800" dirty="0" smtClean="0"/>
              <a:t>1</a:t>
            </a:r>
            <a:r>
              <a:rPr lang="ja-JP" altLang="en-US" sz="2800" dirty="0" smtClean="0"/>
              <a:t>℃</a:t>
            </a:r>
            <a:r>
              <a:rPr lang="en-US" altLang="ja-JP" sz="2800" dirty="0" smtClean="0"/>
              <a:t>/10min</a:t>
            </a:r>
            <a:r>
              <a:rPr kumimoji="1" lang="ja-JP" altLang="en-US" sz="2800" dirty="0" smtClean="0"/>
              <a:t>の速度で温度変化をかけた</a:t>
            </a:r>
            <a:endParaRPr kumimoji="1" lang="ja-JP" altLang="en-US" sz="2800" dirty="0"/>
          </a:p>
        </p:txBody>
      </p:sp>
      <p:sp>
        <p:nvSpPr>
          <p:cNvPr id="18" name="正方形/長方形 17"/>
          <p:cNvSpPr/>
          <p:nvPr/>
        </p:nvSpPr>
        <p:spPr>
          <a:xfrm>
            <a:off x="2214546" y="1643050"/>
            <a:ext cx="142876" cy="107157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正方形/長方形 19"/>
          <p:cNvSpPr/>
          <p:nvPr/>
        </p:nvSpPr>
        <p:spPr>
          <a:xfrm>
            <a:off x="6643702" y="1142984"/>
            <a:ext cx="214314" cy="42862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rochiqa\Documents\sensor\okayama4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2976" y="1142984"/>
            <a:ext cx="6096000" cy="4572000"/>
          </a:xfrm>
          <a:prstGeom prst="rect">
            <a:avLst/>
          </a:prstGeom>
          <a:noFill/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785794"/>
          </a:xfrm>
        </p:spPr>
        <p:txBody>
          <a:bodyPr>
            <a:normAutofit/>
          </a:bodyPr>
          <a:lstStyle/>
          <a:p>
            <a:r>
              <a:rPr lang="ja-JP" altLang="en-US" sz="3600" dirty="0" smtClean="0"/>
              <a:t>実験</a:t>
            </a:r>
            <a:r>
              <a:rPr lang="en-US" altLang="ja-JP" sz="3600" dirty="0" smtClean="0"/>
              <a:t>2(1</a:t>
            </a:r>
            <a:r>
              <a:rPr lang="ja-JP" altLang="en-US" sz="3600" dirty="0" smtClean="0"/>
              <a:t>℃</a:t>
            </a:r>
            <a:r>
              <a:rPr lang="en-US" altLang="ja-JP" sz="3600" dirty="0" smtClean="0"/>
              <a:t>/min)</a:t>
            </a:r>
            <a:r>
              <a:rPr lang="ja-JP" altLang="en-US" sz="3600" dirty="0" smtClean="0"/>
              <a:t>結果</a:t>
            </a:r>
            <a:r>
              <a:rPr lang="en-US" altLang="ja-JP" sz="3600" dirty="0" smtClean="0"/>
              <a:t> </a:t>
            </a:r>
            <a:endParaRPr kumimoji="1" lang="ja-JP" altLang="en-US" sz="3600" dirty="0"/>
          </a:p>
        </p:txBody>
      </p:sp>
      <p:grpSp>
        <p:nvGrpSpPr>
          <p:cNvPr id="3" name="グループ化 3"/>
          <p:cNvGrpSpPr/>
          <p:nvPr/>
        </p:nvGrpSpPr>
        <p:grpSpPr>
          <a:xfrm>
            <a:off x="7286645" y="1613896"/>
            <a:ext cx="2500329" cy="1040298"/>
            <a:chOff x="7141361" y="1181381"/>
            <a:chExt cx="3432663" cy="1428210"/>
          </a:xfrm>
        </p:grpSpPr>
        <p:cxnSp>
          <p:nvCxnSpPr>
            <p:cNvPr id="7" name="直線コネクタ 6"/>
            <p:cNvCxnSpPr/>
            <p:nvPr/>
          </p:nvCxnSpPr>
          <p:spPr>
            <a:xfrm>
              <a:off x="7143768" y="1505809"/>
              <a:ext cx="714380" cy="1588"/>
            </a:xfrm>
            <a:prstGeom prst="line">
              <a:avLst/>
            </a:prstGeom>
            <a:ln w="508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直線コネクタ 7"/>
            <p:cNvCxnSpPr/>
            <p:nvPr/>
          </p:nvCxnSpPr>
          <p:spPr>
            <a:xfrm>
              <a:off x="7141361" y="2283574"/>
              <a:ext cx="714380" cy="1588"/>
            </a:xfrm>
            <a:prstGeom prst="line">
              <a:avLst/>
            </a:prstGeom>
            <a:ln w="5080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テキスト ボックス 8"/>
            <p:cNvSpPr txBox="1"/>
            <p:nvPr/>
          </p:nvSpPr>
          <p:spPr>
            <a:xfrm>
              <a:off x="7925970" y="1891270"/>
              <a:ext cx="1961522" cy="718321"/>
            </a:xfrm>
            <a:prstGeom prst="rect">
              <a:avLst/>
            </a:prstGeom>
            <a:noFill/>
          </p:spPr>
          <p:txBody>
            <a:bodyPr vert="horz" wrap="square" rtlCol="0">
              <a:spAutoFit/>
            </a:bodyPr>
            <a:lstStyle/>
            <a:p>
              <a:r>
                <a:rPr kumimoji="1" lang="ja-JP" altLang="en-US" sz="2800" dirty="0" smtClean="0">
                  <a:solidFill>
                    <a:srgbClr val="00B050"/>
                  </a:solidFill>
                </a:rPr>
                <a:t>温度</a:t>
              </a:r>
              <a:endParaRPr kumimoji="1" lang="en-US" altLang="ja-JP" sz="2800" dirty="0" smtClean="0">
                <a:solidFill>
                  <a:srgbClr val="00B050"/>
                </a:solidFill>
              </a:endParaRPr>
            </a:p>
          </p:txBody>
        </p:sp>
        <p:sp>
          <p:nvSpPr>
            <p:cNvPr id="10" name="テキスト ボックス 9"/>
            <p:cNvSpPr txBox="1"/>
            <p:nvPr/>
          </p:nvSpPr>
          <p:spPr>
            <a:xfrm>
              <a:off x="7858147" y="1181381"/>
              <a:ext cx="2715877" cy="718321"/>
            </a:xfrm>
            <a:prstGeom prst="rect">
              <a:avLst/>
            </a:prstGeom>
            <a:noFill/>
          </p:spPr>
          <p:txBody>
            <a:bodyPr vert="horz" wrap="square" rtlCol="0">
              <a:spAutoFit/>
            </a:bodyPr>
            <a:lstStyle/>
            <a:p>
              <a:r>
                <a:rPr lang="ja-JP" altLang="en-US" sz="2800" dirty="0" smtClean="0">
                  <a:solidFill>
                    <a:srgbClr val="FF0000"/>
                  </a:solidFill>
                </a:rPr>
                <a:t>センサ</a:t>
              </a:r>
              <a:endParaRPr lang="en-US" altLang="ja-JP" sz="2800" dirty="0" smtClean="0">
                <a:solidFill>
                  <a:srgbClr val="FF0000"/>
                </a:solidFill>
              </a:endParaRPr>
            </a:p>
          </p:txBody>
        </p:sp>
      </p:grpSp>
      <p:grpSp>
        <p:nvGrpSpPr>
          <p:cNvPr id="24" name="グループ化 23"/>
          <p:cNvGrpSpPr/>
          <p:nvPr/>
        </p:nvGrpSpPr>
        <p:grpSpPr>
          <a:xfrm>
            <a:off x="142844" y="2001034"/>
            <a:ext cx="1214446" cy="2713850"/>
            <a:chOff x="142844" y="2001034"/>
            <a:chExt cx="1214446" cy="2713850"/>
          </a:xfrm>
        </p:grpSpPr>
        <p:cxnSp>
          <p:nvCxnSpPr>
            <p:cNvPr id="19" name="直線矢印コネクタ 18"/>
            <p:cNvCxnSpPr/>
            <p:nvPr/>
          </p:nvCxnSpPr>
          <p:spPr>
            <a:xfrm rot="5400000">
              <a:off x="-70676" y="3357562"/>
              <a:ext cx="2713850" cy="794"/>
            </a:xfrm>
            <a:prstGeom prst="straightConnector1">
              <a:avLst/>
            </a:prstGeom>
            <a:ln w="63500">
              <a:solidFill>
                <a:srgbClr val="FF0000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テキスト ボックス 21"/>
            <p:cNvSpPr txBox="1"/>
            <p:nvPr/>
          </p:nvSpPr>
          <p:spPr>
            <a:xfrm>
              <a:off x="142844" y="3334408"/>
              <a:ext cx="1214446" cy="523220"/>
            </a:xfrm>
            <a:prstGeom prst="rect">
              <a:avLst/>
            </a:prstGeom>
            <a:noFill/>
          </p:spPr>
          <p:txBody>
            <a:bodyPr vert="horz" wrap="square" rtlCol="0">
              <a:spAutoFit/>
            </a:bodyPr>
            <a:lstStyle/>
            <a:p>
              <a:r>
                <a:rPr lang="en-US" altLang="ja-JP" sz="2800" dirty="0" smtClean="0">
                  <a:solidFill>
                    <a:srgbClr val="FF0000"/>
                  </a:solidFill>
                </a:rPr>
                <a:t>60</a:t>
              </a:r>
              <a:r>
                <a:rPr kumimoji="1" lang="en-US" altLang="ja-JP" sz="2800" dirty="0" smtClean="0">
                  <a:solidFill>
                    <a:srgbClr val="FF0000"/>
                  </a:solidFill>
                </a:rPr>
                <a:t>nm</a:t>
              </a:r>
            </a:p>
          </p:txBody>
        </p:sp>
      </p:grpSp>
      <p:cxnSp>
        <p:nvCxnSpPr>
          <p:cNvPr id="29" name="直線矢印コネクタ 28"/>
          <p:cNvCxnSpPr/>
          <p:nvPr/>
        </p:nvCxnSpPr>
        <p:spPr>
          <a:xfrm rot="5400000">
            <a:off x="6285718" y="4499776"/>
            <a:ext cx="1429554" cy="794"/>
          </a:xfrm>
          <a:prstGeom prst="straightConnector1">
            <a:avLst/>
          </a:prstGeom>
          <a:ln w="63500">
            <a:solidFill>
              <a:srgbClr val="00B05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テキスト ボックス 36"/>
          <p:cNvSpPr txBox="1"/>
          <p:nvPr/>
        </p:nvSpPr>
        <p:spPr>
          <a:xfrm>
            <a:off x="7000892" y="4036646"/>
            <a:ext cx="1428760" cy="523220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en-US" altLang="ja-JP" sz="2800" dirty="0" smtClean="0">
                <a:solidFill>
                  <a:srgbClr val="00B050"/>
                </a:solidFill>
              </a:rPr>
              <a:t>5</a:t>
            </a:r>
            <a:r>
              <a:rPr lang="ja-JP" altLang="en-US" sz="2800" dirty="0" smtClean="0">
                <a:solidFill>
                  <a:srgbClr val="00B050"/>
                </a:solidFill>
              </a:rPr>
              <a:t>℃</a:t>
            </a:r>
            <a:endParaRPr kumimoji="1" lang="en-US" altLang="ja-JP" sz="2800" dirty="0" smtClean="0">
              <a:solidFill>
                <a:srgbClr val="00B050"/>
              </a:solidFill>
            </a:endParaRPr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1428728" y="824195"/>
            <a:ext cx="55721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b="1" dirty="0" smtClean="0"/>
              <a:t>センサ出力値</a:t>
            </a:r>
            <a:r>
              <a:rPr lang="en-US" altLang="ja-JP" sz="2400" b="1" dirty="0" smtClean="0"/>
              <a:t>(</a:t>
            </a:r>
            <a:r>
              <a:rPr lang="ja-JP" altLang="en-US" sz="2400" b="1" dirty="0" smtClean="0"/>
              <a:t>補正後</a:t>
            </a:r>
            <a:r>
              <a:rPr lang="en-US" altLang="ja-JP" sz="2400" b="1" dirty="0" smtClean="0"/>
              <a:t>)</a:t>
            </a:r>
            <a:r>
              <a:rPr lang="ja-JP" altLang="en-US" sz="2400" b="1" dirty="0" smtClean="0"/>
              <a:t>と温度の時間変化</a:t>
            </a:r>
            <a:endParaRPr kumimoji="1" lang="ja-JP" altLang="en-US" sz="2400" b="1" dirty="0"/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285720" y="5786454"/>
            <a:ext cx="850112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dirty="0" smtClean="0"/>
              <a:t>センサ</a:t>
            </a:r>
            <a:r>
              <a:rPr lang="en-US" altLang="ja-JP" sz="2800" dirty="0" smtClean="0"/>
              <a:t>B</a:t>
            </a:r>
            <a:r>
              <a:rPr lang="ja-JP" altLang="en-US" sz="2800" dirty="0" smtClean="0"/>
              <a:t>をリファレンスとしてセンサ</a:t>
            </a:r>
            <a:r>
              <a:rPr lang="en-US" altLang="ja-JP" sz="2800" dirty="0" smtClean="0"/>
              <a:t>A</a:t>
            </a:r>
            <a:r>
              <a:rPr lang="ja-JP" altLang="en-US" sz="2800" dirty="0" smtClean="0"/>
              <a:t>を補正</a:t>
            </a:r>
            <a:endParaRPr lang="en-US" altLang="ja-JP" sz="2800" dirty="0" smtClean="0"/>
          </a:p>
          <a:p>
            <a:r>
              <a:rPr kumimoji="1" lang="en-US" altLang="ja-JP" sz="2800" dirty="0" smtClean="0"/>
              <a:t>10hr </a:t>
            </a:r>
            <a:r>
              <a:rPr kumimoji="1" lang="ja-JP" altLang="en-US" sz="2800" dirty="0" smtClean="0"/>
              <a:t>で　</a:t>
            </a:r>
            <a:r>
              <a:rPr lang="en-US" altLang="ja-JP" sz="2800" dirty="0" smtClean="0"/>
              <a:t>RMS 11nm</a:t>
            </a:r>
            <a:endParaRPr kumimoji="1" lang="ja-JP" altLang="en-US" sz="2800" dirty="0"/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3500430" y="1428736"/>
            <a:ext cx="9286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b="1" dirty="0" smtClean="0"/>
              <a:t>10hr</a:t>
            </a:r>
            <a:endParaRPr kumimoji="1" lang="ja-JP" altLang="en-US" sz="2800" b="1" dirty="0"/>
          </a:p>
        </p:txBody>
      </p:sp>
      <p:sp>
        <p:nvSpPr>
          <p:cNvPr id="20" name="正方形/長方形 19"/>
          <p:cNvSpPr/>
          <p:nvPr/>
        </p:nvSpPr>
        <p:spPr>
          <a:xfrm>
            <a:off x="1857356" y="1643050"/>
            <a:ext cx="142876" cy="107157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28" name="直線矢印コネクタ 27"/>
          <p:cNvCxnSpPr/>
          <p:nvPr/>
        </p:nvCxnSpPr>
        <p:spPr>
          <a:xfrm rot="10800000" flipV="1">
            <a:off x="1643042" y="1928802"/>
            <a:ext cx="4786346" cy="9524"/>
          </a:xfrm>
          <a:prstGeom prst="straightConnector1">
            <a:avLst/>
          </a:prstGeom>
          <a:ln w="6350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正方形/長方形 32"/>
          <p:cNvSpPr/>
          <p:nvPr/>
        </p:nvSpPr>
        <p:spPr>
          <a:xfrm>
            <a:off x="6643702" y="1214422"/>
            <a:ext cx="214314" cy="421484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rochiqa\Documents\sensor\okayama4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2976" y="1142984"/>
            <a:ext cx="6096000" cy="4572000"/>
          </a:xfrm>
          <a:prstGeom prst="rect">
            <a:avLst/>
          </a:prstGeom>
          <a:noFill/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785794"/>
          </a:xfrm>
        </p:spPr>
        <p:txBody>
          <a:bodyPr>
            <a:normAutofit/>
          </a:bodyPr>
          <a:lstStyle/>
          <a:p>
            <a:r>
              <a:rPr lang="ja-JP" altLang="en-US" sz="3600" dirty="0" smtClean="0"/>
              <a:t>実験</a:t>
            </a:r>
            <a:r>
              <a:rPr lang="en-US" altLang="ja-JP" sz="3600" dirty="0" smtClean="0"/>
              <a:t>2(1</a:t>
            </a:r>
            <a:r>
              <a:rPr lang="ja-JP" altLang="en-US" sz="3600" dirty="0" smtClean="0"/>
              <a:t>℃</a:t>
            </a:r>
            <a:r>
              <a:rPr lang="en-US" altLang="ja-JP" sz="3600" dirty="0" smtClean="0"/>
              <a:t>/min)</a:t>
            </a:r>
            <a:r>
              <a:rPr lang="ja-JP" altLang="en-US" sz="3600" dirty="0" smtClean="0"/>
              <a:t>結果</a:t>
            </a:r>
            <a:r>
              <a:rPr lang="en-US" altLang="ja-JP" sz="3600" dirty="0" smtClean="0"/>
              <a:t> </a:t>
            </a:r>
            <a:endParaRPr kumimoji="1" lang="ja-JP" altLang="en-US" sz="3600" dirty="0"/>
          </a:p>
        </p:txBody>
      </p:sp>
      <p:grpSp>
        <p:nvGrpSpPr>
          <p:cNvPr id="3" name="グループ化 3"/>
          <p:cNvGrpSpPr/>
          <p:nvPr/>
        </p:nvGrpSpPr>
        <p:grpSpPr>
          <a:xfrm>
            <a:off x="7286645" y="1613896"/>
            <a:ext cx="2500329" cy="1040298"/>
            <a:chOff x="7141361" y="1181381"/>
            <a:chExt cx="3432663" cy="1428210"/>
          </a:xfrm>
        </p:grpSpPr>
        <p:cxnSp>
          <p:nvCxnSpPr>
            <p:cNvPr id="7" name="直線コネクタ 6"/>
            <p:cNvCxnSpPr/>
            <p:nvPr/>
          </p:nvCxnSpPr>
          <p:spPr>
            <a:xfrm>
              <a:off x="7143768" y="1505809"/>
              <a:ext cx="714380" cy="1588"/>
            </a:xfrm>
            <a:prstGeom prst="line">
              <a:avLst/>
            </a:prstGeom>
            <a:ln w="508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直線コネクタ 7"/>
            <p:cNvCxnSpPr/>
            <p:nvPr/>
          </p:nvCxnSpPr>
          <p:spPr>
            <a:xfrm>
              <a:off x="7141361" y="2283574"/>
              <a:ext cx="714380" cy="1588"/>
            </a:xfrm>
            <a:prstGeom prst="line">
              <a:avLst/>
            </a:prstGeom>
            <a:ln w="5080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テキスト ボックス 8"/>
            <p:cNvSpPr txBox="1"/>
            <p:nvPr/>
          </p:nvSpPr>
          <p:spPr>
            <a:xfrm>
              <a:off x="7925970" y="1891270"/>
              <a:ext cx="1961522" cy="718321"/>
            </a:xfrm>
            <a:prstGeom prst="rect">
              <a:avLst/>
            </a:prstGeom>
            <a:noFill/>
          </p:spPr>
          <p:txBody>
            <a:bodyPr vert="horz" wrap="square" rtlCol="0">
              <a:spAutoFit/>
            </a:bodyPr>
            <a:lstStyle/>
            <a:p>
              <a:r>
                <a:rPr kumimoji="1" lang="ja-JP" altLang="en-US" sz="2800" dirty="0" smtClean="0">
                  <a:solidFill>
                    <a:srgbClr val="00B050"/>
                  </a:solidFill>
                </a:rPr>
                <a:t>温度</a:t>
              </a:r>
              <a:endParaRPr kumimoji="1" lang="en-US" altLang="ja-JP" sz="2800" dirty="0" smtClean="0">
                <a:solidFill>
                  <a:srgbClr val="00B050"/>
                </a:solidFill>
              </a:endParaRPr>
            </a:p>
          </p:txBody>
        </p:sp>
        <p:sp>
          <p:nvSpPr>
            <p:cNvPr id="10" name="テキスト ボックス 9"/>
            <p:cNvSpPr txBox="1"/>
            <p:nvPr/>
          </p:nvSpPr>
          <p:spPr>
            <a:xfrm>
              <a:off x="7858147" y="1181381"/>
              <a:ext cx="2715877" cy="718321"/>
            </a:xfrm>
            <a:prstGeom prst="rect">
              <a:avLst/>
            </a:prstGeom>
            <a:noFill/>
          </p:spPr>
          <p:txBody>
            <a:bodyPr vert="horz" wrap="square" rtlCol="0">
              <a:spAutoFit/>
            </a:bodyPr>
            <a:lstStyle/>
            <a:p>
              <a:r>
                <a:rPr lang="ja-JP" altLang="en-US" sz="2800" dirty="0" smtClean="0">
                  <a:solidFill>
                    <a:srgbClr val="FF0000"/>
                  </a:solidFill>
                </a:rPr>
                <a:t>センサ</a:t>
              </a:r>
              <a:endParaRPr lang="en-US" altLang="ja-JP" sz="2800" dirty="0" smtClean="0">
                <a:solidFill>
                  <a:srgbClr val="FF0000"/>
                </a:solidFill>
              </a:endParaRPr>
            </a:p>
          </p:txBody>
        </p:sp>
      </p:grpSp>
      <p:grpSp>
        <p:nvGrpSpPr>
          <p:cNvPr id="4" name="グループ化 23"/>
          <p:cNvGrpSpPr/>
          <p:nvPr/>
        </p:nvGrpSpPr>
        <p:grpSpPr>
          <a:xfrm>
            <a:off x="142844" y="2643976"/>
            <a:ext cx="1214446" cy="1427966"/>
            <a:chOff x="142844" y="2643976"/>
            <a:chExt cx="1214446" cy="1427966"/>
          </a:xfrm>
        </p:grpSpPr>
        <p:cxnSp>
          <p:nvCxnSpPr>
            <p:cNvPr id="19" name="直線矢印コネクタ 18"/>
            <p:cNvCxnSpPr/>
            <p:nvPr/>
          </p:nvCxnSpPr>
          <p:spPr>
            <a:xfrm rot="5400000">
              <a:off x="572266" y="3357562"/>
              <a:ext cx="1427966" cy="794"/>
            </a:xfrm>
            <a:prstGeom prst="straightConnector1">
              <a:avLst/>
            </a:prstGeom>
            <a:ln w="63500">
              <a:solidFill>
                <a:srgbClr val="FF0000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テキスト ボックス 21"/>
            <p:cNvSpPr txBox="1"/>
            <p:nvPr/>
          </p:nvSpPr>
          <p:spPr>
            <a:xfrm>
              <a:off x="142844" y="3334408"/>
              <a:ext cx="1214446" cy="523220"/>
            </a:xfrm>
            <a:prstGeom prst="rect">
              <a:avLst/>
            </a:prstGeom>
            <a:noFill/>
          </p:spPr>
          <p:txBody>
            <a:bodyPr vert="horz" wrap="square" rtlCol="0">
              <a:spAutoFit/>
            </a:bodyPr>
            <a:lstStyle/>
            <a:p>
              <a:r>
                <a:rPr lang="en-US" altLang="ja-JP" sz="2800" dirty="0" smtClean="0">
                  <a:solidFill>
                    <a:srgbClr val="FF0000"/>
                  </a:solidFill>
                </a:rPr>
                <a:t>30</a:t>
              </a:r>
              <a:r>
                <a:rPr kumimoji="1" lang="en-US" altLang="ja-JP" sz="2800" dirty="0" smtClean="0">
                  <a:solidFill>
                    <a:srgbClr val="FF0000"/>
                  </a:solidFill>
                </a:rPr>
                <a:t>nm</a:t>
              </a:r>
            </a:p>
          </p:txBody>
        </p:sp>
      </p:grpSp>
      <p:sp>
        <p:nvSpPr>
          <p:cNvPr id="37" name="テキスト ボックス 36"/>
          <p:cNvSpPr txBox="1"/>
          <p:nvPr/>
        </p:nvSpPr>
        <p:spPr>
          <a:xfrm>
            <a:off x="7000892" y="4036646"/>
            <a:ext cx="1428760" cy="523220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en-US" altLang="ja-JP" sz="2800" dirty="0" smtClean="0">
                <a:solidFill>
                  <a:srgbClr val="00B050"/>
                </a:solidFill>
              </a:rPr>
              <a:t>5</a:t>
            </a:r>
            <a:r>
              <a:rPr lang="ja-JP" altLang="en-US" sz="2800" dirty="0" smtClean="0">
                <a:solidFill>
                  <a:srgbClr val="00B050"/>
                </a:solidFill>
              </a:rPr>
              <a:t>℃</a:t>
            </a:r>
            <a:endParaRPr kumimoji="1" lang="en-US" altLang="ja-JP" sz="2800" dirty="0" smtClean="0">
              <a:solidFill>
                <a:srgbClr val="00B050"/>
              </a:solidFill>
            </a:endParaRPr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1428728" y="824195"/>
            <a:ext cx="55721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b="1" dirty="0" smtClean="0"/>
              <a:t>センサ出力値</a:t>
            </a:r>
            <a:r>
              <a:rPr lang="en-US" altLang="ja-JP" sz="2400" b="1" dirty="0" smtClean="0"/>
              <a:t>(</a:t>
            </a:r>
            <a:r>
              <a:rPr lang="ja-JP" altLang="en-US" sz="2400" b="1" dirty="0" smtClean="0"/>
              <a:t>補正後</a:t>
            </a:r>
            <a:r>
              <a:rPr lang="en-US" altLang="ja-JP" sz="2400" b="1" dirty="0" smtClean="0"/>
              <a:t>)</a:t>
            </a:r>
            <a:r>
              <a:rPr lang="ja-JP" altLang="en-US" sz="2400" b="1" dirty="0" smtClean="0"/>
              <a:t>と温度の時間変化</a:t>
            </a:r>
            <a:endParaRPr kumimoji="1" lang="ja-JP" altLang="en-US" sz="2400" b="1" dirty="0"/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285720" y="5786454"/>
            <a:ext cx="850112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dirty="0" smtClean="0"/>
              <a:t>センサ</a:t>
            </a:r>
            <a:r>
              <a:rPr lang="en-US" altLang="ja-JP" sz="2800" dirty="0" smtClean="0"/>
              <a:t>B</a:t>
            </a:r>
            <a:r>
              <a:rPr lang="ja-JP" altLang="en-US" sz="2800" dirty="0" smtClean="0"/>
              <a:t>をリファレンスとしてセンサ</a:t>
            </a:r>
            <a:r>
              <a:rPr lang="en-US" altLang="ja-JP" sz="2800" dirty="0" smtClean="0"/>
              <a:t>A</a:t>
            </a:r>
            <a:r>
              <a:rPr lang="ja-JP" altLang="en-US" sz="2800" dirty="0" smtClean="0"/>
              <a:t>を補正</a:t>
            </a:r>
            <a:endParaRPr lang="en-US" altLang="ja-JP" sz="2800" dirty="0" smtClean="0"/>
          </a:p>
          <a:p>
            <a:r>
              <a:rPr kumimoji="1" lang="en-US" altLang="ja-JP" sz="2800" dirty="0" smtClean="0"/>
              <a:t>10hr </a:t>
            </a:r>
            <a:r>
              <a:rPr kumimoji="1" lang="ja-JP" altLang="en-US" sz="2800" dirty="0" smtClean="0"/>
              <a:t>で　</a:t>
            </a:r>
            <a:r>
              <a:rPr lang="en-US" altLang="ja-JP" sz="2800" dirty="0" smtClean="0"/>
              <a:t>RMS 11nm</a:t>
            </a:r>
            <a:endParaRPr kumimoji="1" lang="ja-JP" altLang="en-US" sz="2800" dirty="0"/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3500430" y="1428736"/>
            <a:ext cx="9286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b="1" dirty="0" smtClean="0"/>
              <a:t>10hr</a:t>
            </a:r>
            <a:endParaRPr kumimoji="1" lang="ja-JP" altLang="en-US" sz="2800" b="1" dirty="0"/>
          </a:p>
        </p:txBody>
      </p:sp>
      <p:sp>
        <p:nvSpPr>
          <p:cNvPr id="20" name="正方形/長方形 19"/>
          <p:cNvSpPr/>
          <p:nvPr/>
        </p:nvSpPr>
        <p:spPr>
          <a:xfrm>
            <a:off x="1857356" y="1643050"/>
            <a:ext cx="142876" cy="107157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28" name="直線矢印コネクタ 27"/>
          <p:cNvCxnSpPr/>
          <p:nvPr/>
        </p:nvCxnSpPr>
        <p:spPr>
          <a:xfrm rot="10800000" flipV="1">
            <a:off x="1643042" y="1928802"/>
            <a:ext cx="4786346" cy="9524"/>
          </a:xfrm>
          <a:prstGeom prst="straightConnector1">
            <a:avLst/>
          </a:prstGeom>
          <a:ln w="6350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正方形/長方形 22"/>
          <p:cNvSpPr/>
          <p:nvPr/>
        </p:nvSpPr>
        <p:spPr>
          <a:xfrm>
            <a:off x="1654917" y="2643182"/>
            <a:ext cx="4857784" cy="1428760"/>
          </a:xfrm>
          <a:prstGeom prst="rect">
            <a:avLst/>
          </a:prstGeom>
          <a:solidFill>
            <a:schemeClr val="accent1">
              <a:alpha val="3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" name="正方形/長方形 24"/>
          <p:cNvSpPr/>
          <p:nvPr/>
        </p:nvSpPr>
        <p:spPr>
          <a:xfrm>
            <a:off x="6643702" y="1214422"/>
            <a:ext cx="214314" cy="421484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30" name="直線矢印コネクタ 29"/>
          <p:cNvCxnSpPr/>
          <p:nvPr/>
        </p:nvCxnSpPr>
        <p:spPr>
          <a:xfrm rot="5400000">
            <a:off x="6285718" y="4499776"/>
            <a:ext cx="1429554" cy="794"/>
          </a:xfrm>
          <a:prstGeom prst="straightConnector1">
            <a:avLst/>
          </a:prstGeom>
          <a:ln w="63500">
            <a:solidFill>
              <a:srgbClr val="00B05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まとめ</a:t>
            </a:r>
            <a:endParaRPr kumimoji="1" lang="ja-JP" altLang="en-US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-32" y="1334144"/>
            <a:ext cx="91440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altLang="ja-JP" sz="2800" dirty="0" smtClean="0"/>
          </a:p>
          <a:p>
            <a:r>
              <a:rPr lang="ja-JP" altLang="en-US" sz="2800" dirty="0" smtClean="0"/>
              <a:t>センサが観測環境の気温で安定させられるか実験を行った</a:t>
            </a:r>
            <a:endParaRPr lang="en-US" altLang="ja-JP" sz="2800" dirty="0" smtClean="0"/>
          </a:p>
          <a:p>
            <a:endParaRPr kumimoji="1" lang="en-US" altLang="ja-JP" sz="2800" dirty="0" smtClean="0"/>
          </a:p>
          <a:p>
            <a:r>
              <a:rPr kumimoji="1" lang="en-US" altLang="ja-JP" sz="2800" dirty="0" smtClean="0"/>
              <a:t>	</a:t>
            </a:r>
            <a:r>
              <a:rPr kumimoji="1" lang="ja-JP" altLang="en-US" sz="2800" dirty="0" smtClean="0"/>
              <a:t>目標</a:t>
            </a:r>
            <a:r>
              <a:rPr lang="en-US" altLang="ja-JP" sz="2800" dirty="0" smtClean="0"/>
              <a:t>	</a:t>
            </a:r>
            <a:r>
              <a:rPr kumimoji="1" lang="en-US" altLang="ja-JP" sz="2800" dirty="0" smtClean="0"/>
              <a:t>P-V 50nm/10hr(</a:t>
            </a:r>
            <a:r>
              <a:rPr kumimoji="1" lang="ja-JP" altLang="en-US" sz="2800" dirty="0" smtClean="0"/>
              <a:t>野外環境</a:t>
            </a:r>
            <a:r>
              <a:rPr kumimoji="1" lang="en-US" altLang="ja-JP" sz="2800" dirty="0" smtClean="0"/>
              <a:t>)</a:t>
            </a:r>
          </a:p>
          <a:p>
            <a:endParaRPr kumimoji="1" lang="en-US" altLang="ja-JP" sz="2800" dirty="0" smtClean="0"/>
          </a:p>
          <a:p>
            <a:r>
              <a:rPr kumimoji="1" lang="en-US" altLang="ja-JP" sz="2800" dirty="0" smtClean="0"/>
              <a:t>	</a:t>
            </a:r>
            <a:r>
              <a:rPr kumimoji="1" lang="ja-JP" altLang="en-US" sz="2800" dirty="0" smtClean="0"/>
              <a:t>実験結果</a:t>
            </a:r>
            <a:endParaRPr kumimoji="1" lang="en-US" altLang="ja-JP" sz="2800" dirty="0" smtClean="0"/>
          </a:p>
          <a:p>
            <a:r>
              <a:rPr kumimoji="1" lang="en-US" altLang="ja-JP" sz="2800" dirty="0" smtClean="0"/>
              <a:t>5</a:t>
            </a:r>
            <a:r>
              <a:rPr kumimoji="1" lang="ja-JP" altLang="en-US" sz="2800" dirty="0" smtClean="0"/>
              <a:t>℃</a:t>
            </a:r>
            <a:r>
              <a:rPr kumimoji="1" lang="en-US" altLang="ja-JP" sz="2800" dirty="0" smtClean="0"/>
              <a:t>~30</a:t>
            </a:r>
            <a:r>
              <a:rPr kumimoji="1" lang="ja-JP" altLang="en-US" sz="2800" dirty="0" smtClean="0"/>
              <a:t>℃までの温度範囲で</a:t>
            </a:r>
            <a:r>
              <a:rPr kumimoji="1" lang="en-US" altLang="ja-JP" sz="2800" dirty="0" smtClean="0"/>
              <a:t>		P-V 30nm/10hr</a:t>
            </a:r>
          </a:p>
          <a:p>
            <a:r>
              <a:rPr kumimoji="1" lang="en-US" altLang="ja-JP" sz="2800" dirty="0" smtClean="0"/>
              <a:t>1</a:t>
            </a:r>
            <a:r>
              <a:rPr kumimoji="1" lang="ja-JP" altLang="en-US" sz="2800" dirty="0" smtClean="0"/>
              <a:t>℃</a:t>
            </a:r>
            <a:r>
              <a:rPr kumimoji="1" lang="en-US" altLang="ja-JP" sz="2800" dirty="0" smtClean="0"/>
              <a:t>/10min</a:t>
            </a:r>
            <a:r>
              <a:rPr kumimoji="1" lang="ja-JP" altLang="en-US" sz="2800" dirty="0" smtClean="0"/>
              <a:t>の温度変化速度で　</a:t>
            </a:r>
            <a:r>
              <a:rPr lang="en-US" altLang="ja-JP" sz="2800" dirty="0" smtClean="0"/>
              <a:t>	</a:t>
            </a:r>
            <a:r>
              <a:rPr kumimoji="1" lang="en-US" altLang="ja-JP" sz="2800" dirty="0" smtClean="0"/>
              <a:t>P-V 60nm/10hr</a:t>
            </a:r>
          </a:p>
          <a:p>
            <a:r>
              <a:rPr lang="en-US" altLang="ja-JP" sz="2800" dirty="0" smtClean="0"/>
              <a:t>						P-V 30nm/10hr(80%)</a:t>
            </a:r>
            <a:endParaRPr kumimoji="1" lang="en-US" altLang="ja-JP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245</TotalTime>
  <Words>322</Words>
  <Application>Microsoft Office PowerPoint</Application>
  <PresentationFormat>画面に合わせる (4:3)</PresentationFormat>
  <Paragraphs>94</Paragraphs>
  <Slides>10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10</vt:i4>
      </vt:variant>
    </vt:vector>
  </HeadingPairs>
  <TitlesOfParts>
    <vt:vector size="11" baseType="lpstr">
      <vt:lpstr>Office テーマ</vt:lpstr>
      <vt:lpstr>京大岡山3.8m新技術望遠鏡計画 主鏡制御用ギャップセンサの開発報告</vt:lpstr>
      <vt:lpstr>概要</vt:lpstr>
      <vt:lpstr>実験内容</vt:lpstr>
      <vt:lpstr>実験1(ΔT=20℃)結果 </vt:lpstr>
      <vt:lpstr>実験1(ΔT=20℃)結果 </vt:lpstr>
      <vt:lpstr>実験2(1℃/10min)結果 </vt:lpstr>
      <vt:lpstr>実験2(1℃/min)結果 </vt:lpstr>
      <vt:lpstr>実験2(1℃/min)結果 </vt:lpstr>
      <vt:lpstr>まとめ</vt:lpstr>
      <vt:lpstr>ギャップセンサの動作原理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京大岡山3.8m新技術望遠鏡計画 主鏡制御用ギャップセンサの開発報告</dc:title>
  <dc:creator>rochiqa</dc:creator>
  <cp:lastModifiedBy>mikio</cp:lastModifiedBy>
  <cp:revision>47</cp:revision>
  <dcterms:created xsi:type="dcterms:W3CDTF">2012-09-28T01:06:30Z</dcterms:created>
  <dcterms:modified xsi:type="dcterms:W3CDTF">2012-10-22T09:21:27Z</dcterms:modified>
</cp:coreProperties>
</file>