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67" r:id="rId3"/>
    <p:sldId id="273" r:id="rId4"/>
    <p:sldId id="275" r:id="rId5"/>
    <p:sldId id="276" r:id="rId6"/>
    <p:sldId id="280" r:id="rId7"/>
    <p:sldId id="282" r:id="rId8"/>
    <p:sldId id="268" r:id="rId9"/>
    <p:sldId id="272" r:id="rId10"/>
    <p:sldId id="277" r:id="rId11"/>
    <p:sldId id="279" r:id="rId12"/>
    <p:sldId id="278" r:id="rId13"/>
  </p:sldIdLst>
  <p:sldSz cx="9144000" cy="6858000" type="screen4x3"/>
  <p:notesSz cx="6858000" cy="91440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67" d="100"/>
          <a:sy n="67" d="100"/>
        </p:scale>
        <p:origin x="-102" y="-30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49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7DC89E-C3DA-4D95-8CB6-CE2755592852}" type="datetimeFigureOut">
              <a:rPr kumimoji="1" lang="ja-JP" altLang="en-US" smtClean="0"/>
              <a:t>2013/2/12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4951D1-BC53-4DBB-90DF-906247433B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843990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4951D1-BC53-4DBB-90DF-906247433BEF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721376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4951D1-BC53-4DBB-90DF-906247433BEF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721376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4951D1-BC53-4DBB-90DF-906247433BEF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721376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マスター サブタイトルの書式設定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623E2D-107E-4CBD-BF75-D3EFA8E88F42}" type="datetimeFigureOut">
              <a:rPr lang="ja-JP" altLang="en-US"/>
              <a:pPr>
                <a:defRPr/>
              </a:pPr>
              <a:t>2013/2/12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D389B3-EBC5-4BDF-9FF0-D43FED5EA9CC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6461778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B37F66-1DF6-493D-8220-791B7950DFB1}" type="datetimeFigureOut">
              <a:rPr lang="ja-JP" altLang="en-US"/>
              <a:pPr>
                <a:defRPr/>
              </a:pPr>
              <a:t>2013/2/12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34D7AA-AED5-4180-B299-4D144D5CD225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264876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97F6CD-6C73-4B35-AB1F-CC13009891A3}" type="datetimeFigureOut">
              <a:rPr lang="ja-JP" altLang="en-US"/>
              <a:pPr>
                <a:defRPr/>
              </a:pPr>
              <a:t>2013/2/12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32F884-D53F-4AEB-A87F-5D13574CF3E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1119523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DEC248-4575-41DF-A765-388CFC4F2F89}" type="datetimeFigureOut">
              <a:rPr lang="ja-JP" altLang="en-US"/>
              <a:pPr>
                <a:defRPr/>
              </a:pPr>
              <a:t>2013/2/12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B0DB38-DCDE-4725-BFCF-E5335E463A1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6614573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F90C08-255C-44D0-A5A1-9329F356A6CD}" type="datetimeFigureOut">
              <a:rPr lang="ja-JP" altLang="en-US"/>
              <a:pPr>
                <a:defRPr/>
              </a:pPr>
              <a:t>2013/2/12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FFD88A-F550-4887-A1FC-666AE5036297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2068767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0E6F92-55D7-4FDC-ACD6-5ECB7504ECA9}" type="datetimeFigureOut">
              <a:rPr lang="ja-JP" altLang="en-US"/>
              <a:pPr>
                <a:defRPr/>
              </a:pPr>
              <a:t>2013/2/12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FA475A-CD99-4259-8AF1-2697F8E2E073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6292687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5094A4-3B8A-4533-BB54-D03BC7DE6430}" type="datetimeFigureOut">
              <a:rPr lang="ja-JP" altLang="en-US"/>
              <a:pPr>
                <a:defRPr/>
              </a:pPr>
              <a:t>2013/2/12</a:t>
            </a:fld>
            <a:endParaRPr lang="ja-JP" altLang="en-US"/>
          </a:p>
        </p:txBody>
      </p:sp>
      <p:sp>
        <p:nvSpPr>
          <p:cNvPr id="8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0C9B8D-1AB9-482E-A554-86D8CBAF81A6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2658028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DB7BFF-1DA9-4D35-8AC5-D08C868A4FC0}" type="datetimeFigureOut">
              <a:rPr lang="ja-JP" altLang="en-US"/>
              <a:pPr>
                <a:defRPr/>
              </a:pPr>
              <a:t>2013/2/12</a:t>
            </a:fld>
            <a:endParaRPr lang="ja-JP" altLang="en-US"/>
          </a:p>
        </p:txBody>
      </p:sp>
      <p:sp>
        <p:nvSpPr>
          <p:cNvPr id="4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97F2D6-3EE6-496B-9503-4776B7D7C3C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7406273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B0DE89-57BB-47F7-9505-0326B377DE5C}" type="datetimeFigureOut">
              <a:rPr lang="ja-JP" altLang="en-US"/>
              <a:pPr>
                <a:defRPr/>
              </a:pPr>
              <a:t>2013/2/12</a:t>
            </a:fld>
            <a:endParaRPr lang="ja-JP" altLang="en-US"/>
          </a:p>
        </p:txBody>
      </p:sp>
      <p:sp>
        <p:nvSpPr>
          <p:cNvPr id="3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1BFD78-B349-49BD-A031-8C9FBDE6458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727473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19CC03-9838-4EAC-950E-3269A63E0E7A}" type="datetimeFigureOut">
              <a:rPr lang="ja-JP" altLang="en-US"/>
              <a:pPr>
                <a:defRPr/>
              </a:pPr>
              <a:t>2013/2/12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D8950A-40B7-4E91-9F84-BA503846E5A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4475116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60B6D9-613F-42CE-9005-DABB1E09C5DA}" type="datetimeFigureOut">
              <a:rPr lang="ja-JP" altLang="en-US"/>
              <a:pPr>
                <a:defRPr/>
              </a:pPr>
              <a:t>2013/2/12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B029F9-C426-4117-9F14-BA4EF265C7A3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5703633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ー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マスター タイトルの書式設定</a:t>
            </a:r>
          </a:p>
        </p:txBody>
      </p:sp>
      <p:sp>
        <p:nvSpPr>
          <p:cNvPr id="1027" name="テキスト プレースホルダー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60757AF8-0D01-4FBE-B9E0-38B9ED62AF4D}" type="datetimeFigureOut">
              <a:rPr lang="ja-JP" altLang="en-US"/>
              <a:pPr>
                <a:defRPr/>
              </a:pPr>
              <a:t>2013/2/12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5A96DDEA-90BC-46B3-8F60-9A8554E6EE2D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タイトル 1"/>
          <p:cNvSpPr>
            <a:spLocks noGrp="1"/>
          </p:cNvSpPr>
          <p:nvPr>
            <p:ph type="ctrTitle"/>
          </p:nvPr>
        </p:nvSpPr>
        <p:spPr>
          <a:xfrm>
            <a:off x="1259632" y="1895942"/>
            <a:ext cx="6624736" cy="1938992"/>
          </a:xfrm>
        </p:spPr>
        <p:txBody>
          <a:bodyPr>
            <a:spAutoFit/>
          </a:bodyPr>
          <a:lstStyle/>
          <a:p>
            <a:pPr eaLnBrk="1" hangingPunct="1"/>
            <a:r>
              <a:rPr lang="ja-JP" altLang="en-US" sz="6000" dirty="0" smtClean="0"/>
              <a:t>京大</a:t>
            </a:r>
            <a:r>
              <a:rPr lang="en-US" altLang="ja-JP" sz="6000" dirty="0" smtClean="0"/>
              <a:t>3.8m</a:t>
            </a:r>
            <a:r>
              <a:rPr lang="ja-JP" altLang="en-US" sz="6000" dirty="0" smtClean="0"/>
              <a:t>望遠鏡用</a:t>
            </a:r>
            <a:r>
              <a:rPr lang="en-US" altLang="ja-JP" sz="6000" dirty="0" smtClean="0"/>
              <a:t/>
            </a:r>
            <a:br>
              <a:rPr lang="en-US" altLang="ja-JP" sz="6000" dirty="0" smtClean="0"/>
            </a:br>
            <a:r>
              <a:rPr lang="ja-JP" altLang="en-US" sz="6000" dirty="0" smtClean="0"/>
              <a:t>面分光装置開発</a:t>
            </a:r>
          </a:p>
        </p:txBody>
      </p:sp>
      <p:sp>
        <p:nvSpPr>
          <p:cNvPr id="2051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4606900"/>
            <a:ext cx="6400800" cy="622300"/>
          </a:xfrm>
        </p:spPr>
        <p:txBody>
          <a:bodyPr/>
          <a:lstStyle/>
          <a:p>
            <a:pPr eaLnBrk="1" hangingPunct="1"/>
            <a:r>
              <a:rPr lang="ja-JP" altLang="en-US" sz="4000" dirty="0" smtClean="0">
                <a:solidFill>
                  <a:schemeClr val="tx1"/>
                </a:solidFill>
              </a:rPr>
              <a:t>松林 和也 </a:t>
            </a:r>
            <a:r>
              <a:rPr lang="en-US" altLang="ja-JP" sz="4000" dirty="0" smtClean="0">
                <a:solidFill>
                  <a:schemeClr val="tx1"/>
                </a:solidFill>
              </a:rPr>
              <a:t>(</a:t>
            </a:r>
            <a:r>
              <a:rPr lang="ja-JP" altLang="en-US" sz="4000" dirty="0" smtClean="0">
                <a:solidFill>
                  <a:schemeClr val="tx1"/>
                </a:solidFill>
              </a:rPr>
              <a:t>京都大学</a:t>
            </a:r>
            <a:r>
              <a:rPr lang="en-US" altLang="ja-JP" sz="4000" dirty="0" smtClean="0">
                <a:solidFill>
                  <a:schemeClr val="tx1"/>
                </a:solidFill>
              </a:rPr>
              <a:t>)</a:t>
            </a:r>
            <a:endParaRPr lang="ja-JP" altLang="en-US" sz="4000" dirty="0" smtClean="0">
              <a:solidFill>
                <a:schemeClr val="tx1"/>
              </a:solidFill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5940152" y="75982"/>
            <a:ext cx="30963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望遠鏡技術検討会 </a:t>
            </a:r>
            <a:r>
              <a:rPr kumimoji="1" lang="en-US" altLang="ja-JP" dirty="0" smtClean="0"/>
              <a:t>(2013/2/9)</a:t>
            </a:r>
            <a:endParaRPr kumimoji="1" lang="ja-JP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360000" y="360000"/>
            <a:ext cx="607149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0" dirty="0" smtClean="0"/>
              <a:t>融着ファイバー試験の一例</a:t>
            </a:r>
          </a:p>
        </p:txBody>
      </p:sp>
      <p:pic>
        <p:nvPicPr>
          <p:cNvPr id="1027" name="Picture 3" descr="E:\tmp\image-fused-all-2012121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1081093"/>
            <a:ext cx="2037801" cy="20649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テキスト ボックス 2"/>
          <p:cNvSpPr txBox="1"/>
          <p:nvPr/>
        </p:nvSpPr>
        <p:spPr>
          <a:xfrm>
            <a:off x="360000" y="1130090"/>
            <a:ext cx="612007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1938" indent="-261938">
              <a:buFont typeface="Arial" pitchFamily="34" charset="0"/>
              <a:buChar char="•"/>
            </a:pPr>
            <a:r>
              <a:rPr kumimoji="1" lang="ja-JP" altLang="en-US" sz="3200" dirty="0" smtClean="0"/>
              <a:t>非融着側の</a:t>
            </a:r>
            <a:r>
              <a:rPr kumimoji="1" lang="en-US" altLang="ja-JP" sz="3200" dirty="0" smtClean="0"/>
              <a:t>1</a:t>
            </a:r>
            <a:r>
              <a:rPr kumimoji="1" lang="ja-JP" altLang="en-US" sz="3200" dirty="0" smtClean="0"/>
              <a:t>本のファイバーから光を入れ、融着側を撮影</a:t>
            </a:r>
          </a:p>
        </p:txBody>
      </p:sp>
      <p:sp>
        <p:nvSpPr>
          <p:cNvPr id="4" name="円/楕円 3"/>
          <p:cNvSpPr/>
          <p:nvPr/>
        </p:nvSpPr>
        <p:spPr>
          <a:xfrm>
            <a:off x="7236296" y="2060848"/>
            <a:ext cx="586852" cy="595372"/>
          </a:xfrm>
          <a:prstGeom prst="ellipse">
            <a:avLst/>
          </a:prstGeom>
          <a:noFill/>
          <a:ln w="285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ln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6743028" y="3403600"/>
            <a:ext cx="216024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 smtClean="0"/>
              <a:t>光を入れたファイバー</a:t>
            </a:r>
          </a:p>
        </p:txBody>
      </p:sp>
      <p:cxnSp>
        <p:nvCxnSpPr>
          <p:cNvPr id="7" name="直線矢印コネクタ 6"/>
          <p:cNvCxnSpPr>
            <a:stCxn id="5" idx="0"/>
          </p:cNvCxnSpPr>
          <p:nvPr/>
        </p:nvCxnSpPr>
        <p:spPr>
          <a:xfrm flipH="1" flipV="1">
            <a:off x="7668344" y="2564904"/>
            <a:ext cx="154804" cy="838696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テキスト ボックス 5"/>
          <p:cNvSpPr txBox="1"/>
          <p:nvPr/>
        </p:nvSpPr>
        <p:spPr>
          <a:xfrm>
            <a:off x="6480070" y="4639566"/>
            <a:ext cx="2556426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dirty="0"/>
              <a:t>光</a:t>
            </a:r>
            <a:r>
              <a:rPr lang="ja-JP" altLang="en-US" sz="3200" dirty="0" smtClean="0"/>
              <a:t>の漏れ出し方がファイバーによって異なる</a:t>
            </a:r>
            <a:endParaRPr kumimoji="1" lang="ja-JP" altLang="en-US" sz="3200" dirty="0" smtClean="0"/>
          </a:p>
        </p:txBody>
      </p:sp>
      <p:pic>
        <p:nvPicPr>
          <p:cNvPr id="10" name="Picture 2" descr="E:\tmp\one-normal-bright-log-20121211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347" y="2363183"/>
            <a:ext cx="6054149" cy="32260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テキスト ボックス 11"/>
          <p:cNvSpPr txBox="1"/>
          <p:nvPr/>
        </p:nvSpPr>
        <p:spPr>
          <a:xfrm>
            <a:off x="443633" y="5589240"/>
            <a:ext cx="297031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 smtClean="0"/>
              <a:t>コア部の</a:t>
            </a:r>
            <a:r>
              <a:rPr kumimoji="1" lang="en-US" altLang="ja-JP" sz="3200" dirty="0" smtClean="0"/>
              <a:t>count</a:t>
            </a:r>
          </a:p>
          <a:p>
            <a:r>
              <a:rPr kumimoji="1" lang="en-US" altLang="ja-JP" sz="3200" dirty="0" smtClean="0"/>
              <a:t> ~ 130</a:t>
            </a:r>
            <a:endParaRPr kumimoji="1" lang="ja-JP" altLang="en-US" sz="3200" dirty="0" smtClean="0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3558494" y="5580654"/>
            <a:ext cx="281370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 smtClean="0"/>
              <a:t>コア部の</a:t>
            </a:r>
            <a:r>
              <a:rPr kumimoji="1" lang="en-US" altLang="ja-JP" sz="3200" dirty="0" smtClean="0"/>
              <a:t>count ~ 4200</a:t>
            </a:r>
            <a:endParaRPr kumimoji="1" lang="ja-JP" altLang="en-US" sz="3200" dirty="0" smtClean="0"/>
          </a:p>
        </p:txBody>
      </p:sp>
    </p:spTree>
    <p:extLst>
      <p:ext uri="{BB962C8B-B14F-4D97-AF65-F5344CB8AC3E}">
        <p14:creationId xmlns:p14="http://schemas.microsoft.com/office/powerpoint/2010/main" val="1712047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テキスト ボックス 1"/>
          <p:cNvSpPr txBox="1">
            <a:spLocks noChangeArrowheads="1"/>
          </p:cNvSpPr>
          <p:nvPr/>
        </p:nvSpPr>
        <p:spPr bwMode="auto">
          <a:xfrm>
            <a:off x="360363" y="360363"/>
            <a:ext cx="4643437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/>
            <a:r>
              <a:rPr lang="ja-JP" altLang="en-US" sz="4000" dirty="0" smtClean="0"/>
              <a:t>縮小レンズ系の検討</a:t>
            </a:r>
            <a:endParaRPr lang="ja-JP" altLang="en-US" sz="4000" dirty="0"/>
          </a:p>
        </p:txBody>
      </p:sp>
      <p:sp>
        <p:nvSpPr>
          <p:cNvPr id="12291" name="テキスト ボックス 2"/>
          <p:cNvSpPr txBox="1">
            <a:spLocks noChangeArrowheads="1"/>
          </p:cNvSpPr>
          <p:nvPr/>
        </p:nvSpPr>
        <p:spPr bwMode="auto">
          <a:xfrm>
            <a:off x="360363" y="1068388"/>
            <a:ext cx="8388350" cy="25545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61938" indent="-261938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19138" indent="-261938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>
              <a:buFont typeface="Arial" charset="0"/>
              <a:buChar char="•"/>
            </a:pPr>
            <a:r>
              <a:rPr lang="ja-JP" altLang="en-US" sz="3200" dirty="0" smtClean="0"/>
              <a:t>天体像のサイズを適切にするために、融着ファイバーの前に</a:t>
            </a:r>
            <a:r>
              <a:rPr lang="en-US" altLang="ja-JP" sz="3200" dirty="0" smtClean="0"/>
              <a:t>1/3</a:t>
            </a:r>
            <a:r>
              <a:rPr lang="ja-JP" altLang="en-US" sz="3200" dirty="0" smtClean="0"/>
              <a:t>縮小光学系を追加する </a:t>
            </a:r>
            <a:r>
              <a:rPr lang="en-US" altLang="ja-JP" sz="3200" dirty="0" smtClean="0"/>
              <a:t>(188cm</a:t>
            </a:r>
            <a:r>
              <a:rPr lang="ja-JP" altLang="en-US" sz="3200" dirty="0" smtClean="0"/>
              <a:t>望遠鏡での観測時のみ</a:t>
            </a:r>
            <a:r>
              <a:rPr lang="en-US" altLang="ja-JP" sz="3200" dirty="0" smtClean="0"/>
              <a:t>)</a:t>
            </a:r>
            <a:endParaRPr lang="en-US" altLang="ja-JP" sz="3200" dirty="0"/>
          </a:p>
          <a:p>
            <a:pPr eaLnBrk="1" hangingPunct="1">
              <a:buFont typeface="Arial" charset="0"/>
              <a:buChar char="•"/>
            </a:pPr>
            <a:r>
              <a:rPr lang="en-US" altLang="ja-JP" sz="3200" dirty="0"/>
              <a:t>2</a:t>
            </a:r>
            <a:r>
              <a:rPr lang="ja-JP" altLang="en-US" sz="3200" dirty="0"/>
              <a:t>組のアクロマティックレンズを</a:t>
            </a:r>
            <a:r>
              <a:rPr lang="ja-JP" altLang="en-US" sz="3200" dirty="0" smtClean="0"/>
              <a:t>使用</a:t>
            </a:r>
            <a:endParaRPr lang="en-US" altLang="ja-JP" sz="3200" dirty="0" smtClean="0"/>
          </a:p>
          <a:p>
            <a:pPr eaLnBrk="1" hangingPunct="1">
              <a:buFont typeface="Arial" charset="0"/>
              <a:buChar char="•"/>
            </a:pPr>
            <a:r>
              <a:rPr lang="ja-JP" altLang="en-US" sz="3200" dirty="0" smtClean="0"/>
              <a:t>エドモンドオプティクスのカタログから選んだ</a:t>
            </a:r>
            <a:endParaRPr lang="en-US" altLang="ja-JP" sz="3200" dirty="0"/>
          </a:p>
        </p:txBody>
      </p:sp>
      <p:cxnSp>
        <p:nvCxnSpPr>
          <p:cNvPr id="5" name="直線コネクタ 4"/>
          <p:cNvCxnSpPr/>
          <p:nvPr/>
        </p:nvCxnSpPr>
        <p:spPr>
          <a:xfrm>
            <a:off x="467544" y="5082648"/>
            <a:ext cx="2880320" cy="7920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線コネクタ 6"/>
          <p:cNvCxnSpPr/>
          <p:nvPr/>
        </p:nvCxnSpPr>
        <p:spPr>
          <a:xfrm flipV="1">
            <a:off x="467544" y="4866624"/>
            <a:ext cx="2880320" cy="61206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円/楕円 9"/>
          <p:cNvSpPr/>
          <p:nvPr/>
        </p:nvSpPr>
        <p:spPr>
          <a:xfrm>
            <a:off x="3275856" y="4461266"/>
            <a:ext cx="648072" cy="1845518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ln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13" name="円/楕円 12"/>
          <p:cNvSpPr/>
          <p:nvPr/>
        </p:nvSpPr>
        <p:spPr>
          <a:xfrm>
            <a:off x="6372200" y="4434576"/>
            <a:ext cx="648072" cy="1845518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ln>
                <a:solidFill>
                  <a:sysClr val="windowText" lastClr="000000"/>
                </a:solidFill>
              </a:ln>
            </a:endParaRPr>
          </a:p>
        </p:txBody>
      </p:sp>
      <p:cxnSp>
        <p:nvCxnSpPr>
          <p:cNvPr id="12" name="直線コネクタ 11"/>
          <p:cNvCxnSpPr/>
          <p:nvPr/>
        </p:nvCxnSpPr>
        <p:spPr>
          <a:xfrm>
            <a:off x="3923928" y="4866624"/>
            <a:ext cx="2448272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線コネクタ 15"/>
          <p:cNvCxnSpPr/>
          <p:nvPr/>
        </p:nvCxnSpPr>
        <p:spPr>
          <a:xfrm>
            <a:off x="3923928" y="5874736"/>
            <a:ext cx="2448272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線コネクタ 14"/>
          <p:cNvCxnSpPr/>
          <p:nvPr/>
        </p:nvCxnSpPr>
        <p:spPr>
          <a:xfrm>
            <a:off x="7020272" y="4866624"/>
            <a:ext cx="648072" cy="49071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線コネクタ 17"/>
          <p:cNvCxnSpPr/>
          <p:nvPr/>
        </p:nvCxnSpPr>
        <p:spPr>
          <a:xfrm flipV="1">
            <a:off x="7020272" y="5357335"/>
            <a:ext cx="648072" cy="51740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正方形/長方形 18"/>
          <p:cNvSpPr/>
          <p:nvPr/>
        </p:nvSpPr>
        <p:spPr>
          <a:xfrm>
            <a:off x="7668344" y="5190660"/>
            <a:ext cx="1296144" cy="396044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ln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7668345" y="5664150"/>
            <a:ext cx="129614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dirty="0"/>
              <a:t>ファイバー</a:t>
            </a:r>
            <a:endParaRPr kumimoji="1" lang="ja-JP" altLang="en-US" sz="3200" dirty="0" smtClean="0"/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7365528" y="3501374"/>
            <a:ext cx="158417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dirty="0"/>
              <a:t>実際</a:t>
            </a:r>
            <a:r>
              <a:rPr lang="ja-JP" altLang="en-US" sz="3200" dirty="0" smtClean="0"/>
              <a:t>はどちらも</a:t>
            </a:r>
            <a:r>
              <a:rPr lang="en-US" altLang="ja-JP" sz="3200" dirty="0" smtClean="0"/>
              <a:t>2</a:t>
            </a:r>
            <a:r>
              <a:rPr lang="ja-JP" altLang="en-US" sz="3200" dirty="0" smtClean="0"/>
              <a:t>枚組</a:t>
            </a:r>
            <a:endParaRPr kumimoji="1" lang="ja-JP" altLang="en-US" sz="3200" dirty="0" smtClean="0"/>
          </a:p>
        </p:txBody>
      </p:sp>
      <p:cxnSp>
        <p:nvCxnSpPr>
          <p:cNvPr id="23" name="直線矢印コネクタ 22"/>
          <p:cNvCxnSpPr>
            <a:stCxn id="21" idx="1"/>
          </p:cNvCxnSpPr>
          <p:nvPr/>
        </p:nvCxnSpPr>
        <p:spPr>
          <a:xfrm flipH="1">
            <a:off x="3779912" y="4286204"/>
            <a:ext cx="3585616" cy="292388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線矢印コネクタ 24"/>
          <p:cNvCxnSpPr>
            <a:stCxn id="21" idx="1"/>
          </p:cNvCxnSpPr>
          <p:nvPr/>
        </p:nvCxnSpPr>
        <p:spPr>
          <a:xfrm flipH="1">
            <a:off x="6876256" y="4286204"/>
            <a:ext cx="489272" cy="292388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テキスト ボックス 25"/>
          <p:cNvSpPr txBox="1"/>
          <p:nvPr/>
        </p:nvSpPr>
        <p:spPr>
          <a:xfrm>
            <a:off x="107504" y="6018752"/>
            <a:ext cx="269946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 smtClean="0"/>
              <a:t>望遠鏡焦点面</a:t>
            </a:r>
          </a:p>
        </p:txBody>
      </p:sp>
    </p:spTree>
    <p:extLst>
      <p:ext uri="{BB962C8B-B14F-4D97-AF65-F5344CB8AC3E}">
        <p14:creationId xmlns:p14="http://schemas.microsoft.com/office/powerpoint/2010/main" val="1073064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9" t="1" r="-184" b="136"/>
          <a:stretch/>
        </p:blipFill>
        <p:spPr>
          <a:xfrm>
            <a:off x="898892" y="1124744"/>
            <a:ext cx="7346213" cy="5524201"/>
          </a:xfrm>
          <a:prstGeom prst="rect">
            <a:avLst/>
          </a:prstGeom>
        </p:spPr>
      </p:pic>
      <p:sp>
        <p:nvSpPr>
          <p:cNvPr id="4" name="テキスト ボックス 1"/>
          <p:cNvSpPr txBox="1">
            <a:spLocks noChangeArrowheads="1"/>
          </p:cNvSpPr>
          <p:nvPr/>
        </p:nvSpPr>
        <p:spPr bwMode="auto">
          <a:xfrm>
            <a:off x="360363" y="360363"/>
            <a:ext cx="4643437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/>
            <a:r>
              <a:rPr lang="ja-JP" altLang="en-US" sz="4000" dirty="0" smtClean="0"/>
              <a:t>スポットダイアグラム</a:t>
            </a:r>
            <a:endParaRPr lang="ja-JP" altLang="en-US" sz="40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5940152" y="44624"/>
            <a:ext cx="320384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 smtClean="0"/>
              <a:t>円の直径 </a:t>
            </a:r>
            <a:r>
              <a:rPr kumimoji="1" lang="en-US" altLang="ja-JP" sz="3200" dirty="0" smtClean="0"/>
              <a:t>=</a:t>
            </a:r>
          </a:p>
          <a:p>
            <a:r>
              <a:rPr kumimoji="1" lang="en-US" altLang="ja-JP" sz="3200" dirty="0" smtClean="0"/>
              <a:t> </a:t>
            </a:r>
            <a:r>
              <a:rPr kumimoji="1" lang="ja-JP" altLang="en-US" sz="3200" dirty="0" smtClean="0"/>
              <a:t>ファイバーコア径</a:t>
            </a: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251520" y="1908121"/>
            <a:ext cx="18353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 smtClean="0"/>
              <a:t>視野中心</a:t>
            </a: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6876256" y="1661899"/>
            <a:ext cx="194421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 smtClean="0"/>
              <a:t>視野中心から</a:t>
            </a:r>
            <a:r>
              <a:rPr kumimoji="1" lang="en-US" altLang="ja-JP" sz="3200" dirty="0" smtClean="0"/>
              <a:t>10”</a:t>
            </a:r>
            <a:endParaRPr kumimoji="1" lang="ja-JP" altLang="en-US" sz="3200" dirty="0" smtClean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251520" y="3886844"/>
            <a:ext cx="194421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 smtClean="0"/>
              <a:t>視野中心から</a:t>
            </a:r>
            <a:r>
              <a:rPr kumimoji="1" lang="en-US" altLang="ja-JP" sz="3200" dirty="0" smtClean="0"/>
              <a:t>15”</a:t>
            </a:r>
            <a:endParaRPr kumimoji="1" lang="ja-JP" altLang="en-US" sz="3200" dirty="0" smtClean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6876256" y="3886844"/>
            <a:ext cx="194421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 smtClean="0"/>
              <a:t>視野中心から</a:t>
            </a:r>
            <a:r>
              <a:rPr kumimoji="1" lang="en-US" altLang="ja-JP" sz="3200" dirty="0" smtClean="0"/>
              <a:t>20”</a:t>
            </a:r>
            <a:endParaRPr kumimoji="1" lang="ja-JP" altLang="en-US" sz="3200" dirty="0" smtClean="0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4589895" y="5856261"/>
            <a:ext cx="4284476" cy="584775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3200" dirty="0" smtClean="0"/>
              <a:t>市販品でも十分な性能</a:t>
            </a:r>
          </a:p>
        </p:txBody>
      </p:sp>
    </p:spTree>
    <p:extLst>
      <p:ext uri="{BB962C8B-B14F-4D97-AF65-F5344CB8AC3E}">
        <p14:creationId xmlns:p14="http://schemas.microsoft.com/office/powerpoint/2010/main" val="1444085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テキスト ボックス 3"/>
          <p:cNvSpPr txBox="1">
            <a:spLocks noChangeArrowheads="1"/>
          </p:cNvSpPr>
          <p:nvPr/>
        </p:nvSpPr>
        <p:spPr bwMode="auto">
          <a:xfrm>
            <a:off x="360363" y="360363"/>
            <a:ext cx="1258887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/>
            <a:r>
              <a:rPr lang="ja-JP" altLang="en-US" sz="4000" dirty="0"/>
              <a:t>目的</a:t>
            </a:r>
          </a:p>
        </p:txBody>
      </p:sp>
      <p:sp>
        <p:nvSpPr>
          <p:cNvPr id="3075" name="テキスト ボックス 2"/>
          <p:cNvSpPr txBox="1">
            <a:spLocks noChangeArrowheads="1"/>
          </p:cNvSpPr>
          <p:nvPr/>
        </p:nvSpPr>
        <p:spPr bwMode="auto">
          <a:xfrm>
            <a:off x="306388" y="1154113"/>
            <a:ext cx="8531225" cy="107721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marL="261938" indent="-261938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marL="0" indent="0" eaLnBrk="1" hangingPunct="1"/>
            <a:r>
              <a:rPr lang="ja-JP" altLang="en-US" sz="3200" dirty="0" smtClean="0">
                <a:solidFill>
                  <a:srgbClr val="FF0000"/>
                </a:solidFill>
              </a:rPr>
              <a:t>重力波源候補天体の即時分光データを取得</a:t>
            </a:r>
            <a:r>
              <a:rPr lang="ja-JP" altLang="en-US" sz="3200" dirty="0">
                <a:solidFill>
                  <a:srgbClr val="FF0000"/>
                </a:solidFill>
              </a:rPr>
              <a:t>し</a:t>
            </a:r>
            <a:r>
              <a:rPr lang="ja-JP" altLang="en-US" sz="3200" dirty="0" smtClean="0">
                <a:solidFill>
                  <a:srgbClr val="FF0000"/>
                </a:solidFill>
              </a:rPr>
              <a:t>、天体までの距離や詳細構造を明らかにする</a:t>
            </a:r>
            <a:endParaRPr lang="ja-JP" altLang="en-US" sz="3200" dirty="0">
              <a:solidFill>
                <a:srgbClr val="FF0000"/>
              </a:solidFill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360363" y="2492896"/>
            <a:ext cx="4355653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 smtClean="0"/>
              <a:t>重力波</a:t>
            </a:r>
            <a:endParaRPr kumimoji="1" lang="en-US" altLang="ja-JP" sz="3200" dirty="0" smtClean="0"/>
          </a:p>
          <a:p>
            <a:pPr marL="261938" indent="-261938">
              <a:buFont typeface="Arial" pitchFamily="34" charset="0"/>
              <a:buChar char="•"/>
            </a:pPr>
            <a:r>
              <a:rPr lang="ja-JP" altLang="en-US" sz="3200" dirty="0"/>
              <a:t>光</a:t>
            </a:r>
            <a:r>
              <a:rPr kumimoji="1" lang="ja-JP" altLang="en-US" sz="3200" dirty="0" smtClean="0"/>
              <a:t>速で重力の潮汐力の効果が伝わる波</a:t>
            </a:r>
            <a:endParaRPr kumimoji="1" lang="en-US" altLang="ja-JP" sz="3200" dirty="0" smtClean="0"/>
          </a:p>
          <a:p>
            <a:pPr marL="261938" indent="-261938">
              <a:buFont typeface="Arial" pitchFamily="34" charset="0"/>
              <a:buChar char="•"/>
            </a:pPr>
            <a:r>
              <a:rPr lang="ja-JP" altLang="en-US" sz="3200" dirty="0" smtClean="0"/>
              <a:t>中性子星の合体や超新星爆発から放出されると考えられている</a:t>
            </a:r>
            <a:endParaRPr lang="en-US" altLang="ja-JP" sz="3200" dirty="0" smtClean="0"/>
          </a:p>
          <a:p>
            <a:pPr marL="261938" indent="-261938">
              <a:buFont typeface="Arial" pitchFamily="34" charset="0"/>
              <a:buChar char="•"/>
            </a:pPr>
            <a:r>
              <a:rPr kumimoji="1" lang="ja-JP" altLang="en-US" sz="3200" dirty="0" smtClean="0"/>
              <a:t>天体からの重力波の直接</a:t>
            </a:r>
            <a:r>
              <a:rPr kumimoji="1" lang="ja-JP" altLang="en-US" sz="3200" dirty="0"/>
              <a:t>検出</a:t>
            </a:r>
            <a:r>
              <a:rPr kumimoji="1" lang="ja-JP" altLang="en-US" sz="3200" dirty="0" smtClean="0"/>
              <a:t>はまだ</a:t>
            </a:r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30395" y="2521609"/>
            <a:ext cx="4209835" cy="2523996"/>
          </a:xfrm>
          <a:prstGeom prst="rect">
            <a:avLst/>
          </a:prstGeom>
        </p:spPr>
      </p:pic>
      <p:sp>
        <p:nvSpPr>
          <p:cNvPr id="4" name="テキスト ボックス 3"/>
          <p:cNvSpPr txBox="1"/>
          <p:nvPr/>
        </p:nvSpPr>
        <p:spPr>
          <a:xfrm>
            <a:off x="4860032" y="5301208"/>
            <a:ext cx="397758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dirty="0" smtClean="0"/>
              <a:t>大阪市立大学ホームページより</a:t>
            </a:r>
            <a:endParaRPr kumimoji="1" lang="en-US" altLang="ja-JP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テキスト ボックス 3"/>
          <p:cNvSpPr txBox="1">
            <a:spLocks noChangeArrowheads="1"/>
          </p:cNvSpPr>
          <p:nvPr/>
        </p:nvSpPr>
        <p:spPr bwMode="auto">
          <a:xfrm>
            <a:off x="360363" y="360363"/>
            <a:ext cx="4355653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/>
            <a:r>
              <a:rPr lang="ja-JP" altLang="en-US" sz="4000" dirty="0" smtClean="0"/>
              <a:t>分光観測の重要性</a:t>
            </a:r>
            <a:endParaRPr lang="ja-JP" altLang="en-US" sz="4000" dirty="0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251521" y="1196752"/>
            <a:ext cx="4896544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1938" indent="-261938">
              <a:buFont typeface="Arial" pitchFamily="34" charset="0"/>
              <a:buChar char="•"/>
            </a:pPr>
            <a:r>
              <a:rPr lang="ja-JP" altLang="en-US" sz="3200" dirty="0" smtClean="0"/>
              <a:t>重力波検出装置では、重力波源のおおよその方向しか分からない</a:t>
            </a:r>
            <a:endParaRPr lang="en-US" altLang="ja-JP" sz="3200" dirty="0" smtClean="0"/>
          </a:p>
          <a:p>
            <a:r>
              <a:rPr kumimoji="1" lang="en-US" altLang="ja-JP" sz="3200" dirty="0" smtClean="0"/>
              <a:t>-&gt; </a:t>
            </a:r>
            <a:r>
              <a:rPr kumimoji="1" lang="ja-JP" altLang="en-US" sz="3200" dirty="0" smtClean="0"/>
              <a:t>可視光分光観測により、重力波源天体までの距離や詳細構造を明らかにする</a:t>
            </a:r>
            <a:endParaRPr kumimoji="1" lang="en-US" altLang="ja-JP" sz="3200" dirty="0" smtClean="0"/>
          </a:p>
          <a:p>
            <a:endParaRPr lang="en-US" altLang="ja-JP" sz="3200" dirty="0"/>
          </a:p>
          <a:p>
            <a:pPr marL="261938" indent="-261938">
              <a:buFont typeface="Arial" pitchFamily="34" charset="0"/>
              <a:buChar char="•"/>
            </a:pPr>
            <a:r>
              <a:rPr kumimoji="1" lang="ja-JP" altLang="en-US" sz="3200" dirty="0" smtClean="0"/>
              <a:t>突発天体はイベント発生後すぐに暗くなる</a:t>
            </a:r>
            <a:endParaRPr kumimoji="1" lang="en-US" altLang="ja-JP" sz="3200" dirty="0" smtClean="0"/>
          </a:p>
          <a:p>
            <a:r>
              <a:rPr lang="en-US" altLang="ja-JP" sz="3200" dirty="0" smtClean="0"/>
              <a:t>-&gt; </a:t>
            </a:r>
            <a:r>
              <a:rPr lang="ja-JP" altLang="en-US" sz="3200" dirty="0" smtClean="0"/>
              <a:t>すぐに分光観測を開始することが必要</a:t>
            </a:r>
            <a:endParaRPr kumimoji="1" lang="en-US" altLang="ja-JP" sz="3200" dirty="0" smtClean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5754" y="1400199"/>
            <a:ext cx="3528392" cy="34776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テキスト ボックス 4"/>
          <p:cNvSpPr txBox="1"/>
          <p:nvPr/>
        </p:nvSpPr>
        <p:spPr>
          <a:xfrm>
            <a:off x="5295754" y="5018923"/>
            <a:ext cx="374441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 smtClean="0"/>
              <a:t>イベント発生からの時間と明るさの関係 </a:t>
            </a:r>
            <a:r>
              <a:rPr kumimoji="1" lang="en-US" altLang="ja-JP" sz="3200" dirty="0" smtClean="0"/>
              <a:t>(</a:t>
            </a:r>
            <a:r>
              <a:rPr kumimoji="1" lang="en-US" altLang="ja-JP" sz="3200" dirty="0" err="1" smtClean="0"/>
              <a:t>Kann</a:t>
            </a:r>
            <a:r>
              <a:rPr kumimoji="1" lang="en-US" altLang="ja-JP" sz="3200" dirty="0" smtClean="0"/>
              <a:t> &amp; </a:t>
            </a:r>
            <a:r>
              <a:rPr kumimoji="1" lang="en-US" altLang="ja-JP" sz="3200" dirty="0" err="1" smtClean="0"/>
              <a:t>Klose</a:t>
            </a:r>
            <a:r>
              <a:rPr kumimoji="1" lang="en-US" altLang="ja-JP" sz="3200" dirty="0" smtClean="0"/>
              <a:t> 2008)</a:t>
            </a:r>
            <a:endParaRPr kumimoji="1" lang="ja-JP" altLang="en-US" sz="3200" dirty="0" smtClean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5868144" y="828001"/>
            <a:ext cx="9361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200" dirty="0" smtClean="0"/>
              <a:t>5</a:t>
            </a:r>
            <a:r>
              <a:rPr kumimoji="1" lang="ja-JP" altLang="en-US" sz="3200" dirty="0" smtClean="0"/>
              <a:t>分</a:t>
            </a:r>
          </a:p>
        </p:txBody>
      </p:sp>
      <p:cxnSp>
        <p:nvCxnSpPr>
          <p:cNvPr id="11" name="直線コネクタ 10"/>
          <p:cNvCxnSpPr/>
          <p:nvPr/>
        </p:nvCxnSpPr>
        <p:spPr>
          <a:xfrm flipV="1">
            <a:off x="6372200" y="1400199"/>
            <a:ext cx="0" cy="3180929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コネクタ 12"/>
          <p:cNvCxnSpPr/>
          <p:nvPr/>
        </p:nvCxnSpPr>
        <p:spPr>
          <a:xfrm>
            <a:off x="6804248" y="1412776"/>
            <a:ext cx="0" cy="3168352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線コネクタ 14"/>
          <p:cNvCxnSpPr/>
          <p:nvPr/>
        </p:nvCxnSpPr>
        <p:spPr>
          <a:xfrm>
            <a:off x="7092280" y="1400199"/>
            <a:ext cx="0" cy="3180929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テキスト ボックス 16"/>
          <p:cNvSpPr txBox="1"/>
          <p:nvPr/>
        </p:nvSpPr>
        <p:spPr>
          <a:xfrm>
            <a:off x="6876256" y="775861"/>
            <a:ext cx="12241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200" dirty="0" smtClean="0"/>
              <a:t>2</a:t>
            </a:r>
            <a:r>
              <a:rPr kumimoji="1" lang="ja-JP" altLang="en-US" sz="3200" dirty="0" smtClean="0"/>
              <a:t>時間</a:t>
            </a: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6300192" y="188640"/>
            <a:ext cx="10081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200" dirty="0" smtClean="0"/>
              <a:t>30</a:t>
            </a:r>
            <a:r>
              <a:rPr kumimoji="1" lang="ja-JP" altLang="en-US" sz="3200" dirty="0" smtClean="0"/>
              <a:t>分</a:t>
            </a:r>
          </a:p>
        </p:txBody>
      </p:sp>
      <p:cxnSp>
        <p:nvCxnSpPr>
          <p:cNvPr id="20" name="直線矢印コネクタ 19"/>
          <p:cNvCxnSpPr/>
          <p:nvPr/>
        </p:nvCxnSpPr>
        <p:spPr>
          <a:xfrm>
            <a:off x="6804248" y="620688"/>
            <a:ext cx="0" cy="739948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66524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四角形吹き出し 8"/>
          <p:cNvSpPr/>
          <p:nvPr/>
        </p:nvSpPr>
        <p:spPr>
          <a:xfrm>
            <a:off x="4139952" y="535428"/>
            <a:ext cx="3782440" cy="1171168"/>
          </a:xfrm>
          <a:prstGeom prst="wedgeRectCallout">
            <a:avLst>
              <a:gd name="adj1" fmla="val -89904"/>
              <a:gd name="adj2" fmla="val 77372"/>
            </a:avLst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ln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3074" name="テキスト ボックス 3"/>
          <p:cNvSpPr txBox="1">
            <a:spLocks noChangeArrowheads="1"/>
          </p:cNvSpPr>
          <p:nvPr/>
        </p:nvSpPr>
        <p:spPr bwMode="auto">
          <a:xfrm>
            <a:off x="360363" y="360000"/>
            <a:ext cx="3203525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/>
            <a:r>
              <a:rPr lang="ja-JP" altLang="en-US" sz="4000" dirty="0" smtClean="0"/>
              <a:t>開発する装置</a:t>
            </a:r>
            <a:endParaRPr lang="ja-JP" altLang="en-US" sz="4000" dirty="0"/>
          </a:p>
        </p:txBody>
      </p:sp>
      <p:sp>
        <p:nvSpPr>
          <p:cNvPr id="14" name="正方形/長方形 13"/>
          <p:cNvSpPr/>
          <p:nvPr/>
        </p:nvSpPr>
        <p:spPr>
          <a:xfrm>
            <a:off x="360363" y="1822172"/>
            <a:ext cx="3562056" cy="3046988"/>
          </a:xfrm>
          <a:prstGeom prst="rect">
            <a:avLst/>
          </a:prstGeom>
          <a:ln w="38100"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r>
              <a:rPr lang="ja-JP" altLang="en-US" sz="3200" b="1" u="sng" dirty="0"/>
              <a:t>面分光装置</a:t>
            </a:r>
          </a:p>
          <a:p>
            <a:pPr marL="261938" indent="-261938">
              <a:buFont typeface="Arial" pitchFamily="34" charset="0"/>
              <a:buChar char="•"/>
            </a:pPr>
            <a:r>
              <a:rPr lang="ja-JP" altLang="en-US" sz="3200" dirty="0" smtClean="0"/>
              <a:t>天体をスリットに落とす時間を省くことができる</a:t>
            </a:r>
            <a:endParaRPr lang="en-US" altLang="ja-JP" sz="3200" dirty="0" smtClean="0"/>
          </a:p>
          <a:p>
            <a:r>
              <a:rPr lang="en-US" altLang="ja-JP" sz="3200" dirty="0" smtClean="0"/>
              <a:t>-&gt; </a:t>
            </a:r>
            <a:r>
              <a:rPr lang="ja-JP" altLang="en-US" sz="3200" dirty="0" smtClean="0"/>
              <a:t>早く分光観測が開始できる</a:t>
            </a:r>
            <a:endParaRPr lang="ja-JP" altLang="en-US" sz="3200" dirty="0"/>
          </a:p>
        </p:txBody>
      </p:sp>
      <p:sp>
        <p:nvSpPr>
          <p:cNvPr id="16" name="正方形/長方形 15"/>
          <p:cNvSpPr/>
          <p:nvPr/>
        </p:nvSpPr>
        <p:spPr>
          <a:xfrm>
            <a:off x="5268145" y="1822172"/>
            <a:ext cx="3730437" cy="2554545"/>
          </a:xfrm>
          <a:prstGeom prst="rect">
            <a:avLst/>
          </a:prstGeom>
          <a:ln w="38100">
            <a:solidFill>
              <a:srgbClr val="002060"/>
            </a:solidFill>
          </a:ln>
        </p:spPr>
        <p:txBody>
          <a:bodyPr wrap="square">
            <a:spAutoFit/>
          </a:bodyPr>
          <a:lstStyle/>
          <a:p>
            <a:r>
              <a:rPr lang="en-US" altLang="ja-JP" sz="3200" dirty="0" smtClean="0"/>
              <a:t>3.8m</a:t>
            </a:r>
            <a:r>
              <a:rPr lang="ja-JP" altLang="en-US" sz="3200" dirty="0"/>
              <a:t>望遠鏡</a:t>
            </a:r>
          </a:p>
          <a:p>
            <a:pPr marL="261938" indent="-261938">
              <a:buFont typeface="Arial" pitchFamily="34" charset="0"/>
              <a:buChar char="•"/>
            </a:pPr>
            <a:r>
              <a:rPr lang="ja-JP" altLang="en-US" sz="3200" dirty="0" smtClean="0"/>
              <a:t>大口径</a:t>
            </a:r>
            <a:endParaRPr lang="en-US" altLang="ja-JP" sz="3200" dirty="0" smtClean="0"/>
          </a:p>
          <a:p>
            <a:pPr marL="261938" indent="-261938">
              <a:buFont typeface="Arial" pitchFamily="34" charset="0"/>
              <a:buChar char="•"/>
            </a:pPr>
            <a:r>
              <a:rPr lang="ja-JP" altLang="en-US" sz="3200" dirty="0" smtClean="0"/>
              <a:t>すばやく観測天体に望遠鏡を向けられる</a:t>
            </a:r>
            <a:endParaRPr lang="ja-JP" altLang="en-US" sz="3200" dirty="0"/>
          </a:p>
        </p:txBody>
      </p:sp>
      <p:sp>
        <p:nvSpPr>
          <p:cNvPr id="19" name="十字形 18"/>
          <p:cNvSpPr/>
          <p:nvPr/>
        </p:nvSpPr>
        <p:spPr>
          <a:xfrm>
            <a:off x="4212000" y="2709000"/>
            <a:ext cx="720000" cy="720000"/>
          </a:xfrm>
          <a:prstGeom prst="plus">
            <a:avLst>
              <a:gd name="adj" fmla="val 39629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右矢印 22"/>
          <p:cNvSpPr/>
          <p:nvPr/>
        </p:nvSpPr>
        <p:spPr>
          <a:xfrm>
            <a:off x="350920" y="5379307"/>
            <a:ext cx="576640" cy="599088"/>
          </a:xfrm>
          <a:prstGeom prst="rightArrow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1044674" y="5367762"/>
            <a:ext cx="7946718" cy="584775"/>
          </a:xfrm>
          <a:prstGeom prst="rect">
            <a:avLst/>
          </a:prstGeom>
          <a:noFill/>
          <a:ln w="3810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3200" dirty="0" smtClean="0">
                <a:solidFill>
                  <a:srgbClr val="FF0000"/>
                </a:solidFill>
              </a:rPr>
              <a:t>重力波源候補天体</a:t>
            </a:r>
            <a:r>
              <a:rPr kumimoji="1" lang="ja-JP" altLang="en-US" sz="3200" dirty="0" smtClean="0">
                <a:solidFill>
                  <a:srgbClr val="FF0000"/>
                </a:solidFill>
              </a:rPr>
              <a:t>の即時分光観測が可能！</a:t>
            </a:r>
            <a:endParaRPr kumimoji="1" lang="ja-JP" altLang="en-US" sz="3200" dirty="0">
              <a:solidFill>
                <a:srgbClr val="FF0000"/>
              </a:solidFill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4139952" y="535428"/>
            <a:ext cx="3796819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3200" dirty="0" smtClean="0"/>
              <a:t>正方形</a:t>
            </a:r>
            <a:r>
              <a:rPr lang="ja-JP" altLang="en-US" sz="3200" dirty="0"/>
              <a:t>に近い視野</a:t>
            </a:r>
            <a:r>
              <a:rPr lang="ja-JP" altLang="en-US" sz="3200" dirty="0" smtClean="0"/>
              <a:t>で分光</a:t>
            </a:r>
            <a:r>
              <a:rPr lang="ja-JP" altLang="en-US" sz="3200" dirty="0"/>
              <a:t>を行う手法</a:t>
            </a:r>
            <a:endParaRPr lang="en-US" altLang="ja-JP" sz="3200" dirty="0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4684324" y="6012577"/>
            <a:ext cx="430706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dirty="0"/>
              <a:t>近傍銀河</a:t>
            </a:r>
            <a:r>
              <a:rPr lang="ja-JP" altLang="en-US" sz="3200" dirty="0" smtClean="0"/>
              <a:t>の詳細観測も</a:t>
            </a:r>
            <a:endParaRPr kumimoji="1" lang="ja-JP" altLang="en-US" sz="3200" dirty="0" smtClean="0"/>
          </a:p>
        </p:txBody>
      </p:sp>
    </p:spTree>
    <p:extLst>
      <p:ext uri="{BB962C8B-B14F-4D97-AF65-F5344CB8AC3E}">
        <p14:creationId xmlns:p14="http://schemas.microsoft.com/office/powerpoint/2010/main" val="2344253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3"/>
          <p:cNvSpPr txBox="1">
            <a:spLocks noChangeArrowheads="1"/>
          </p:cNvSpPr>
          <p:nvPr/>
        </p:nvSpPr>
        <p:spPr bwMode="auto">
          <a:xfrm>
            <a:off x="360363" y="360363"/>
            <a:ext cx="3347541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/>
            <a:r>
              <a:rPr lang="ja-JP" altLang="en-US" sz="4000" dirty="0" smtClean="0"/>
              <a:t>装置開発計画</a:t>
            </a:r>
            <a:endParaRPr lang="ja-JP" altLang="en-US" sz="4000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305941" y="1268760"/>
            <a:ext cx="8532117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1938" indent="-261938">
              <a:buFont typeface="Arial" pitchFamily="34" charset="0"/>
              <a:buChar char="•"/>
            </a:pPr>
            <a:r>
              <a:rPr kumimoji="1" lang="ja-JP" altLang="en-US" sz="3200" dirty="0" smtClean="0"/>
              <a:t>面分光観測を行うことができる光学系</a:t>
            </a:r>
            <a:r>
              <a:rPr kumimoji="1" lang="en-US" altLang="ja-JP" sz="3200" dirty="0" smtClean="0"/>
              <a:t>(</a:t>
            </a:r>
            <a:r>
              <a:rPr kumimoji="1" lang="ja-JP" altLang="en-US" sz="3200" dirty="0" smtClean="0"/>
              <a:t>面分光ユニット</a:t>
            </a:r>
            <a:r>
              <a:rPr kumimoji="1" lang="en-US" altLang="ja-JP" sz="3200" dirty="0" smtClean="0"/>
              <a:t>)</a:t>
            </a:r>
            <a:r>
              <a:rPr kumimoji="1" lang="ja-JP" altLang="en-US" sz="3200" dirty="0" smtClean="0"/>
              <a:t>を開発する</a:t>
            </a:r>
            <a:endParaRPr kumimoji="1" lang="en-US" altLang="ja-JP" sz="3200" dirty="0" smtClean="0"/>
          </a:p>
          <a:p>
            <a:pPr marL="261938" indent="-261938">
              <a:buFont typeface="Arial" pitchFamily="34" charset="0"/>
              <a:buChar char="•"/>
            </a:pPr>
            <a:r>
              <a:rPr kumimoji="1" lang="ja-JP" altLang="en-US" sz="3200" dirty="0" smtClean="0"/>
              <a:t>岡山天体物理観測所にある可視光分光撮像装置</a:t>
            </a:r>
            <a:r>
              <a:rPr kumimoji="1" lang="en-US" altLang="ja-JP" sz="3200" dirty="0" smtClean="0"/>
              <a:t>KOOLS</a:t>
            </a:r>
            <a:r>
              <a:rPr kumimoji="1" lang="ja-JP" altLang="en-US" sz="3200" dirty="0" smtClean="0"/>
              <a:t>に、面分光ユニットを組み込む</a:t>
            </a:r>
            <a:endParaRPr kumimoji="1" lang="en-US" altLang="ja-JP" sz="3200" dirty="0" smtClean="0"/>
          </a:p>
          <a:p>
            <a:pPr marL="261938" indent="-261938">
              <a:buFont typeface="Arial" pitchFamily="34" charset="0"/>
              <a:buChar char="•"/>
            </a:pPr>
            <a:r>
              <a:rPr lang="ja-JP" altLang="en-US" sz="3200" dirty="0" smtClean="0"/>
              <a:t>岡山</a:t>
            </a:r>
            <a:r>
              <a:rPr lang="en-US" altLang="ja-JP" sz="3200" dirty="0" smtClean="0"/>
              <a:t>188cm</a:t>
            </a:r>
            <a:r>
              <a:rPr lang="ja-JP" altLang="en-US" sz="3200" dirty="0" smtClean="0"/>
              <a:t>望遠鏡に</a:t>
            </a:r>
            <a:r>
              <a:rPr lang="en-US" altLang="ja-JP" sz="3200" dirty="0" smtClean="0"/>
              <a:t>KOOLS+</a:t>
            </a:r>
            <a:r>
              <a:rPr lang="ja-JP" altLang="en-US" sz="3200" dirty="0" smtClean="0"/>
              <a:t>面分光ユニットを接続し、面分光ユニットの試験と重力波源候補天体の観測を行う</a:t>
            </a:r>
            <a:endParaRPr lang="en-US" altLang="ja-JP" sz="3200" dirty="0" smtClean="0"/>
          </a:p>
          <a:p>
            <a:pPr marL="261938" indent="-261938">
              <a:buFont typeface="Arial" pitchFamily="34" charset="0"/>
              <a:buChar char="•"/>
            </a:pPr>
            <a:r>
              <a:rPr kumimoji="1" lang="en-US" altLang="ja-JP" sz="3200" dirty="0" smtClean="0"/>
              <a:t>3.8m</a:t>
            </a:r>
            <a:r>
              <a:rPr kumimoji="1" lang="ja-JP" altLang="en-US" sz="3200" dirty="0" smtClean="0"/>
              <a:t>望遠鏡が完成したら、</a:t>
            </a:r>
            <a:r>
              <a:rPr kumimoji="1" lang="en-US" altLang="ja-JP" sz="3200" dirty="0" smtClean="0"/>
              <a:t>KOOLS</a:t>
            </a:r>
            <a:r>
              <a:rPr kumimoji="1" lang="ja-JP" altLang="en-US" sz="3200" dirty="0" smtClean="0"/>
              <a:t>を</a:t>
            </a:r>
            <a:r>
              <a:rPr kumimoji="1" lang="en-US" altLang="ja-JP" sz="3200" dirty="0" smtClean="0"/>
              <a:t>3.8m</a:t>
            </a:r>
            <a:r>
              <a:rPr kumimoji="1" lang="ja-JP" altLang="en-US" sz="3200" dirty="0" smtClean="0"/>
              <a:t>望遠鏡に移動し、観測を行う</a:t>
            </a:r>
          </a:p>
        </p:txBody>
      </p:sp>
    </p:spTree>
    <p:extLst>
      <p:ext uri="{BB962C8B-B14F-4D97-AF65-F5344CB8AC3E}">
        <p14:creationId xmlns:p14="http://schemas.microsoft.com/office/powerpoint/2010/main" val="1925678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2" descr="E:\tmp\kools_layout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4786" y="1284412"/>
            <a:ext cx="7203718" cy="50969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098" name="テキスト ボックス 1"/>
          <p:cNvSpPr txBox="1">
            <a:spLocks noChangeArrowheads="1"/>
          </p:cNvSpPr>
          <p:nvPr/>
        </p:nvSpPr>
        <p:spPr bwMode="auto">
          <a:xfrm>
            <a:off x="360363" y="360363"/>
            <a:ext cx="2627461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ja-JP" sz="4000" dirty="0" smtClean="0"/>
              <a:t>KOOLS</a:t>
            </a:r>
            <a:r>
              <a:rPr lang="ja-JP" altLang="en-US" sz="4000" dirty="0" smtClean="0"/>
              <a:t>現状</a:t>
            </a:r>
            <a:endParaRPr lang="ja-JP" altLang="en-US" sz="4000" dirty="0"/>
          </a:p>
        </p:txBody>
      </p:sp>
      <p:sp>
        <p:nvSpPr>
          <p:cNvPr id="18" name="円/楕円 17"/>
          <p:cNvSpPr/>
          <p:nvPr/>
        </p:nvSpPr>
        <p:spPr>
          <a:xfrm>
            <a:off x="8028384" y="3975440"/>
            <a:ext cx="360040" cy="433387"/>
          </a:xfrm>
          <a:prstGeom prst="ellipse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ln>
                <a:solidFill>
                  <a:sysClr val="windowText" lastClr="000000"/>
                </a:solidFill>
              </a:ln>
            </a:endParaRPr>
          </a:p>
        </p:txBody>
      </p:sp>
      <p:cxnSp>
        <p:nvCxnSpPr>
          <p:cNvPr id="20" name="直線矢印コネクタ 19"/>
          <p:cNvCxnSpPr/>
          <p:nvPr/>
        </p:nvCxnSpPr>
        <p:spPr>
          <a:xfrm flipH="1">
            <a:off x="8208404" y="2056606"/>
            <a:ext cx="180020" cy="1918834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テキスト ボックス 20"/>
          <p:cNvSpPr txBox="1"/>
          <p:nvPr/>
        </p:nvSpPr>
        <p:spPr>
          <a:xfrm>
            <a:off x="7884368" y="1412776"/>
            <a:ext cx="10081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200" dirty="0" smtClean="0"/>
              <a:t>CCD</a:t>
            </a:r>
            <a:endParaRPr kumimoji="1" lang="ja-JP" altLang="en-US" sz="3200" dirty="0" smtClean="0"/>
          </a:p>
        </p:txBody>
      </p:sp>
      <p:cxnSp>
        <p:nvCxnSpPr>
          <p:cNvPr id="35" name="直線コネクタ 34"/>
          <p:cNvCxnSpPr/>
          <p:nvPr/>
        </p:nvCxnSpPr>
        <p:spPr>
          <a:xfrm>
            <a:off x="4355976" y="1284412"/>
            <a:ext cx="0" cy="2907721"/>
          </a:xfrm>
          <a:prstGeom prst="line">
            <a:avLst/>
          </a:prstGeom>
          <a:ln w="571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直線矢印コネクタ 38"/>
          <p:cNvCxnSpPr/>
          <p:nvPr/>
        </p:nvCxnSpPr>
        <p:spPr>
          <a:xfrm>
            <a:off x="4355976" y="4192133"/>
            <a:ext cx="3672408" cy="0"/>
          </a:xfrm>
          <a:prstGeom prst="straightConnector1">
            <a:avLst/>
          </a:prstGeom>
          <a:ln w="57150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テキスト ボックス 1"/>
          <p:cNvSpPr txBox="1"/>
          <p:nvPr/>
        </p:nvSpPr>
        <p:spPr>
          <a:xfrm>
            <a:off x="4355976" y="908720"/>
            <a:ext cx="19442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 smtClean="0"/>
              <a:t>↑ 望遠鏡</a:t>
            </a:r>
          </a:p>
        </p:txBody>
      </p:sp>
    </p:spTree>
    <p:extLst>
      <p:ext uri="{BB962C8B-B14F-4D97-AF65-F5344CB8AC3E}">
        <p14:creationId xmlns:p14="http://schemas.microsoft.com/office/powerpoint/2010/main" val="1917402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2" descr="E:\tmp\kools_layout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4786" y="1284412"/>
            <a:ext cx="7203718" cy="50969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098" name="テキスト ボックス 1"/>
          <p:cNvSpPr txBox="1">
            <a:spLocks noChangeArrowheads="1"/>
          </p:cNvSpPr>
          <p:nvPr/>
        </p:nvSpPr>
        <p:spPr bwMode="auto">
          <a:xfrm>
            <a:off x="360363" y="360363"/>
            <a:ext cx="3203575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ja-JP" sz="4000" dirty="0" smtClean="0"/>
              <a:t>KOOLS</a:t>
            </a:r>
            <a:r>
              <a:rPr lang="ja-JP" altLang="en-US" sz="4000" dirty="0" smtClean="0"/>
              <a:t>改造案</a:t>
            </a:r>
            <a:endParaRPr lang="ja-JP" altLang="en-US" sz="4000" dirty="0"/>
          </a:p>
        </p:txBody>
      </p:sp>
      <p:sp>
        <p:nvSpPr>
          <p:cNvPr id="4" name="正方形/長方形 3"/>
          <p:cNvSpPr/>
          <p:nvPr/>
        </p:nvSpPr>
        <p:spPr>
          <a:xfrm>
            <a:off x="2960255" y="3975440"/>
            <a:ext cx="144463" cy="43338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>
              <a:ln>
                <a:solidFill>
                  <a:sysClr val="windowText" lastClr="000000"/>
                </a:solidFill>
              </a:ln>
            </a:endParaRPr>
          </a:p>
        </p:txBody>
      </p:sp>
      <p:cxnSp>
        <p:nvCxnSpPr>
          <p:cNvPr id="5" name="直線矢印コネクタ 4"/>
          <p:cNvCxnSpPr>
            <a:stCxn id="4102" idx="3"/>
          </p:cNvCxnSpPr>
          <p:nvPr/>
        </p:nvCxnSpPr>
        <p:spPr>
          <a:xfrm flipV="1">
            <a:off x="2053000" y="4408827"/>
            <a:ext cx="907255" cy="415289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02" name="テキスト ボックス 5"/>
          <p:cNvSpPr txBox="1">
            <a:spLocks noChangeArrowheads="1"/>
          </p:cNvSpPr>
          <p:nvPr/>
        </p:nvSpPr>
        <p:spPr bwMode="auto">
          <a:xfrm>
            <a:off x="144825" y="4039891"/>
            <a:ext cx="1908175" cy="156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ja-JP" sz="3200" dirty="0"/>
              <a:t>1</a:t>
            </a:r>
            <a:r>
              <a:rPr lang="ja-JP" altLang="en-US" sz="3200" dirty="0"/>
              <a:t>次元マイクロレンズアレイ</a:t>
            </a:r>
          </a:p>
        </p:txBody>
      </p:sp>
      <p:sp>
        <p:nvSpPr>
          <p:cNvPr id="4104" name="テキスト ボックス 18"/>
          <p:cNvSpPr txBox="1">
            <a:spLocks noChangeArrowheads="1"/>
          </p:cNvSpPr>
          <p:nvPr/>
        </p:nvSpPr>
        <p:spPr bwMode="auto">
          <a:xfrm>
            <a:off x="1242619" y="1705163"/>
            <a:ext cx="1995488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/>
            <a:r>
              <a:rPr lang="ja-JP" altLang="en-US" sz="3200" dirty="0"/>
              <a:t>ファイバー</a:t>
            </a:r>
          </a:p>
        </p:txBody>
      </p:sp>
      <p:cxnSp>
        <p:nvCxnSpPr>
          <p:cNvPr id="9" name="直線矢印コネクタ 8"/>
          <p:cNvCxnSpPr/>
          <p:nvPr/>
        </p:nvCxnSpPr>
        <p:spPr>
          <a:xfrm>
            <a:off x="3238107" y="4192133"/>
            <a:ext cx="4790277" cy="0"/>
          </a:xfrm>
          <a:prstGeom prst="straightConnector1">
            <a:avLst/>
          </a:prstGeom>
          <a:ln w="57150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06" name="テキスト ボックス 11"/>
          <p:cNvSpPr txBox="1">
            <a:spLocks noChangeArrowheads="1"/>
          </p:cNvSpPr>
          <p:nvPr/>
        </p:nvSpPr>
        <p:spPr bwMode="auto">
          <a:xfrm>
            <a:off x="179512" y="6084585"/>
            <a:ext cx="882478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/>
            <a:r>
              <a:rPr lang="ja-JP" altLang="en-US" sz="3200" dirty="0" smtClean="0"/>
              <a:t>融着ファイバーと</a:t>
            </a:r>
            <a:r>
              <a:rPr lang="en-US" altLang="ja-JP" sz="3200" dirty="0" smtClean="0"/>
              <a:t>1</a:t>
            </a:r>
            <a:r>
              <a:rPr lang="ja-JP" altLang="en-US" sz="3200" dirty="0" smtClean="0"/>
              <a:t>次元マイクロレンズアレイを追加 </a:t>
            </a:r>
            <a:endParaRPr lang="ja-JP" altLang="en-US" sz="3200" dirty="0"/>
          </a:p>
        </p:txBody>
      </p:sp>
      <p:sp>
        <p:nvSpPr>
          <p:cNvPr id="13" name="フリーフォーム 12"/>
          <p:cNvSpPr/>
          <p:nvPr/>
        </p:nvSpPr>
        <p:spPr>
          <a:xfrm>
            <a:off x="420914" y="1644500"/>
            <a:ext cx="3770591" cy="2579157"/>
          </a:xfrm>
          <a:custGeom>
            <a:avLst/>
            <a:gdLst>
              <a:gd name="connsiteX0" fmla="*/ 0 w 3770591"/>
              <a:gd name="connsiteY0" fmla="*/ 39157 h 2579157"/>
              <a:gd name="connsiteX1" fmla="*/ 3251200 w 3770591"/>
              <a:gd name="connsiteY1" fmla="*/ 97214 h 2579157"/>
              <a:gd name="connsiteX2" fmla="*/ 3657600 w 3770591"/>
              <a:gd name="connsiteY2" fmla="*/ 880986 h 2579157"/>
              <a:gd name="connsiteX3" fmla="*/ 2148115 w 3770591"/>
              <a:gd name="connsiteY3" fmla="*/ 1084186 h 2579157"/>
              <a:gd name="connsiteX4" fmla="*/ 1857829 w 3770591"/>
              <a:gd name="connsiteY4" fmla="*/ 2085671 h 2579157"/>
              <a:gd name="connsiteX5" fmla="*/ 2133600 w 3770591"/>
              <a:gd name="connsiteY5" fmla="*/ 2579157 h 25791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770591" h="2579157">
                <a:moveTo>
                  <a:pt x="0" y="39157"/>
                </a:moveTo>
                <a:cubicBezTo>
                  <a:pt x="1320800" y="-1967"/>
                  <a:pt x="2641600" y="-43091"/>
                  <a:pt x="3251200" y="97214"/>
                </a:cubicBezTo>
                <a:cubicBezTo>
                  <a:pt x="3860800" y="237519"/>
                  <a:pt x="3841448" y="716491"/>
                  <a:pt x="3657600" y="880986"/>
                </a:cubicBezTo>
                <a:cubicBezTo>
                  <a:pt x="3473752" y="1045481"/>
                  <a:pt x="2448077" y="883405"/>
                  <a:pt x="2148115" y="1084186"/>
                </a:cubicBezTo>
                <a:cubicBezTo>
                  <a:pt x="1848153" y="1284967"/>
                  <a:pt x="1860248" y="1836509"/>
                  <a:pt x="1857829" y="2085671"/>
                </a:cubicBezTo>
                <a:cubicBezTo>
                  <a:pt x="1855410" y="2334833"/>
                  <a:pt x="1994505" y="2456995"/>
                  <a:pt x="2133600" y="2579157"/>
                </a:cubicBezTo>
              </a:path>
            </a:pathLst>
          </a:custGeom>
          <a:noFill/>
          <a:ln w="571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5" name="直線コネクタ 14"/>
          <p:cNvCxnSpPr>
            <a:stCxn id="13" idx="5"/>
            <a:endCxn id="4" idx="1"/>
          </p:cNvCxnSpPr>
          <p:nvPr/>
        </p:nvCxnSpPr>
        <p:spPr>
          <a:xfrm flipV="1">
            <a:off x="2554514" y="4192134"/>
            <a:ext cx="405741" cy="31523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円/楕円 17"/>
          <p:cNvSpPr/>
          <p:nvPr/>
        </p:nvSpPr>
        <p:spPr>
          <a:xfrm>
            <a:off x="8028384" y="3975440"/>
            <a:ext cx="360040" cy="433387"/>
          </a:xfrm>
          <a:prstGeom prst="ellipse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ln>
                <a:solidFill>
                  <a:sysClr val="windowText" lastClr="000000"/>
                </a:solidFill>
              </a:ln>
            </a:endParaRPr>
          </a:p>
        </p:txBody>
      </p:sp>
      <p:cxnSp>
        <p:nvCxnSpPr>
          <p:cNvPr id="20" name="直線矢印コネクタ 19"/>
          <p:cNvCxnSpPr/>
          <p:nvPr/>
        </p:nvCxnSpPr>
        <p:spPr>
          <a:xfrm flipH="1">
            <a:off x="8208404" y="2056606"/>
            <a:ext cx="180020" cy="1918834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テキスト ボックス 20"/>
          <p:cNvSpPr txBox="1"/>
          <p:nvPr/>
        </p:nvSpPr>
        <p:spPr>
          <a:xfrm>
            <a:off x="7884368" y="1412776"/>
            <a:ext cx="10081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200" dirty="0" smtClean="0"/>
              <a:t>CCD</a:t>
            </a:r>
            <a:endParaRPr kumimoji="1" lang="ja-JP" altLang="en-US" sz="3200" dirty="0" smtClean="0"/>
          </a:p>
        </p:txBody>
      </p:sp>
      <p:cxnSp>
        <p:nvCxnSpPr>
          <p:cNvPr id="27" name="直線コネクタ 26"/>
          <p:cNvCxnSpPr>
            <a:stCxn id="13" idx="5"/>
          </p:cNvCxnSpPr>
          <p:nvPr/>
        </p:nvCxnSpPr>
        <p:spPr>
          <a:xfrm>
            <a:off x="2554514" y="4223657"/>
            <a:ext cx="405741" cy="120878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線コネクタ 29"/>
          <p:cNvCxnSpPr/>
          <p:nvPr/>
        </p:nvCxnSpPr>
        <p:spPr>
          <a:xfrm flipV="1">
            <a:off x="2554514" y="4077072"/>
            <a:ext cx="405741" cy="130823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直線コネクタ 32"/>
          <p:cNvCxnSpPr/>
          <p:nvPr/>
        </p:nvCxnSpPr>
        <p:spPr>
          <a:xfrm>
            <a:off x="2554514" y="4207895"/>
            <a:ext cx="405741" cy="68320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直線コネクタ 36"/>
          <p:cNvCxnSpPr>
            <a:stCxn id="13" idx="5"/>
          </p:cNvCxnSpPr>
          <p:nvPr/>
        </p:nvCxnSpPr>
        <p:spPr>
          <a:xfrm flipV="1">
            <a:off x="2554514" y="4142483"/>
            <a:ext cx="405741" cy="81174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テキスト ボックス 1"/>
          <p:cNvSpPr txBox="1"/>
          <p:nvPr/>
        </p:nvSpPr>
        <p:spPr>
          <a:xfrm>
            <a:off x="107504" y="1068388"/>
            <a:ext cx="194409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 smtClean="0"/>
              <a:t>← 望遠鏡</a:t>
            </a:r>
          </a:p>
        </p:txBody>
      </p:sp>
    </p:spTree>
    <p:extLst>
      <p:ext uri="{BB962C8B-B14F-4D97-AF65-F5344CB8AC3E}">
        <p14:creationId xmlns:p14="http://schemas.microsoft.com/office/powerpoint/2010/main" val="306438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テキスト ボックス 3"/>
          <p:cNvSpPr txBox="1">
            <a:spLocks noChangeArrowheads="1"/>
          </p:cNvSpPr>
          <p:nvPr/>
        </p:nvSpPr>
        <p:spPr bwMode="auto">
          <a:xfrm>
            <a:off x="360362" y="360363"/>
            <a:ext cx="2915494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/>
            <a:r>
              <a:rPr lang="ja-JP" altLang="en-US" sz="4000" dirty="0"/>
              <a:t>完成予想</a:t>
            </a:r>
            <a:r>
              <a:rPr lang="ja-JP" altLang="en-US" sz="4000" dirty="0" smtClean="0"/>
              <a:t>図</a:t>
            </a:r>
            <a:endParaRPr lang="ja-JP" altLang="en-US" sz="4000" dirty="0"/>
          </a:p>
        </p:txBody>
      </p:sp>
      <p:pic>
        <p:nvPicPr>
          <p:cNvPr id="4100" name="図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2800" y="752909"/>
            <a:ext cx="5757672" cy="57576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テキスト ボックス 13"/>
          <p:cNvSpPr txBox="1"/>
          <p:nvPr/>
        </p:nvSpPr>
        <p:spPr>
          <a:xfrm>
            <a:off x="4635335" y="5220489"/>
            <a:ext cx="1304817" cy="58477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ja-JP" sz="3200" dirty="0" smtClean="0"/>
              <a:t>KOOLS</a:t>
            </a:r>
            <a:endParaRPr lang="ja-JP" altLang="en-US" sz="3200" dirty="0"/>
          </a:p>
        </p:txBody>
      </p:sp>
      <p:sp>
        <p:nvSpPr>
          <p:cNvPr id="3" name="フリーフォーム 2"/>
          <p:cNvSpPr/>
          <p:nvPr/>
        </p:nvSpPr>
        <p:spPr>
          <a:xfrm>
            <a:off x="4589400" y="3875314"/>
            <a:ext cx="1521443" cy="1654629"/>
          </a:xfrm>
          <a:custGeom>
            <a:avLst/>
            <a:gdLst>
              <a:gd name="connsiteX0" fmla="*/ 389000 w 1521443"/>
              <a:gd name="connsiteY0" fmla="*/ 0 h 1654629"/>
              <a:gd name="connsiteX1" fmla="*/ 55171 w 1521443"/>
              <a:gd name="connsiteY1" fmla="*/ 391886 h 1654629"/>
              <a:gd name="connsiteX2" fmla="*/ 1405000 w 1521443"/>
              <a:gd name="connsiteY2" fmla="*/ 696686 h 1654629"/>
              <a:gd name="connsiteX3" fmla="*/ 1361457 w 1521443"/>
              <a:gd name="connsiteY3" fmla="*/ 1654629 h 16546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21443" h="1654629">
                <a:moveTo>
                  <a:pt x="389000" y="0"/>
                </a:moveTo>
                <a:cubicBezTo>
                  <a:pt x="137419" y="137886"/>
                  <a:pt x="-114162" y="275772"/>
                  <a:pt x="55171" y="391886"/>
                </a:cubicBezTo>
                <a:cubicBezTo>
                  <a:pt x="224504" y="508000"/>
                  <a:pt x="1187286" y="486229"/>
                  <a:pt x="1405000" y="696686"/>
                </a:cubicBezTo>
                <a:cubicBezTo>
                  <a:pt x="1622714" y="907143"/>
                  <a:pt x="1492085" y="1280886"/>
                  <a:pt x="1361457" y="1654629"/>
                </a:cubicBezTo>
              </a:path>
            </a:pathLst>
          </a:custGeom>
          <a:noFill/>
          <a:ln w="381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10472" y="1268760"/>
            <a:ext cx="2952328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1938" indent="-261938">
              <a:buFont typeface="Arial" pitchFamily="34" charset="0"/>
              <a:buChar char="•"/>
            </a:pPr>
            <a:r>
              <a:rPr kumimoji="1" lang="ja-JP" altLang="en-US" sz="3200" dirty="0" smtClean="0"/>
              <a:t>面分光装置は他の装置の邪魔にならない場所に置く</a:t>
            </a:r>
            <a:endParaRPr kumimoji="1" lang="en-US" altLang="ja-JP" sz="3200" dirty="0" smtClean="0"/>
          </a:p>
          <a:p>
            <a:pPr marL="261938" indent="-261938">
              <a:buFont typeface="Arial" pitchFamily="34" charset="0"/>
              <a:buChar char="•"/>
            </a:pPr>
            <a:r>
              <a:rPr lang="ja-JP" altLang="en-US" sz="3200" dirty="0"/>
              <a:t>天体からの光</a:t>
            </a:r>
            <a:r>
              <a:rPr lang="ja-JP" altLang="en-US" sz="3200" dirty="0" smtClean="0"/>
              <a:t>は、光ファイバーを使って面分光装置に入れる</a:t>
            </a:r>
            <a:endParaRPr kumimoji="1" lang="ja-JP" altLang="en-US" sz="3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テキスト ボックス 3"/>
          <p:cNvSpPr txBox="1">
            <a:spLocks noChangeArrowheads="1"/>
          </p:cNvSpPr>
          <p:nvPr/>
        </p:nvSpPr>
        <p:spPr bwMode="auto">
          <a:xfrm>
            <a:off x="360363" y="360363"/>
            <a:ext cx="3563937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/>
            <a:r>
              <a:rPr lang="ja-JP" altLang="en-US" sz="4000"/>
              <a:t>融着ファイバー</a:t>
            </a: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355562" y="1166653"/>
            <a:ext cx="4355653" cy="55092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61938" indent="-261938">
              <a:buFont typeface="Arial" pitchFamily="34" charset="0"/>
              <a:buChar char="•"/>
              <a:defRPr/>
            </a:pPr>
            <a:r>
              <a:rPr lang="ja-JP" altLang="en-US" sz="3200" dirty="0"/>
              <a:t>光ファイバー素線のクラッド同士を熱と圧力で融着し、六角形の蜂の巣状に束ねた</a:t>
            </a:r>
            <a:r>
              <a:rPr lang="ja-JP" altLang="en-US" sz="3200" dirty="0" smtClean="0"/>
              <a:t>もの</a:t>
            </a:r>
            <a:endParaRPr lang="en-US" altLang="ja-JP" sz="3200" dirty="0" smtClean="0"/>
          </a:p>
          <a:p>
            <a:pPr marL="261938" indent="-261938">
              <a:buFont typeface="Arial" pitchFamily="34" charset="0"/>
              <a:buChar char="•"/>
              <a:defRPr/>
            </a:pPr>
            <a:r>
              <a:rPr lang="ja-JP" altLang="en-US" sz="3200" dirty="0" smtClean="0"/>
              <a:t>融着側を天体像面に置き、非融着側のファイバーを一列に並べて分光装置に置くことで、面分光が可能に</a:t>
            </a:r>
            <a:endParaRPr lang="en-US" altLang="ja-JP" sz="3200" dirty="0" smtClean="0"/>
          </a:p>
          <a:p>
            <a:pPr marL="261938" indent="-261938">
              <a:buFont typeface="Arial" pitchFamily="34" charset="0"/>
              <a:buChar char="•"/>
              <a:defRPr/>
            </a:pPr>
            <a:r>
              <a:rPr lang="ja-JP" altLang="en-US" sz="3200" dirty="0" smtClean="0"/>
              <a:t>実際の装置に使えるか試験中</a:t>
            </a:r>
            <a:endParaRPr lang="en-US" altLang="ja-JP" sz="3200" dirty="0"/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858" r="36284"/>
          <a:stretch/>
        </p:blipFill>
        <p:spPr>
          <a:xfrm>
            <a:off x="7596336" y="-19202"/>
            <a:ext cx="1227973" cy="6858000"/>
          </a:xfrm>
          <a:prstGeom prst="rect">
            <a:avLst/>
          </a:prstGeom>
        </p:spPr>
      </p:pic>
      <p:sp>
        <p:nvSpPr>
          <p:cNvPr id="9" name="円/楕円 8"/>
          <p:cNvSpPr/>
          <p:nvPr/>
        </p:nvSpPr>
        <p:spPr>
          <a:xfrm>
            <a:off x="5652160" y="1068388"/>
            <a:ext cx="360000" cy="360000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ln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5" name="下矢印 4"/>
          <p:cNvSpPr/>
          <p:nvPr/>
        </p:nvSpPr>
        <p:spPr>
          <a:xfrm>
            <a:off x="5796817" y="2070674"/>
            <a:ext cx="552015" cy="576064"/>
          </a:xfrm>
          <a:prstGeom prst="downArrow">
            <a:avLst/>
          </a:prstGeom>
          <a:solidFill>
            <a:schemeClr val="accent1">
              <a:lumMod val="40000"/>
              <a:lumOff val="6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ln>
                <a:solidFill>
                  <a:sysClr val="windowText" lastClr="000000"/>
                </a:solidFill>
              </a:ln>
            </a:endParaRPr>
          </a:p>
        </p:txBody>
      </p:sp>
      <p:pic>
        <p:nvPicPr>
          <p:cNvPr id="16" name="Picture 2" descr="E:\tmp\image-fused-all-20121211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0072" y="2810936"/>
            <a:ext cx="1705503" cy="17281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テキスト ボックス 5"/>
          <p:cNvSpPr txBox="1"/>
          <p:nvPr/>
        </p:nvSpPr>
        <p:spPr>
          <a:xfrm>
            <a:off x="5300691" y="5152360"/>
            <a:ext cx="216024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dirty="0"/>
              <a:t>融着</a:t>
            </a:r>
            <a:r>
              <a:rPr lang="ja-JP" altLang="en-US" sz="3200" dirty="0" smtClean="0"/>
              <a:t>ファイバー </a:t>
            </a:r>
            <a:r>
              <a:rPr lang="en-US" altLang="ja-JP" sz="3200" dirty="0" smtClean="0"/>
              <a:t>(</a:t>
            </a:r>
            <a:r>
              <a:rPr lang="ja-JP" altLang="en-US" sz="3200" dirty="0" smtClean="0"/>
              <a:t>上が融着側</a:t>
            </a:r>
            <a:r>
              <a:rPr lang="en-US" altLang="ja-JP" sz="3200" dirty="0" smtClean="0"/>
              <a:t>)</a:t>
            </a:r>
            <a:endParaRPr kumimoji="1" lang="ja-JP" altLang="en-US" sz="3200" dirty="0" smtClean="0"/>
          </a:p>
        </p:txBody>
      </p:sp>
      <p:sp>
        <p:nvSpPr>
          <p:cNvPr id="15" name="円/楕円 14"/>
          <p:cNvSpPr/>
          <p:nvPr/>
        </p:nvSpPr>
        <p:spPr>
          <a:xfrm>
            <a:off x="6012160" y="1068388"/>
            <a:ext cx="360000" cy="360000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ln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17" name="円/楕円 16"/>
          <p:cNvSpPr/>
          <p:nvPr/>
        </p:nvSpPr>
        <p:spPr>
          <a:xfrm>
            <a:off x="5832160" y="476672"/>
            <a:ext cx="360000" cy="360000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ln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18" name="円/楕円 17"/>
          <p:cNvSpPr/>
          <p:nvPr/>
        </p:nvSpPr>
        <p:spPr>
          <a:xfrm>
            <a:off x="5537383" y="708388"/>
            <a:ext cx="360000" cy="360000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ln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19" name="円/楕円 18"/>
          <p:cNvSpPr/>
          <p:nvPr/>
        </p:nvSpPr>
        <p:spPr>
          <a:xfrm>
            <a:off x="6112743" y="714375"/>
            <a:ext cx="360000" cy="360000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ln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20" name="円/楕円 19"/>
          <p:cNvSpPr/>
          <p:nvPr/>
        </p:nvSpPr>
        <p:spPr>
          <a:xfrm>
            <a:off x="5177383" y="620688"/>
            <a:ext cx="360000" cy="360000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ln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21" name="円/楕円 20"/>
          <p:cNvSpPr/>
          <p:nvPr/>
        </p:nvSpPr>
        <p:spPr>
          <a:xfrm>
            <a:off x="5264562" y="980728"/>
            <a:ext cx="360000" cy="360000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ln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22" name="円/楕円 21"/>
          <p:cNvSpPr/>
          <p:nvPr/>
        </p:nvSpPr>
        <p:spPr>
          <a:xfrm>
            <a:off x="5379207" y="1340768"/>
            <a:ext cx="360000" cy="360000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ln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23" name="円/楕円 22"/>
          <p:cNvSpPr/>
          <p:nvPr/>
        </p:nvSpPr>
        <p:spPr>
          <a:xfrm>
            <a:off x="5735299" y="1428388"/>
            <a:ext cx="360000" cy="360000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ln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24" name="円/楕円 23"/>
          <p:cNvSpPr/>
          <p:nvPr/>
        </p:nvSpPr>
        <p:spPr>
          <a:xfrm>
            <a:off x="6094566" y="1421981"/>
            <a:ext cx="360000" cy="360000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ln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25" name="円/楕円 24"/>
          <p:cNvSpPr/>
          <p:nvPr/>
        </p:nvSpPr>
        <p:spPr>
          <a:xfrm>
            <a:off x="6372160" y="1153999"/>
            <a:ext cx="360000" cy="360000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ln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26" name="円/楕円 25"/>
          <p:cNvSpPr/>
          <p:nvPr/>
        </p:nvSpPr>
        <p:spPr>
          <a:xfrm>
            <a:off x="6473616" y="793999"/>
            <a:ext cx="360000" cy="360000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ln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27" name="円/楕円 26"/>
          <p:cNvSpPr/>
          <p:nvPr/>
        </p:nvSpPr>
        <p:spPr>
          <a:xfrm>
            <a:off x="6350622" y="433999"/>
            <a:ext cx="360000" cy="360000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ln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28" name="円/楕円 27"/>
          <p:cNvSpPr/>
          <p:nvPr/>
        </p:nvSpPr>
        <p:spPr>
          <a:xfrm>
            <a:off x="6066571" y="180363"/>
            <a:ext cx="360000" cy="360000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ln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29" name="円/楕円 28"/>
          <p:cNvSpPr/>
          <p:nvPr/>
        </p:nvSpPr>
        <p:spPr>
          <a:xfrm>
            <a:off x="5414533" y="341122"/>
            <a:ext cx="360000" cy="360000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ln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30" name="円/楕円 29"/>
          <p:cNvSpPr/>
          <p:nvPr/>
        </p:nvSpPr>
        <p:spPr>
          <a:xfrm>
            <a:off x="5708456" y="144303"/>
            <a:ext cx="360000" cy="360000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ln>
                <a:solidFill>
                  <a:sysClr val="windowText" lastClr="000000"/>
                </a:solidFill>
              </a:ln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 w="28575">
          <a:solidFill>
            <a:schemeClr val="tx1"/>
          </a:solidFill>
        </a:ln>
      </a:spPr>
      <a:bodyPr rtlCol="0" anchor="ctr"/>
      <a:lstStyle>
        <a:defPPr algn="ctr">
          <a:defRPr dirty="0" smtClean="0">
            <a:ln>
              <a:solidFill>
                <a:sysClr val="windowText" lastClr="000000"/>
              </a:solidFill>
            </a:ln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8575">
          <a:solidFill>
            <a:srgbClr val="00B050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kumimoji="1" sz="3200"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2120</TotalTime>
  <Words>551</Words>
  <Application>Microsoft Office PowerPoint</Application>
  <PresentationFormat>画面に合わせる (4:3)</PresentationFormat>
  <Paragraphs>78</Paragraphs>
  <Slides>12</Slides>
  <Notes>3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12</vt:i4>
      </vt:variant>
    </vt:vector>
  </HeadingPairs>
  <TitlesOfParts>
    <vt:vector size="13" baseType="lpstr">
      <vt:lpstr>Office ​​テーマ</vt:lpstr>
      <vt:lpstr>京大3.8m望遠鏡用 面分光装置開発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3.8m望遠鏡用 プロトタイプ面分光器計画</dc:title>
  <dc:creator>kazuya</dc:creator>
  <cp:lastModifiedBy>mikio</cp:lastModifiedBy>
  <cp:revision>134</cp:revision>
  <dcterms:created xsi:type="dcterms:W3CDTF">2012-10-04T03:06:51Z</dcterms:created>
  <dcterms:modified xsi:type="dcterms:W3CDTF">2013-02-12T07:33:50Z</dcterms:modified>
</cp:coreProperties>
</file>