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85" r:id="rId4"/>
    <p:sldId id="286" r:id="rId5"/>
    <p:sldId id="272" r:id="rId6"/>
    <p:sldId id="287" r:id="rId7"/>
    <p:sldId id="288" r:id="rId8"/>
    <p:sldId id="292" r:id="rId9"/>
    <p:sldId id="289" r:id="rId10"/>
    <p:sldId id="291" r:id="rId11"/>
    <p:sldId id="283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C89E-C3DA-4D95-8CB6-CE2755592852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51D1-BC53-4DBB-90DF-906247433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9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23E2D-107E-4CBD-BF75-D3EFA8E88F42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89B3-EBC5-4BDF-9FF0-D43FED5EA9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17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7F66-1DF6-493D-8220-791B7950DFB1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D7AA-AED5-4180-B299-4D144D5CD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F6CD-6C73-4B35-AB1F-CC13009891A3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F884-D53F-4AEB-A87F-5D13574CF3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C248-4575-41DF-A765-388CFC4F2F89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DB38-DCDE-4725-BFCF-E5335E463A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4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0C08-255C-44D0-A5A1-9329F356A6CD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D88A-F550-4887-A1FC-666AE50362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87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6F92-55D7-4FDC-ACD6-5ECB7504ECA9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475A-CD99-4259-8AF1-2697F8E2E0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2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94A4-3B8A-4533-BB54-D03BC7DE6430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9B8D-1AB9-482E-A554-86D8CBAF8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8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7BFF-1DA9-4D35-8AC5-D08C868A4FC0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D6-3EE6-496B-9503-4776B7D7C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06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DE89-57BB-47F7-9505-0326B377DE5C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FD78-B349-49BD-A031-8C9FBDE64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7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CC03-9838-4EAC-950E-3269A63E0E7A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950A-40B7-4E91-9F84-BA503846E5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51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B6D9-613F-42CE-9005-DABB1E09C5DA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9F9-C426-4117-9F14-BA4EF265C7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3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757AF8-0D01-4FBE-B9E0-38B9ED62AF4D}" type="datetimeFigureOut">
              <a:rPr lang="ja-JP" altLang="en-US"/>
              <a:pPr>
                <a:defRPr/>
              </a:pPr>
              <a:t>2013/5/21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96DDEA-90BC-46B3-8F60-9A8554E6E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259632" y="2066072"/>
            <a:ext cx="6624736" cy="1938992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ja-JP" sz="6000" dirty="0" smtClean="0"/>
              <a:t>3.8m</a:t>
            </a:r>
            <a:r>
              <a:rPr lang="ja-JP" altLang="en-US" sz="6000" dirty="0" smtClean="0"/>
              <a:t>望遠鏡用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ja-JP" altLang="en-US" sz="6000" dirty="0" smtClean="0"/>
              <a:t>面分光装置開発</a:t>
            </a: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4750916"/>
            <a:ext cx="7344816" cy="622300"/>
          </a:xfrm>
        </p:spPr>
        <p:txBody>
          <a:bodyPr/>
          <a:lstStyle/>
          <a:p>
            <a:pPr eaLnBrk="1" hangingPunct="1"/>
            <a:r>
              <a:rPr lang="ja-JP" altLang="en-US" sz="4000" dirty="0" smtClean="0">
                <a:solidFill>
                  <a:schemeClr val="tx1"/>
                </a:solidFill>
              </a:rPr>
              <a:t>太田 耕司、松林 和也 </a:t>
            </a:r>
            <a:r>
              <a:rPr lang="en-US" altLang="ja-JP" sz="4000" dirty="0" smtClean="0">
                <a:solidFill>
                  <a:schemeClr val="tx1"/>
                </a:solidFill>
              </a:rPr>
              <a:t>(</a:t>
            </a:r>
            <a:r>
              <a:rPr lang="ja-JP" altLang="en-US" sz="4000" dirty="0" smtClean="0">
                <a:solidFill>
                  <a:schemeClr val="tx1"/>
                </a:solidFill>
              </a:rPr>
              <a:t>京都大学</a:t>
            </a:r>
            <a:r>
              <a:rPr lang="en-US" altLang="ja-JP" sz="4000" dirty="0" smtClean="0">
                <a:solidFill>
                  <a:schemeClr val="tx1"/>
                </a:solidFill>
              </a:rPr>
              <a:t>)</a:t>
            </a:r>
            <a:endParaRPr lang="ja-JP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96136" y="7598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望遠鏡技術検討会 </a:t>
            </a:r>
            <a:r>
              <a:rPr kumimoji="1" lang="en-US" altLang="ja-JP" dirty="0" smtClean="0"/>
              <a:t>(2013/5/17)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0000" y="360000"/>
            <a:ext cx="377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ファイバーアレイ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772" y="1090743"/>
            <a:ext cx="83164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光ファイバー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非融着側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からの光をマイクロレンズアレイ入れるために、ファイバーをきれいに並べる必要あり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-&gt;</a:t>
            </a:r>
            <a:r>
              <a:rPr lang="ja-JP" altLang="en-US" sz="3200" dirty="0" smtClean="0"/>
              <a:t> 光ファイバー</a:t>
            </a:r>
            <a:r>
              <a:rPr kumimoji="1" lang="ja-JP" altLang="en-US" sz="3200" dirty="0" smtClean="0"/>
              <a:t>を</a:t>
            </a:r>
            <a:r>
              <a:rPr kumimoji="1" lang="en-US" altLang="ja-JP" sz="3200" dirty="0" smtClean="0"/>
              <a:t>V</a:t>
            </a:r>
            <a:r>
              <a:rPr kumimoji="1" lang="ja-JP" altLang="en-US" sz="3200" dirty="0" smtClean="0"/>
              <a:t>字溝基板に並べて、一次元アレイ化することを検討中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(</a:t>
            </a:r>
            <a:r>
              <a:rPr lang="ja-JP" altLang="en-US" sz="3200" dirty="0" smtClean="0"/>
              <a:t>参考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 モリテックス社 </a:t>
            </a:r>
            <a:r>
              <a:rPr lang="en-US" altLang="ja-JP" sz="3200" dirty="0" smtClean="0"/>
              <a:t>V</a:t>
            </a:r>
            <a:r>
              <a:rPr lang="ja-JP" altLang="en-US" sz="3200" dirty="0" smtClean="0"/>
              <a:t>字溝基板 市販品</a:t>
            </a:r>
            <a:endParaRPr lang="en-US" altLang="ja-JP" sz="3200" dirty="0" smtClean="0"/>
          </a:p>
          <a:p>
            <a:pPr marL="719138" lvl="1" indent="-261938">
              <a:buFont typeface="Arial" pitchFamily="34" charset="0"/>
              <a:buChar char="•"/>
            </a:pPr>
            <a:r>
              <a:rPr lang="ja-JP" altLang="en-US" sz="3200" dirty="0" smtClean="0"/>
              <a:t>ファイバーコアピッチ</a:t>
            </a:r>
            <a:r>
              <a:rPr lang="en-US" altLang="ja-JP" sz="3200" dirty="0" smtClean="0"/>
              <a:t>: 250 </a:t>
            </a:r>
            <a:r>
              <a:rPr lang="en-US" altLang="ja-JP" sz="3200" dirty="0" smtClean="0">
                <a:latin typeface="Symbol" pitchFamily="18" charset="2"/>
              </a:rPr>
              <a:t>m</a:t>
            </a:r>
            <a:r>
              <a:rPr lang="en-US" altLang="ja-JP" sz="3200" dirty="0" smtClean="0"/>
              <a:t>m ± &lt; 1.0 </a:t>
            </a:r>
            <a:r>
              <a:rPr lang="en-US" altLang="ja-JP" sz="3200" dirty="0" smtClean="0">
                <a:latin typeface="Symbol" pitchFamily="18" charset="2"/>
              </a:rPr>
              <a:t>m</a:t>
            </a:r>
            <a:r>
              <a:rPr lang="en-US" altLang="ja-JP" sz="3200" dirty="0" smtClean="0"/>
              <a:t>m</a:t>
            </a:r>
            <a:endParaRPr kumimoji="1" lang="ja-JP" altLang="en-US" sz="32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9" t="26054" r="50239" b="47389"/>
          <a:stretch/>
        </p:blipFill>
        <p:spPr>
          <a:xfrm>
            <a:off x="2249976" y="5142099"/>
            <a:ext cx="6454092" cy="134401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72" y="5158190"/>
            <a:ext cx="1456665" cy="139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38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0000" y="360000"/>
            <a:ext cx="45496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/>
              <a:t>今後</a:t>
            </a:r>
            <a:r>
              <a:rPr lang="ja-JP" altLang="en-US" sz="4000" dirty="0" smtClean="0"/>
              <a:t>のスケジュール</a:t>
            </a:r>
            <a:endParaRPr lang="en-US" altLang="ja-JP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303806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2013</a:t>
            </a:r>
            <a:r>
              <a:rPr lang="ja-JP" altLang="en-US" sz="3200" dirty="0" smtClean="0"/>
              <a:t>年度前期</a:t>
            </a:r>
            <a:r>
              <a:rPr lang="en-US" altLang="ja-JP" sz="3200" dirty="0" smtClean="0"/>
              <a:t>: </a:t>
            </a:r>
            <a:r>
              <a:rPr kumimoji="1" lang="ja-JP" altLang="en-US" sz="3200" dirty="0" smtClean="0"/>
              <a:t>軽く融着したファイバーバンドル</a:t>
            </a:r>
            <a:r>
              <a:rPr lang="ja-JP" altLang="en-US" sz="3200" dirty="0"/>
              <a:t>の</a:t>
            </a:r>
            <a:r>
              <a:rPr kumimoji="1" lang="ja-JP" altLang="en-US" sz="3200" dirty="0" smtClean="0"/>
              <a:t>性能試験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2013</a:t>
            </a:r>
            <a:r>
              <a:rPr kumimoji="1" lang="ja-JP" altLang="en-US" sz="3200" dirty="0" smtClean="0"/>
              <a:t>年度</a:t>
            </a:r>
            <a:r>
              <a:rPr lang="ja-JP" altLang="en-US" sz="3200" dirty="0" smtClean="0"/>
              <a:t>後期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面分光ユニットの作成、</a:t>
            </a:r>
            <a:r>
              <a:rPr kumimoji="1" lang="en-US" altLang="ja-JP" sz="3200" dirty="0" smtClean="0"/>
              <a:t>KOOLS</a:t>
            </a:r>
            <a:r>
              <a:rPr kumimoji="1" lang="ja-JP" altLang="en-US" sz="3200" dirty="0" smtClean="0"/>
              <a:t>に組み込み、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可能なら</a:t>
            </a:r>
            <a:r>
              <a:rPr kumimoji="1" lang="en-US" altLang="ja-JP" sz="3200" dirty="0" smtClean="0"/>
              <a:t>)188cm</a:t>
            </a:r>
            <a:r>
              <a:rPr kumimoji="1" lang="ja-JP" altLang="en-US" sz="3200" dirty="0" smtClean="0"/>
              <a:t>望遠鏡に接続して試験観測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2014-15</a:t>
            </a:r>
            <a:r>
              <a:rPr lang="ja-JP" altLang="en-US" sz="3200" dirty="0" smtClean="0"/>
              <a:t>年度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観測データ解析パイプラインの整備、サイエンス観測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2016</a:t>
            </a:r>
            <a:r>
              <a:rPr kumimoji="1" lang="ja-JP" altLang="en-US" sz="3200" dirty="0" smtClean="0"/>
              <a:t>年度</a:t>
            </a:r>
            <a:r>
              <a:rPr kumimoji="1" lang="en-US" altLang="ja-JP" sz="3200" dirty="0" smtClean="0"/>
              <a:t>: 3.8m</a:t>
            </a:r>
            <a:r>
              <a:rPr kumimoji="1" lang="ja-JP" altLang="en-US" sz="3200" dirty="0" smtClean="0"/>
              <a:t>望遠鏡で観測するためのインターフェイス作成、試験観測</a:t>
            </a:r>
          </a:p>
        </p:txBody>
      </p:sp>
    </p:spTree>
    <p:extLst>
      <p:ext uri="{BB962C8B-B14F-4D97-AF65-F5344CB8AC3E}">
        <p14:creationId xmlns:p14="http://schemas.microsoft.com/office/powerpoint/2010/main" val="40665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7075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目的と研究計画</a:t>
            </a:r>
            <a:endParaRPr lang="ja-JP" altLang="en-US" sz="4000" dirty="0"/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306388" y="1154113"/>
            <a:ext cx="853122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19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indent="0" eaLnBrk="1" hangingPunct="1"/>
            <a:r>
              <a:rPr lang="ja-JP" altLang="en-US" sz="3200" dirty="0" smtClean="0">
                <a:solidFill>
                  <a:srgbClr val="FF0000"/>
                </a:solidFill>
              </a:rPr>
              <a:t>重力波源候補天体の即時分光データを取得</a:t>
            </a:r>
            <a:r>
              <a:rPr lang="ja-JP" altLang="en-US" sz="3200" dirty="0">
                <a:solidFill>
                  <a:srgbClr val="FF0000"/>
                </a:solidFill>
              </a:rPr>
              <a:t>し</a:t>
            </a:r>
            <a:r>
              <a:rPr lang="ja-JP" altLang="en-US" sz="3200" dirty="0" smtClean="0">
                <a:solidFill>
                  <a:srgbClr val="FF0000"/>
                </a:solidFill>
              </a:rPr>
              <a:t>、天体までの距離や詳細構造を明らかにする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0363" y="2492896"/>
            <a:ext cx="43556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研究計画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光ファイバーを用いた面分光ユニットを開発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既存</a:t>
            </a:r>
            <a:r>
              <a:rPr lang="ja-JP" altLang="en-US" sz="3200" dirty="0" smtClean="0"/>
              <a:t>の分光器</a:t>
            </a:r>
            <a:r>
              <a:rPr lang="en-US" altLang="ja-JP" sz="3200" dirty="0" smtClean="0"/>
              <a:t>KOOLS</a:t>
            </a:r>
            <a:r>
              <a:rPr lang="ja-JP" altLang="en-US" sz="3200" dirty="0" smtClean="0"/>
              <a:t>に面分光ユニットを組み込む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188cm</a:t>
            </a:r>
            <a:r>
              <a:rPr lang="ja-JP" altLang="en-US" sz="3200" dirty="0" smtClean="0"/>
              <a:t>望遠鏡、</a:t>
            </a:r>
            <a:r>
              <a:rPr lang="en-US" altLang="ja-JP" sz="3200" dirty="0" smtClean="0"/>
              <a:t>3.8m</a:t>
            </a:r>
            <a:r>
              <a:rPr lang="ja-JP" altLang="en-US" sz="3200" dirty="0" smtClean="0"/>
              <a:t>望遠鏡で観測</a:t>
            </a:r>
            <a:endParaRPr lang="en-US" altLang="ja-JP" sz="32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395" y="2521609"/>
            <a:ext cx="4209835" cy="252399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860032" y="5301208"/>
            <a:ext cx="3977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(</a:t>
            </a:r>
            <a:r>
              <a:rPr lang="ja-JP" altLang="en-US" sz="3200" dirty="0" smtClean="0"/>
              <a:t>大阪市立大学ホームページより</a:t>
            </a:r>
            <a:r>
              <a:rPr lang="en-US" altLang="ja-JP" sz="3200" dirty="0" smtClean="0"/>
              <a:t>)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吹き出し 16"/>
          <p:cNvSpPr/>
          <p:nvPr/>
        </p:nvSpPr>
        <p:spPr>
          <a:xfrm>
            <a:off x="2051720" y="4288950"/>
            <a:ext cx="4934264" cy="2062103"/>
          </a:xfrm>
          <a:prstGeom prst="wedgeRectCallout">
            <a:avLst>
              <a:gd name="adj1" fmla="val -2671"/>
              <a:gd name="adj2" fmla="val -11349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49677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面分光ユニットの構成</a:t>
            </a:r>
            <a:endParaRPr lang="ja-JP" altLang="en-US" sz="4000" dirty="0"/>
          </a:p>
        </p:txBody>
      </p:sp>
      <p:pic>
        <p:nvPicPr>
          <p:cNvPr id="3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34" y="1234995"/>
            <a:ext cx="2152859" cy="215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27745"/>
          <a:stretch/>
        </p:blipFill>
        <p:spPr>
          <a:xfrm>
            <a:off x="6512540" y="1208539"/>
            <a:ext cx="2316330" cy="213717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248439" y="4288950"/>
            <a:ext cx="47375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縮小レンズ系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(</a:t>
            </a:r>
            <a:r>
              <a:rPr lang="ja-JP" altLang="en-US" sz="3200" dirty="0" smtClean="0"/>
              <a:t>融着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ファイバーバンドル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ファイバーアレイ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マイクロレンズアレイ</a:t>
            </a:r>
            <a:endParaRPr kumimoji="1" lang="ja-JP" altLang="en-US" sz="3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15915" y="1772816"/>
            <a:ext cx="1512168" cy="1077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面分光</a:t>
            </a:r>
            <a:endParaRPr kumimoji="1" lang="en-US" altLang="ja-JP" sz="3200" dirty="0" smtClean="0"/>
          </a:p>
          <a:p>
            <a:r>
              <a:rPr lang="ja-JP" altLang="en-US" sz="3200" dirty="0"/>
              <a:t>ユニット</a:t>
            </a:r>
            <a:endParaRPr kumimoji="1" lang="ja-JP" altLang="en-US" sz="3200" dirty="0" smtClean="0"/>
          </a:p>
        </p:txBody>
      </p:sp>
      <p:sp>
        <p:nvSpPr>
          <p:cNvPr id="13" name="右矢印 12"/>
          <p:cNvSpPr/>
          <p:nvPr/>
        </p:nvSpPr>
        <p:spPr>
          <a:xfrm>
            <a:off x="2843808" y="1981796"/>
            <a:ext cx="720080" cy="57606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5580112" y="2023393"/>
            <a:ext cx="720080" cy="57606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7086" y="3420289"/>
            <a:ext cx="1501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望遠鏡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08727" y="3416423"/>
            <a:ext cx="2523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分光器</a:t>
            </a:r>
            <a:r>
              <a:rPr kumimoji="1" lang="en-US" altLang="ja-JP" sz="3200" dirty="0" smtClean="0"/>
              <a:t>KOOLS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9684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1315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縮小レンズ系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0362" y="1196752"/>
            <a:ext cx="6587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天体像の見かけのサイズを変更する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181591" y="2060848"/>
            <a:ext cx="0" cy="1440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360362" y="2564904"/>
            <a:ext cx="288032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360362" y="2348880"/>
            <a:ext cx="2880320" cy="6120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3168674" y="1943522"/>
            <a:ext cx="648072" cy="18455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6265018" y="1916832"/>
            <a:ext cx="648072" cy="18455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816746" y="2348880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816746" y="3356992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913090" y="2348880"/>
            <a:ext cx="648072" cy="4907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6913090" y="2839591"/>
            <a:ext cx="648072" cy="5174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7561162" y="2672916"/>
            <a:ext cx="1296144" cy="39604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61163" y="3146406"/>
            <a:ext cx="1296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ファイバー</a:t>
            </a:r>
            <a:endParaRPr kumimoji="1" lang="ja-JP" altLang="en-US" sz="32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2370" y="3501008"/>
            <a:ext cx="1440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望遠鏡焦点面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8388" y="4869160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組の色消しレンズを使用して、</a:t>
            </a:r>
            <a:r>
              <a:rPr kumimoji="1" lang="en-US" altLang="ja-JP" sz="3200" dirty="0" smtClean="0"/>
              <a:t>1/3</a:t>
            </a:r>
            <a:r>
              <a:rPr kumimoji="1" lang="ja-JP" altLang="en-US" sz="3200" dirty="0" smtClean="0"/>
              <a:t>に縮小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焦点距離</a:t>
            </a:r>
            <a:r>
              <a:rPr lang="ja-JP" altLang="en-US" sz="3200" dirty="0" smtClean="0"/>
              <a:t>は</a:t>
            </a:r>
            <a:r>
              <a:rPr lang="en-US" altLang="ja-JP" sz="3200" dirty="0" smtClean="0"/>
              <a:t>45 mm</a:t>
            </a:r>
            <a:r>
              <a:rPr lang="ja-JP" altLang="en-US" sz="3200" dirty="0" smtClean="0"/>
              <a:t>と</a:t>
            </a:r>
            <a:r>
              <a:rPr lang="en-US" altLang="ja-JP" sz="3200" dirty="0" smtClean="0"/>
              <a:t>15 mm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エドモンドオプティクス</a:t>
            </a:r>
            <a:r>
              <a:rPr lang="ja-JP" altLang="en-US" sz="3200" dirty="0"/>
              <a:t>社</a:t>
            </a:r>
            <a:r>
              <a:rPr lang="ja-JP" altLang="en-US" sz="3200" dirty="0" smtClean="0"/>
              <a:t>の市販品を購入予定</a:t>
            </a:r>
            <a:endParaRPr kumimoji="1" lang="ja-JP" altLang="en-US" sz="3200" dirty="0" smtClean="0"/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3347864" y="3789040"/>
            <a:ext cx="144016" cy="108012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3347864" y="3685015"/>
            <a:ext cx="2917154" cy="118414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6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563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/>
              <a:t>融着ファイバー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5562" y="1166653"/>
            <a:ext cx="435565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/>
              <a:t>光ファイバー素線のクラッド同士を熱と圧力で融着し、六角形の蜂の巣状に束ねた</a:t>
            </a:r>
            <a:r>
              <a:rPr lang="ja-JP" altLang="en-US" sz="3200" dirty="0" smtClean="0"/>
              <a:t>もの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 smtClean="0"/>
              <a:t>融着側を天体像面に置き、非融着側のファイバーを一列に並べて分光装置に置くことで、面分光が可能に</a:t>
            </a:r>
            <a:endParaRPr lang="en-US" altLang="ja-JP" sz="32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8" r="36284"/>
          <a:stretch/>
        </p:blipFill>
        <p:spPr>
          <a:xfrm>
            <a:off x="7596336" y="-19202"/>
            <a:ext cx="1227973" cy="6858000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5652160" y="132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5796817" y="2328698"/>
            <a:ext cx="552015" cy="57606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16" name="Picture 2" descr="E:\tmp\image-fused-all-201212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68960"/>
            <a:ext cx="1705503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300691" y="5152360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融着</a:t>
            </a:r>
            <a:r>
              <a:rPr lang="ja-JP" altLang="en-US" sz="3200" dirty="0" smtClean="0"/>
              <a:t>ファイバー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上が融着側</a:t>
            </a:r>
            <a:r>
              <a:rPr lang="en-US" altLang="ja-JP" sz="3200" dirty="0" smtClean="0"/>
              <a:t>)</a:t>
            </a:r>
            <a:endParaRPr kumimoji="1" lang="ja-JP" altLang="en-US" sz="3200" dirty="0" smtClean="0"/>
          </a:p>
        </p:txBody>
      </p:sp>
      <p:sp>
        <p:nvSpPr>
          <p:cNvPr id="15" name="円/楕円 14"/>
          <p:cNvSpPr/>
          <p:nvPr/>
        </p:nvSpPr>
        <p:spPr>
          <a:xfrm>
            <a:off x="6012160" y="132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5832160" y="734696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537383" y="96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112743" y="972399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5177383" y="8787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264562" y="123875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5379207" y="159879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735299" y="168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6094566" y="1680005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6372160" y="141202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6473616" y="105202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6350622" y="69202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066571" y="438387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5414533" y="599146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5708456" y="402327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54" y="2204864"/>
            <a:ext cx="6590692" cy="3749876"/>
          </a:xfrm>
          <a:prstGeom prst="rect">
            <a:avLst/>
          </a:prstGeom>
        </p:spPr>
      </p:pic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75069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ファイバー出射光の発散具合</a:t>
            </a:r>
            <a:endParaRPr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0362" y="1052736"/>
            <a:ext cx="5579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融着によりファイバー出射光の発散具合が悪くなるか測定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084168" y="1735361"/>
            <a:ext cx="1440160" cy="10946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7524622" y="1200234"/>
            <a:ext cx="1008112" cy="61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6" idx="3"/>
          </p:cNvCxnSpPr>
          <p:nvPr/>
        </p:nvCxnSpPr>
        <p:spPr>
          <a:xfrm>
            <a:off x="7524328" y="1790093"/>
            <a:ext cx="1008112" cy="61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6" idx="3"/>
          </p:cNvCxnSpPr>
          <p:nvPr/>
        </p:nvCxnSpPr>
        <p:spPr>
          <a:xfrm flipV="1">
            <a:off x="7524328" y="1790092"/>
            <a:ext cx="1008406" cy="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アーチ 17"/>
          <p:cNvSpPr/>
          <p:nvPr/>
        </p:nvSpPr>
        <p:spPr>
          <a:xfrm rot="178107">
            <a:off x="7679240" y="1508463"/>
            <a:ext cx="432048" cy="432000"/>
          </a:xfrm>
          <a:prstGeom prst="blockArc">
            <a:avLst>
              <a:gd name="adj1" fmla="val 18097649"/>
              <a:gd name="adj2" fmla="val 676009"/>
              <a:gd name="adj3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72400" y="1246296"/>
            <a:ext cx="467544" cy="598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Symbol" pitchFamily="18" charset="2"/>
              </a:rPr>
              <a:t>q</a:t>
            </a:r>
            <a:endParaRPr kumimoji="1" lang="ja-JP" altLang="en-US" sz="3200" dirty="0" smtClean="0">
              <a:latin typeface="Symbol" pitchFamily="18" charset="2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24622" y="4581128"/>
            <a:ext cx="1511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NA</a:t>
            </a:r>
          </a:p>
          <a:p>
            <a:r>
              <a:rPr kumimoji="1" lang="en-US" altLang="ja-JP" sz="3200" dirty="0" smtClean="0"/>
              <a:t>(= sin </a:t>
            </a:r>
            <a:r>
              <a:rPr kumimoji="1" lang="en-US" altLang="ja-JP" sz="3200" dirty="0" smtClean="0">
                <a:latin typeface="Symbol" pitchFamily="18" charset="2"/>
              </a:rPr>
              <a:t>q)</a:t>
            </a:r>
            <a:endParaRPr kumimoji="1" lang="ja-JP" altLang="en-US" sz="3200" dirty="0" smtClean="0">
              <a:latin typeface="Symbol" pitchFamily="18" charset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-675239" y="3320261"/>
            <a:ext cx="2884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sin </a:t>
            </a:r>
            <a:r>
              <a:rPr kumimoji="1" lang="en-US" altLang="ja-JP" sz="3200" dirty="0" smtClean="0">
                <a:latin typeface="Symbol" pitchFamily="18" charset="2"/>
              </a:rPr>
              <a:t>q</a:t>
            </a:r>
            <a:r>
              <a:rPr kumimoji="1" lang="ja-JP" altLang="en-US" sz="3200" dirty="0" smtClean="0"/>
              <a:t>内に収まる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エネルギー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1560" y="6084585"/>
            <a:ext cx="78936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発散具合</a:t>
            </a:r>
            <a:r>
              <a:rPr lang="ja-JP" altLang="en-US" sz="3200" dirty="0" smtClean="0"/>
              <a:t>がファイバーによって大きくばらつく</a:t>
            </a:r>
            <a:endParaRPr kumimoji="1" lang="ja-JP" altLang="en-US" sz="32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7871" y="3276117"/>
            <a:ext cx="2376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緑線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内周ファイバー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青</a:t>
            </a:r>
            <a:r>
              <a:rPr lang="ja-JP" altLang="en-US" sz="3200" dirty="0" smtClean="0"/>
              <a:t>線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外周ファイバー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001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331640" y="5517232"/>
            <a:ext cx="7488832" cy="107721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0000" y="360000"/>
            <a:ext cx="702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ファイバー透過率</a:t>
            </a:r>
            <a:endParaRPr kumimoji="1" lang="ja-JP" altLang="en-US" sz="40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0000" y="1196752"/>
            <a:ext cx="83884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融着ファイバーの透過率を測定した</a:t>
            </a:r>
            <a:endParaRPr kumimoji="1" lang="en-US" altLang="ja-JP" sz="3200" dirty="0" smtClean="0"/>
          </a:p>
          <a:p>
            <a:pPr marL="719138" lvl="1" indent="-261938">
              <a:buFont typeface="Arial" pitchFamily="34" charset="0"/>
              <a:buChar char="•"/>
            </a:pPr>
            <a:r>
              <a:rPr lang="ja-JP" altLang="en-US" sz="3200" dirty="0" smtClean="0"/>
              <a:t>ファイバーの長さは約</a:t>
            </a:r>
            <a:r>
              <a:rPr lang="en-US" altLang="ja-JP" sz="3200" dirty="0" smtClean="0"/>
              <a:t>340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mm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kumimoji="1" lang="en-US" altLang="ja-JP" sz="3200" dirty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内周ファイバーの効率</a:t>
            </a:r>
            <a:r>
              <a:rPr lang="en-US" altLang="ja-JP" sz="3200" dirty="0" smtClean="0"/>
              <a:t>: 75 – 82 %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外周ファイバー</a:t>
            </a:r>
            <a:r>
              <a:rPr lang="ja-JP" altLang="en-US" sz="3200" dirty="0" smtClean="0"/>
              <a:t>の効率</a:t>
            </a:r>
            <a:r>
              <a:rPr lang="en-US" altLang="ja-JP" sz="3200" dirty="0" smtClean="0"/>
              <a:t>: 61 – 85 %</a:t>
            </a:r>
          </a:p>
          <a:p>
            <a:pPr marL="719138" lvl="1" indent="-261938">
              <a:buFont typeface="Arial" pitchFamily="34" charset="0"/>
              <a:buChar char="•"/>
            </a:pPr>
            <a:r>
              <a:rPr lang="ja-JP" altLang="en-US" sz="3200" dirty="0"/>
              <a:t>外周ファイバー</a:t>
            </a:r>
            <a:r>
              <a:rPr lang="en-US" altLang="ja-JP" sz="3200" dirty="0" smtClean="0"/>
              <a:t>11</a:t>
            </a:r>
            <a:r>
              <a:rPr lang="ja-JP" altLang="en-US" sz="3200" dirty="0"/>
              <a:t>本中</a:t>
            </a:r>
            <a:r>
              <a:rPr lang="en-US" altLang="ja-JP" sz="3200" dirty="0"/>
              <a:t>5</a:t>
            </a:r>
            <a:r>
              <a:rPr lang="ja-JP" altLang="en-US" sz="3200" dirty="0" smtClean="0"/>
              <a:t>本が</a:t>
            </a:r>
            <a:r>
              <a:rPr kumimoji="1" lang="en-US" altLang="ja-JP" sz="3200" dirty="0" smtClean="0"/>
              <a:t>70 %</a:t>
            </a:r>
            <a:r>
              <a:rPr kumimoji="1" lang="ja-JP" altLang="en-US" sz="3200" dirty="0" smtClean="0"/>
              <a:t>以下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-&gt; </a:t>
            </a:r>
            <a:r>
              <a:rPr lang="ja-JP" altLang="en-US" sz="3200" dirty="0" smtClean="0"/>
              <a:t>融着による悪影響は</a:t>
            </a:r>
            <a:r>
              <a:rPr lang="ja-JP" altLang="en-US" sz="3200" dirty="0"/>
              <a:t>内周ファイバー</a:t>
            </a:r>
            <a:r>
              <a:rPr lang="ja-JP" altLang="en-US" sz="3200" dirty="0" smtClean="0"/>
              <a:t>より</a:t>
            </a:r>
            <a:r>
              <a:rPr lang="ja-JP" altLang="en-US" sz="3200" dirty="0"/>
              <a:t>外周ファイバー</a:t>
            </a:r>
            <a:r>
              <a:rPr lang="ja-JP" altLang="en-US" sz="3200" dirty="0" smtClean="0"/>
              <a:t>の方が大きい？</a:t>
            </a:r>
            <a:endParaRPr kumimoji="1" lang="ja-JP" altLang="en-US" sz="3200" dirty="0" smtClean="0"/>
          </a:p>
        </p:txBody>
      </p:sp>
      <p:sp>
        <p:nvSpPr>
          <p:cNvPr id="4" name="右矢印 3"/>
          <p:cNvSpPr/>
          <p:nvPr/>
        </p:nvSpPr>
        <p:spPr>
          <a:xfrm>
            <a:off x="539552" y="5801896"/>
            <a:ext cx="576064" cy="50405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1640" y="5517232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激しく融着すると、様々な悪影響がある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軽く融着したファイバーで試験をする予定</a:t>
            </a:r>
          </a:p>
        </p:txBody>
      </p:sp>
    </p:spTree>
    <p:extLst>
      <p:ext uri="{BB962C8B-B14F-4D97-AF65-F5344CB8AC3E}">
        <p14:creationId xmlns:p14="http://schemas.microsoft.com/office/powerpoint/2010/main" val="4368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 rot="5400000">
            <a:off x="2353032" y="4428474"/>
            <a:ext cx="809363" cy="79208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60000" y="360000"/>
            <a:ext cx="46617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マイクロレンズアレイ</a:t>
            </a:r>
            <a:endParaRPr lang="en-US" altLang="ja-JP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0000" y="1268760"/>
            <a:ext cx="838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ファイバー出射光が広がり過ぎていると、</a:t>
            </a:r>
            <a:r>
              <a:rPr kumimoji="1" lang="en-US" altLang="ja-JP" sz="3200" dirty="0" smtClean="0"/>
              <a:t>KOOLS</a:t>
            </a:r>
            <a:r>
              <a:rPr kumimoji="1" lang="ja-JP" altLang="en-US" sz="3200" dirty="0" smtClean="0"/>
              <a:t>内部で光の一部</a:t>
            </a:r>
            <a:r>
              <a:rPr lang="ja-JP" altLang="en-US" sz="3200" dirty="0" smtClean="0"/>
              <a:t>をロスして</a:t>
            </a:r>
            <a:r>
              <a:rPr kumimoji="1" lang="ja-JP" altLang="en-US" sz="3200" dirty="0" smtClean="0"/>
              <a:t>しまう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-&gt; </a:t>
            </a:r>
            <a:r>
              <a:rPr lang="ja-JP" altLang="en-US" sz="3200" dirty="0" smtClean="0"/>
              <a:t>ファイバー出射部にマイクロレンズが必要</a:t>
            </a:r>
            <a:endParaRPr kumimoji="1" lang="ja-JP" altLang="en-US" sz="3200" dirty="0" smtClean="0"/>
          </a:p>
        </p:txBody>
      </p:sp>
      <p:sp>
        <p:nvSpPr>
          <p:cNvPr id="29" name="正方形/長方形 28"/>
          <p:cNvSpPr/>
          <p:nvPr/>
        </p:nvSpPr>
        <p:spPr>
          <a:xfrm>
            <a:off x="391846" y="4662500"/>
            <a:ext cx="1974560" cy="32403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2361668" y="2838420"/>
            <a:ext cx="6228000" cy="1824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2366406" y="4986536"/>
            <a:ext cx="6228000" cy="1800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2987824" y="3969120"/>
            <a:ext cx="5544616" cy="5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3029495" y="5121248"/>
            <a:ext cx="5544000" cy="5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2123728" y="3046377"/>
            <a:ext cx="31887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マイクロレンズがない場合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64088" y="4194418"/>
            <a:ext cx="3096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マイクロレンズがある</a:t>
            </a:r>
            <a:r>
              <a:rPr lang="ja-JP" altLang="en-US" sz="3200" dirty="0"/>
              <a:t>場合</a:t>
            </a:r>
            <a:endParaRPr kumimoji="1" lang="ja-JP" altLang="en-US" sz="3200" dirty="0" smtClean="0"/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2366406" y="4509120"/>
            <a:ext cx="621418" cy="1533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361669" y="4986536"/>
            <a:ext cx="669591" cy="1301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043608" y="5517232"/>
            <a:ext cx="165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マイクロレンズ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1870036" y="5229200"/>
            <a:ext cx="496370" cy="43204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4068361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</a:t>
            </a:r>
          </a:p>
        </p:txBody>
      </p:sp>
    </p:spTree>
    <p:extLst>
      <p:ext uri="{BB962C8B-B14F-4D97-AF65-F5344CB8AC3E}">
        <p14:creationId xmlns:p14="http://schemas.microsoft.com/office/powerpoint/2010/main" val="20263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77768" y="1103495"/>
            <a:ext cx="83884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SUSS Micro-Optics</a:t>
            </a:r>
            <a:r>
              <a:rPr lang="ja-JP" altLang="en-US" sz="3200" dirty="0" smtClean="0"/>
              <a:t>社の市販品</a:t>
            </a:r>
            <a:endParaRPr lang="en-US" altLang="ja-JP" sz="3200" dirty="0"/>
          </a:p>
          <a:p>
            <a:pPr marL="719138" lvl="1" indent="-261938">
              <a:buFont typeface="Arial" pitchFamily="34" charset="0"/>
              <a:buChar char="•"/>
            </a:pPr>
            <a:r>
              <a:rPr lang="en-US" altLang="ja-JP" sz="3200" dirty="0"/>
              <a:t>pitch: 250 </a:t>
            </a:r>
            <a:r>
              <a:rPr lang="en-US" altLang="ja-JP" sz="3200" dirty="0" smtClean="0">
                <a:latin typeface="Symbol" pitchFamily="18" charset="2"/>
              </a:rPr>
              <a:t>m</a:t>
            </a:r>
            <a:r>
              <a:rPr lang="en-US" altLang="ja-JP" sz="3200" dirty="0" smtClean="0"/>
              <a:t>m </a:t>
            </a:r>
            <a:r>
              <a:rPr lang="ja-JP" altLang="en-US" sz="3200" dirty="0"/>
              <a:t>±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0.25 </a:t>
            </a:r>
            <a:r>
              <a:rPr lang="en-US" altLang="ja-JP" sz="3200" dirty="0">
                <a:latin typeface="Symbol" pitchFamily="18" charset="2"/>
              </a:rPr>
              <a:t>m</a:t>
            </a:r>
            <a:r>
              <a:rPr lang="en-US" altLang="ja-JP" sz="3200" dirty="0"/>
              <a:t>m</a:t>
            </a:r>
          </a:p>
          <a:p>
            <a:pPr marL="719138" lvl="1" indent="-261938">
              <a:buFont typeface="Arial" pitchFamily="34" charset="0"/>
              <a:buChar char="•"/>
            </a:pPr>
            <a:r>
              <a:rPr lang="ja-JP" altLang="en-US" sz="3200" dirty="0" smtClean="0"/>
              <a:t>平</a:t>
            </a:r>
            <a:r>
              <a:rPr lang="ja-JP" altLang="en-US" sz="3200" dirty="0"/>
              <a:t>凸レンズ、曲率半径</a:t>
            </a:r>
            <a:r>
              <a:rPr lang="en-US" altLang="ja-JP" sz="3200" dirty="0"/>
              <a:t>: </a:t>
            </a:r>
            <a:r>
              <a:rPr lang="en-US" altLang="ja-JP" sz="3200" dirty="0" smtClean="0"/>
              <a:t>0.47 mm</a:t>
            </a:r>
            <a:r>
              <a:rPr lang="ja-JP" altLang="en-US" sz="3200" dirty="0" smtClean="0"/>
              <a:t> ± </a:t>
            </a:r>
            <a:r>
              <a:rPr lang="en-US" altLang="ja-JP" sz="3200" dirty="0" smtClean="0"/>
              <a:t>5%</a:t>
            </a:r>
          </a:p>
          <a:p>
            <a:pPr marL="719138" lvl="1" indent="-261938">
              <a:buFont typeface="Arial" pitchFamily="34" charset="0"/>
              <a:buChar char="•"/>
            </a:pPr>
            <a:r>
              <a:rPr lang="ja-JP" altLang="en-US" sz="3200" dirty="0" smtClean="0"/>
              <a:t>材質</a:t>
            </a:r>
            <a:r>
              <a:rPr lang="en-US" altLang="ja-JP" sz="3200" dirty="0" smtClean="0"/>
              <a:t>: </a:t>
            </a:r>
            <a:r>
              <a:rPr lang="ja-JP" altLang="en-US" sz="3200" dirty="0"/>
              <a:t>溶融</a:t>
            </a:r>
            <a:r>
              <a:rPr lang="ja-JP" altLang="en-US" sz="3200" dirty="0" smtClean="0"/>
              <a:t>石英</a:t>
            </a:r>
            <a:endParaRPr lang="en-US" altLang="ja-JP" sz="32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360000" y="360000"/>
            <a:ext cx="5650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マイクロレンズアレイ</a:t>
            </a:r>
            <a:r>
              <a:rPr lang="ja-JP" altLang="en-US" sz="4000" dirty="0"/>
              <a:t>候補</a:t>
            </a:r>
            <a:endParaRPr lang="en-US" altLang="ja-JP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645024"/>
            <a:ext cx="3393975" cy="279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00304" y="3645024"/>
            <a:ext cx="50357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NA = 0.125</a:t>
            </a:r>
            <a:r>
              <a:rPr kumimoji="1" lang="ja-JP" altLang="en-US" sz="3200" dirty="0" smtClean="0"/>
              <a:t>の発散光を</a:t>
            </a:r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　</a:t>
            </a:r>
            <a:r>
              <a:rPr kumimoji="1" lang="en-US" altLang="ja-JP" sz="3200" dirty="0" smtClean="0"/>
              <a:t>NA = 0.050</a:t>
            </a:r>
            <a:r>
              <a:rPr kumimoji="1" lang="ja-JP" altLang="en-US" sz="3200" dirty="0" smtClean="0"/>
              <a:t>に変換できる</a:t>
            </a:r>
            <a:endParaRPr kumimoji="1" lang="en-US" altLang="ja-JP" sz="3200" dirty="0" smtClean="0"/>
          </a:p>
          <a:p>
            <a:pPr marL="719138" lvl="1" indent="-261938">
              <a:buFont typeface="Arial" pitchFamily="34" charset="0"/>
              <a:buChar char="•"/>
            </a:pPr>
            <a:r>
              <a:rPr lang="en-US" altLang="ja-JP" sz="3200" dirty="0" smtClean="0"/>
              <a:t>KOOLS</a:t>
            </a:r>
            <a:r>
              <a:rPr lang="ja-JP" altLang="en-US" sz="3200" dirty="0" smtClean="0"/>
              <a:t>の許容</a:t>
            </a:r>
            <a:r>
              <a:rPr lang="en-US" altLang="ja-JP" sz="3200" dirty="0" smtClean="0"/>
              <a:t>NA = 0.058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像サイズは</a:t>
            </a:r>
            <a:r>
              <a:rPr lang="en-US" altLang="ja-JP" sz="3200" dirty="0" smtClean="0"/>
              <a:t>CCD</a:t>
            </a:r>
            <a:r>
              <a:rPr lang="ja-JP" altLang="en-US" sz="3200" dirty="0" smtClean="0"/>
              <a:t>上で</a:t>
            </a:r>
            <a:r>
              <a:rPr lang="en-US" altLang="ja-JP" sz="3200" dirty="0" smtClean="0"/>
              <a:t>2.25 pixel (2 x 2 binning</a:t>
            </a:r>
            <a:r>
              <a:rPr lang="ja-JP" altLang="en-US" sz="3200" dirty="0" smtClean="0"/>
              <a:t>時</a:t>
            </a:r>
            <a:r>
              <a:rPr lang="en-US" altLang="ja-JP" sz="3200" dirty="0" smtClean="0"/>
              <a:t>)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140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ln>
              <a:solidFill>
                <a:sysClr val="windowText" lastClr="000000"/>
              </a:solidFill>
            </a:ln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00B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2445</TotalTime>
  <Words>535</Words>
  <Application>Microsoft Office PowerPoint</Application>
  <PresentationFormat>画面に合わせる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3.8m望遠鏡用 面分光装置開発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3.8m望遠鏡用 プロトタイプ面分光器計画</dc:title>
  <dc:creator>kazuya</dc:creator>
  <cp:lastModifiedBy>kazuya</cp:lastModifiedBy>
  <cp:revision>187</cp:revision>
  <dcterms:created xsi:type="dcterms:W3CDTF">2012-10-04T03:06:51Z</dcterms:created>
  <dcterms:modified xsi:type="dcterms:W3CDTF">2013-05-20T22:39:49Z</dcterms:modified>
</cp:coreProperties>
</file>