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351" r:id="rId3"/>
    <p:sldId id="349" r:id="rId4"/>
    <p:sldId id="370" r:id="rId5"/>
    <p:sldId id="347" r:id="rId6"/>
    <p:sldId id="368" r:id="rId7"/>
    <p:sldId id="369" r:id="rId8"/>
    <p:sldId id="371" r:id="rId9"/>
    <p:sldId id="372" r:id="rId10"/>
    <p:sldId id="357" r:id="rId11"/>
    <p:sldId id="367" r:id="rId12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33CC"/>
    <a:srgbClr val="FF3300"/>
    <a:srgbClr val="7F7F7F"/>
    <a:srgbClr val="00CC00"/>
    <a:srgbClr val="33CC33"/>
    <a:srgbClr val="66FF33"/>
    <a:srgbClr val="FFCC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98" autoAdjust="0"/>
    <p:restoredTop sz="88791" autoAdjust="0"/>
  </p:normalViewPr>
  <p:slideViewPr>
    <p:cSldViewPr snapToGrid="0">
      <p:cViewPr>
        <p:scale>
          <a:sx n="120" d="100"/>
          <a:sy n="120" d="100"/>
        </p:scale>
        <p:origin x="-154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5551A315-DBEC-42E9-A065-8A4690370535}" type="datetimeFigureOut">
              <a:rPr kumimoji="1" lang="ja-JP" altLang="en-US" smtClean="0"/>
              <a:pPr/>
              <a:t>2013/9/13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232B167-483A-42AC-ABBE-5EA6F39FB77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843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sz="1300" dirty="0" smtClean="0">
                <a:latin typeface="ＭＳ Ｐゴシック" pitchFamily="50" charset="-128"/>
                <a:ea typeface="ＭＳ Ｐゴシック" pitchFamily="50" charset="-128"/>
              </a:rPr>
              <a:t>・飛騨天文台</a:t>
            </a:r>
            <a:endParaRPr lang="en-US" altLang="ja-JP" sz="13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1300" dirty="0" smtClean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en-US" altLang="ja-JP" sz="1300" dirty="0" smtClean="0">
                <a:latin typeface="ＭＳ Ｐゴシック" pitchFamily="50" charset="-128"/>
                <a:ea typeface="ＭＳ Ｐゴシック" pitchFamily="50" charset="-128"/>
              </a:rPr>
              <a:t>DM </a:t>
            </a:r>
            <a:r>
              <a:rPr lang="en-US" altLang="ja-JP" sz="1300" dirty="0" err="1" smtClean="0">
                <a:latin typeface="ＭＳ Ｐゴシック" pitchFamily="50" charset="-128"/>
                <a:ea typeface="ＭＳ Ｐゴシック" pitchFamily="50" charset="-128"/>
              </a:rPr>
              <a:t>fs</a:t>
            </a:r>
            <a:r>
              <a:rPr lang="en-US" altLang="ja-JP" sz="1300" dirty="0" smtClean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ja-JP" altLang="en-US" sz="1300" dirty="0" smtClean="0">
                <a:latin typeface="ＭＳ Ｐゴシック" pitchFamily="50" charset="-128"/>
                <a:ea typeface="ＭＳ Ｐゴシック" pitchFamily="50" charset="-128"/>
              </a:rPr>
              <a:t>：</a:t>
            </a:r>
            <a:r>
              <a:rPr lang="en-US" altLang="ja-JP" sz="1300" dirty="0" smtClean="0">
                <a:latin typeface="ＭＳ Ｐゴシック" pitchFamily="50" charset="-128"/>
                <a:ea typeface="ＭＳ Ｐゴシック" pitchFamily="50" charset="-128"/>
              </a:rPr>
              <a:t>1200Hz</a:t>
            </a:r>
            <a:r>
              <a:rPr lang="ja-JP" altLang="en-US" sz="1300" dirty="0" smtClean="0">
                <a:latin typeface="ＭＳ Ｐゴシック" pitchFamily="50" charset="-128"/>
                <a:ea typeface="ＭＳ Ｐゴシック" pitchFamily="50" charset="-128"/>
              </a:rPr>
              <a:t>　→制御帯域</a:t>
            </a:r>
            <a:r>
              <a:rPr lang="en-US" altLang="ja-JP" sz="1300" dirty="0" smtClean="0">
                <a:latin typeface="ＭＳ Ｐゴシック" pitchFamily="50" charset="-128"/>
                <a:ea typeface="ＭＳ Ｐゴシック" pitchFamily="50" charset="-128"/>
              </a:rPr>
              <a:t>400Hz?</a:t>
            </a:r>
          </a:p>
          <a:p>
            <a:r>
              <a:rPr lang="ja-JP" altLang="en-US" sz="1300" dirty="0" smtClean="0">
                <a:latin typeface="ＭＳ Ｐゴシック" pitchFamily="50" charset="-128"/>
                <a:ea typeface="ＭＳ Ｐゴシック" pitchFamily="50" charset="-128"/>
              </a:rPr>
              <a:t>　大気揺らぎ：</a:t>
            </a:r>
            <a:r>
              <a:rPr lang="en-US" altLang="ja-JP" sz="1300" dirty="0" smtClean="0">
                <a:latin typeface="ＭＳ Ｐゴシック" pitchFamily="50" charset="-128"/>
                <a:ea typeface="ＭＳ Ｐゴシック" pitchFamily="50" charset="-128"/>
              </a:rPr>
              <a:t>28Hz</a:t>
            </a:r>
            <a:r>
              <a:rPr lang="ja-JP" altLang="en-US" sz="1300" dirty="0" smtClean="0">
                <a:latin typeface="ＭＳ Ｐゴシック" pitchFamily="50" charset="-128"/>
                <a:ea typeface="ＭＳ Ｐゴシック" pitchFamily="50" charset="-128"/>
              </a:rPr>
              <a:t>　・・・十分？</a:t>
            </a:r>
            <a:endParaRPr lang="en-US" altLang="ja-JP" sz="13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32B167-483A-42AC-ABBE-5EA6F39FB77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角丸四角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ja-JP" altLang="en-US" smtClean="0"/>
              <a:t>Ｄ</a:t>
            </a:r>
            <a:endParaRPr kumimoji="0" lang="en-US" dirty="0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pic>
        <p:nvPicPr>
          <p:cNvPr id="14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1181" y="176194"/>
            <a:ext cx="2268537" cy="609600"/>
          </a:xfrm>
          <a:prstGeom prst="rect">
            <a:avLst/>
          </a:prstGeom>
          <a:noFill/>
        </p:spPr>
      </p:pic>
      <p:sp>
        <p:nvSpPr>
          <p:cNvPr id="15" name="日付プレースホル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2013/9/13</a:t>
            </a:fld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8" name="フッター プレースホルダ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2013/9/13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2013/9/13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714356"/>
            <a:ext cx="7772400" cy="846158"/>
          </a:xfrm>
        </p:spPr>
        <p:txBody>
          <a:bodyPr/>
          <a:lstStyle/>
          <a:p>
            <a:r>
              <a:rPr kumimoji="0" lang="ja-JP" altLang="en-US" dirty="0" smtClean="0"/>
              <a:t>マスタ タイトルの書式設定</a:t>
            </a:r>
            <a:endParaRPr kumimoji="0" 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2013/9/13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914400" y="1785926"/>
            <a:ext cx="7772400" cy="4233874"/>
          </a:xfrm>
        </p:spPr>
        <p:txBody>
          <a:bodyPr vert="horz"/>
          <a:lstStyle/>
          <a:p>
            <a:pPr lvl="0" eaLnBrk="1" latinLnBrk="0" hangingPunct="1"/>
            <a:r>
              <a:rPr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kumimoji="0" lang="en-US" dirty="0"/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41324" y="97365"/>
            <a:ext cx="1425330" cy="38301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角丸四角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2013/9/13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2013/9/13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2013/9/13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2013/9/13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2013/9/13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角丸四角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2013/9/13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2013/9/13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正方形/長方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角丸四角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2013/9/13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 txBox="1">
            <a:spLocks/>
          </p:cNvSpPr>
          <p:nvPr/>
        </p:nvSpPr>
        <p:spPr>
          <a:xfrm>
            <a:off x="-1" y="1154926"/>
            <a:ext cx="9144001" cy="2286015"/>
          </a:xfrm>
          <a:prstGeom prst="rect">
            <a:avLst/>
          </a:prstGeom>
        </p:spPr>
        <p:txBody>
          <a:bodyPr bIns="91440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 smtClean="0"/>
              <a:t>→ </a:t>
            </a:r>
            <a:r>
              <a:rPr lang="en-US" altLang="ja-JP" dirty="0" smtClean="0"/>
              <a:t>AO</a:t>
            </a:r>
            <a:r>
              <a:rPr lang="ja-JP" altLang="en-US" dirty="0" smtClean="0"/>
              <a:t>の制御系設計による機器仕様詰め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4282" y="5572140"/>
            <a:ext cx="8643998" cy="107157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大阪電気通信大学　工学部　電子機械工学科</a:t>
            </a:r>
            <a:endParaRPr kumimoji="1" lang="en-US" altLang="ja-JP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入部正継</a:t>
            </a:r>
            <a:endParaRPr kumimoji="1" lang="ja-JP" altLang="en-US" dirty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" y="1142985"/>
            <a:ext cx="9144001" cy="2286015"/>
          </a:xfrm>
        </p:spPr>
        <p:txBody>
          <a:bodyPr>
            <a:normAutofit/>
          </a:bodyPr>
          <a:lstStyle/>
          <a:p>
            <a:r>
              <a:rPr lang="ja-JP" altLang="en-US" dirty="0"/>
              <a:t>補償光学動的</a:t>
            </a:r>
            <a:r>
              <a:rPr lang="ja-JP" altLang="en-US" dirty="0" smtClean="0"/>
              <a:t>モデル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2006221" y="2074460"/>
            <a:ext cx="4926842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2022141" y="1940252"/>
            <a:ext cx="4926842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/>
          <p:cNvSpPr txBox="1">
            <a:spLocks/>
          </p:cNvSpPr>
          <p:nvPr/>
        </p:nvSpPr>
        <p:spPr>
          <a:xfrm>
            <a:off x="90118" y="236484"/>
            <a:ext cx="8202544" cy="84615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>
              <a:buNone/>
            </a:pPr>
            <a:r>
              <a:rPr lang="ja-JP" altLang="en-US" sz="3600" dirty="0">
                <a:latin typeface="ＭＳ Ｐゴシック" pitchFamily="50" charset="-128"/>
                <a:ea typeface="ＭＳ Ｐゴシック" pitchFamily="50" charset="-128"/>
              </a:rPr>
              <a:t>３．</a:t>
            </a:r>
            <a:r>
              <a:rPr lang="en-US" altLang="ja-JP" sz="3600" dirty="0">
                <a:latin typeface="ＭＳ Ｐゴシック" pitchFamily="50" charset="-128"/>
                <a:ea typeface="ＭＳ Ｐゴシック" pitchFamily="50" charset="-128"/>
              </a:rPr>
              <a:t>DM</a:t>
            </a:r>
            <a:r>
              <a:rPr lang="ja-JP" altLang="en-US" sz="3600" dirty="0" err="1">
                <a:latin typeface="ＭＳ Ｐゴシック" pitchFamily="50" charset="-128"/>
                <a:ea typeface="ＭＳ Ｐゴシック" pitchFamily="50" charset="-128"/>
              </a:rPr>
              <a:t>，</a:t>
            </a:r>
            <a:r>
              <a:rPr lang="en-US" altLang="ja-JP" sz="3600" dirty="0">
                <a:latin typeface="ＭＳ Ｐゴシック" pitchFamily="50" charset="-128"/>
                <a:ea typeface="ＭＳ Ｐゴシック" pitchFamily="50" charset="-128"/>
              </a:rPr>
              <a:t>WFS</a:t>
            </a:r>
            <a:r>
              <a:rPr lang="ja-JP" altLang="en-US" sz="3600" dirty="0" smtClean="0">
                <a:latin typeface="ＭＳ Ｐゴシック" pitchFamily="50" charset="-128"/>
                <a:ea typeface="ＭＳ Ｐゴシック" pitchFamily="50" charset="-128"/>
              </a:rPr>
              <a:t>等デバイス条件見積り</a:t>
            </a:r>
            <a:endParaRPr lang="en-US" altLang="ja-JP" sz="36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3345" y="1059569"/>
            <a:ext cx="69285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ＭＳ Ｐゴシック" pitchFamily="50" charset="-128"/>
                <a:ea typeface="ＭＳ Ｐゴシック" pitchFamily="50" charset="-128"/>
              </a:rPr>
              <a:t>■</a:t>
            </a:r>
            <a:r>
              <a:rPr kumimoji="1" lang="en-US" altLang="ja-JP" sz="3200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Woofer</a:t>
            </a:r>
            <a:r>
              <a:rPr lang="ja-JP" altLang="en-US" sz="3200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系</a:t>
            </a:r>
            <a:r>
              <a:rPr lang="ja-JP" altLang="en-US" sz="3200" dirty="0" smtClean="0">
                <a:latin typeface="ＭＳ Ｐゴシック" pitchFamily="50" charset="-128"/>
                <a:ea typeface="ＭＳ Ｐゴシック" pitchFamily="50" charset="-128"/>
              </a:rPr>
              <a:t>の信号処理速度を見積もる</a:t>
            </a:r>
            <a:endParaRPr lang="en-US" altLang="ja-JP" sz="32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3345" y="3952659"/>
            <a:ext cx="71449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ＭＳ Ｐゴシック" pitchFamily="50" charset="-128"/>
                <a:ea typeface="ＭＳ Ｐゴシック" pitchFamily="50" charset="-128"/>
              </a:rPr>
              <a:t>■</a:t>
            </a:r>
            <a:r>
              <a:rPr kumimoji="1" lang="en-US" altLang="ja-JP" sz="3200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Tweeter</a:t>
            </a:r>
            <a:r>
              <a:rPr lang="ja-JP" altLang="en-US" sz="3200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系</a:t>
            </a:r>
            <a:r>
              <a:rPr lang="ja-JP" altLang="en-US" sz="3200" dirty="0" smtClean="0">
                <a:latin typeface="ＭＳ Ｐゴシック" pitchFamily="50" charset="-128"/>
                <a:ea typeface="ＭＳ Ｐゴシック" pitchFamily="50" charset="-128"/>
              </a:rPr>
              <a:t>の信号処理速度を見積もる</a:t>
            </a:r>
            <a:endParaRPr lang="en-US" altLang="ja-JP" sz="32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00224" y="1644344"/>
            <a:ext cx="71048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・</a:t>
            </a:r>
            <a:r>
              <a:rPr kumimoji="1" lang="en-US" altLang="ja-JP" sz="2400" dirty="0" smtClean="0">
                <a:latin typeface="ＭＳ Ｐゴシック" pitchFamily="50" charset="-128"/>
                <a:ea typeface="ＭＳ Ｐゴシック" pitchFamily="50" charset="-128"/>
              </a:rPr>
              <a:t>DM/WFS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使用時の制御系の更新周期</a:t>
            </a:r>
            <a:endParaRPr kumimoji="1" lang="en-US" altLang="ja-JP" sz="24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　　　　　　　　　　　　　　・・・・</a:t>
            </a:r>
            <a:r>
              <a:rPr lang="ja-JP" altLang="en-US" sz="2400" dirty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666.6 </a:t>
            </a:r>
            <a:r>
              <a:rPr lang="en-US" altLang="ja-JP" sz="2400" dirty="0" err="1" smtClean="0">
                <a:solidFill>
                  <a:srgbClr val="FF0000"/>
                </a:solidFill>
                <a:latin typeface="Symbol" pitchFamily="18" charset="2"/>
                <a:ea typeface="ＭＳ Ｐゴシック" pitchFamily="50" charset="-128"/>
              </a:rPr>
              <a:t>m</a:t>
            </a:r>
            <a:r>
              <a:rPr lang="en-US" altLang="ja-JP" sz="2400" dirty="0" err="1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s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　（</a:t>
            </a:r>
            <a:r>
              <a:rPr kumimoji="1" lang="en-US" altLang="ja-JP" sz="2400" dirty="0" err="1" smtClean="0">
                <a:latin typeface="ＭＳ Ｐゴシック" pitchFamily="50" charset="-128"/>
                <a:ea typeface="ＭＳ Ｐゴシック" pitchFamily="50" charset="-128"/>
              </a:rPr>
              <a:t>fs</a:t>
            </a:r>
            <a:r>
              <a:rPr kumimoji="1" lang="en-US" altLang="ja-JP" sz="2400" dirty="0" smtClean="0">
                <a:latin typeface="ＭＳ Ｐゴシック" pitchFamily="50" charset="-128"/>
                <a:ea typeface="ＭＳ Ｐゴシック" pitchFamily="50" charset="-128"/>
              </a:rPr>
              <a:t> = 1.5 kHz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）</a:t>
            </a:r>
            <a:endParaRPr lang="en-US" altLang="ja-JP" sz="24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00224" y="2595784"/>
            <a:ext cx="71272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・</a:t>
            </a:r>
            <a:r>
              <a:rPr kumimoji="1" lang="en-US" altLang="ja-JP" sz="2400" dirty="0" smtClean="0">
                <a:latin typeface="ＭＳ Ｐゴシック" pitchFamily="50" charset="-128"/>
                <a:ea typeface="ＭＳ Ｐゴシック" pitchFamily="50" charset="-128"/>
              </a:rPr>
              <a:t>DM or WFS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の</a:t>
            </a:r>
            <a:r>
              <a:rPr kumimoji="1" lang="en-US" altLang="ja-JP" sz="2400" dirty="0" smtClean="0">
                <a:latin typeface="ＭＳ Ｐゴシック" pitchFamily="50" charset="-128"/>
                <a:ea typeface="ＭＳ Ｐゴシック" pitchFamily="50" charset="-128"/>
              </a:rPr>
              <a:t>1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素子あたりの制御演算の所要時間</a:t>
            </a:r>
            <a:endParaRPr kumimoji="1" lang="en-US" altLang="ja-JP" sz="24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　　・・・　</a:t>
            </a:r>
            <a:r>
              <a:rPr lang="en-US" altLang="ja-JP" sz="2400" dirty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2400" dirty="0" smtClean="0">
                <a:latin typeface="ＭＳ Ｐゴシック" pitchFamily="50" charset="-128"/>
                <a:ea typeface="ＭＳ Ｐゴシック" pitchFamily="50" charset="-128"/>
              </a:rPr>
              <a:t>666.6 </a:t>
            </a:r>
            <a:r>
              <a:rPr lang="en-US" altLang="ja-JP" sz="2400" dirty="0" err="1">
                <a:latin typeface="Symbol" pitchFamily="18" charset="2"/>
                <a:ea typeface="ＭＳ Ｐゴシック" pitchFamily="50" charset="-128"/>
              </a:rPr>
              <a:t>m</a:t>
            </a:r>
            <a:r>
              <a:rPr lang="en-US" altLang="ja-JP" sz="2400" dirty="0" err="1">
                <a:latin typeface="ＭＳ Ｐゴシック" pitchFamily="50" charset="-128"/>
                <a:ea typeface="ＭＳ Ｐゴシック" pitchFamily="50" charset="-128"/>
              </a:rPr>
              <a:t>s</a:t>
            </a:r>
            <a:r>
              <a:rPr lang="en-US" altLang="ja-JP" sz="2400" dirty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2400" dirty="0" smtClean="0">
                <a:latin typeface="ＭＳ Ｐゴシック" pitchFamily="50" charset="-128"/>
                <a:ea typeface="ＭＳ Ｐゴシック" pitchFamily="50" charset="-128"/>
              </a:rPr>
              <a:t>/</a:t>
            </a:r>
            <a:r>
              <a:rPr kumimoji="1" lang="en-US" altLang="ja-JP" sz="2400" dirty="0" smtClean="0">
                <a:latin typeface="ＭＳ Ｐゴシック" pitchFamily="50" charset="-128"/>
                <a:ea typeface="ＭＳ Ｐゴシック" pitchFamily="50" charset="-128"/>
              </a:rPr>
              <a:t>88</a:t>
            </a:r>
            <a:r>
              <a:rPr lang="ja-JP" altLang="en-US" sz="2400" dirty="0" err="1" smtClean="0">
                <a:latin typeface="ＭＳ Ｐゴシック" pitchFamily="50" charset="-128"/>
                <a:ea typeface="ＭＳ Ｐゴシック" pitchFamily="50" charset="-128"/>
              </a:rPr>
              <a:t>ヶ</a:t>
            </a:r>
            <a:r>
              <a:rPr kumimoji="1" lang="ja-JP" altLang="en-US" sz="2400" dirty="0" err="1" smtClean="0">
                <a:latin typeface="ＭＳ Ｐゴシック" pitchFamily="50" charset="-128"/>
                <a:ea typeface="ＭＳ Ｐゴシック" pitchFamily="50" charset="-128"/>
              </a:rPr>
              <a:t>　＝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en-US" altLang="ja-JP" sz="2400" dirty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7.57 </a:t>
            </a:r>
            <a:r>
              <a:rPr lang="en-US" altLang="ja-JP" sz="2400" dirty="0" err="1" smtClean="0">
                <a:solidFill>
                  <a:srgbClr val="FF0000"/>
                </a:solidFill>
                <a:latin typeface="Symbol" pitchFamily="18" charset="2"/>
                <a:ea typeface="ＭＳ Ｐゴシック" pitchFamily="50" charset="-128"/>
              </a:rPr>
              <a:t>m</a:t>
            </a:r>
            <a:r>
              <a:rPr lang="en-US" altLang="ja-JP" sz="2400" dirty="0" err="1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s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　（</a:t>
            </a:r>
            <a:r>
              <a:rPr kumimoji="1" lang="en-US" altLang="ja-JP" sz="2400" dirty="0" err="1" smtClean="0">
                <a:latin typeface="ＭＳ Ｐゴシック" pitchFamily="50" charset="-128"/>
                <a:ea typeface="ＭＳ Ｐゴシック" pitchFamily="50" charset="-128"/>
              </a:rPr>
              <a:t>fs</a:t>
            </a:r>
            <a:r>
              <a:rPr kumimoji="1" lang="en-US" altLang="ja-JP" sz="2400" dirty="0" smtClean="0">
                <a:latin typeface="ＭＳ Ｐゴシック" pitchFamily="50" charset="-128"/>
                <a:ea typeface="ＭＳ Ｐゴシック" pitchFamily="50" charset="-128"/>
              </a:rPr>
              <a:t> = 132 kHz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）</a:t>
            </a:r>
            <a:endParaRPr lang="en-US" altLang="ja-JP" sz="2400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　　　　　　　　</a:t>
            </a:r>
            <a:r>
              <a:rPr lang="ja-JP" altLang="en-US" sz="24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</a:rPr>
              <a:t>→　</a:t>
            </a:r>
            <a:r>
              <a:rPr kumimoji="1" lang="ja-JP" altLang="en-US" sz="24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</a:rPr>
              <a:t>何ステップの積和演算を見積もる？</a:t>
            </a:r>
            <a:endParaRPr kumimoji="1" lang="en-US" altLang="ja-JP" sz="2400" dirty="0" smtClean="0">
              <a:solidFill>
                <a:srgbClr val="0000FF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98249" y="4468619"/>
            <a:ext cx="68884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・</a:t>
            </a:r>
            <a:r>
              <a:rPr kumimoji="1" lang="en-US" altLang="ja-JP" sz="2400" dirty="0" smtClean="0">
                <a:latin typeface="ＭＳ Ｐゴシック" pitchFamily="50" charset="-128"/>
                <a:ea typeface="ＭＳ Ｐゴシック" pitchFamily="50" charset="-128"/>
              </a:rPr>
              <a:t>DM/WFS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使用時の制御系の更新周期</a:t>
            </a:r>
            <a:endParaRPr kumimoji="1" lang="en-US" altLang="ja-JP" sz="24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　　　　　　　　　　　　　　・・・・</a:t>
            </a:r>
            <a:r>
              <a:rPr lang="ja-JP" altLang="en-US" sz="2400" dirty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200 </a:t>
            </a:r>
            <a:r>
              <a:rPr lang="en-US" altLang="ja-JP" sz="2400" dirty="0" err="1" smtClean="0">
                <a:solidFill>
                  <a:srgbClr val="FF0000"/>
                </a:solidFill>
                <a:latin typeface="Symbol" pitchFamily="18" charset="2"/>
                <a:ea typeface="ＭＳ Ｐゴシック" pitchFamily="50" charset="-128"/>
              </a:rPr>
              <a:t>m</a:t>
            </a:r>
            <a:r>
              <a:rPr lang="en-US" altLang="ja-JP" sz="2400" dirty="0" err="1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s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　（</a:t>
            </a:r>
            <a:r>
              <a:rPr kumimoji="1" lang="en-US" altLang="ja-JP" sz="2400" dirty="0" err="1" smtClean="0">
                <a:latin typeface="ＭＳ Ｐゴシック" pitchFamily="50" charset="-128"/>
                <a:ea typeface="ＭＳ Ｐゴシック" pitchFamily="50" charset="-128"/>
              </a:rPr>
              <a:t>fs</a:t>
            </a:r>
            <a:r>
              <a:rPr kumimoji="1" lang="en-US" altLang="ja-JP" sz="2400" dirty="0" smtClean="0">
                <a:latin typeface="ＭＳ Ｐゴシック" pitchFamily="50" charset="-128"/>
                <a:ea typeface="ＭＳ Ｐゴシック" pitchFamily="50" charset="-128"/>
              </a:rPr>
              <a:t> = 5.0 kHz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）</a:t>
            </a:r>
            <a:endParaRPr lang="en-US" altLang="ja-JP" sz="24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98249" y="5420059"/>
            <a:ext cx="71272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・</a:t>
            </a:r>
            <a:r>
              <a:rPr kumimoji="1" lang="en-US" altLang="ja-JP" sz="2400" dirty="0" smtClean="0">
                <a:latin typeface="ＭＳ Ｐゴシック" pitchFamily="50" charset="-128"/>
                <a:ea typeface="ＭＳ Ｐゴシック" pitchFamily="50" charset="-128"/>
              </a:rPr>
              <a:t>DM or WFS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の</a:t>
            </a:r>
            <a:r>
              <a:rPr kumimoji="1" lang="en-US" altLang="ja-JP" sz="2400" dirty="0" smtClean="0">
                <a:latin typeface="ＭＳ Ｐゴシック" pitchFamily="50" charset="-128"/>
                <a:ea typeface="ＭＳ Ｐゴシック" pitchFamily="50" charset="-128"/>
              </a:rPr>
              <a:t>1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素子あたりの制御演算の所要時間</a:t>
            </a:r>
            <a:endParaRPr kumimoji="1" lang="en-US" altLang="ja-JP" sz="24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　　・・・　</a:t>
            </a:r>
            <a:r>
              <a:rPr lang="en-US" altLang="ja-JP" sz="2400" dirty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2400" dirty="0" smtClean="0">
                <a:latin typeface="ＭＳ Ｐゴシック" pitchFamily="50" charset="-128"/>
                <a:ea typeface="ＭＳ Ｐゴシック" pitchFamily="50" charset="-128"/>
              </a:rPr>
              <a:t>200 </a:t>
            </a:r>
            <a:r>
              <a:rPr lang="en-US" altLang="ja-JP" sz="2400" dirty="0" err="1">
                <a:latin typeface="Symbol" pitchFamily="18" charset="2"/>
                <a:ea typeface="ＭＳ Ｐゴシック" pitchFamily="50" charset="-128"/>
              </a:rPr>
              <a:t>m</a:t>
            </a:r>
            <a:r>
              <a:rPr lang="en-US" altLang="ja-JP" sz="2400" dirty="0" err="1">
                <a:latin typeface="ＭＳ Ｐゴシック" pitchFamily="50" charset="-128"/>
                <a:ea typeface="ＭＳ Ｐゴシック" pitchFamily="50" charset="-128"/>
              </a:rPr>
              <a:t>s</a:t>
            </a:r>
            <a:r>
              <a:rPr lang="en-US" altLang="ja-JP" sz="2400" dirty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2400" dirty="0" smtClean="0">
                <a:latin typeface="ＭＳ Ｐゴシック" pitchFamily="50" charset="-128"/>
                <a:ea typeface="ＭＳ Ｐゴシック" pitchFamily="50" charset="-128"/>
              </a:rPr>
              <a:t>/1000</a:t>
            </a:r>
            <a:r>
              <a:rPr lang="ja-JP" altLang="en-US" sz="2400" dirty="0" err="1" smtClean="0">
                <a:latin typeface="ＭＳ Ｐゴシック" pitchFamily="50" charset="-128"/>
                <a:ea typeface="ＭＳ Ｐゴシック" pitchFamily="50" charset="-128"/>
              </a:rPr>
              <a:t>ヶ</a:t>
            </a:r>
            <a:r>
              <a:rPr kumimoji="1" lang="ja-JP" altLang="en-US" sz="2400" dirty="0" err="1" smtClean="0">
                <a:latin typeface="ＭＳ Ｐゴシック" pitchFamily="50" charset="-128"/>
                <a:ea typeface="ＭＳ Ｐゴシック" pitchFamily="50" charset="-128"/>
              </a:rPr>
              <a:t>　＝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en-US" altLang="ja-JP" sz="2400" dirty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200 ns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　（</a:t>
            </a:r>
            <a:r>
              <a:rPr kumimoji="1" lang="en-US" altLang="ja-JP" sz="2400" dirty="0" err="1" smtClean="0">
                <a:latin typeface="ＭＳ Ｐゴシック" pitchFamily="50" charset="-128"/>
                <a:ea typeface="ＭＳ Ｐゴシック" pitchFamily="50" charset="-128"/>
              </a:rPr>
              <a:t>fs</a:t>
            </a:r>
            <a:r>
              <a:rPr kumimoji="1" lang="en-US" altLang="ja-JP" sz="2400" dirty="0" smtClean="0">
                <a:latin typeface="ＭＳ Ｐゴシック" pitchFamily="50" charset="-128"/>
                <a:ea typeface="ＭＳ Ｐゴシック" pitchFamily="50" charset="-128"/>
              </a:rPr>
              <a:t> = 5.0 MHz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）</a:t>
            </a:r>
            <a:endParaRPr lang="en-US" altLang="ja-JP" sz="2400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　　　　　　　　</a:t>
            </a:r>
            <a:r>
              <a:rPr lang="ja-JP" altLang="en-US" sz="24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</a:rPr>
              <a:t>→　</a:t>
            </a:r>
            <a:r>
              <a:rPr kumimoji="1" lang="ja-JP" altLang="en-US" sz="24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</a:rPr>
              <a:t>何ステップの積和演算を見積もる？</a:t>
            </a:r>
            <a:endParaRPr kumimoji="1" lang="en-US" altLang="ja-JP" sz="2400" dirty="0" smtClean="0">
              <a:solidFill>
                <a:srgbClr val="0000FF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/>
          <p:cNvSpPr txBox="1">
            <a:spLocks/>
          </p:cNvSpPr>
          <p:nvPr/>
        </p:nvSpPr>
        <p:spPr>
          <a:xfrm>
            <a:off x="90118" y="236484"/>
            <a:ext cx="7772400" cy="846158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dirty="0" smtClean="0">
                <a:latin typeface="ＭＳ Ｐゴシック" pitchFamily="50" charset="-128"/>
                <a:ea typeface="ＭＳ Ｐゴシック" pitchFamily="50" charset="-128"/>
                <a:cs typeface="+mj-cs"/>
              </a:rPr>
              <a:t>おまけ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j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23343" y="1308534"/>
            <a:ext cx="648607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ＭＳ Ｐゴシック" pitchFamily="50" charset="-128"/>
                <a:ea typeface="ＭＳ Ｐゴシック" pitchFamily="50" charset="-128"/>
              </a:rPr>
              <a:t>■ご提案</a:t>
            </a:r>
            <a:endParaRPr kumimoji="1" lang="en-US" altLang="ja-JP" sz="32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3200" dirty="0" smtClean="0">
                <a:latin typeface="ＭＳ Ｐゴシック" pitchFamily="50" charset="-128"/>
                <a:ea typeface="ＭＳ Ｐゴシック" pitchFamily="50" charset="-128"/>
              </a:rPr>
              <a:t>　　・</a:t>
            </a:r>
            <a:r>
              <a:rPr kumimoji="1" lang="ja-JP" altLang="en-US" sz="3200" dirty="0" smtClean="0">
                <a:latin typeface="ＭＳ Ｐゴシック" pitchFamily="50" charset="-128"/>
                <a:ea typeface="ＭＳ Ｐゴシック" pitchFamily="50" charset="-128"/>
              </a:rPr>
              <a:t>・・工学領域とのコラボレーション</a:t>
            </a:r>
            <a:endParaRPr kumimoji="1" lang="en-US" altLang="ja-JP" sz="32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8" name="Picture 2" descr="SI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3210" y="3334922"/>
            <a:ext cx="2309995" cy="1032125"/>
          </a:xfrm>
          <a:prstGeom prst="rect">
            <a:avLst/>
          </a:prstGeom>
          <a:noFill/>
        </p:spPr>
      </p:pic>
      <p:sp>
        <p:nvSpPr>
          <p:cNvPr id="9" name="テキスト ボックス 8"/>
          <p:cNvSpPr txBox="1"/>
          <p:nvPr/>
        </p:nvSpPr>
        <p:spPr>
          <a:xfrm>
            <a:off x="864242" y="2380593"/>
            <a:ext cx="71288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・計測自動制御学会</a:t>
            </a:r>
            <a:r>
              <a:rPr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　システムインテグレーション部門</a:t>
            </a:r>
            <a:endParaRPr lang="en-US" altLang="ja-JP" sz="24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　　　　　　　　　　　　　　調査研究委員会発足のご提案</a:t>
            </a:r>
            <a:endParaRPr kumimoji="1" lang="en-US" altLang="ja-JP" sz="24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72706" name="Picture 2" descr="基盤理論・技術から産業・社会への応用まで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94710" y="3279223"/>
            <a:ext cx="4590546" cy="340535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3096" y="682825"/>
            <a:ext cx="7772400" cy="846158"/>
          </a:xfrm>
        </p:spPr>
        <p:txBody>
          <a:bodyPr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本日の</a:t>
            </a:r>
            <a:r>
              <a:rPr lang="ja-JP" altLang="en-US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内容</a:t>
            </a:r>
            <a:endParaRPr kumimoji="1" lang="ja-JP" altLang="en-US" dirty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367507" y="1785926"/>
            <a:ext cx="8229600" cy="428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sz="3600" dirty="0" smtClean="0">
                <a:latin typeface="ＭＳ Ｐゴシック" pitchFamily="50" charset="-128"/>
                <a:ea typeface="ＭＳ Ｐゴシック" pitchFamily="50" charset="-128"/>
              </a:rPr>
              <a:t>１．</a:t>
            </a:r>
            <a:r>
              <a:rPr lang="en-US" altLang="ja-JP" sz="3600" dirty="0" smtClean="0">
                <a:latin typeface="ＭＳ Ｐゴシック" pitchFamily="50" charset="-128"/>
                <a:ea typeface="ＭＳ Ｐゴシック" pitchFamily="50" charset="-128"/>
              </a:rPr>
              <a:t>DM88</a:t>
            </a:r>
            <a:r>
              <a:rPr lang="ja-JP" altLang="en-US" sz="3600" dirty="0" smtClean="0">
                <a:latin typeface="ＭＳ Ｐゴシック" pitchFamily="50" charset="-128"/>
                <a:ea typeface="ＭＳ Ｐゴシック" pitchFamily="50" charset="-128"/>
              </a:rPr>
              <a:t>の動的特性（仮）と離散化の影響</a:t>
            </a:r>
            <a:endParaRPr lang="en-US" altLang="ja-JP" sz="36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buNone/>
            </a:pPr>
            <a:r>
              <a:rPr kumimoji="1" lang="ja-JP" altLang="en-US" sz="3600" dirty="0" smtClean="0">
                <a:latin typeface="ＭＳ Ｐゴシック" pitchFamily="50" charset="-128"/>
                <a:ea typeface="ＭＳ Ｐゴシック" pitchFamily="50" charset="-128"/>
              </a:rPr>
              <a:t>２．</a:t>
            </a:r>
            <a:r>
              <a:rPr kumimoji="1" lang="en-US" altLang="ja-JP" sz="3600" dirty="0" smtClean="0">
                <a:latin typeface="ＭＳ Ｐゴシック" pitchFamily="50" charset="-128"/>
                <a:ea typeface="ＭＳ Ｐゴシック" pitchFamily="50" charset="-128"/>
              </a:rPr>
              <a:t>AO</a:t>
            </a:r>
            <a:r>
              <a:rPr kumimoji="1" lang="ja-JP" altLang="en-US" sz="3600" dirty="0" smtClean="0">
                <a:latin typeface="ＭＳ Ｐゴシック" pitchFamily="50" charset="-128"/>
                <a:ea typeface="ＭＳ Ｐゴシック" pitchFamily="50" charset="-128"/>
              </a:rPr>
              <a:t>系での制御器設計と離散化の影響</a:t>
            </a:r>
            <a:endParaRPr kumimoji="1" lang="en-US" altLang="ja-JP" sz="36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buNone/>
            </a:pPr>
            <a:r>
              <a:rPr lang="ja-JP" altLang="en-US" sz="3600" dirty="0" smtClean="0">
                <a:latin typeface="ＭＳ Ｐゴシック" pitchFamily="50" charset="-128"/>
                <a:ea typeface="ＭＳ Ｐゴシック" pitchFamily="50" charset="-128"/>
              </a:rPr>
              <a:t>３．</a:t>
            </a:r>
            <a:r>
              <a:rPr lang="en-US" altLang="ja-JP" sz="3600" dirty="0" smtClean="0">
                <a:latin typeface="ＭＳ Ｐゴシック" pitchFamily="50" charset="-128"/>
                <a:ea typeface="ＭＳ Ｐゴシック" pitchFamily="50" charset="-128"/>
              </a:rPr>
              <a:t>DM</a:t>
            </a:r>
            <a:r>
              <a:rPr lang="ja-JP" altLang="en-US" sz="3600" dirty="0" err="1" smtClean="0">
                <a:latin typeface="ＭＳ Ｐゴシック" pitchFamily="50" charset="-128"/>
                <a:ea typeface="ＭＳ Ｐゴシック" pitchFamily="50" charset="-128"/>
              </a:rPr>
              <a:t>，</a:t>
            </a:r>
            <a:r>
              <a:rPr lang="en-US" altLang="ja-JP" sz="3600" dirty="0" smtClean="0">
                <a:latin typeface="ＭＳ Ｐゴシック" pitchFamily="50" charset="-128"/>
                <a:ea typeface="ＭＳ Ｐゴシック" pitchFamily="50" charset="-128"/>
              </a:rPr>
              <a:t>WFS</a:t>
            </a:r>
            <a:r>
              <a:rPr lang="ja-JP" altLang="en-US" sz="3600" dirty="0" smtClean="0">
                <a:latin typeface="ＭＳ Ｐゴシック" pitchFamily="50" charset="-128"/>
                <a:ea typeface="ＭＳ Ｐゴシック" pitchFamily="50" charset="-128"/>
              </a:rPr>
              <a:t>等のデバイス条件見積り</a:t>
            </a:r>
            <a:endParaRPr lang="en-US" altLang="ja-JP" sz="36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buNone/>
            </a:pPr>
            <a:endParaRPr kumimoji="1" lang="ja-JP" altLang="en-US" sz="32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777" y="4643980"/>
            <a:ext cx="4295687" cy="969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90118" y="236484"/>
            <a:ext cx="8770104" cy="846158"/>
          </a:xfrm>
        </p:spPr>
        <p:txBody>
          <a:bodyPr>
            <a:noAutofit/>
          </a:bodyPr>
          <a:lstStyle/>
          <a:p>
            <a:r>
              <a:rPr lang="ja-JP" altLang="en-US" sz="36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１．</a:t>
            </a:r>
            <a:r>
              <a:rPr lang="en-US" altLang="ja-JP" sz="36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DM88</a:t>
            </a:r>
            <a:r>
              <a:rPr lang="ja-JP" altLang="en-US" sz="36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の動的特性（仮）と離散化の影響</a:t>
            </a:r>
            <a:endParaRPr lang="en-US" altLang="ja-JP" sz="3600" dirty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82" y="1221714"/>
            <a:ext cx="5839974" cy="321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892" y="4453980"/>
            <a:ext cx="2107179" cy="1965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2" name="Picture 4" descr="http://www.auniontech.com/uploadfile/2011/48/13224677602021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82" y="4600363"/>
            <a:ext cx="2060424" cy="1673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2301768" y="2096813"/>
            <a:ext cx="1308538" cy="455317"/>
          </a:xfrm>
          <a:prstGeom prst="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3657600" y="2552131"/>
            <a:ext cx="3139021" cy="1881921"/>
          </a:xfrm>
          <a:custGeom>
            <a:avLst/>
            <a:gdLst>
              <a:gd name="connsiteX0" fmla="*/ 0 w 3139021"/>
              <a:gd name="connsiteY0" fmla="*/ 0 h 2374711"/>
              <a:gd name="connsiteX1" fmla="*/ 122830 w 3139021"/>
              <a:gd name="connsiteY1" fmla="*/ 95535 h 2374711"/>
              <a:gd name="connsiteX2" fmla="*/ 218364 w 3139021"/>
              <a:gd name="connsiteY2" fmla="*/ 136478 h 2374711"/>
              <a:gd name="connsiteX3" fmla="*/ 272955 w 3139021"/>
              <a:gd name="connsiteY3" fmla="*/ 177421 h 2374711"/>
              <a:gd name="connsiteX4" fmla="*/ 327546 w 3139021"/>
              <a:gd name="connsiteY4" fmla="*/ 191069 h 2374711"/>
              <a:gd name="connsiteX5" fmla="*/ 382137 w 3139021"/>
              <a:gd name="connsiteY5" fmla="*/ 218365 h 2374711"/>
              <a:gd name="connsiteX6" fmla="*/ 464024 w 3139021"/>
              <a:gd name="connsiteY6" fmla="*/ 245660 h 2374711"/>
              <a:gd name="connsiteX7" fmla="*/ 518615 w 3139021"/>
              <a:gd name="connsiteY7" fmla="*/ 272956 h 2374711"/>
              <a:gd name="connsiteX8" fmla="*/ 586854 w 3139021"/>
              <a:gd name="connsiteY8" fmla="*/ 300251 h 2374711"/>
              <a:gd name="connsiteX9" fmla="*/ 709684 w 3139021"/>
              <a:gd name="connsiteY9" fmla="*/ 354842 h 2374711"/>
              <a:gd name="connsiteX10" fmla="*/ 777922 w 3139021"/>
              <a:gd name="connsiteY10" fmla="*/ 368490 h 2374711"/>
              <a:gd name="connsiteX11" fmla="*/ 859809 w 3139021"/>
              <a:gd name="connsiteY11" fmla="*/ 395785 h 2374711"/>
              <a:gd name="connsiteX12" fmla="*/ 968991 w 3139021"/>
              <a:gd name="connsiteY12" fmla="*/ 423081 h 2374711"/>
              <a:gd name="connsiteX13" fmla="*/ 1023582 w 3139021"/>
              <a:gd name="connsiteY13" fmla="*/ 436729 h 2374711"/>
              <a:gd name="connsiteX14" fmla="*/ 1132764 w 3139021"/>
              <a:gd name="connsiteY14" fmla="*/ 477672 h 2374711"/>
              <a:gd name="connsiteX15" fmla="*/ 1201003 w 3139021"/>
              <a:gd name="connsiteY15" fmla="*/ 491320 h 2374711"/>
              <a:gd name="connsiteX16" fmla="*/ 1241946 w 3139021"/>
              <a:gd name="connsiteY16" fmla="*/ 518615 h 2374711"/>
              <a:gd name="connsiteX17" fmla="*/ 1378424 w 3139021"/>
              <a:gd name="connsiteY17" fmla="*/ 545911 h 2374711"/>
              <a:gd name="connsiteX18" fmla="*/ 1528549 w 3139021"/>
              <a:gd name="connsiteY18" fmla="*/ 600502 h 2374711"/>
              <a:gd name="connsiteX19" fmla="*/ 1637731 w 3139021"/>
              <a:gd name="connsiteY19" fmla="*/ 655093 h 2374711"/>
              <a:gd name="connsiteX20" fmla="*/ 1719618 w 3139021"/>
              <a:gd name="connsiteY20" fmla="*/ 682388 h 2374711"/>
              <a:gd name="connsiteX21" fmla="*/ 1774209 w 3139021"/>
              <a:gd name="connsiteY21" fmla="*/ 723332 h 2374711"/>
              <a:gd name="connsiteX22" fmla="*/ 1869743 w 3139021"/>
              <a:gd name="connsiteY22" fmla="*/ 764275 h 2374711"/>
              <a:gd name="connsiteX23" fmla="*/ 1924334 w 3139021"/>
              <a:gd name="connsiteY23" fmla="*/ 818866 h 2374711"/>
              <a:gd name="connsiteX24" fmla="*/ 1965278 w 3139021"/>
              <a:gd name="connsiteY24" fmla="*/ 846162 h 2374711"/>
              <a:gd name="connsiteX25" fmla="*/ 2047164 w 3139021"/>
              <a:gd name="connsiteY25" fmla="*/ 928048 h 2374711"/>
              <a:gd name="connsiteX26" fmla="*/ 2088107 w 3139021"/>
              <a:gd name="connsiteY26" fmla="*/ 968991 h 2374711"/>
              <a:gd name="connsiteX27" fmla="*/ 2142699 w 3139021"/>
              <a:gd name="connsiteY27" fmla="*/ 996287 h 2374711"/>
              <a:gd name="connsiteX28" fmla="*/ 2224585 w 3139021"/>
              <a:gd name="connsiteY28" fmla="*/ 1078173 h 2374711"/>
              <a:gd name="connsiteX29" fmla="*/ 2251881 w 3139021"/>
              <a:gd name="connsiteY29" fmla="*/ 1119117 h 2374711"/>
              <a:gd name="connsiteX30" fmla="*/ 2292824 w 3139021"/>
              <a:gd name="connsiteY30" fmla="*/ 1146412 h 2374711"/>
              <a:gd name="connsiteX31" fmla="*/ 2333767 w 3139021"/>
              <a:gd name="connsiteY31" fmla="*/ 1187356 h 2374711"/>
              <a:gd name="connsiteX32" fmla="*/ 2374710 w 3139021"/>
              <a:gd name="connsiteY32" fmla="*/ 1214651 h 2374711"/>
              <a:gd name="connsiteX33" fmla="*/ 2497540 w 3139021"/>
              <a:gd name="connsiteY33" fmla="*/ 1323833 h 2374711"/>
              <a:gd name="connsiteX34" fmla="*/ 2606722 w 3139021"/>
              <a:gd name="connsiteY34" fmla="*/ 1446663 h 2374711"/>
              <a:gd name="connsiteX35" fmla="*/ 2634018 w 3139021"/>
              <a:gd name="connsiteY35" fmla="*/ 1487606 h 2374711"/>
              <a:gd name="connsiteX36" fmla="*/ 2674961 w 3139021"/>
              <a:gd name="connsiteY36" fmla="*/ 1528550 h 2374711"/>
              <a:gd name="connsiteX37" fmla="*/ 2702257 w 3139021"/>
              <a:gd name="connsiteY37" fmla="*/ 1569493 h 2374711"/>
              <a:gd name="connsiteX38" fmla="*/ 2743200 w 3139021"/>
              <a:gd name="connsiteY38" fmla="*/ 1624084 h 2374711"/>
              <a:gd name="connsiteX39" fmla="*/ 2756848 w 3139021"/>
              <a:gd name="connsiteY39" fmla="*/ 1665027 h 2374711"/>
              <a:gd name="connsiteX40" fmla="*/ 2797791 w 3139021"/>
              <a:gd name="connsiteY40" fmla="*/ 1705970 h 2374711"/>
              <a:gd name="connsiteX41" fmla="*/ 2825087 w 3139021"/>
              <a:gd name="connsiteY41" fmla="*/ 1746914 h 2374711"/>
              <a:gd name="connsiteX42" fmla="*/ 2838734 w 3139021"/>
              <a:gd name="connsiteY42" fmla="*/ 1787857 h 2374711"/>
              <a:gd name="connsiteX43" fmla="*/ 2893325 w 3139021"/>
              <a:gd name="connsiteY43" fmla="*/ 1869744 h 2374711"/>
              <a:gd name="connsiteX44" fmla="*/ 2920621 w 3139021"/>
              <a:gd name="connsiteY44" fmla="*/ 1951630 h 2374711"/>
              <a:gd name="connsiteX45" fmla="*/ 2934269 w 3139021"/>
              <a:gd name="connsiteY45" fmla="*/ 1992573 h 2374711"/>
              <a:gd name="connsiteX46" fmla="*/ 2975212 w 3139021"/>
              <a:gd name="connsiteY46" fmla="*/ 2033517 h 2374711"/>
              <a:gd name="connsiteX47" fmla="*/ 3029803 w 3139021"/>
              <a:gd name="connsiteY47" fmla="*/ 2115403 h 2374711"/>
              <a:gd name="connsiteX48" fmla="*/ 3057099 w 3139021"/>
              <a:gd name="connsiteY48" fmla="*/ 2197290 h 2374711"/>
              <a:gd name="connsiteX49" fmla="*/ 3084394 w 3139021"/>
              <a:gd name="connsiteY49" fmla="*/ 2238233 h 2374711"/>
              <a:gd name="connsiteX50" fmla="*/ 3098042 w 3139021"/>
              <a:gd name="connsiteY50" fmla="*/ 2279176 h 2374711"/>
              <a:gd name="connsiteX51" fmla="*/ 3125337 w 3139021"/>
              <a:gd name="connsiteY51" fmla="*/ 2320120 h 2374711"/>
              <a:gd name="connsiteX52" fmla="*/ 3138985 w 3139021"/>
              <a:gd name="connsiteY52" fmla="*/ 2374711 h 2374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3139021" h="2374711">
                <a:moveTo>
                  <a:pt x="0" y="0"/>
                </a:moveTo>
                <a:cubicBezTo>
                  <a:pt x="40943" y="31845"/>
                  <a:pt x="73622" y="79133"/>
                  <a:pt x="122830" y="95535"/>
                </a:cubicBezTo>
                <a:cubicBezTo>
                  <a:pt x="162634" y="108802"/>
                  <a:pt x="179813" y="112384"/>
                  <a:pt x="218364" y="136478"/>
                </a:cubicBezTo>
                <a:cubicBezTo>
                  <a:pt x="237653" y="148533"/>
                  <a:pt x="252610" y="167249"/>
                  <a:pt x="272955" y="177421"/>
                </a:cubicBezTo>
                <a:cubicBezTo>
                  <a:pt x="289732" y="185809"/>
                  <a:pt x="309983" y="184483"/>
                  <a:pt x="327546" y="191069"/>
                </a:cubicBezTo>
                <a:cubicBezTo>
                  <a:pt x="346596" y="198213"/>
                  <a:pt x="363247" y="210809"/>
                  <a:pt x="382137" y="218365"/>
                </a:cubicBezTo>
                <a:cubicBezTo>
                  <a:pt x="408851" y="229051"/>
                  <a:pt x="438290" y="232793"/>
                  <a:pt x="464024" y="245660"/>
                </a:cubicBezTo>
                <a:cubicBezTo>
                  <a:pt x="482221" y="254759"/>
                  <a:pt x="500024" y="264693"/>
                  <a:pt x="518615" y="272956"/>
                </a:cubicBezTo>
                <a:cubicBezTo>
                  <a:pt x="541002" y="282906"/>
                  <a:pt x="564942" y="289295"/>
                  <a:pt x="586854" y="300251"/>
                </a:cubicBezTo>
                <a:cubicBezTo>
                  <a:pt x="663098" y="338373"/>
                  <a:pt x="592306" y="331366"/>
                  <a:pt x="709684" y="354842"/>
                </a:cubicBezTo>
                <a:cubicBezTo>
                  <a:pt x="732430" y="359391"/>
                  <a:pt x="755543" y="362387"/>
                  <a:pt x="777922" y="368490"/>
                </a:cubicBezTo>
                <a:cubicBezTo>
                  <a:pt x="805680" y="376060"/>
                  <a:pt x="831896" y="388807"/>
                  <a:pt x="859809" y="395785"/>
                </a:cubicBezTo>
                <a:lnTo>
                  <a:pt x="968991" y="423081"/>
                </a:lnTo>
                <a:cubicBezTo>
                  <a:pt x="987188" y="427630"/>
                  <a:pt x="1006166" y="429763"/>
                  <a:pt x="1023582" y="436729"/>
                </a:cubicBezTo>
                <a:cubicBezTo>
                  <a:pt x="1044447" y="445075"/>
                  <a:pt x="1104242" y="470541"/>
                  <a:pt x="1132764" y="477672"/>
                </a:cubicBezTo>
                <a:cubicBezTo>
                  <a:pt x="1155268" y="483298"/>
                  <a:pt x="1178257" y="486771"/>
                  <a:pt x="1201003" y="491320"/>
                </a:cubicBezTo>
                <a:cubicBezTo>
                  <a:pt x="1214651" y="500418"/>
                  <a:pt x="1226870" y="512154"/>
                  <a:pt x="1241946" y="518615"/>
                </a:cubicBezTo>
                <a:cubicBezTo>
                  <a:pt x="1267859" y="529720"/>
                  <a:pt x="1359949" y="542832"/>
                  <a:pt x="1378424" y="545911"/>
                </a:cubicBezTo>
                <a:cubicBezTo>
                  <a:pt x="1551632" y="649835"/>
                  <a:pt x="1335749" y="531644"/>
                  <a:pt x="1528549" y="600502"/>
                </a:cubicBezTo>
                <a:cubicBezTo>
                  <a:pt x="1566868" y="614188"/>
                  <a:pt x="1599129" y="642226"/>
                  <a:pt x="1637731" y="655093"/>
                </a:cubicBezTo>
                <a:lnTo>
                  <a:pt x="1719618" y="682388"/>
                </a:lnTo>
                <a:cubicBezTo>
                  <a:pt x="1737815" y="696036"/>
                  <a:pt x="1754460" y="712047"/>
                  <a:pt x="1774209" y="723332"/>
                </a:cubicBezTo>
                <a:cubicBezTo>
                  <a:pt x="1848006" y="765502"/>
                  <a:pt x="1783117" y="699305"/>
                  <a:pt x="1869743" y="764275"/>
                </a:cubicBezTo>
                <a:cubicBezTo>
                  <a:pt x="1890331" y="779716"/>
                  <a:pt x="1904795" y="802118"/>
                  <a:pt x="1924334" y="818866"/>
                </a:cubicBezTo>
                <a:cubicBezTo>
                  <a:pt x="1936788" y="829541"/>
                  <a:pt x="1953018" y="835265"/>
                  <a:pt x="1965278" y="846162"/>
                </a:cubicBezTo>
                <a:cubicBezTo>
                  <a:pt x="1994129" y="871807"/>
                  <a:pt x="2019869" y="900753"/>
                  <a:pt x="2047164" y="928048"/>
                </a:cubicBezTo>
                <a:cubicBezTo>
                  <a:pt x="2060812" y="941696"/>
                  <a:pt x="2070844" y="960359"/>
                  <a:pt x="2088107" y="968991"/>
                </a:cubicBezTo>
                <a:lnTo>
                  <a:pt x="2142699" y="996287"/>
                </a:lnTo>
                <a:cubicBezTo>
                  <a:pt x="2207025" y="1092777"/>
                  <a:pt x="2123016" y="976604"/>
                  <a:pt x="2224585" y="1078173"/>
                </a:cubicBezTo>
                <a:cubicBezTo>
                  <a:pt x="2236184" y="1089772"/>
                  <a:pt x="2240282" y="1107518"/>
                  <a:pt x="2251881" y="1119117"/>
                </a:cubicBezTo>
                <a:cubicBezTo>
                  <a:pt x="2263479" y="1130715"/>
                  <a:pt x="2280223" y="1135911"/>
                  <a:pt x="2292824" y="1146412"/>
                </a:cubicBezTo>
                <a:cubicBezTo>
                  <a:pt x="2307651" y="1158768"/>
                  <a:pt x="2318940" y="1175000"/>
                  <a:pt x="2333767" y="1187356"/>
                </a:cubicBezTo>
                <a:cubicBezTo>
                  <a:pt x="2346368" y="1197857"/>
                  <a:pt x="2362451" y="1203754"/>
                  <a:pt x="2374710" y="1214651"/>
                </a:cubicBezTo>
                <a:cubicBezTo>
                  <a:pt x="2514937" y="1339297"/>
                  <a:pt x="2404617" y="1261885"/>
                  <a:pt x="2497540" y="1323833"/>
                </a:cubicBezTo>
                <a:cubicBezTo>
                  <a:pt x="2623036" y="1512077"/>
                  <a:pt x="2485472" y="1325415"/>
                  <a:pt x="2606722" y="1446663"/>
                </a:cubicBezTo>
                <a:cubicBezTo>
                  <a:pt x="2618320" y="1458261"/>
                  <a:pt x="2623517" y="1475005"/>
                  <a:pt x="2634018" y="1487606"/>
                </a:cubicBezTo>
                <a:cubicBezTo>
                  <a:pt x="2646374" y="1502433"/>
                  <a:pt x="2662605" y="1513723"/>
                  <a:pt x="2674961" y="1528550"/>
                </a:cubicBezTo>
                <a:cubicBezTo>
                  <a:pt x="2685462" y="1541151"/>
                  <a:pt x="2692723" y="1556146"/>
                  <a:pt x="2702257" y="1569493"/>
                </a:cubicBezTo>
                <a:cubicBezTo>
                  <a:pt x="2715478" y="1588002"/>
                  <a:pt x="2729552" y="1605887"/>
                  <a:pt x="2743200" y="1624084"/>
                </a:cubicBezTo>
                <a:cubicBezTo>
                  <a:pt x="2747749" y="1637732"/>
                  <a:pt x="2748868" y="1653057"/>
                  <a:pt x="2756848" y="1665027"/>
                </a:cubicBezTo>
                <a:cubicBezTo>
                  <a:pt x="2767554" y="1681086"/>
                  <a:pt x="2785435" y="1691143"/>
                  <a:pt x="2797791" y="1705970"/>
                </a:cubicBezTo>
                <a:cubicBezTo>
                  <a:pt x="2808292" y="1718571"/>
                  <a:pt x="2815988" y="1733266"/>
                  <a:pt x="2825087" y="1746914"/>
                </a:cubicBezTo>
                <a:cubicBezTo>
                  <a:pt x="2829636" y="1760562"/>
                  <a:pt x="2831748" y="1775281"/>
                  <a:pt x="2838734" y="1787857"/>
                </a:cubicBezTo>
                <a:cubicBezTo>
                  <a:pt x="2854665" y="1816534"/>
                  <a:pt x="2882951" y="1838622"/>
                  <a:pt x="2893325" y="1869744"/>
                </a:cubicBezTo>
                <a:lnTo>
                  <a:pt x="2920621" y="1951630"/>
                </a:lnTo>
                <a:cubicBezTo>
                  <a:pt x="2925170" y="1965278"/>
                  <a:pt x="2924097" y="1982400"/>
                  <a:pt x="2934269" y="1992573"/>
                </a:cubicBezTo>
                <a:cubicBezTo>
                  <a:pt x="2947917" y="2006221"/>
                  <a:pt x="2963362" y="2018282"/>
                  <a:pt x="2975212" y="2033517"/>
                </a:cubicBezTo>
                <a:cubicBezTo>
                  <a:pt x="2995352" y="2059412"/>
                  <a:pt x="3029803" y="2115403"/>
                  <a:pt x="3029803" y="2115403"/>
                </a:cubicBezTo>
                <a:cubicBezTo>
                  <a:pt x="3038902" y="2142699"/>
                  <a:pt x="3041139" y="2173350"/>
                  <a:pt x="3057099" y="2197290"/>
                </a:cubicBezTo>
                <a:cubicBezTo>
                  <a:pt x="3066197" y="2210938"/>
                  <a:pt x="3077059" y="2223562"/>
                  <a:pt x="3084394" y="2238233"/>
                </a:cubicBezTo>
                <a:cubicBezTo>
                  <a:pt x="3090828" y="2251100"/>
                  <a:pt x="3091608" y="2266309"/>
                  <a:pt x="3098042" y="2279176"/>
                </a:cubicBezTo>
                <a:cubicBezTo>
                  <a:pt x="3105377" y="2293847"/>
                  <a:pt x="3118002" y="2305449"/>
                  <a:pt x="3125337" y="2320120"/>
                </a:cubicBezTo>
                <a:cubicBezTo>
                  <a:pt x="3140424" y="2350294"/>
                  <a:pt x="3138985" y="2351448"/>
                  <a:pt x="3138985" y="2374711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61282" y="6419809"/>
            <a:ext cx="21355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メーカ記載の過渡応答</a:t>
            </a:r>
            <a:endParaRPr kumimoji="1" lang="ja-JP" altLang="en-US" sz="16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623537" y="6419809"/>
            <a:ext cx="32031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簡易的に求めたモデルの過渡応答</a:t>
            </a:r>
            <a:endParaRPr kumimoji="1" lang="ja-JP" altLang="en-US" sz="16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049" y="1132762"/>
            <a:ext cx="4190790" cy="5509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4835148" y="6328863"/>
            <a:ext cx="49244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Times New Roman" pitchFamily="18" charset="0"/>
                <a:cs typeface="Times New Roman" pitchFamily="18" charset="0"/>
              </a:rPr>
              <a:t>10k</a:t>
            </a:r>
            <a:endParaRPr kumimoji="1" lang="ja-JP" alt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43327" y="6328863"/>
            <a:ext cx="389850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Times New Roman" pitchFamily="18" charset="0"/>
                <a:cs typeface="Times New Roman" pitchFamily="18" charset="0"/>
              </a:rPr>
              <a:t>1k</a:t>
            </a:r>
            <a:endParaRPr kumimoji="1" lang="ja-JP" alt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269369" y="6328863"/>
            <a:ext cx="49244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Times New Roman" pitchFamily="18" charset="0"/>
                <a:cs typeface="Times New Roman" pitchFamily="18" charset="0"/>
              </a:rPr>
              <a:t>100</a:t>
            </a:r>
            <a:endParaRPr kumimoji="1" lang="ja-JP" alt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423208" y="6328863"/>
            <a:ext cx="389850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kumimoji="1" lang="ja-JP" alt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373" y="1047994"/>
            <a:ext cx="7589400" cy="5579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90118" y="236484"/>
            <a:ext cx="8770104" cy="846158"/>
          </a:xfrm>
        </p:spPr>
        <p:txBody>
          <a:bodyPr>
            <a:noAutofit/>
          </a:bodyPr>
          <a:lstStyle/>
          <a:p>
            <a:r>
              <a:rPr lang="ja-JP" altLang="en-US" sz="36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１．</a:t>
            </a:r>
            <a:r>
              <a:rPr lang="en-US" altLang="ja-JP" sz="36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DM88</a:t>
            </a:r>
            <a:r>
              <a:rPr lang="ja-JP" altLang="en-US" sz="3600" dirty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の動的特性（仮）と離散化の影響</a:t>
            </a:r>
            <a:endParaRPr lang="en-US" altLang="ja-JP" sz="3600" dirty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532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438" y="4055211"/>
            <a:ext cx="333375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5356734" y="2835870"/>
            <a:ext cx="3571812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</a:rPr>
              <a:t>※</a:t>
            </a:r>
            <a:r>
              <a:rPr lang="ja-JP" altLang="en-US" sz="20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</a:rPr>
              <a:t>動作</a:t>
            </a:r>
            <a:r>
              <a:rPr lang="ja-JP" altLang="en-US" sz="20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</a:rPr>
              <a:t>保証する周波数帯域の</a:t>
            </a:r>
            <a:endParaRPr lang="en-US" altLang="ja-JP" sz="2000" dirty="0" smtClean="0">
              <a:solidFill>
                <a:srgbClr val="0000FF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kumimoji="1" lang="ja-JP" altLang="en-US" sz="20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kumimoji="1" lang="ja-JP" altLang="en-US" sz="20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kumimoji="1" lang="en-US" altLang="ja-JP" sz="20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</a:rPr>
              <a:t>5</a:t>
            </a:r>
            <a:r>
              <a:rPr kumimoji="1" lang="ja-JP" altLang="en-US" sz="20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</a:rPr>
              <a:t>倍～</a:t>
            </a:r>
            <a:r>
              <a:rPr kumimoji="1" lang="en-US" altLang="ja-JP" sz="20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</a:rPr>
              <a:t>10</a:t>
            </a:r>
            <a:r>
              <a:rPr kumimoji="1" lang="ja-JP" altLang="en-US" sz="20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</a:rPr>
              <a:t>倍のサンプリング</a:t>
            </a:r>
            <a:endParaRPr kumimoji="1" lang="en-US" altLang="ja-JP" sz="2000" dirty="0" smtClean="0">
              <a:solidFill>
                <a:srgbClr val="0000FF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000" dirty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20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kumimoji="1" lang="ja-JP" altLang="en-US" sz="20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</a:rPr>
              <a:t>周波数であることが望ましい</a:t>
            </a:r>
            <a:endParaRPr kumimoji="1" lang="ja-JP" altLang="en-US" sz="2000" dirty="0">
              <a:solidFill>
                <a:srgbClr val="0000FF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589051" y="6223236"/>
            <a:ext cx="53091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10k</a:t>
            </a:r>
            <a:endParaRPr kumimoji="1" lang="ja-JP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572050" y="6236884"/>
            <a:ext cx="41549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1k</a:t>
            </a:r>
            <a:endParaRPr kumimoji="1" lang="ja-JP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421768" y="6197364"/>
            <a:ext cx="53091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100</a:t>
            </a:r>
            <a:endParaRPr kumimoji="1" lang="ja-JP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66369" y="6144197"/>
            <a:ext cx="41549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kumimoji="1" lang="ja-JP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850078" y="1626919"/>
            <a:ext cx="1187532" cy="4512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3270296" y="2835870"/>
            <a:ext cx="0" cy="4060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298705" y="3159035"/>
            <a:ext cx="214513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信頼性の限界ライン</a:t>
            </a:r>
            <a:endParaRPr kumimoji="1" lang="ja-JP" altLang="en-US" dirty="0">
              <a:solidFill>
                <a:srgbClr val="FF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835148" y="1047994"/>
            <a:ext cx="1187532" cy="38578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 flipV="1">
            <a:off x="3835839" y="2835870"/>
            <a:ext cx="0" cy="817348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1805764" y="3653218"/>
            <a:ext cx="214513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</a:rPr>
              <a:t>信頼性の限界ライン</a:t>
            </a:r>
            <a:endParaRPr kumimoji="1" lang="ja-JP" altLang="en-US" dirty="0">
              <a:solidFill>
                <a:srgbClr val="0000FF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566438" y="1355232"/>
            <a:ext cx="1187532" cy="38578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4721067" y="3782921"/>
            <a:ext cx="0" cy="81734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2548586" y="4600269"/>
            <a:ext cx="214513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B050"/>
                </a:solidFill>
                <a:latin typeface="ＭＳ Ｐゴシック" pitchFamily="50" charset="-128"/>
                <a:ea typeface="ＭＳ Ｐゴシック" pitchFamily="50" charset="-128"/>
              </a:rPr>
              <a:t>信頼性の限界ライン</a:t>
            </a:r>
            <a:endParaRPr kumimoji="1" lang="ja-JP" altLang="en-US" dirty="0">
              <a:solidFill>
                <a:srgbClr val="00B05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14997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" grpId="0" animBg="1"/>
      <p:bldP spid="8" grpId="0" animBg="1"/>
      <p:bldP spid="19" grpId="0" animBg="1"/>
      <p:bldP spid="21" grpId="0" animBg="1"/>
      <p:bldP spid="23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 txBox="1">
            <a:spLocks/>
          </p:cNvSpPr>
          <p:nvPr/>
        </p:nvSpPr>
        <p:spPr>
          <a:xfrm>
            <a:off x="90118" y="236484"/>
            <a:ext cx="7772400" cy="846158"/>
          </a:xfrm>
          <a:prstGeom prst="rect">
            <a:avLst/>
          </a:prstGeom>
        </p:spPr>
        <p:txBody>
          <a:bodyPr bIns="91440" anchor="b" anchorCtr="0">
            <a:normAutofit fontScale="92500"/>
          </a:bodyPr>
          <a:lstStyle/>
          <a:p>
            <a:pPr>
              <a:buNone/>
            </a:pPr>
            <a:r>
              <a:rPr lang="ja-JP" altLang="en-US" sz="3600" dirty="0" smtClean="0">
                <a:latin typeface="ＭＳ Ｐゴシック" pitchFamily="50" charset="-128"/>
                <a:ea typeface="ＭＳ Ｐゴシック" pitchFamily="50" charset="-128"/>
              </a:rPr>
              <a:t>２．</a:t>
            </a:r>
            <a:r>
              <a:rPr lang="en-US" altLang="ja-JP" sz="3600" dirty="0" smtClean="0">
                <a:latin typeface="ＭＳ Ｐゴシック" pitchFamily="50" charset="-128"/>
                <a:ea typeface="ＭＳ Ｐゴシック" pitchFamily="50" charset="-128"/>
              </a:rPr>
              <a:t>AO</a:t>
            </a:r>
            <a:r>
              <a:rPr lang="ja-JP" altLang="en-US" sz="3600" dirty="0">
                <a:latin typeface="ＭＳ Ｐゴシック" pitchFamily="50" charset="-128"/>
                <a:ea typeface="ＭＳ Ｐゴシック" pitchFamily="50" charset="-128"/>
              </a:rPr>
              <a:t>系での制御器設計と離散化の影響</a:t>
            </a:r>
            <a:endParaRPr lang="en-US" altLang="ja-JP" sz="36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850" y="3401742"/>
            <a:ext cx="7972425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" name="グループ化 8"/>
          <p:cNvGrpSpPr/>
          <p:nvPr/>
        </p:nvGrpSpPr>
        <p:grpSpPr>
          <a:xfrm>
            <a:off x="394138" y="1103584"/>
            <a:ext cx="2033752" cy="2322481"/>
            <a:chOff x="220716" y="867102"/>
            <a:chExt cx="5121001" cy="5848023"/>
          </a:xfrm>
        </p:grpSpPr>
        <p:pic>
          <p:nvPicPr>
            <p:cNvPr id="20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0716" y="867102"/>
              <a:ext cx="5121001" cy="57850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L 字 20"/>
            <p:cNvSpPr/>
            <p:nvPr/>
          </p:nvSpPr>
          <p:spPr>
            <a:xfrm rot="10800000">
              <a:off x="851337" y="4430110"/>
              <a:ext cx="2112580" cy="1497724"/>
            </a:xfrm>
            <a:prstGeom prst="corner">
              <a:avLst>
                <a:gd name="adj1" fmla="val 59474"/>
                <a:gd name="adj2" fmla="val 76169"/>
              </a:avLst>
            </a:prstGeom>
            <a:noFill/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2" name="直線矢印コネクタ 21"/>
            <p:cNvCxnSpPr/>
            <p:nvPr/>
          </p:nvCxnSpPr>
          <p:spPr>
            <a:xfrm flipH="1">
              <a:off x="1447800" y="3655123"/>
              <a:ext cx="985" cy="764477"/>
            </a:xfrm>
            <a:prstGeom prst="straightConnector1">
              <a:avLst/>
            </a:prstGeom>
            <a:ln w="38100">
              <a:solidFill>
                <a:srgbClr val="FF33CC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矢印コネクタ 22"/>
            <p:cNvCxnSpPr/>
            <p:nvPr/>
          </p:nvCxnSpPr>
          <p:spPr>
            <a:xfrm>
              <a:off x="2324964" y="5918523"/>
              <a:ext cx="8661" cy="796602"/>
            </a:xfrm>
            <a:prstGeom prst="straightConnector1">
              <a:avLst/>
            </a:prstGeom>
            <a:ln w="38100">
              <a:solidFill>
                <a:srgbClr val="FF33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矢印コネクタ 23"/>
            <p:cNvCxnSpPr/>
            <p:nvPr/>
          </p:nvCxnSpPr>
          <p:spPr>
            <a:xfrm flipH="1" flipV="1">
              <a:off x="1037897" y="5184378"/>
              <a:ext cx="985" cy="764477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/>
          <p:cNvSpPr txBox="1"/>
          <p:nvPr/>
        </p:nvSpPr>
        <p:spPr>
          <a:xfrm>
            <a:off x="2743200" y="1213943"/>
            <a:ext cx="5722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１．参照光によるキャリブレーション</a:t>
            </a:r>
            <a:endParaRPr kumimoji="1" lang="ja-JP" altLang="en-US" sz="2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743200" y="1655376"/>
            <a:ext cx="4635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　　→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キャリブレーション値を固定</a:t>
            </a:r>
            <a:endParaRPr kumimoji="1" lang="ja-JP" altLang="en-US" sz="2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8"/>
          <p:cNvGrpSpPr/>
          <p:nvPr/>
        </p:nvGrpSpPr>
        <p:grpSpPr>
          <a:xfrm>
            <a:off x="394138" y="1103584"/>
            <a:ext cx="2033752" cy="2322481"/>
            <a:chOff x="220716" y="867102"/>
            <a:chExt cx="5121001" cy="5848023"/>
          </a:xfrm>
        </p:grpSpPr>
        <p:pic>
          <p:nvPicPr>
            <p:cNvPr id="105473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0716" y="867102"/>
              <a:ext cx="5121001" cy="57850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 字 6"/>
            <p:cNvSpPr/>
            <p:nvPr/>
          </p:nvSpPr>
          <p:spPr>
            <a:xfrm rot="10800000">
              <a:off x="851337" y="4430110"/>
              <a:ext cx="2112580" cy="1497724"/>
            </a:xfrm>
            <a:prstGeom prst="corner">
              <a:avLst>
                <a:gd name="adj1" fmla="val 59474"/>
                <a:gd name="adj2" fmla="val 76169"/>
              </a:avLst>
            </a:prstGeom>
            <a:noFill/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5" name="直線矢印コネクタ 14"/>
            <p:cNvCxnSpPr/>
            <p:nvPr/>
          </p:nvCxnSpPr>
          <p:spPr>
            <a:xfrm flipH="1">
              <a:off x="1447800" y="3655123"/>
              <a:ext cx="985" cy="764477"/>
            </a:xfrm>
            <a:prstGeom prst="straightConnector1">
              <a:avLst/>
            </a:prstGeom>
            <a:ln w="38100">
              <a:solidFill>
                <a:srgbClr val="FF33CC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/>
            <p:nvPr/>
          </p:nvCxnSpPr>
          <p:spPr>
            <a:xfrm>
              <a:off x="2324964" y="5918523"/>
              <a:ext cx="8661" cy="796602"/>
            </a:xfrm>
            <a:prstGeom prst="straightConnector1">
              <a:avLst/>
            </a:prstGeom>
            <a:ln w="38100">
              <a:solidFill>
                <a:srgbClr val="FF33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/>
            <p:cNvCxnSpPr/>
            <p:nvPr/>
          </p:nvCxnSpPr>
          <p:spPr>
            <a:xfrm flipH="1" flipV="1">
              <a:off x="1037897" y="5184378"/>
              <a:ext cx="985" cy="764477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タイトル 1"/>
          <p:cNvSpPr txBox="1">
            <a:spLocks/>
          </p:cNvSpPr>
          <p:nvPr/>
        </p:nvSpPr>
        <p:spPr>
          <a:xfrm>
            <a:off x="90118" y="236484"/>
            <a:ext cx="7772400" cy="846158"/>
          </a:xfrm>
          <a:prstGeom prst="rect">
            <a:avLst/>
          </a:prstGeom>
        </p:spPr>
        <p:txBody>
          <a:bodyPr bIns="91440" anchor="b" anchorCtr="0">
            <a:normAutofit fontScale="92500"/>
          </a:bodyPr>
          <a:lstStyle/>
          <a:p>
            <a:pPr>
              <a:buNone/>
            </a:pPr>
            <a:r>
              <a:rPr lang="ja-JP" altLang="en-US" sz="3600" dirty="0">
                <a:latin typeface="ＭＳ Ｐゴシック" pitchFamily="50" charset="-128"/>
                <a:ea typeface="ＭＳ Ｐゴシック" pitchFamily="50" charset="-128"/>
              </a:rPr>
              <a:t>２．</a:t>
            </a:r>
            <a:r>
              <a:rPr lang="en-US" altLang="ja-JP" sz="3600" dirty="0">
                <a:latin typeface="ＭＳ Ｐゴシック" pitchFamily="50" charset="-128"/>
                <a:ea typeface="ＭＳ Ｐゴシック" pitchFamily="50" charset="-128"/>
              </a:rPr>
              <a:t>AO</a:t>
            </a:r>
            <a:r>
              <a:rPr lang="ja-JP" altLang="en-US" sz="3600" dirty="0">
                <a:latin typeface="ＭＳ Ｐゴシック" pitchFamily="50" charset="-128"/>
                <a:ea typeface="ＭＳ Ｐゴシック" pitchFamily="50" charset="-128"/>
              </a:rPr>
              <a:t>系での制御器設計と離散化の影響</a:t>
            </a:r>
            <a:endParaRPr lang="en-US" altLang="ja-JP" sz="36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8014" y="4163739"/>
            <a:ext cx="85344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テキスト ボックス 15"/>
          <p:cNvSpPr txBox="1"/>
          <p:nvPr/>
        </p:nvSpPr>
        <p:spPr>
          <a:xfrm>
            <a:off x="2743200" y="1213943"/>
            <a:ext cx="5722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１．参照光によるキャリブレーション</a:t>
            </a:r>
            <a:endParaRPr kumimoji="1" lang="ja-JP" altLang="en-US" sz="2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743200" y="1655376"/>
            <a:ext cx="4635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　　→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キャリブレーション値を固定</a:t>
            </a:r>
            <a:endParaRPr kumimoji="1" lang="ja-JP" altLang="en-US" sz="2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743200" y="2096807"/>
            <a:ext cx="5722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２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．測定対象の入射光が入力</a:t>
            </a:r>
            <a:endParaRPr kumimoji="1" lang="ja-JP" altLang="en-US" sz="2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743200" y="2601303"/>
            <a:ext cx="572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３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．キャリブレーション値＝</a:t>
            </a:r>
            <a:r>
              <a:rPr kumimoji="1" lang="ja-JP" altLang="en-US" sz="24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</a:rPr>
              <a:t>制御入力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，</a:t>
            </a:r>
            <a:endParaRPr kumimoji="1" lang="en-US" altLang="ja-JP" sz="24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　　入射光＝外乱，と定義する</a:t>
            </a:r>
            <a:endParaRPr kumimoji="1" lang="ja-JP" altLang="en-US" sz="2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8"/>
          <p:cNvGrpSpPr/>
          <p:nvPr/>
        </p:nvGrpSpPr>
        <p:grpSpPr>
          <a:xfrm>
            <a:off x="394138" y="1103584"/>
            <a:ext cx="2033752" cy="2322481"/>
            <a:chOff x="220716" y="867102"/>
            <a:chExt cx="5121001" cy="5848023"/>
          </a:xfrm>
        </p:grpSpPr>
        <p:pic>
          <p:nvPicPr>
            <p:cNvPr id="105473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0716" y="867102"/>
              <a:ext cx="5121001" cy="57850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 字 6"/>
            <p:cNvSpPr/>
            <p:nvPr/>
          </p:nvSpPr>
          <p:spPr>
            <a:xfrm rot="10800000">
              <a:off x="851337" y="4430110"/>
              <a:ext cx="2112580" cy="1497724"/>
            </a:xfrm>
            <a:prstGeom prst="corner">
              <a:avLst>
                <a:gd name="adj1" fmla="val 59474"/>
                <a:gd name="adj2" fmla="val 76169"/>
              </a:avLst>
            </a:prstGeom>
            <a:noFill/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5" name="直線矢印コネクタ 14"/>
            <p:cNvCxnSpPr/>
            <p:nvPr/>
          </p:nvCxnSpPr>
          <p:spPr>
            <a:xfrm flipH="1">
              <a:off x="1447800" y="3655123"/>
              <a:ext cx="985" cy="764477"/>
            </a:xfrm>
            <a:prstGeom prst="straightConnector1">
              <a:avLst/>
            </a:prstGeom>
            <a:ln w="38100">
              <a:solidFill>
                <a:srgbClr val="FF33CC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/>
            <p:nvPr/>
          </p:nvCxnSpPr>
          <p:spPr>
            <a:xfrm>
              <a:off x="2324964" y="5918523"/>
              <a:ext cx="8661" cy="796602"/>
            </a:xfrm>
            <a:prstGeom prst="straightConnector1">
              <a:avLst/>
            </a:prstGeom>
            <a:ln w="38100">
              <a:solidFill>
                <a:srgbClr val="FF33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/>
            <p:cNvCxnSpPr/>
            <p:nvPr/>
          </p:nvCxnSpPr>
          <p:spPr>
            <a:xfrm flipH="1" flipV="1">
              <a:off x="1037897" y="5184378"/>
              <a:ext cx="985" cy="764477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タイトル 1"/>
          <p:cNvSpPr txBox="1">
            <a:spLocks/>
          </p:cNvSpPr>
          <p:nvPr/>
        </p:nvSpPr>
        <p:spPr>
          <a:xfrm>
            <a:off x="90118" y="236484"/>
            <a:ext cx="7772400" cy="846158"/>
          </a:xfrm>
          <a:prstGeom prst="rect">
            <a:avLst/>
          </a:prstGeom>
        </p:spPr>
        <p:txBody>
          <a:bodyPr bIns="91440" anchor="b" anchorCtr="0">
            <a:normAutofit fontScale="92500"/>
          </a:bodyPr>
          <a:lstStyle/>
          <a:p>
            <a:pPr>
              <a:buNone/>
            </a:pPr>
            <a:r>
              <a:rPr lang="ja-JP" altLang="en-US" sz="3600" dirty="0">
                <a:latin typeface="ＭＳ Ｐゴシック" pitchFamily="50" charset="-128"/>
                <a:ea typeface="ＭＳ Ｐゴシック" pitchFamily="50" charset="-128"/>
              </a:rPr>
              <a:t>２．</a:t>
            </a:r>
            <a:r>
              <a:rPr lang="en-US" altLang="ja-JP" sz="3600" dirty="0">
                <a:latin typeface="ＭＳ Ｐゴシック" pitchFamily="50" charset="-128"/>
                <a:ea typeface="ＭＳ Ｐゴシック" pitchFamily="50" charset="-128"/>
              </a:rPr>
              <a:t>AO</a:t>
            </a:r>
            <a:r>
              <a:rPr lang="ja-JP" altLang="en-US" sz="3600" dirty="0">
                <a:latin typeface="ＭＳ Ｐゴシック" pitchFamily="50" charset="-128"/>
                <a:ea typeface="ＭＳ Ｐゴシック" pitchFamily="50" charset="-128"/>
              </a:rPr>
              <a:t>系での制御器設計と離散化の影響</a:t>
            </a:r>
            <a:endParaRPr lang="en-US" altLang="ja-JP" sz="36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43200" y="1213943"/>
            <a:ext cx="5722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１．参照光によるキャリブレーション</a:t>
            </a:r>
            <a:endParaRPr kumimoji="1" lang="ja-JP" altLang="en-US" sz="2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43200" y="1655376"/>
            <a:ext cx="4635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　　→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キャリブレーション値を固定</a:t>
            </a:r>
            <a:endParaRPr kumimoji="1" lang="ja-JP" altLang="en-US" sz="2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43200" y="2096807"/>
            <a:ext cx="5722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２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．測定対象の入射光が入力</a:t>
            </a:r>
            <a:endParaRPr kumimoji="1" lang="ja-JP" altLang="en-US" sz="2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743200" y="2601303"/>
            <a:ext cx="5722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３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．キャリブレーション値＝</a:t>
            </a:r>
            <a:r>
              <a:rPr kumimoji="1" lang="ja-JP" altLang="en-US" sz="2400" dirty="0" smtClean="0">
                <a:solidFill>
                  <a:srgbClr val="0000FF"/>
                </a:solidFill>
                <a:latin typeface="ＭＳ Ｐゴシック" pitchFamily="50" charset="-128"/>
                <a:ea typeface="ＭＳ Ｐゴシック" pitchFamily="50" charset="-128"/>
              </a:rPr>
              <a:t>制御入力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，</a:t>
            </a:r>
            <a:endParaRPr kumimoji="1" lang="en-US" altLang="ja-JP" sz="24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　　入射光＝</a:t>
            </a:r>
            <a:r>
              <a:rPr lang="ja-JP" altLang="en-US" sz="2400" dirty="0" smtClean="0">
                <a:solidFill>
                  <a:srgbClr val="FF33CC"/>
                </a:solidFill>
                <a:latin typeface="ＭＳ Ｐゴシック" pitchFamily="50" charset="-128"/>
                <a:ea typeface="ＭＳ Ｐゴシック" pitchFamily="50" charset="-128"/>
              </a:rPr>
              <a:t>外乱</a:t>
            </a:r>
            <a:r>
              <a:rPr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，と定義する</a:t>
            </a:r>
            <a:endParaRPr kumimoji="1" lang="ja-JP" altLang="en-US" sz="2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43200" y="3515709"/>
            <a:ext cx="5722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４</a:t>
            </a:r>
            <a:r>
              <a:rPr kumimoji="1"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．システムモデルの一般系表示</a:t>
            </a:r>
            <a:endParaRPr kumimoji="1" lang="ja-JP" altLang="en-US" sz="2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315" y="4243670"/>
            <a:ext cx="7549767" cy="225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円/楕円 2"/>
          <p:cNvSpPr/>
          <p:nvPr/>
        </p:nvSpPr>
        <p:spPr>
          <a:xfrm>
            <a:off x="767414" y="4817660"/>
            <a:ext cx="766432" cy="723331"/>
          </a:xfrm>
          <a:prstGeom prst="ellipse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4677515" y="4243670"/>
            <a:ext cx="766432" cy="723331"/>
          </a:xfrm>
          <a:prstGeom prst="ellipse">
            <a:avLst/>
          </a:prstGeom>
          <a:noFill/>
          <a:ln w="5715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7378262" y="4243670"/>
            <a:ext cx="766432" cy="723331"/>
          </a:xfrm>
          <a:prstGeom prst="ellipse">
            <a:avLst/>
          </a:prstGeom>
          <a:noFill/>
          <a:ln w="5715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50305" y="427096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’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182" y="4613002"/>
            <a:ext cx="2230016" cy="1735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/>
          <p:cNvSpPr txBox="1">
            <a:spLocks/>
          </p:cNvSpPr>
          <p:nvPr/>
        </p:nvSpPr>
        <p:spPr>
          <a:xfrm>
            <a:off x="90118" y="236484"/>
            <a:ext cx="7772400" cy="846158"/>
          </a:xfrm>
          <a:prstGeom prst="rect">
            <a:avLst/>
          </a:prstGeom>
        </p:spPr>
        <p:txBody>
          <a:bodyPr bIns="91440" anchor="b" anchorCtr="0">
            <a:normAutofit fontScale="92500"/>
          </a:bodyPr>
          <a:lstStyle/>
          <a:p>
            <a:pPr>
              <a:buNone/>
            </a:pPr>
            <a:r>
              <a:rPr lang="ja-JP" altLang="en-US" sz="3600" dirty="0">
                <a:latin typeface="ＭＳ Ｐゴシック" pitchFamily="50" charset="-128"/>
                <a:ea typeface="ＭＳ Ｐゴシック" pitchFamily="50" charset="-128"/>
              </a:rPr>
              <a:t>２．</a:t>
            </a:r>
            <a:r>
              <a:rPr lang="en-US" altLang="ja-JP" sz="3600" dirty="0">
                <a:latin typeface="ＭＳ Ｐゴシック" pitchFamily="50" charset="-128"/>
                <a:ea typeface="ＭＳ Ｐゴシック" pitchFamily="50" charset="-128"/>
              </a:rPr>
              <a:t>AO</a:t>
            </a:r>
            <a:r>
              <a:rPr lang="ja-JP" altLang="en-US" sz="3600" dirty="0">
                <a:latin typeface="ＭＳ Ｐゴシック" pitchFamily="50" charset="-128"/>
                <a:ea typeface="ＭＳ Ｐゴシック" pitchFamily="50" charset="-128"/>
              </a:rPr>
              <a:t>系での制御器設計と離散化の影響</a:t>
            </a:r>
            <a:endParaRPr lang="en-US" altLang="ja-JP" sz="36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548" y="1183893"/>
            <a:ext cx="6027345" cy="4384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511" y="5301124"/>
            <a:ext cx="4749418" cy="1375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直線矢印コネクタ 2"/>
          <p:cNvCxnSpPr/>
          <p:nvPr/>
        </p:nvCxnSpPr>
        <p:spPr>
          <a:xfrm flipH="1">
            <a:off x="5248973" y="3111690"/>
            <a:ext cx="1276064" cy="2371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6525037" y="2826815"/>
            <a:ext cx="2244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ｒ</a:t>
            </a:r>
            <a:r>
              <a:rPr kumimoji="1" lang="ja-JP" altLang="en-US" dirty="0" smtClean="0">
                <a:latin typeface="ＭＳ Ｐゴシック" pitchFamily="50" charset="-128"/>
                <a:ea typeface="ＭＳ Ｐゴシック" pitchFamily="50" charset="-128"/>
              </a:rPr>
              <a:t> → </a:t>
            </a:r>
            <a:r>
              <a:rPr kumimoji="1" lang="ja-JP" altLang="en-US" b="1" dirty="0" smtClean="0">
                <a:latin typeface="ＭＳ Ｐゴシック" pitchFamily="50" charset="-128"/>
                <a:ea typeface="ＭＳ Ｐゴシック" pitchFamily="50" charset="-128"/>
              </a:rPr>
              <a:t>ｙ</a:t>
            </a:r>
            <a:r>
              <a:rPr kumimoji="1" lang="ja-JP" altLang="en-US" dirty="0" smtClean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の周波数応答</a:t>
            </a:r>
            <a:endParaRPr kumimoji="1" lang="ja-JP" altLang="en-US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 flipV="1">
            <a:off x="3290220" y="2632840"/>
            <a:ext cx="435621" cy="1395523"/>
          </a:xfrm>
          <a:prstGeom prst="straightConnector1">
            <a:avLst/>
          </a:prstGeom>
          <a:ln w="28575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327570" y="4028363"/>
            <a:ext cx="228139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33CC"/>
                </a:solidFill>
                <a:latin typeface="ＭＳ Ｐゴシック" pitchFamily="50" charset="-128"/>
                <a:ea typeface="ＭＳ Ｐゴシック" pitchFamily="50" charset="-128"/>
              </a:rPr>
              <a:t>d</a:t>
            </a:r>
            <a:r>
              <a:rPr kumimoji="1" lang="ja-JP" altLang="en-US" dirty="0" smtClean="0">
                <a:latin typeface="ＭＳ Ｐゴシック" pitchFamily="50" charset="-128"/>
                <a:ea typeface="ＭＳ Ｐゴシック" pitchFamily="50" charset="-128"/>
              </a:rPr>
              <a:t> → </a:t>
            </a:r>
            <a:r>
              <a:rPr kumimoji="1" lang="ja-JP" altLang="en-US" b="1" dirty="0" smtClean="0">
                <a:latin typeface="ＭＳ Ｐゴシック" pitchFamily="50" charset="-128"/>
                <a:ea typeface="ＭＳ Ｐゴシック" pitchFamily="50" charset="-128"/>
              </a:rPr>
              <a:t>ｙ</a:t>
            </a:r>
            <a:r>
              <a:rPr kumimoji="1" lang="ja-JP" altLang="en-US" dirty="0" smtClean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の周波数応答</a:t>
            </a:r>
            <a:endParaRPr kumimoji="1" lang="ja-JP" altLang="en-US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flipH="1" flipV="1">
            <a:off x="5248973" y="2074409"/>
            <a:ext cx="1276064" cy="5016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6497741" y="2269614"/>
            <a:ext cx="2282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n</a:t>
            </a:r>
            <a:r>
              <a:rPr kumimoji="1" lang="ja-JP" altLang="en-US" dirty="0" smtClean="0">
                <a:latin typeface="ＭＳ Ｐゴシック" pitchFamily="50" charset="-128"/>
                <a:ea typeface="ＭＳ Ｐゴシック" pitchFamily="50" charset="-128"/>
              </a:rPr>
              <a:t> → </a:t>
            </a:r>
            <a:r>
              <a:rPr kumimoji="1" lang="ja-JP" altLang="en-US" b="1" dirty="0" smtClean="0">
                <a:latin typeface="ＭＳ Ｐゴシック" pitchFamily="50" charset="-128"/>
                <a:ea typeface="ＭＳ Ｐゴシック" pitchFamily="50" charset="-128"/>
              </a:rPr>
              <a:t>ｙ</a:t>
            </a:r>
            <a:r>
              <a:rPr kumimoji="1" lang="ja-JP" altLang="en-US" dirty="0" smtClean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の周波数応答</a:t>
            </a:r>
            <a:endParaRPr kumimoji="1" lang="ja-JP" altLang="en-US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13596" y="999227"/>
            <a:ext cx="540724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ＭＳ Ｐゴシック" pitchFamily="50" charset="-128"/>
                <a:ea typeface="ＭＳ Ｐゴシック" pitchFamily="50" charset="-128"/>
              </a:rPr>
              <a:t>Woofer</a:t>
            </a:r>
            <a:r>
              <a:rPr lang="ja-JP" altLang="en-US" sz="2000" dirty="0">
                <a:latin typeface="ＭＳ Ｐゴシック" pitchFamily="50" charset="-128"/>
                <a:ea typeface="ＭＳ Ｐゴシック" pitchFamily="50" charset="-128"/>
              </a:rPr>
              <a:t>制御</a:t>
            </a:r>
            <a:r>
              <a:rPr lang="ja-JP" altLang="en-US" sz="2000" dirty="0" smtClean="0">
                <a:latin typeface="ＭＳ Ｐゴシック" pitchFamily="50" charset="-128"/>
                <a:ea typeface="ＭＳ Ｐゴシック" pitchFamily="50" charset="-128"/>
              </a:rPr>
              <a:t>系</a:t>
            </a:r>
            <a:r>
              <a:rPr kumimoji="1" lang="ja-JP" altLang="en-US" sz="2000" dirty="0" smtClean="0">
                <a:latin typeface="ＭＳ Ｐゴシック" pitchFamily="50" charset="-128"/>
                <a:ea typeface="ＭＳ Ｐゴシック" pitchFamily="50" charset="-128"/>
              </a:rPr>
              <a:t>の周波数応答（ゲイン，</a:t>
            </a:r>
            <a:r>
              <a:rPr kumimoji="1" lang="en-US" altLang="ja-JP" sz="2000" dirty="0" smtClean="0">
                <a:latin typeface="ＭＳ Ｐゴシック" pitchFamily="50" charset="-128"/>
                <a:ea typeface="ＭＳ Ｐゴシック" pitchFamily="50" charset="-128"/>
              </a:rPr>
              <a:t>Bode</a:t>
            </a:r>
            <a:r>
              <a:rPr kumimoji="1" lang="ja-JP" altLang="en-US" sz="2000" dirty="0" smtClean="0">
                <a:latin typeface="ＭＳ Ｐゴシック" pitchFamily="50" charset="-128"/>
                <a:ea typeface="ＭＳ Ｐゴシック" pitchFamily="50" charset="-128"/>
              </a:rPr>
              <a:t>線図）</a:t>
            </a:r>
            <a:endParaRPr kumimoji="1" lang="ja-JP" altLang="en-US" sz="20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84818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/>
          <p:cNvSpPr txBox="1">
            <a:spLocks/>
          </p:cNvSpPr>
          <p:nvPr/>
        </p:nvSpPr>
        <p:spPr>
          <a:xfrm>
            <a:off x="90118" y="236484"/>
            <a:ext cx="7772400" cy="846158"/>
          </a:xfrm>
          <a:prstGeom prst="rect">
            <a:avLst/>
          </a:prstGeom>
        </p:spPr>
        <p:txBody>
          <a:bodyPr bIns="91440" anchor="b" anchorCtr="0">
            <a:normAutofit fontScale="92500"/>
          </a:bodyPr>
          <a:lstStyle/>
          <a:p>
            <a:pPr>
              <a:buNone/>
            </a:pPr>
            <a:r>
              <a:rPr lang="ja-JP" altLang="en-US" sz="3600" dirty="0">
                <a:latin typeface="ＭＳ Ｐゴシック" pitchFamily="50" charset="-128"/>
                <a:ea typeface="ＭＳ Ｐゴシック" pitchFamily="50" charset="-128"/>
              </a:rPr>
              <a:t>２．</a:t>
            </a:r>
            <a:r>
              <a:rPr lang="en-US" altLang="ja-JP" sz="3600" dirty="0">
                <a:latin typeface="ＭＳ Ｐゴシック" pitchFamily="50" charset="-128"/>
                <a:ea typeface="ＭＳ Ｐゴシック" pitchFamily="50" charset="-128"/>
              </a:rPr>
              <a:t>AO</a:t>
            </a:r>
            <a:r>
              <a:rPr lang="ja-JP" altLang="en-US" sz="3600" dirty="0">
                <a:latin typeface="ＭＳ Ｐゴシック" pitchFamily="50" charset="-128"/>
                <a:ea typeface="ＭＳ Ｐゴシック" pitchFamily="50" charset="-128"/>
              </a:rPr>
              <a:t>系での制御器設計と離散化の影響</a:t>
            </a:r>
            <a:endParaRPr lang="en-US" altLang="ja-JP" sz="36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244" y="1215715"/>
            <a:ext cx="3670732" cy="267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602" y="4030468"/>
            <a:ext cx="3638282" cy="262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223" y="1215716"/>
            <a:ext cx="3700661" cy="269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244" y="4030468"/>
            <a:ext cx="3686791" cy="262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1623569" y="2950996"/>
            <a:ext cx="233910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理想（連続時間）</a:t>
            </a:r>
            <a:endParaRPr kumimoji="1" lang="ja-JP" altLang="en-US" sz="2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632812" y="1369531"/>
            <a:ext cx="1307159" cy="2192905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271312" y="2718034"/>
            <a:ext cx="164820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>
                <a:latin typeface="ＭＳ Ｐゴシック" pitchFamily="50" charset="-128"/>
                <a:ea typeface="ＭＳ Ｐゴシック" pitchFamily="50" charset="-128"/>
              </a:rPr>
              <a:t>fs</a:t>
            </a:r>
            <a:r>
              <a:rPr kumimoji="1" lang="en-US" altLang="ja-JP" sz="2400" dirty="0" smtClean="0">
                <a:latin typeface="ＭＳ Ｐゴシック" pitchFamily="50" charset="-128"/>
                <a:ea typeface="ＭＳ Ｐゴシック" pitchFamily="50" charset="-128"/>
              </a:rPr>
              <a:t> = 10 kHz</a:t>
            </a:r>
            <a:endParaRPr kumimoji="1" lang="ja-JP" altLang="en-US" sz="2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174554" y="4159871"/>
            <a:ext cx="1765418" cy="2192905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115358" y="5655612"/>
            <a:ext cx="149432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>
                <a:latin typeface="ＭＳ Ｐゴシック" pitchFamily="50" charset="-128"/>
                <a:ea typeface="ＭＳ Ｐゴシック" pitchFamily="50" charset="-128"/>
              </a:rPr>
              <a:t>fs</a:t>
            </a:r>
            <a:r>
              <a:rPr kumimoji="1" lang="en-US" altLang="ja-JP" sz="2400" dirty="0" smtClean="0">
                <a:latin typeface="ＭＳ Ｐゴシック" pitchFamily="50" charset="-128"/>
                <a:ea typeface="ＭＳ Ｐゴシック" pitchFamily="50" charset="-128"/>
              </a:rPr>
              <a:t> = 1 kHz</a:t>
            </a:r>
            <a:endParaRPr kumimoji="1" lang="ja-JP" altLang="en-US" sz="2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894275" y="4159871"/>
            <a:ext cx="1151781" cy="2192905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55451" y="5843372"/>
            <a:ext cx="149432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>
                <a:latin typeface="ＭＳ Ｐゴシック" pitchFamily="50" charset="-128"/>
                <a:ea typeface="ＭＳ Ｐゴシック" pitchFamily="50" charset="-128"/>
              </a:rPr>
              <a:t>fs</a:t>
            </a:r>
            <a:r>
              <a:rPr kumimoji="1" lang="en-US" altLang="ja-JP" sz="2400" dirty="0" smtClean="0">
                <a:latin typeface="ＭＳ Ｐゴシック" pitchFamily="50" charset="-128"/>
                <a:ea typeface="ＭＳ Ｐゴシック" pitchFamily="50" charset="-128"/>
              </a:rPr>
              <a:t> = 2 kHz</a:t>
            </a:r>
            <a:endParaRPr kumimoji="1" lang="ja-JP" altLang="en-US" sz="2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271312" y="1827385"/>
            <a:ext cx="1361270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～</a:t>
            </a:r>
            <a:r>
              <a:rPr kumimoji="1" lang="en-US" altLang="ja-JP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1kHz</a:t>
            </a:r>
            <a:r>
              <a:rPr kumimoji="1" lang="ja-JP" altLang="en-US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保証</a:t>
            </a:r>
            <a:endParaRPr kumimoji="1" lang="ja-JP" altLang="en-US" b="1" dirty="0">
              <a:solidFill>
                <a:srgbClr val="FF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057263" y="4886991"/>
            <a:ext cx="1487908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～</a:t>
            </a:r>
            <a:r>
              <a:rPr lang="en-US" altLang="ja-JP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200</a:t>
            </a:r>
            <a:r>
              <a:rPr kumimoji="1" lang="en-US" altLang="ja-JP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Hz</a:t>
            </a:r>
            <a:r>
              <a:rPr kumimoji="1" lang="ja-JP" altLang="en-US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保証</a:t>
            </a:r>
            <a:endParaRPr kumimoji="1" lang="ja-JP" altLang="en-US" b="1" dirty="0">
              <a:solidFill>
                <a:srgbClr val="FF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79615" y="4939917"/>
            <a:ext cx="1487908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～</a:t>
            </a:r>
            <a:r>
              <a:rPr kumimoji="1" lang="en-US" altLang="ja-JP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400Hz</a:t>
            </a:r>
            <a:r>
              <a:rPr kumimoji="1" lang="ja-JP" altLang="en-US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保証</a:t>
            </a:r>
            <a:endParaRPr kumimoji="1" lang="ja-JP" altLang="en-US" b="1" dirty="0">
              <a:solidFill>
                <a:srgbClr val="FF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28726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ジャパネスク">
  <a:themeElements>
    <a:clrScheme name="ジャパネスク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ジャパネスク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ジャパネス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6347</TotalTime>
  <Words>373</Words>
  <Application>Microsoft Office PowerPoint</Application>
  <PresentationFormat>画面に合わせる (4:3)</PresentationFormat>
  <Paragraphs>78</Paragraphs>
  <Slides>11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ジャパネスク</vt:lpstr>
      <vt:lpstr>補償光学動的モデル </vt:lpstr>
      <vt:lpstr>本日の内容</vt:lpstr>
      <vt:lpstr>１．DM88の動的特性（仮）と離散化の影響</vt:lpstr>
      <vt:lpstr>１．DM88の動的特性（仮）と離散化の影響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民生商品開発における 制御工学の実際</dc:title>
  <dc:creator>masa2goo</dc:creator>
  <cp:lastModifiedBy>okamoto</cp:lastModifiedBy>
  <cp:revision>436</cp:revision>
  <dcterms:created xsi:type="dcterms:W3CDTF">2007-12-11T02:59:29Z</dcterms:created>
  <dcterms:modified xsi:type="dcterms:W3CDTF">2013-09-13T00:57:30Z</dcterms:modified>
</cp:coreProperties>
</file>