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59" r:id="rId4"/>
    <p:sldId id="274" r:id="rId5"/>
    <p:sldId id="275" r:id="rId6"/>
    <p:sldId id="295" r:id="rId7"/>
    <p:sldId id="261" r:id="rId8"/>
    <p:sldId id="267" r:id="rId9"/>
    <p:sldId id="270" r:id="rId10"/>
    <p:sldId id="271" r:id="rId11"/>
    <p:sldId id="272" r:id="rId12"/>
    <p:sldId id="276" r:id="rId13"/>
    <p:sldId id="297" r:id="rId14"/>
    <p:sldId id="291" r:id="rId15"/>
    <p:sldId id="266" r:id="rId16"/>
    <p:sldId id="293" r:id="rId17"/>
    <p:sldId id="278" r:id="rId18"/>
    <p:sldId id="284" r:id="rId1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79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FA449-90E8-E448-B880-050F4B5BB86C}" type="datetimeFigureOut">
              <a:rPr kumimoji="1" lang="ja-JP" altLang="en-US" smtClean="0"/>
              <a:t>13/09/07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E6579-D821-D344-9537-1687432BFB68}" type="slidenum">
              <a:rPr kumimoji="1" lang="ja-JP" altLang="en-US" smtClean="0"/>
              <a:t>‹#›</a:t>
            </a:fld>
            <a:endParaRPr kumimoji="1" lang="ja-JP" altLang="en-US"/>
          </a:p>
        </p:txBody>
      </p:sp>
    </p:spTree>
    <p:extLst>
      <p:ext uri="{BB962C8B-B14F-4D97-AF65-F5344CB8AC3E}">
        <p14:creationId xmlns:p14="http://schemas.microsoft.com/office/powerpoint/2010/main" val="295800064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気温変動の幅・速度ともにマウナケアの数倍。</a:t>
            </a:r>
            <a:endParaRPr kumimoji="1" lang="ja-JP" altLang="en-US" dirty="0"/>
          </a:p>
        </p:txBody>
      </p:sp>
      <p:sp>
        <p:nvSpPr>
          <p:cNvPr id="4" name="スライド番号プレースホルダー 3"/>
          <p:cNvSpPr>
            <a:spLocks noGrp="1"/>
          </p:cNvSpPr>
          <p:nvPr>
            <p:ph type="sldNum" sz="quarter" idx="10"/>
          </p:nvPr>
        </p:nvSpPr>
        <p:spPr/>
        <p:txBody>
          <a:bodyPr/>
          <a:lstStyle/>
          <a:p>
            <a:fld id="{D3DE6579-D821-D344-9537-1687432BFB68}" type="slidenum">
              <a:rPr kumimoji="1" lang="ja-JP" altLang="en-US" smtClean="0"/>
              <a:t>6</a:t>
            </a:fld>
            <a:endParaRPr kumimoji="1" lang="ja-JP" altLang="en-US"/>
          </a:p>
        </p:txBody>
      </p:sp>
    </p:spTree>
    <p:extLst>
      <p:ext uri="{BB962C8B-B14F-4D97-AF65-F5344CB8AC3E}">
        <p14:creationId xmlns:p14="http://schemas.microsoft.com/office/powerpoint/2010/main" val="192884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センサ</a:t>
            </a:r>
            <a:r>
              <a:rPr kumimoji="1" lang="en-US" altLang="ja-JP" dirty="0" smtClean="0"/>
              <a:t>A</a:t>
            </a:r>
            <a:r>
              <a:rPr kumimoji="1" lang="ja-JP" altLang="en-US" dirty="0" smtClean="0"/>
              <a:t>、</a:t>
            </a:r>
            <a:r>
              <a:rPr kumimoji="1" lang="en-US" altLang="ja-JP" dirty="0" smtClean="0"/>
              <a:t>B</a:t>
            </a:r>
            <a:r>
              <a:rPr kumimoji="1" lang="ja-JP" altLang="en-US" dirty="0" smtClean="0"/>
              <a:t>の出力を一次関数で</a:t>
            </a:r>
            <a:r>
              <a:rPr kumimoji="1" lang="en-US" altLang="ja-JP" dirty="0" smtClean="0"/>
              <a:t>fitting</a:t>
            </a:r>
            <a:r>
              <a:rPr kumimoji="1" lang="ja-JP" altLang="en-US" dirty="0" smtClean="0"/>
              <a:t>し、そこからのずれを</a:t>
            </a:r>
            <a:r>
              <a:rPr kumimoji="1" lang="en-US" altLang="ja-JP" smtClean="0"/>
              <a:t>plot</a:t>
            </a:r>
            <a:endParaRPr kumimoji="1" lang="ja-JP" altLang="en-US" dirty="0"/>
          </a:p>
        </p:txBody>
      </p:sp>
      <p:sp>
        <p:nvSpPr>
          <p:cNvPr id="4" name="スライド番号プレースホルダー 3"/>
          <p:cNvSpPr>
            <a:spLocks noGrp="1"/>
          </p:cNvSpPr>
          <p:nvPr>
            <p:ph type="sldNum" sz="quarter" idx="10"/>
          </p:nvPr>
        </p:nvSpPr>
        <p:spPr/>
        <p:txBody>
          <a:bodyPr/>
          <a:lstStyle/>
          <a:p>
            <a:fld id="{D3DE6579-D821-D344-9537-1687432BFB68}" type="slidenum">
              <a:rPr kumimoji="1" lang="ja-JP" altLang="en-US" smtClean="0"/>
              <a:t>9</a:t>
            </a:fld>
            <a:endParaRPr kumimoji="1" lang="ja-JP" altLang="en-US"/>
          </a:p>
        </p:txBody>
      </p:sp>
    </p:spTree>
    <p:extLst>
      <p:ext uri="{BB962C8B-B14F-4D97-AF65-F5344CB8AC3E}">
        <p14:creationId xmlns:p14="http://schemas.microsoft.com/office/powerpoint/2010/main" val="112377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この相関をまたぐような距離変化があるとリファレンスは不可。</a:t>
            </a:r>
            <a:endParaRPr kumimoji="1" lang="ja-JP" altLang="en-US" dirty="0"/>
          </a:p>
        </p:txBody>
      </p:sp>
      <p:sp>
        <p:nvSpPr>
          <p:cNvPr id="4" name="スライド番号プレースホルダー 3"/>
          <p:cNvSpPr>
            <a:spLocks noGrp="1"/>
          </p:cNvSpPr>
          <p:nvPr>
            <p:ph type="sldNum" sz="quarter" idx="10"/>
          </p:nvPr>
        </p:nvSpPr>
        <p:spPr/>
        <p:txBody>
          <a:bodyPr/>
          <a:lstStyle/>
          <a:p>
            <a:fld id="{D3DE6579-D821-D344-9537-1687432BFB68}" type="slidenum">
              <a:rPr kumimoji="1" lang="ja-JP" altLang="en-US" smtClean="0"/>
              <a:t>15</a:t>
            </a:fld>
            <a:endParaRPr kumimoji="1" lang="ja-JP" altLang="en-US"/>
          </a:p>
        </p:txBody>
      </p:sp>
    </p:spTree>
    <p:extLst>
      <p:ext uri="{BB962C8B-B14F-4D97-AF65-F5344CB8AC3E}">
        <p14:creationId xmlns:p14="http://schemas.microsoft.com/office/powerpoint/2010/main" val="181457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219041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338424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281340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72265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26467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220301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74348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82125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156445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286864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01710C-2D7B-B54C-9636-6CD0C7439D58}" type="datetimeFigureOut">
              <a:rPr kumimoji="1" lang="ja-JP" altLang="en-US" smtClean="0"/>
              <a:t>13/09/07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15218710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1710C-2D7B-B54C-9636-6CD0C7439D58}" type="datetimeFigureOut">
              <a:rPr kumimoji="1" lang="ja-JP" altLang="en-US" smtClean="0"/>
              <a:t>13/09/07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61C9B-AB32-4D4D-955C-2B498F62574E}" type="slidenum">
              <a:rPr kumimoji="1" lang="ja-JP" altLang="en-US" smtClean="0"/>
              <a:t>‹#›</a:t>
            </a:fld>
            <a:endParaRPr kumimoji="1" lang="ja-JP" altLang="en-US"/>
          </a:p>
        </p:txBody>
      </p:sp>
    </p:spTree>
    <p:extLst>
      <p:ext uri="{BB962C8B-B14F-4D97-AF65-F5344CB8AC3E}">
        <p14:creationId xmlns:p14="http://schemas.microsoft.com/office/powerpoint/2010/main" val="32873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48985"/>
            <a:ext cx="7772400" cy="1470025"/>
          </a:xfrm>
        </p:spPr>
        <p:txBody>
          <a:bodyPr>
            <a:normAutofit/>
          </a:bodyPr>
          <a:lstStyle/>
          <a:p>
            <a:r>
              <a:rPr kumimoji="1" lang="ja-JP" altLang="en-US" dirty="0" smtClean="0"/>
              <a:t>分割鏡</a:t>
            </a:r>
            <a:r>
              <a:rPr lang="ja-JP" altLang="en-US" dirty="0" smtClean="0"/>
              <a:t>エッジセンサの開発</a:t>
            </a:r>
            <a:r>
              <a:rPr lang="en-US" altLang="ja-JP" dirty="0" smtClean="0"/>
              <a:t/>
            </a:r>
            <a:br>
              <a:rPr lang="en-US" altLang="ja-JP" dirty="0" smtClean="0"/>
            </a:br>
            <a:r>
              <a:rPr lang="ja-JP" altLang="en-US" dirty="0" smtClean="0"/>
              <a:t>進捗状況</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dirty="0" smtClean="0">
                <a:solidFill>
                  <a:schemeClr val="tx1"/>
                </a:solidFill>
              </a:rPr>
              <a:t>京都大学　理学研究科　</a:t>
            </a:r>
            <a:r>
              <a:rPr lang="ja-JP" altLang="en-US" dirty="0" smtClean="0">
                <a:solidFill>
                  <a:schemeClr val="tx1"/>
                </a:solidFill>
              </a:rPr>
              <a:t>修士</a:t>
            </a:r>
            <a:r>
              <a:rPr lang="en-US" altLang="ja-JP" dirty="0" smtClean="0">
                <a:solidFill>
                  <a:schemeClr val="tx1"/>
                </a:solidFill>
              </a:rPr>
              <a:t>1</a:t>
            </a:r>
            <a:r>
              <a:rPr lang="ja-JP" altLang="en-US" dirty="0" smtClean="0">
                <a:solidFill>
                  <a:schemeClr val="tx1"/>
                </a:solidFill>
              </a:rPr>
              <a:t>回生</a:t>
            </a:r>
            <a:endParaRPr kumimoji="1" lang="en-US" altLang="ja-JP" dirty="0" smtClean="0">
              <a:solidFill>
                <a:schemeClr val="tx1"/>
              </a:solidFill>
            </a:endParaRPr>
          </a:p>
          <a:p>
            <a:r>
              <a:rPr lang="ja-JP" altLang="en-US" dirty="0" smtClean="0">
                <a:solidFill>
                  <a:schemeClr val="tx1"/>
                </a:solidFill>
              </a:rPr>
              <a:t>河端　洋人</a:t>
            </a:r>
            <a:endParaRPr lang="en-US" altLang="ja-JP" dirty="0" smtClean="0">
              <a:solidFill>
                <a:schemeClr val="tx1"/>
              </a:solidFill>
            </a:endParaRPr>
          </a:p>
          <a:p>
            <a:r>
              <a:rPr lang="ja-JP" altLang="en-US" dirty="0" smtClean="0">
                <a:solidFill>
                  <a:schemeClr val="tx1"/>
                </a:solidFill>
              </a:rPr>
              <a:t>第</a:t>
            </a:r>
            <a:r>
              <a:rPr lang="en-US" altLang="ja-JP" dirty="0" smtClean="0">
                <a:solidFill>
                  <a:schemeClr val="tx1"/>
                </a:solidFill>
              </a:rPr>
              <a:t>30</a:t>
            </a:r>
            <a:r>
              <a:rPr lang="ja-JP" altLang="en-US" dirty="0" smtClean="0">
                <a:solidFill>
                  <a:schemeClr val="tx1"/>
                </a:solidFill>
              </a:rPr>
              <a:t>回　望遠鏡技術検討会</a:t>
            </a:r>
            <a:endParaRPr lang="en-US" altLang="ja-JP" dirty="0" smtClean="0">
              <a:solidFill>
                <a:schemeClr val="tx1"/>
              </a:solidFill>
            </a:endParaRPr>
          </a:p>
        </p:txBody>
      </p:sp>
    </p:spTree>
    <p:extLst>
      <p:ext uri="{BB962C8B-B14F-4D97-AF65-F5344CB8AC3E}">
        <p14:creationId xmlns:p14="http://schemas.microsoft.com/office/powerpoint/2010/main" val="2592254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smtClean="0">
                <a:solidFill>
                  <a:srgbClr val="0000FF"/>
                </a:solidFill>
              </a:rPr>
              <a:t>昨年度までの研究</a:t>
            </a:r>
            <a:r>
              <a:rPr lang="en-US" altLang="ja-JP" sz="3600" dirty="0">
                <a:solidFill>
                  <a:srgbClr val="0000FF"/>
                </a:solidFill>
              </a:rPr>
              <a:t/>
            </a:r>
            <a:br>
              <a:rPr lang="en-US" altLang="ja-JP" sz="3600" dirty="0">
                <a:solidFill>
                  <a:srgbClr val="0000FF"/>
                </a:solidFill>
              </a:rPr>
            </a:br>
            <a:r>
              <a:rPr lang="ja-JP" altLang="en-US" sz="3600" dirty="0" smtClean="0">
                <a:solidFill>
                  <a:srgbClr val="0000FF"/>
                </a:solidFill>
              </a:rPr>
              <a:t>実験２（</a:t>
            </a:r>
            <a:r>
              <a:rPr lang="en-US" altLang="ja-JP" sz="3600" dirty="0">
                <a:solidFill>
                  <a:srgbClr val="0000FF"/>
                </a:solidFill>
              </a:rPr>
              <a:t>1℃</a:t>
            </a:r>
            <a:r>
              <a:rPr lang="en-US" altLang="ja-JP" sz="3600" dirty="0" smtClean="0">
                <a:solidFill>
                  <a:srgbClr val="0000FF"/>
                </a:solidFill>
              </a:rPr>
              <a:t>/10min</a:t>
            </a:r>
            <a:r>
              <a:rPr lang="ja-JP" altLang="en-US" sz="3600" dirty="0" smtClean="0">
                <a:solidFill>
                  <a:srgbClr val="0000FF"/>
                </a:solidFill>
              </a:rPr>
              <a:t>、</a:t>
            </a:r>
            <a:r>
              <a:rPr lang="ja-JP" altLang="en-US" sz="3600" dirty="0">
                <a:solidFill>
                  <a:srgbClr val="0000FF"/>
                </a:solidFill>
              </a:rPr>
              <a:t>温度</a:t>
            </a:r>
            <a:r>
              <a:rPr lang="ja-JP" altLang="en-US" sz="3600" dirty="0" smtClean="0">
                <a:solidFill>
                  <a:srgbClr val="0000FF"/>
                </a:solidFill>
              </a:rPr>
              <a:t>範囲</a:t>
            </a:r>
            <a:r>
              <a:rPr lang="en-US" altLang="ja-JP" sz="3600" dirty="0">
                <a:solidFill>
                  <a:srgbClr val="0000FF"/>
                </a:solidFill>
              </a:rPr>
              <a:t>5</a:t>
            </a:r>
            <a:r>
              <a:rPr lang="en-US" altLang="ja-JP" sz="3600" dirty="0" smtClean="0">
                <a:solidFill>
                  <a:srgbClr val="0000FF"/>
                </a:solidFill>
              </a:rPr>
              <a:t>℃</a:t>
            </a:r>
            <a:r>
              <a:rPr lang="ja-JP" altLang="en-US" sz="3600" dirty="0">
                <a:solidFill>
                  <a:srgbClr val="0000FF"/>
                </a:solidFill>
              </a:rPr>
              <a:t>）</a:t>
            </a:r>
            <a:endParaRPr kumimoji="1" lang="ja-JP" altLang="en-US" sz="3600" dirty="0">
              <a:solidFill>
                <a:srgbClr val="0000FF"/>
              </a:solidFill>
            </a:endParaRPr>
          </a:p>
        </p:txBody>
      </p:sp>
      <p:pic>
        <p:nvPicPr>
          <p:cNvPr id="5" name="Picture 2" descr="C:\Users\rochiqa\Documents\sensor\okayama3.gif"/>
          <p:cNvPicPr>
            <a:picLocks noChangeAspect="1" noChangeArrowheads="1"/>
          </p:cNvPicPr>
          <p:nvPr/>
        </p:nvPicPr>
        <p:blipFill>
          <a:blip r:embed="rId2"/>
          <a:srcRect/>
          <a:stretch>
            <a:fillRect/>
          </a:stretch>
        </p:blipFill>
        <p:spPr bwMode="auto">
          <a:xfrm>
            <a:off x="1" y="2352662"/>
            <a:ext cx="4203639" cy="3152728"/>
          </a:xfrm>
          <a:prstGeom prst="rect">
            <a:avLst/>
          </a:prstGeom>
          <a:noFill/>
        </p:spPr>
      </p:pic>
      <p:pic>
        <p:nvPicPr>
          <p:cNvPr id="6" name="Picture 2" descr="C:\Users\rochiqa\Documents\sensor\okayama4.gif"/>
          <p:cNvPicPr>
            <a:picLocks noChangeAspect="1" noChangeArrowheads="1"/>
          </p:cNvPicPr>
          <p:nvPr/>
        </p:nvPicPr>
        <p:blipFill>
          <a:blip r:embed="rId3"/>
          <a:srcRect/>
          <a:stretch>
            <a:fillRect/>
          </a:stretch>
        </p:blipFill>
        <p:spPr bwMode="auto">
          <a:xfrm>
            <a:off x="4686716" y="2352662"/>
            <a:ext cx="4203639" cy="3152728"/>
          </a:xfrm>
          <a:prstGeom prst="rect">
            <a:avLst/>
          </a:prstGeom>
          <a:noFill/>
        </p:spPr>
      </p:pic>
      <p:grpSp>
        <p:nvGrpSpPr>
          <p:cNvPr id="9" name="グループ化 3"/>
          <p:cNvGrpSpPr/>
          <p:nvPr/>
        </p:nvGrpSpPr>
        <p:grpSpPr>
          <a:xfrm>
            <a:off x="1313846" y="5324587"/>
            <a:ext cx="2137472" cy="964117"/>
            <a:chOff x="7141361" y="1181381"/>
            <a:chExt cx="3432663" cy="1552328"/>
          </a:xfrm>
        </p:grpSpPr>
        <p:cxnSp>
          <p:nvCxnSpPr>
            <p:cNvPr id="12" name="直線コネクタ 11"/>
            <p:cNvCxnSpPr/>
            <p:nvPr/>
          </p:nvCxnSpPr>
          <p:spPr>
            <a:xfrm>
              <a:off x="7143768" y="1505809"/>
              <a:ext cx="714380"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141361" y="2283574"/>
              <a:ext cx="71438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925970" y="1891271"/>
              <a:ext cx="2380337" cy="842438"/>
            </a:xfrm>
            <a:prstGeom prst="rect">
              <a:avLst/>
            </a:prstGeom>
            <a:noFill/>
          </p:spPr>
          <p:txBody>
            <a:bodyPr vert="horz" wrap="square" rtlCol="0">
              <a:spAutoFit/>
            </a:bodyPr>
            <a:lstStyle/>
            <a:p>
              <a:r>
                <a:rPr lang="ja-JP" altLang="en-US" sz="2800" dirty="0" smtClean="0">
                  <a:solidFill>
                    <a:srgbClr val="00B050"/>
                  </a:solidFill>
                </a:rPr>
                <a:t>センサ</a:t>
              </a:r>
              <a:r>
                <a:rPr lang="en-US" altLang="ja-JP" sz="2800" dirty="0" smtClean="0">
                  <a:solidFill>
                    <a:srgbClr val="00B050"/>
                  </a:solidFill>
                </a:rPr>
                <a:t>B</a:t>
              </a:r>
              <a:endParaRPr kumimoji="1" lang="en-US" altLang="ja-JP" sz="2800" dirty="0" smtClean="0">
                <a:solidFill>
                  <a:srgbClr val="00B050"/>
                </a:solidFill>
              </a:endParaRPr>
            </a:p>
          </p:txBody>
        </p:sp>
        <p:sp>
          <p:nvSpPr>
            <p:cNvPr id="15" name="テキスト ボックス 14"/>
            <p:cNvSpPr txBox="1"/>
            <p:nvPr/>
          </p:nvSpPr>
          <p:spPr>
            <a:xfrm>
              <a:off x="7858147" y="1181381"/>
              <a:ext cx="2715877" cy="718320"/>
            </a:xfrm>
            <a:prstGeom prst="rect">
              <a:avLst/>
            </a:prstGeom>
            <a:noFill/>
          </p:spPr>
          <p:txBody>
            <a:bodyPr vert="horz" wrap="square" rtlCol="0">
              <a:spAutoFit/>
            </a:bodyPr>
            <a:lstStyle/>
            <a:p>
              <a:r>
                <a:rPr lang="ja-JP" altLang="en-US" sz="2800" dirty="0" smtClean="0">
                  <a:solidFill>
                    <a:srgbClr val="FF0000"/>
                  </a:solidFill>
                </a:rPr>
                <a:t>センサ</a:t>
              </a:r>
              <a:r>
                <a:rPr lang="en-US" altLang="ja-JP" sz="2800" dirty="0" smtClean="0">
                  <a:solidFill>
                    <a:srgbClr val="FF0000"/>
                  </a:solidFill>
                </a:rPr>
                <a:t>A</a:t>
              </a:r>
              <a:endParaRPr kumimoji="1" lang="en-US" altLang="ja-JP" sz="2800" dirty="0" smtClean="0">
                <a:solidFill>
                  <a:srgbClr val="FF0000"/>
                </a:solidFill>
              </a:endParaRPr>
            </a:p>
          </p:txBody>
        </p:sp>
      </p:grpSp>
      <p:cxnSp>
        <p:nvCxnSpPr>
          <p:cNvPr id="10" name="直線コネクタ 9"/>
          <p:cNvCxnSpPr/>
          <p:nvPr/>
        </p:nvCxnSpPr>
        <p:spPr>
          <a:xfrm>
            <a:off x="1313846" y="6495453"/>
            <a:ext cx="444835" cy="987"/>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41341" y="6252787"/>
            <a:ext cx="1221413" cy="446134"/>
          </a:xfrm>
          <a:prstGeom prst="rect">
            <a:avLst/>
          </a:prstGeom>
          <a:noFill/>
        </p:spPr>
        <p:txBody>
          <a:bodyPr vert="horz" wrap="square" rtlCol="0">
            <a:spAutoFit/>
          </a:bodyPr>
          <a:lstStyle/>
          <a:p>
            <a:r>
              <a:rPr kumimoji="1" lang="ja-JP" altLang="en-US" sz="2800" dirty="0" smtClean="0">
                <a:solidFill>
                  <a:srgbClr val="00B0F0"/>
                </a:solidFill>
              </a:rPr>
              <a:t>温度</a:t>
            </a:r>
            <a:endParaRPr kumimoji="1" lang="en-US" altLang="ja-JP" sz="2800" dirty="0" smtClean="0">
              <a:solidFill>
                <a:srgbClr val="00B0F0"/>
              </a:solidFill>
            </a:endParaRPr>
          </a:p>
        </p:txBody>
      </p:sp>
      <p:grpSp>
        <p:nvGrpSpPr>
          <p:cNvPr id="16" name="グループ化 3"/>
          <p:cNvGrpSpPr/>
          <p:nvPr/>
        </p:nvGrpSpPr>
        <p:grpSpPr>
          <a:xfrm>
            <a:off x="4862540" y="5433079"/>
            <a:ext cx="4096475" cy="921352"/>
            <a:chOff x="7141361" y="1126119"/>
            <a:chExt cx="3284372" cy="1483472"/>
          </a:xfrm>
        </p:grpSpPr>
        <p:cxnSp>
          <p:nvCxnSpPr>
            <p:cNvPr id="17" name="直線コネクタ 16"/>
            <p:cNvCxnSpPr/>
            <p:nvPr/>
          </p:nvCxnSpPr>
          <p:spPr>
            <a:xfrm>
              <a:off x="7143768" y="1505809"/>
              <a:ext cx="4213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141361" y="2283574"/>
              <a:ext cx="423743"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609460" y="1891271"/>
              <a:ext cx="1961522" cy="718320"/>
            </a:xfrm>
            <a:prstGeom prst="rect">
              <a:avLst/>
            </a:prstGeom>
            <a:noFill/>
          </p:spPr>
          <p:txBody>
            <a:bodyPr vert="horz" wrap="square" rtlCol="0">
              <a:spAutoFit/>
            </a:bodyPr>
            <a:lstStyle/>
            <a:p>
              <a:r>
                <a:rPr kumimoji="1" lang="ja-JP" altLang="en-US" sz="2800" dirty="0" smtClean="0">
                  <a:solidFill>
                    <a:srgbClr val="00B050"/>
                  </a:solidFill>
                </a:rPr>
                <a:t>温度</a:t>
              </a:r>
              <a:endParaRPr kumimoji="1" lang="en-US" altLang="ja-JP" sz="2800" dirty="0" smtClean="0">
                <a:solidFill>
                  <a:srgbClr val="00B050"/>
                </a:solidFill>
              </a:endParaRPr>
            </a:p>
          </p:txBody>
        </p:sp>
        <p:sp>
          <p:nvSpPr>
            <p:cNvPr id="20" name="テキスト ボックス 19"/>
            <p:cNvSpPr txBox="1"/>
            <p:nvPr/>
          </p:nvSpPr>
          <p:spPr>
            <a:xfrm>
              <a:off x="7555401" y="1126119"/>
              <a:ext cx="2870332" cy="842438"/>
            </a:xfrm>
            <a:prstGeom prst="rect">
              <a:avLst/>
            </a:prstGeom>
            <a:noFill/>
          </p:spPr>
          <p:txBody>
            <a:bodyPr vert="horz" wrap="square" rtlCol="0">
              <a:spAutoFit/>
            </a:bodyPr>
            <a:lstStyle/>
            <a:p>
              <a:r>
                <a:rPr lang="ja-JP" altLang="en-US" sz="2800" dirty="0" smtClean="0">
                  <a:solidFill>
                    <a:srgbClr val="FF0000"/>
                  </a:solidFill>
                </a:rPr>
                <a:t>センサ</a:t>
              </a:r>
              <a:r>
                <a:rPr lang="en-US" altLang="ja-JP" sz="2800" dirty="0" smtClean="0">
                  <a:solidFill>
                    <a:srgbClr val="FF0000"/>
                  </a:solidFill>
                </a:rPr>
                <a:t>A,B</a:t>
              </a:r>
              <a:r>
                <a:rPr lang="ja-JP" altLang="en-US" sz="2800" dirty="0" smtClean="0">
                  <a:solidFill>
                    <a:srgbClr val="FF0000"/>
                  </a:solidFill>
                </a:rPr>
                <a:t>のカウント差</a:t>
              </a:r>
              <a:endParaRPr lang="en-US" altLang="ja-JP" sz="2800" dirty="0" smtClean="0">
                <a:solidFill>
                  <a:srgbClr val="FF0000"/>
                </a:solidFill>
              </a:endParaRPr>
            </a:p>
          </p:txBody>
        </p:sp>
      </p:grpSp>
      <p:sp>
        <p:nvSpPr>
          <p:cNvPr id="21" name="右矢印 20"/>
          <p:cNvSpPr/>
          <p:nvPr/>
        </p:nvSpPr>
        <p:spPr>
          <a:xfrm>
            <a:off x="3926942" y="3606016"/>
            <a:ext cx="960906" cy="514749"/>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3832268" y="4213955"/>
            <a:ext cx="842" cy="877625"/>
          </a:xfrm>
          <a:prstGeom prst="straightConnector1">
            <a:avLst/>
          </a:prstGeom>
          <a:ln w="635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875397" y="4390559"/>
            <a:ext cx="1515681" cy="523220"/>
          </a:xfrm>
          <a:prstGeom prst="rect">
            <a:avLst/>
          </a:prstGeom>
          <a:noFill/>
        </p:spPr>
        <p:txBody>
          <a:bodyPr vert="horz" wrap="square" rtlCol="0">
            <a:spAutoFit/>
          </a:bodyPr>
          <a:lstStyle/>
          <a:p>
            <a:r>
              <a:rPr lang="en-US" altLang="ja-JP" sz="2800" dirty="0" smtClean="0">
                <a:solidFill>
                  <a:srgbClr val="00B0F0"/>
                </a:solidFill>
              </a:rPr>
              <a:t>5</a:t>
            </a:r>
            <a:r>
              <a:rPr lang="ja-JP" altLang="en-US" sz="2800" dirty="0" smtClean="0">
                <a:solidFill>
                  <a:srgbClr val="00B0F0"/>
                </a:solidFill>
              </a:rPr>
              <a:t>℃</a:t>
            </a:r>
            <a:endParaRPr kumimoji="1" lang="en-US" altLang="ja-JP" sz="2800" dirty="0" smtClean="0">
              <a:solidFill>
                <a:srgbClr val="00B0F0"/>
              </a:solidFill>
            </a:endParaRPr>
          </a:p>
        </p:txBody>
      </p:sp>
      <p:sp>
        <p:nvSpPr>
          <p:cNvPr id="27" name="コンテンツ プレースホルダー 2"/>
          <p:cNvSpPr>
            <a:spLocks noGrp="1"/>
          </p:cNvSpPr>
          <p:nvPr>
            <p:ph idx="1"/>
          </p:nvPr>
        </p:nvSpPr>
        <p:spPr>
          <a:xfrm>
            <a:off x="1265649" y="1454211"/>
            <a:ext cx="6800724" cy="963872"/>
          </a:xfrm>
        </p:spPr>
        <p:txBody>
          <a:bodyPr>
            <a:normAutofit fontScale="92500" lnSpcReduction="20000"/>
          </a:bodyPr>
          <a:lstStyle/>
          <a:p>
            <a:pPr marL="0" indent="0">
              <a:buNone/>
            </a:pPr>
            <a:r>
              <a:rPr lang="ja-JP" altLang="en-US" dirty="0" smtClean="0">
                <a:solidFill>
                  <a:srgbClr val="FF0000"/>
                </a:solidFill>
              </a:rPr>
              <a:t>実験１同様、センサ</a:t>
            </a:r>
            <a:r>
              <a:rPr lang="en-US" altLang="ja-JP" dirty="0" smtClean="0">
                <a:solidFill>
                  <a:srgbClr val="FF0000"/>
                </a:solidFill>
              </a:rPr>
              <a:t>B</a:t>
            </a:r>
            <a:r>
              <a:rPr lang="ja-JP" altLang="en-US" dirty="0" smtClean="0">
                <a:solidFill>
                  <a:srgbClr val="FF0000"/>
                </a:solidFill>
              </a:rPr>
              <a:t>をリファレンスとして</a:t>
            </a:r>
            <a:endParaRPr lang="en-US" altLang="ja-JP" dirty="0" smtClean="0">
              <a:solidFill>
                <a:srgbClr val="FF0000"/>
              </a:solidFill>
            </a:endParaRPr>
          </a:p>
          <a:p>
            <a:pPr marL="0" indent="0">
              <a:buNone/>
            </a:pPr>
            <a:r>
              <a:rPr lang="ja-JP" altLang="en-US" dirty="0" smtClean="0">
                <a:solidFill>
                  <a:srgbClr val="FF0000"/>
                </a:solidFill>
              </a:rPr>
              <a:t>センサ</a:t>
            </a:r>
            <a:r>
              <a:rPr lang="en-US" altLang="ja-JP" dirty="0" smtClean="0">
                <a:solidFill>
                  <a:srgbClr val="FF0000"/>
                </a:solidFill>
              </a:rPr>
              <a:t>A</a:t>
            </a:r>
            <a:r>
              <a:rPr lang="ja-JP" altLang="en-US" dirty="0" smtClean="0">
                <a:solidFill>
                  <a:srgbClr val="FF0000"/>
                </a:solidFill>
              </a:rPr>
              <a:t>の値を補正</a:t>
            </a:r>
            <a:endParaRPr kumimoji="1" lang="ja-JP" altLang="en-US" dirty="0">
              <a:solidFill>
                <a:srgbClr val="FF0000"/>
              </a:solidFill>
            </a:endParaRPr>
          </a:p>
        </p:txBody>
      </p:sp>
      <p:cxnSp>
        <p:nvCxnSpPr>
          <p:cNvPr id="28" name="直線矢印コネクタ 27"/>
          <p:cNvCxnSpPr/>
          <p:nvPr/>
        </p:nvCxnSpPr>
        <p:spPr>
          <a:xfrm>
            <a:off x="3875397" y="2895649"/>
            <a:ext cx="0" cy="80996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876061" y="2988117"/>
            <a:ext cx="1381269" cy="523220"/>
          </a:xfrm>
          <a:prstGeom prst="rect">
            <a:avLst/>
          </a:prstGeom>
          <a:noFill/>
        </p:spPr>
        <p:txBody>
          <a:bodyPr vert="horz" wrap="square" rtlCol="0">
            <a:spAutoFit/>
          </a:bodyPr>
          <a:lstStyle/>
          <a:p>
            <a:r>
              <a:rPr kumimoji="1" lang="en-US" altLang="ja-JP" sz="2800" dirty="0" smtClean="0">
                <a:solidFill>
                  <a:srgbClr val="FF0000"/>
                </a:solidFill>
              </a:rPr>
              <a:t>150 nm</a:t>
            </a:r>
          </a:p>
        </p:txBody>
      </p:sp>
      <p:cxnSp>
        <p:nvCxnSpPr>
          <p:cNvPr id="32" name="直線矢印コネクタ 31"/>
          <p:cNvCxnSpPr/>
          <p:nvPr/>
        </p:nvCxnSpPr>
        <p:spPr>
          <a:xfrm>
            <a:off x="8671537" y="2907052"/>
            <a:ext cx="0" cy="1527304"/>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007215" y="2471571"/>
            <a:ext cx="1214446" cy="523220"/>
          </a:xfrm>
          <a:prstGeom prst="rect">
            <a:avLst/>
          </a:prstGeom>
          <a:noFill/>
        </p:spPr>
        <p:txBody>
          <a:bodyPr vert="horz" wrap="square" rtlCol="0">
            <a:spAutoFit/>
          </a:bodyPr>
          <a:lstStyle/>
          <a:p>
            <a:r>
              <a:rPr kumimoji="1" lang="en-US" altLang="ja-JP" sz="2800" dirty="0" smtClean="0">
                <a:solidFill>
                  <a:srgbClr val="FF0000"/>
                </a:solidFill>
              </a:rPr>
              <a:t>60 nm</a:t>
            </a:r>
          </a:p>
        </p:txBody>
      </p:sp>
      <p:cxnSp>
        <p:nvCxnSpPr>
          <p:cNvPr id="25" name="直線矢印コネクタ 24"/>
          <p:cNvCxnSpPr/>
          <p:nvPr/>
        </p:nvCxnSpPr>
        <p:spPr>
          <a:xfrm flipH="1">
            <a:off x="573528" y="5366559"/>
            <a:ext cx="3127087" cy="2964"/>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556716" y="4843339"/>
            <a:ext cx="1161969" cy="523220"/>
          </a:xfrm>
          <a:prstGeom prst="rect">
            <a:avLst/>
          </a:prstGeom>
          <a:noFill/>
        </p:spPr>
        <p:txBody>
          <a:bodyPr vert="horz" wrap="square" rtlCol="0">
            <a:spAutoFit/>
          </a:bodyPr>
          <a:lstStyle/>
          <a:p>
            <a:r>
              <a:rPr lang="en-US" altLang="ja-JP" sz="2800" dirty="0"/>
              <a:t>1</a:t>
            </a:r>
            <a:r>
              <a:rPr lang="en-US" altLang="ja-JP" sz="2800" dirty="0" smtClean="0"/>
              <a:t>0 h</a:t>
            </a:r>
            <a:endParaRPr kumimoji="1" lang="en-US" altLang="ja-JP" sz="2800" dirty="0" smtClean="0"/>
          </a:p>
        </p:txBody>
      </p:sp>
    </p:spTree>
    <p:extLst>
      <p:ext uri="{BB962C8B-B14F-4D97-AF65-F5344CB8AC3E}">
        <p14:creationId xmlns:p14="http://schemas.microsoft.com/office/powerpoint/2010/main" val="1344475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0050"/>
            <a:ext cx="8229600" cy="1650852"/>
          </a:xfrm>
        </p:spPr>
        <p:txBody>
          <a:bodyPr>
            <a:noAutofit/>
          </a:bodyPr>
          <a:lstStyle/>
          <a:p>
            <a:r>
              <a:rPr lang="ja-JP" altLang="en-US" dirty="0" smtClean="0">
                <a:solidFill>
                  <a:srgbClr val="0000FF"/>
                </a:solidFill>
              </a:rPr>
              <a:t>昨年度までの研究</a:t>
            </a:r>
            <a:r>
              <a:rPr lang="en-US" altLang="ja-JP" dirty="0">
                <a:solidFill>
                  <a:srgbClr val="0000FF"/>
                </a:solidFill>
              </a:rPr>
              <a:t/>
            </a:r>
            <a:br>
              <a:rPr lang="en-US" altLang="ja-JP" dirty="0">
                <a:solidFill>
                  <a:srgbClr val="0000FF"/>
                </a:solidFill>
              </a:rPr>
            </a:br>
            <a:r>
              <a:rPr lang="ja-JP" altLang="en-US" dirty="0" smtClean="0">
                <a:solidFill>
                  <a:srgbClr val="0000FF"/>
                </a:solidFill>
              </a:rPr>
              <a:t>まとめ</a:t>
            </a:r>
            <a:endParaRPr kumimoji="1" lang="ja-JP" altLang="en-US" dirty="0">
              <a:solidFill>
                <a:srgbClr val="0000FF"/>
              </a:solidFill>
            </a:endParaRPr>
          </a:p>
        </p:txBody>
      </p:sp>
      <p:sp>
        <p:nvSpPr>
          <p:cNvPr id="3" name="コンテンツ プレースホルダー 2"/>
          <p:cNvSpPr>
            <a:spLocks noGrp="1"/>
          </p:cNvSpPr>
          <p:nvPr>
            <p:ph idx="1"/>
          </p:nvPr>
        </p:nvSpPr>
        <p:spPr>
          <a:xfrm>
            <a:off x="457200" y="2578422"/>
            <a:ext cx="8229600" cy="3273127"/>
          </a:xfrm>
        </p:spPr>
        <p:txBody>
          <a:bodyPr/>
          <a:lstStyle/>
          <a:p>
            <a:r>
              <a:rPr kumimoji="1" lang="ja-JP" altLang="en-US" dirty="0" smtClean="0"/>
              <a:t>一つのセンサをリファレンスとすることにより、安定性が大きく向上した</a:t>
            </a:r>
            <a:endParaRPr kumimoji="1" lang="en-US" altLang="ja-JP" dirty="0" smtClean="0"/>
          </a:p>
          <a:p>
            <a:r>
              <a:rPr kumimoji="1" lang="ja-JP" altLang="en-US" dirty="0" smtClean="0"/>
              <a:t>広い温度範囲での安定性は目標を満たした</a:t>
            </a:r>
            <a:endParaRPr kumimoji="1" lang="en-US" altLang="ja-JP" dirty="0" smtClean="0"/>
          </a:p>
          <a:p>
            <a:r>
              <a:rPr lang="ja-JP" altLang="en-US" dirty="0" smtClean="0"/>
              <a:t>急速な温度変化に関してはもう少し精度が</a:t>
            </a:r>
            <a:endParaRPr lang="en-US" altLang="ja-JP" dirty="0" smtClean="0"/>
          </a:p>
          <a:p>
            <a:pPr marL="0" indent="0">
              <a:buNone/>
            </a:pPr>
            <a:r>
              <a:rPr lang="en-US" altLang="ja-JP" dirty="0"/>
              <a:t> </a:t>
            </a:r>
            <a:r>
              <a:rPr lang="en-US" altLang="ja-JP" dirty="0" smtClean="0"/>
              <a:t>   </a:t>
            </a:r>
            <a:r>
              <a:rPr lang="ja-JP" altLang="en-US" dirty="0" smtClean="0"/>
              <a:t>要求される</a:t>
            </a:r>
            <a:endParaRPr lang="en-US" altLang="ja-JP" dirty="0" smtClean="0"/>
          </a:p>
        </p:txBody>
      </p:sp>
    </p:spTree>
    <p:extLst>
      <p:ext uri="{BB962C8B-B14F-4D97-AF65-F5344CB8AC3E}">
        <p14:creationId xmlns:p14="http://schemas.microsoft.com/office/powerpoint/2010/main" val="21934270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0000FF"/>
                </a:solidFill>
              </a:rPr>
              <a:t>温度特性は一様か？</a:t>
            </a:r>
            <a:r>
              <a:rPr kumimoji="1" lang="en-US" altLang="ja-JP" dirty="0" smtClean="0">
                <a:solidFill>
                  <a:srgbClr val="0000FF"/>
                </a:solidFill>
              </a:rPr>
              <a:t/>
            </a:r>
            <a:br>
              <a:rPr kumimoji="1" lang="en-US" altLang="ja-JP" dirty="0" smtClean="0">
                <a:solidFill>
                  <a:srgbClr val="0000FF"/>
                </a:solidFill>
              </a:rPr>
            </a:br>
            <a:r>
              <a:rPr lang="en-US" altLang="ja-JP" dirty="0" smtClean="0">
                <a:solidFill>
                  <a:srgbClr val="0000FF"/>
                </a:solidFill>
              </a:rPr>
              <a:t>〜</a:t>
            </a:r>
            <a:r>
              <a:rPr kumimoji="1" lang="ja-JP" altLang="en-US" dirty="0" smtClean="0">
                <a:solidFill>
                  <a:srgbClr val="0000FF"/>
                </a:solidFill>
              </a:rPr>
              <a:t>導体板なしでの温度特性</a:t>
            </a:r>
            <a:r>
              <a:rPr kumimoji="1" lang="en-US" altLang="ja-JP" dirty="0" smtClean="0">
                <a:solidFill>
                  <a:srgbClr val="0000FF"/>
                </a:solidFill>
              </a:rPr>
              <a:t>〜</a:t>
            </a:r>
            <a:endParaRPr kumimoji="1" lang="ja-JP" altLang="en-US" dirty="0">
              <a:solidFill>
                <a:srgbClr val="0000FF"/>
              </a:solidFill>
            </a:endParaRPr>
          </a:p>
        </p:txBody>
      </p:sp>
      <p:sp>
        <p:nvSpPr>
          <p:cNvPr id="3" name="コンテンツ プレースホルダー 2"/>
          <p:cNvSpPr>
            <a:spLocks noGrp="1"/>
          </p:cNvSpPr>
          <p:nvPr>
            <p:ph idx="1"/>
          </p:nvPr>
        </p:nvSpPr>
        <p:spPr>
          <a:xfrm>
            <a:off x="344661" y="1508358"/>
            <a:ext cx="8944032" cy="4708525"/>
          </a:xfrm>
        </p:spPr>
        <p:txBody>
          <a:bodyPr/>
          <a:lstStyle/>
          <a:p>
            <a:pPr marL="0" indent="0">
              <a:buNone/>
            </a:pPr>
            <a:r>
              <a:rPr kumimoji="1" lang="ja-JP" altLang="en-US" dirty="0" smtClean="0"/>
              <a:t>導体板による要素を除いた</a:t>
            </a:r>
            <a:r>
              <a:rPr lang="ja-JP" altLang="en-US" dirty="0" smtClean="0"/>
              <a:t>温度特性を</a:t>
            </a:r>
            <a:r>
              <a:rPr kumimoji="1" lang="ja-JP" altLang="en-US" dirty="0" smtClean="0"/>
              <a:t>調べる</a:t>
            </a:r>
            <a:endParaRPr kumimoji="1" lang="en-US" altLang="ja-JP" dirty="0" smtClean="0"/>
          </a:p>
          <a:p>
            <a:pPr marL="0" indent="0">
              <a:buNone/>
            </a:pPr>
            <a:r>
              <a:rPr kumimoji="1" lang="ja-JP" altLang="en-US" dirty="0" smtClean="0"/>
              <a:t>ため、同様の実験を導体板なしでおこなった</a:t>
            </a:r>
            <a:endParaRPr kumimoji="1" lang="ja-JP" altLang="en-US" dirty="0"/>
          </a:p>
        </p:txBody>
      </p:sp>
      <p:pic>
        <p:nvPicPr>
          <p:cNvPr id="8" name="図 7" descr="exp4.eps"/>
          <p:cNvPicPr>
            <a:picLocks noChangeAspect="1"/>
          </p:cNvPicPr>
          <p:nvPr/>
        </p:nvPicPr>
        <p:blipFill rotWithShape="1">
          <a:blip r:embed="rId2">
            <a:extLst>
              <a:ext uri="{28A0092B-C50C-407E-A947-70E740481C1C}">
                <a14:useLocalDpi xmlns:a14="http://schemas.microsoft.com/office/drawing/2010/main" val="0"/>
              </a:ext>
            </a:extLst>
          </a:blip>
          <a:srcRect l="-4" t="36317" r="39996" b="-5542"/>
          <a:stretch/>
        </p:blipFill>
        <p:spPr>
          <a:xfrm>
            <a:off x="998382" y="2637275"/>
            <a:ext cx="6756721" cy="4564328"/>
          </a:xfrm>
          <a:prstGeom prst="rect">
            <a:avLst/>
          </a:prstGeom>
        </p:spPr>
      </p:pic>
      <p:sp>
        <p:nvSpPr>
          <p:cNvPr id="10" name="テキスト ボックス 9"/>
          <p:cNvSpPr txBox="1"/>
          <p:nvPr/>
        </p:nvSpPr>
        <p:spPr>
          <a:xfrm>
            <a:off x="3989742" y="3640521"/>
            <a:ext cx="2614017" cy="954107"/>
          </a:xfrm>
          <a:prstGeom prst="rect">
            <a:avLst/>
          </a:prstGeom>
          <a:solidFill>
            <a:srgbClr val="FFFF00"/>
          </a:solidFill>
        </p:spPr>
        <p:txBody>
          <a:bodyPr wrap="none" rtlCol="0">
            <a:spAutoFit/>
          </a:bodyPr>
          <a:lstStyle/>
          <a:p>
            <a:r>
              <a:rPr lang="ja-JP" altLang="en-US" sz="2800" dirty="0" smtClean="0">
                <a:solidFill>
                  <a:srgbClr val="FF0000"/>
                </a:solidFill>
              </a:rPr>
              <a:t>発振数</a:t>
            </a:r>
            <a:r>
              <a:rPr lang="ja-JP" altLang="en-US" sz="2800" dirty="0">
                <a:solidFill>
                  <a:srgbClr val="FF0000"/>
                </a:solidFill>
              </a:rPr>
              <a:t>と温度</a:t>
            </a:r>
            <a:r>
              <a:rPr lang="ja-JP" altLang="en-US" sz="2800" dirty="0" smtClean="0">
                <a:solidFill>
                  <a:srgbClr val="FF0000"/>
                </a:solidFill>
              </a:rPr>
              <a:t>は</a:t>
            </a:r>
            <a:endParaRPr lang="en-US" altLang="ja-JP" sz="2800" dirty="0" smtClean="0">
              <a:solidFill>
                <a:srgbClr val="FF0000"/>
              </a:solidFill>
            </a:endParaRPr>
          </a:p>
          <a:p>
            <a:r>
              <a:rPr lang="ja-JP" altLang="en-US" sz="2800" dirty="0" smtClean="0">
                <a:solidFill>
                  <a:srgbClr val="FF0000"/>
                </a:solidFill>
              </a:rPr>
              <a:t>正</a:t>
            </a:r>
            <a:r>
              <a:rPr kumimoji="1" lang="ja-JP" altLang="en-US" sz="2800" dirty="0" smtClean="0">
                <a:solidFill>
                  <a:srgbClr val="FF0000"/>
                </a:solidFill>
              </a:rPr>
              <a:t>の相関・線形</a:t>
            </a:r>
            <a:endParaRPr kumimoji="1" lang="en-US" altLang="ja-JP" sz="2800" dirty="0" smtClean="0">
              <a:solidFill>
                <a:srgbClr val="FF0000"/>
              </a:solidFill>
            </a:endParaRPr>
          </a:p>
        </p:txBody>
      </p:sp>
      <p:cxnSp>
        <p:nvCxnSpPr>
          <p:cNvPr id="11" name="直線矢印コネクタ 10"/>
          <p:cNvCxnSpPr/>
          <p:nvPr/>
        </p:nvCxnSpPr>
        <p:spPr>
          <a:xfrm flipH="1" flipV="1">
            <a:off x="2222224" y="6126163"/>
            <a:ext cx="4648531" cy="34218"/>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348961" y="5637161"/>
            <a:ext cx="1407063" cy="523220"/>
          </a:xfrm>
          <a:prstGeom prst="rect">
            <a:avLst/>
          </a:prstGeom>
          <a:noFill/>
        </p:spPr>
        <p:txBody>
          <a:bodyPr vert="horz" wrap="square" rtlCol="0">
            <a:spAutoFit/>
          </a:bodyPr>
          <a:lstStyle/>
          <a:p>
            <a:r>
              <a:rPr lang="en-US" altLang="ja-JP" sz="2800" dirty="0" smtClean="0"/>
              <a:t>12 h</a:t>
            </a:r>
            <a:endParaRPr kumimoji="1" lang="en-US" altLang="ja-JP" sz="2800" dirty="0" smtClean="0"/>
          </a:p>
        </p:txBody>
      </p:sp>
    </p:spTree>
    <p:extLst>
      <p:ext uri="{BB962C8B-B14F-4D97-AF65-F5344CB8AC3E}">
        <p14:creationId xmlns:p14="http://schemas.microsoft.com/office/powerpoint/2010/main" val="196035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0000FF"/>
                </a:solidFill>
              </a:rPr>
              <a:t>温度特性は一様か？</a:t>
            </a:r>
            <a:r>
              <a:rPr lang="en-US" altLang="ja-JP" dirty="0">
                <a:solidFill>
                  <a:srgbClr val="0000FF"/>
                </a:solidFill>
              </a:rPr>
              <a:t/>
            </a:r>
            <a:br>
              <a:rPr lang="en-US" altLang="ja-JP" dirty="0">
                <a:solidFill>
                  <a:srgbClr val="0000FF"/>
                </a:solidFill>
              </a:rPr>
            </a:br>
            <a:r>
              <a:rPr lang="en-US" altLang="ja-JP" dirty="0">
                <a:solidFill>
                  <a:srgbClr val="0000FF"/>
                </a:solidFill>
              </a:rPr>
              <a:t>〜</a:t>
            </a:r>
            <a:r>
              <a:rPr lang="ja-JP" altLang="en-US" dirty="0">
                <a:solidFill>
                  <a:srgbClr val="0000FF"/>
                </a:solidFill>
              </a:rPr>
              <a:t>距離を変えたときの温度相関</a:t>
            </a:r>
            <a:r>
              <a:rPr lang="en-US" altLang="ja-JP" dirty="0" smtClean="0">
                <a:solidFill>
                  <a:srgbClr val="0000FF"/>
                </a:solidFill>
              </a:rPr>
              <a:t>〜</a:t>
            </a:r>
            <a:endParaRPr kumimoji="1" lang="ja-JP" altLang="en-US" dirty="0"/>
          </a:p>
        </p:txBody>
      </p:sp>
      <p:pic>
        <p:nvPicPr>
          <p:cNvPr id="5" name="図 4" descr="slide_gijutsukentokai090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6" y="1393617"/>
            <a:ext cx="8458058" cy="5382401"/>
          </a:xfrm>
          <a:prstGeom prst="rect">
            <a:avLst/>
          </a:prstGeom>
        </p:spPr>
      </p:pic>
      <p:grpSp>
        <p:nvGrpSpPr>
          <p:cNvPr id="10" name="図形グループ 9"/>
          <p:cNvGrpSpPr/>
          <p:nvPr/>
        </p:nvGrpSpPr>
        <p:grpSpPr>
          <a:xfrm>
            <a:off x="1068300" y="4280161"/>
            <a:ext cx="2362597" cy="2017416"/>
            <a:chOff x="-1584764" y="2579127"/>
            <a:chExt cx="1377262" cy="1346180"/>
          </a:xfrm>
        </p:grpSpPr>
        <p:sp>
          <p:nvSpPr>
            <p:cNvPr id="6" name="テキスト ボックス 5"/>
            <p:cNvSpPr txBox="1"/>
            <p:nvPr/>
          </p:nvSpPr>
          <p:spPr>
            <a:xfrm>
              <a:off x="-1584764" y="2579127"/>
              <a:ext cx="840267" cy="349134"/>
            </a:xfrm>
            <a:prstGeom prst="rect">
              <a:avLst/>
            </a:prstGeom>
            <a:noFill/>
          </p:spPr>
          <p:txBody>
            <a:bodyPr wrap="none" rtlCol="0">
              <a:spAutoFit/>
            </a:bodyPr>
            <a:lstStyle/>
            <a:p>
              <a:r>
                <a:rPr kumimoji="1" lang="ja-JP" altLang="en-US" sz="2800" dirty="0" smtClean="0"/>
                <a:t>黒：温度</a:t>
              </a:r>
              <a:endParaRPr kumimoji="1" lang="ja-JP" altLang="en-US" sz="2800" dirty="0"/>
            </a:p>
          </p:txBody>
        </p:sp>
        <p:sp>
          <p:nvSpPr>
            <p:cNvPr id="7" name="テキスト ボックス 6"/>
            <p:cNvSpPr txBox="1"/>
            <p:nvPr/>
          </p:nvSpPr>
          <p:spPr>
            <a:xfrm>
              <a:off x="-1584764" y="2903099"/>
              <a:ext cx="1377262" cy="349134"/>
            </a:xfrm>
            <a:prstGeom prst="rect">
              <a:avLst/>
            </a:prstGeom>
            <a:noFill/>
          </p:spPr>
          <p:txBody>
            <a:bodyPr wrap="none" rtlCol="0">
              <a:spAutoFit/>
            </a:bodyPr>
            <a:lstStyle/>
            <a:p>
              <a:r>
                <a:rPr lang="ja-JP" altLang="en-US" sz="2800" dirty="0" smtClean="0">
                  <a:solidFill>
                    <a:srgbClr val="FF0000"/>
                  </a:solidFill>
                </a:rPr>
                <a:t>赤</a:t>
              </a:r>
              <a:r>
                <a:rPr kumimoji="1" lang="ja-JP" altLang="en-US" sz="2800" dirty="0" smtClean="0">
                  <a:solidFill>
                    <a:srgbClr val="FF0000"/>
                  </a:solidFill>
                </a:rPr>
                <a:t>：</a:t>
              </a:r>
              <a:r>
                <a:rPr lang="en-US" altLang="ja-JP" sz="2800" dirty="0" smtClean="0">
                  <a:solidFill>
                    <a:srgbClr val="FF0000"/>
                  </a:solidFill>
                </a:rPr>
                <a:t>d = 0.4 mm</a:t>
              </a:r>
              <a:endParaRPr kumimoji="1" lang="en-US" altLang="ja-JP" sz="2800" dirty="0" smtClean="0">
                <a:solidFill>
                  <a:srgbClr val="FF0000"/>
                </a:solidFill>
              </a:endParaRPr>
            </a:p>
          </p:txBody>
        </p:sp>
        <p:sp>
          <p:nvSpPr>
            <p:cNvPr id="8" name="テキスト ボックス 7"/>
            <p:cNvSpPr txBox="1"/>
            <p:nvPr/>
          </p:nvSpPr>
          <p:spPr>
            <a:xfrm>
              <a:off x="-1584764" y="3576173"/>
              <a:ext cx="1377262" cy="349134"/>
            </a:xfrm>
            <a:prstGeom prst="rect">
              <a:avLst/>
            </a:prstGeom>
            <a:noFill/>
          </p:spPr>
          <p:txBody>
            <a:bodyPr wrap="none" rtlCol="0">
              <a:spAutoFit/>
            </a:bodyPr>
            <a:lstStyle/>
            <a:p>
              <a:r>
                <a:rPr kumimoji="1" lang="ja-JP" altLang="en-US" sz="2800" dirty="0" smtClean="0">
                  <a:solidFill>
                    <a:srgbClr val="0000FF"/>
                  </a:solidFill>
                </a:rPr>
                <a:t>青：</a:t>
              </a:r>
              <a:r>
                <a:rPr lang="en-US" altLang="ja-JP" sz="2800" dirty="0" smtClean="0">
                  <a:solidFill>
                    <a:srgbClr val="0000FF"/>
                  </a:solidFill>
                </a:rPr>
                <a:t>d = 0.6 mm</a:t>
              </a:r>
              <a:endParaRPr kumimoji="1" lang="en-US" altLang="ja-JP" sz="2800" dirty="0" smtClean="0">
                <a:solidFill>
                  <a:srgbClr val="0000FF"/>
                </a:solidFill>
              </a:endParaRPr>
            </a:p>
          </p:txBody>
        </p:sp>
        <p:sp>
          <p:nvSpPr>
            <p:cNvPr id="9" name="テキスト ボックス 8"/>
            <p:cNvSpPr txBox="1"/>
            <p:nvPr/>
          </p:nvSpPr>
          <p:spPr>
            <a:xfrm>
              <a:off x="-1584764" y="3252201"/>
              <a:ext cx="1377262" cy="349134"/>
            </a:xfrm>
            <a:prstGeom prst="rect">
              <a:avLst/>
            </a:prstGeom>
            <a:noFill/>
          </p:spPr>
          <p:txBody>
            <a:bodyPr wrap="none" rtlCol="0">
              <a:spAutoFit/>
            </a:bodyPr>
            <a:lstStyle/>
            <a:p>
              <a:r>
                <a:rPr lang="ja-JP" altLang="en-US" sz="2800" dirty="0" smtClean="0">
                  <a:solidFill>
                    <a:srgbClr val="008000"/>
                  </a:solidFill>
                </a:rPr>
                <a:t>緑</a:t>
              </a:r>
              <a:r>
                <a:rPr kumimoji="1" lang="ja-JP" altLang="en-US" sz="2800" dirty="0" smtClean="0">
                  <a:solidFill>
                    <a:srgbClr val="008000"/>
                  </a:solidFill>
                </a:rPr>
                <a:t>：</a:t>
              </a:r>
              <a:r>
                <a:rPr lang="en-US" altLang="ja-JP" sz="2800" dirty="0" smtClean="0">
                  <a:solidFill>
                    <a:srgbClr val="008000"/>
                  </a:solidFill>
                </a:rPr>
                <a:t>d = 0.5 mm</a:t>
              </a:r>
              <a:endParaRPr kumimoji="1" lang="en-US" altLang="ja-JP" sz="2800" dirty="0" smtClean="0">
                <a:solidFill>
                  <a:srgbClr val="008000"/>
                </a:solidFill>
              </a:endParaRPr>
            </a:p>
          </p:txBody>
        </p:sp>
      </p:grpSp>
      <p:sp>
        <p:nvSpPr>
          <p:cNvPr id="11" name="テキスト ボックス 10"/>
          <p:cNvSpPr txBox="1"/>
          <p:nvPr/>
        </p:nvSpPr>
        <p:spPr>
          <a:xfrm>
            <a:off x="3058115" y="2863483"/>
            <a:ext cx="5331916" cy="1815882"/>
          </a:xfrm>
          <a:prstGeom prst="rect">
            <a:avLst/>
          </a:prstGeom>
          <a:noFill/>
        </p:spPr>
        <p:txBody>
          <a:bodyPr wrap="square" rtlCol="0">
            <a:spAutoFit/>
          </a:bodyPr>
          <a:lstStyle/>
          <a:p>
            <a:r>
              <a:rPr kumimoji="1" lang="ja-JP" altLang="en-US" sz="2800" dirty="0" smtClean="0">
                <a:solidFill>
                  <a:srgbClr val="FF0000"/>
                </a:solidFill>
              </a:rPr>
              <a:t>温度とセンサの発振数は</a:t>
            </a:r>
            <a:endParaRPr kumimoji="1" lang="en-US" altLang="ja-JP" sz="2800" dirty="0" smtClean="0">
              <a:solidFill>
                <a:srgbClr val="FF0000"/>
              </a:solidFill>
            </a:endParaRPr>
          </a:p>
          <a:p>
            <a:r>
              <a:rPr lang="ja-JP" altLang="en-US" sz="2800" dirty="0">
                <a:solidFill>
                  <a:srgbClr val="FF0000"/>
                </a:solidFill>
              </a:rPr>
              <a:t>　</a:t>
            </a:r>
            <a:r>
              <a:rPr lang="ja-JP" altLang="en-US" sz="2800" dirty="0" smtClean="0">
                <a:solidFill>
                  <a:srgbClr val="FF0000"/>
                </a:solidFill>
              </a:rPr>
              <a:t>　</a:t>
            </a:r>
            <a:r>
              <a:rPr kumimoji="1" lang="ja-JP" altLang="en-US" sz="2800" dirty="0" smtClean="0">
                <a:solidFill>
                  <a:srgbClr val="FF0000"/>
                </a:solidFill>
              </a:rPr>
              <a:t>・距離</a:t>
            </a:r>
            <a:r>
              <a:rPr kumimoji="1" lang="en-US" altLang="ja-JP" sz="2800" dirty="0" smtClean="0">
                <a:solidFill>
                  <a:srgbClr val="FF0000"/>
                </a:solidFill>
              </a:rPr>
              <a:t> 0.5 mm</a:t>
            </a:r>
            <a:r>
              <a:rPr lang="en-US" altLang="ja-JP" sz="2800" dirty="0" smtClean="0">
                <a:solidFill>
                  <a:srgbClr val="FF0000"/>
                </a:solidFill>
              </a:rPr>
              <a:t> </a:t>
            </a:r>
            <a:r>
              <a:rPr lang="ja-JP" altLang="en-US" sz="2800" dirty="0" smtClean="0">
                <a:solidFill>
                  <a:srgbClr val="FF0000"/>
                </a:solidFill>
              </a:rPr>
              <a:t>以上</a:t>
            </a:r>
            <a:r>
              <a:rPr kumimoji="1" lang="ja-JP" altLang="en-US" sz="2800" dirty="0" smtClean="0">
                <a:solidFill>
                  <a:srgbClr val="FF0000"/>
                </a:solidFill>
              </a:rPr>
              <a:t>で正相関</a:t>
            </a:r>
            <a:endParaRPr kumimoji="1" lang="en-US" altLang="ja-JP" sz="2800" dirty="0" smtClean="0">
              <a:solidFill>
                <a:srgbClr val="FF0000"/>
              </a:solidFill>
            </a:endParaRPr>
          </a:p>
          <a:p>
            <a:r>
              <a:rPr lang="ja-JP" altLang="en-US" sz="2800" dirty="0" smtClean="0">
                <a:solidFill>
                  <a:srgbClr val="FF0000"/>
                </a:solidFill>
              </a:rPr>
              <a:t>　　・距離</a:t>
            </a:r>
            <a:r>
              <a:rPr lang="en-US" altLang="ja-JP" sz="2800" dirty="0" smtClean="0">
                <a:solidFill>
                  <a:srgbClr val="FF0000"/>
                </a:solidFill>
              </a:rPr>
              <a:t> 0.4 mm </a:t>
            </a:r>
            <a:r>
              <a:rPr lang="ja-JP" altLang="en-US" sz="2800" dirty="0" smtClean="0">
                <a:solidFill>
                  <a:srgbClr val="FF0000"/>
                </a:solidFill>
              </a:rPr>
              <a:t>以下で負相関</a:t>
            </a:r>
            <a:endParaRPr lang="en-US" altLang="ja-JP" sz="2800" dirty="0" smtClean="0">
              <a:solidFill>
                <a:srgbClr val="FF0000"/>
              </a:solidFill>
            </a:endParaRPr>
          </a:p>
          <a:p>
            <a:r>
              <a:rPr lang="ja-JP" altLang="ja-JP" sz="2800" dirty="0">
                <a:solidFill>
                  <a:srgbClr val="FF0000"/>
                </a:solidFill>
              </a:rPr>
              <a:t>　</a:t>
            </a:r>
            <a:r>
              <a:rPr lang="ja-JP" altLang="en-US" sz="2800" dirty="0" smtClean="0">
                <a:solidFill>
                  <a:srgbClr val="FF0000"/>
                </a:solidFill>
              </a:rPr>
              <a:t>　</a:t>
            </a:r>
            <a:r>
              <a:rPr lang="en-US" altLang="ja-JP" sz="2800" dirty="0" smtClean="0">
                <a:solidFill>
                  <a:srgbClr val="FF0000"/>
                </a:solidFill>
              </a:rPr>
              <a:t>→0.4 〜 0.5 mm </a:t>
            </a:r>
            <a:r>
              <a:rPr lang="ja-JP" altLang="en-US" sz="2800" dirty="0" smtClean="0">
                <a:solidFill>
                  <a:srgbClr val="FF0000"/>
                </a:solidFill>
              </a:rPr>
              <a:t>の範囲に境界</a:t>
            </a:r>
            <a:endParaRPr lang="en-US" altLang="ja-JP" sz="2800" dirty="0">
              <a:solidFill>
                <a:srgbClr val="FF0000"/>
              </a:solidFill>
            </a:endParaRPr>
          </a:p>
        </p:txBody>
      </p:sp>
    </p:spTree>
    <p:extLst>
      <p:ext uri="{BB962C8B-B14F-4D97-AF65-F5344CB8AC3E}">
        <p14:creationId xmlns:p14="http://schemas.microsoft.com/office/powerpoint/2010/main" val="2999455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3918"/>
            <a:ext cx="8229600" cy="1143000"/>
          </a:xfrm>
        </p:spPr>
        <p:txBody>
          <a:bodyPr/>
          <a:lstStyle/>
          <a:p>
            <a:r>
              <a:rPr kumimoji="1" lang="ja-JP" altLang="en-US" dirty="0" smtClean="0">
                <a:solidFill>
                  <a:srgbClr val="0000FF"/>
                </a:solidFill>
              </a:rPr>
              <a:t>相関が逆転</a:t>
            </a:r>
            <a:r>
              <a:rPr lang="ja-JP" altLang="en-US" dirty="0" smtClean="0">
                <a:solidFill>
                  <a:srgbClr val="0000FF"/>
                </a:solidFill>
              </a:rPr>
              <a:t>する原因</a:t>
            </a:r>
            <a:endParaRPr kumimoji="1" lang="ja-JP" altLang="en-US" dirty="0">
              <a:solidFill>
                <a:srgbClr val="0000FF"/>
              </a:solidFill>
            </a:endParaRPr>
          </a:p>
        </p:txBody>
      </p:sp>
      <p:sp>
        <p:nvSpPr>
          <p:cNvPr id="3" name="コンテンツ プレースホルダー 2"/>
          <p:cNvSpPr>
            <a:spLocks noGrp="1"/>
          </p:cNvSpPr>
          <p:nvPr>
            <p:ph idx="1"/>
          </p:nvPr>
        </p:nvSpPr>
        <p:spPr>
          <a:xfrm>
            <a:off x="457200" y="1247425"/>
            <a:ext cx="8229600" cy="5610575"/>
          </a:xfrm>
        </p:spPr>
        <p:txBody>
          <a:bodyPr>
            <a:normAutofit lnSpcReduction="10000"/>
          </a:bodyPr>
          <a:lstStyle/>
          <a:p>
            <a:r>
              <a:rPr kumimoji="1" lang="ja-JP" altLang="en-US" dirty="0" smtClean="0"/>
              <a:t>導体までの距離が大きいとき、</a:t>
            </a:r>
            <a:endParaRPr kumimoji="1" lang="en-US" altLang="ja-JP" dirty="0" smtClean="0"/>
          </a:p>
          <a:p>
            <a:pPr marL="0" indent="0">
              <a:buNone/>
            </a:pPr>
            <a:r>
              <a:rPr lang="en-US" altLang="ja-JP" dirty="0"/>
              <a:t>	</a:t>
            </a:r>
            <a:r>
              <a:rPr lang="ja-JP" altLang="en-US" dirty="0" smtClean="0">
                <a:solidFill>
                  <a:srgbClr val="FF0000"/>
                </a:solidFill>
              </a:rPr>
              <a:t>温度</a:t>
            </a:r>
            <a:r>
              <a:rPr lang="en-US" altLang="ja-JP" dirty="0" smtClean="0">
                <a:solidFill>
                  <a:srgbClr val="FF0000"/>
                </a:solidFill>
              </a:rPr>
              <a:t>↗ </a:t>
            </a:r>
            <a:r>
              <a:rPr lang="en-US" altLang="ja-JP" dirty="0" smtClean="0"/>
              <a:t>→ </a:t>
            </a:r>
            <a:r>
              <a:rPr lang="ja-JP" altLang="en-US" dirty="0" smtClean="0">
                <a:solidFill>
                  <a:srgbClr val="FF0000"/>
                </a:solidFill>
              </a:rPr>
              <a:t>空気の密度</a:t>
            </a:r>
            <a:r>
              <a:rPr lang="en-US" altLang="ja-JP" dirty="0" smtClean="0">
                <a:solidFill>
                  <a:srgbClr val="FF0000"/>
                </a:solidFill>
              </a:rPr>
              <a:t>↘ </a:t>
            </a:r>
            <a:r>
              <a:rPr lang="en-US" altLang="ja-JP" dirty="0" smtClean="0"/>
              <a:t>→ </a:t>
            </a:r>
            <a:r>
              <a:rPr lang="ja-JP" altLang="en-US" dirty="0" smtClean="0">
                <a:solidFill>
                  <a:srgbClr val="FF0000"/>
                </a:solidFill>
              </a:rPr>
              <a:t>空気の誘電率</a:t>
            </a:r>
            <a:r>
              <a:rPr lang="en-US" altLang="ja-JP" dirty="0" smtClean="0">
                <a:solidFill>
                  <a:srgbClr val="FF0000"/>
                </a:solidFill>
              </a:rPr>
              <a:t>↘</a:t>
            </a:r>
          </a:p>
          <a:p>
            <a:pPr marL="0" indent="0">
              <a:buNone/>
            </a:pPr>
            <a:r>
              <a:rPr lang="en-US" altLang="ja-JP" dirty="0">
                <a:solidFill>
                  <a:srgbClr val="FF0000"/>
                </a:solidFill>
              </a:rPr>
              <a:t>	</a:t>
            </a:r>
            <a:r>
              <a:rPr lang="en-US" altLang="ja-JP" dirty="0" smtClean="0"/>
              <a:t>→ </a:t>
            </a:r>
            <a:r>
              <a:rPr lang="ja-JP" altLang="en-US" dirty="0" smtClean="0">
                <a:solidFill>
                  <a:srgbClr val="FF0000"/>
                </a:solidFill>
              </a:rPr>
              <a:t>コイルの浮遊容量</a:t>
            </a:r>
            <a:r>
              <a:rPr lang="en-US" altLang="ja-JP" dirty="0" smtClean="0">
                <a:solidFill>
                  <a:srgbClr val="FF0000"/>
                </a:solidFill>
              </a:rPr>
              <a:t>↘ </a:t>
            </a:r>
            <a:r>
              <a:rPr lang="en-US" altLang="ja-JP" dirty="0" smtClean="0"/>
              <a:t>→ </a:t>
            </a:r>
            <a:r>
              <a:rPr lang="ja-JP" altLang="en-US" dirty="0" smtClean="0">
                <a:solidFill>
                  <a:srgbClr val="FF0000"/>
                </a:solidFill>
              </a:rPr>
              <a:t>発振数</a:t>
            </a:r>
            <a:r>
              <a:rPr lang="en-US" altLang="ja-JP" dirty="0" smtClean="0">
                <a:solidFill>
                  <a:srgbClr val="FF0000"/>
                </a:solidFill>
              </a:rPr>
              <a:t>↗</a:t>
            </a:r>
          </a:p>
          <a:p>
            <a:pPr marL="0" indent="0">
              <a:buNone/>
            </a:pPr>
            <a:endParaRPr kumimoji="1" lang="en-US" altLang="ja-JP" dirty="0" smtClean="0">
              <a:solidFill>
                <a:srgbClr val="FF0000"/>
              </a:solidFill>
            </a:endParaRPr>
          </a:p>
          <a:p>
            <a:pPr marL="0" indent="0">
              <a:buNone/>
            </a:pPr>
            <a:endParaRPr kumimoji="1" lang="en-US" altLang="ja-JP" dirty="0" smtClean="0">
              <a:solidFill>
                <a:srgbClr val="FF0000"/>
              </a:solidFill>
            </a:endParaRPr>
          </a:p>
          <a:p>
            <a:pPr marL="0" indent="0">
              <a:buNone/>
            </a:pPr>
            <a:endParaRPr kumimoji="1" lang="en-US" altLang="ja-JP" dirty="0" smtClean="0">
              <a:solidFill>
                <a:srgbClr val="FF0000"/>
              </a:solidFill>
            </a:endParaRPr>
          </a:p>
          <a:p>
            <a:r>
              <a:rPr lang="ja-JP" altLang="en-US" dirty="0" smtClean="0"/>
              <a:t>導体までの距離が小さいとき、</a:t>
            </a:r>
            <a:endParaRPr lang="en-US" altLang="ja-JP" dirty="0" smtClean="0"/>
          </a:p>
          <a:p>
            <a:pPr marL="0" indent="0">
              <a:buNone/>
            </a:pPr>
            <a:r>
              <a:rPr kumimoji="1" lang="en-US" altLang="ja-JP" dirty="0" smtClean="0"/>
              <a:t>	</a:t>
            </a:r>
            <a:r>
              <a:rPr kumimoji="1" lang="ja-JP" altLang="en-US" dirty="0" smtClean="0">
                <a:solidFill>
                  <a:srgbClr val="FF0000"/>
                </a:solidFill>
              </a:rPr>
              <a:t>温度</a:t>
            </a:r>
            <a:r>
              <a:rPr kumimoji="1" lang="en-US" altLang="ja-JP" dirty="0" smtClean="0">
                <a:solidFill>
                  <a:srgbClr val="FF0000"/>
                </a:solidFill>
              </a:rPr>
              <a:t>↗</a:t>
            </a:r>
            <a:r>
              <a:rPr lang="en-US" altLang="ja-JP" dirty="0"/>
              <a:t> </a:t>
            </a:r>
            <a:r>
              <a:rPr lang="en-US" altLang="ja-JP" dirty="0" smtClean="0"/>
              <a:t>→ </a:t>
            </a:r>
            <a:r>
              <a:rPr lang="ja-JP" altLang="en-US" dirty="0" smtClean="0">
                <a:solidFill>
                  <a:srgbClr val="FF0000"/>
                </a:solidFill>
              </a:rPr>
              <a:t>導体の抵抗</a:t>
            </a:r>
            <a:r>
              <a:rPr lang="en-US" altLang="ja-JP" dirty="0" smtClean="0">
                <a:solidFill>
                  <a:srgbClr val="FF0000"/>
                </a:solidFill>
              </a:rPr>
              <a:t>↗</a:t>
            </a:r>
            <a:r>
              <a:rPr lang="en-US" altLang="ja-JP" dirty="0"/>
              <a:t> </a:t>
            </a:r>
            <a:r>
              <a:rPr lang="en-US" altLang="ja-JP" dirty="0" smtClean="0"/>
              <a:t>→ </a:t>
            </a:r>
            <a:r>
              <a:rPr lang="ja-JP" altLang="en-US" dirty="0" smtClean="0">
                <a:solidFill>
                  <a:srgbClr val="FF0000"/>
                </a:solidFill>
              </a:rPr>
              <a:t>渦電流</a:t>
            </a:r>
            <a:r>
              <a:rPr lang="en-US" altLang="ja-JP" dirty="0" smtClean="0">
                <a:solidFill>
                  <a:srgbClr val="FF0000"/>
                </a:solidFill>
              </a:rPr>
              <a:t>↘</a:t>
            </a:r>
          </a:p>
          <a:p>
            <a:pPr marL="0" indent="0">
              <a:buNone/>
            </a:pPr>
            <a:r>
              <a:rPr lang="en-US" altLang="ja-JP" dirty="0">
                <a:solidFill>
                  <a:srgbClr val="FF0000"/>
                </a:solidFill>
              </a:rPr>
              <a:t>	</a:t>
            </a:r>
            <a:r>
              <a:rPr lang="en-US" altLang="ja-JP" dirty="0" smtClean="0"/>
              <a:t>→ </a:t>
            </a:r>
            <a:r>
              <a:rPr lang="ja-JP" altLang="en-US" dirty="0" smtClean="0">
                <a:solidFill>
                  <a:srgbClr val="FF0000"/>
                </a:solidFill>
              </a:rPr>
              <a:t>渦電流磁場</a:t>
            </a:r>
            <a:r>
              <a:rPr lang="en-US" altLang="ja-JP" dirty="0" smtClean="0">
                <a:solidFill>
                  <a:srgbClr val="FF0000"/>
                </a:solidFill>
              </a:rPr>
              <a:t>↘</a:t>
            </a:r>
            <a:r>
              <a:rPr lang="en-US" altLang="ja-JP" dirty="0"/>
              <a:t> </a:t>
            </a:r>
            <a:r>
              <a:rPr lang="en-US" altLang="ja-JP" dirty="0" smtClean="0"/>
              <a:t>→ </a:t>
            </a:r>
            <a:r>
              <a:rPr lang="ja-JP" altLang="en-US" dirty="0" smtClean="0">
                <a:solidFill>
                  <a:srgbClr val="FF0000"/>
                </a:solidFill>
              </a:rPr>
              <a:t>実質的インダクタンス</a:t>
            </a:r>
            <a:r>
              <a:rPr lang="en-US" altLang="ja-JP" dirty="0" smtClean="0">
                <a:solidFill>
                  <a:srgbClr val="FF0000"/>
                </a:solidFill>
              </a:rPr>
              <a:t>↗</a:t>
            </a:r>
          </a:p>
          <a:p>
            <a:pPr marL="0" indent="0">
              <a:buNone/>
            </a:pPr>
            <a:r>
              <a:rPr lang="en-US" altLang="ja-JP" dirty="0">
                <a:solidFill>
                  <a:srgbClr val="FF0000"/>
                </a:solidFill>
              </a:rPr>
              <a:t>	</a:t>
            </a:r>
            <a:r>
              <a:rPr lang="en-US" altLang="ja-JP" dirty="0" smtClean="0"/>
              <a:t>→ </a:t>
            </a:r>
            <a:r>
              <a:rPr lang="ja-JP" altLang="en-US" dirty="0" smtClean="0">
                <a:solidFill>
                  <a:srgbClr val="FF0000"/>
                </a:solidFill>
              </a:rPr>
              <a:t>発振数</a:t>
            </a:r>
            <a:r>
              <a:rPr lang="en-US" altLang="ja-JP" dirty="0" smtClean="0">
                <a:solidFill>
                  <a:srgbClr val="FF0000"/>
                </a:solidFill>
              </a:rPr>
              <a:t>↘</a:t>
            </a:r>
            <a:endParaRPr kumimoji="1" lang="ja-JP" altLang="en-US" dirty="0">
              <a:solidFill>
                <a:srgbClr val="FF0000"/>
              </a:solidFill>
            </a:endParaRPr>
          </a:p>
        </p:txBody>
      </p:sp>
      <p:sp>
        <p:nvSpPr>
          <p:cNvPr id="4" name="テキスト ボックス 3"/>
          <p:cNvSpPr txBox="1"/>
          <p:nvPr/>
        </p:nvSpPr>
        <p:spPr>
          <a:xfrm>
            <a:off x="3801637" y="3019933"/>
            <a:ext cx="1415772" cy="584776"/>
          </a:xfrm>
          <a:prstGeom prst="rect">
            <a:avLst/>
          </a:prstGeom>
          <a:noFill/>
          <a:ln>
            <a:solidFill>
              <a:srgbClr val="0000FF"/>
            </a:solidFill>
          </a:ln>
        </p:spPr>
        <p:txBody>
          <a:bodyPr wrap="none" rtlCol="0">
            <a:spAutoFit/>
          </a:bodyPr>
          <a:lstStyle/>
          <a:p>
            <a:r>
              <a:rPr kumimoji="1" lang="ja-JP" altLang="en-US" sz="3200" dirty="0" smtClean="0">
                <a:solidFill>
                  <a:srgbClr val="0000FF"/>
                </a:solidFill>
              </a:rPr>
              <a:t>正相関</a:t>
            </a:r>
            <a:endParaRPr kumimoji="1" lang="ja-JP" altLang="en-US" sz="3200" dirty="0">
              <a:solidFill>
                <a:srgbClr val="0000FF"/>
              </a:solidFill>
            </a:endParaRPr>
          </a:p>
        </p:txBody>
      </p:sp>
      <p:sp>
        <p:nvSpPr>
          <p:cNvPr id="5" name="テキスト ボックス 4"/>
          <p:cNvSpPr txBox="1"/>
          <p:nvPr/>
        </p:nvSpPr>
        <p:spPr>
          <a:xfrm>
            <a:off x="3801637" y="6094674"/>
            <a:ext cx="1415772" cy="584776"/>
          </a:xfrm>
          <a:prstGeom prst="rect">
            <a:avLst/>
          </a:prstGeom>
          <a:noFill/>
          <a:ln>
            <a:solidFill>
              <a:srgbClr val="0000FF"/>
            </a:solidFill>
          </a:ln>
        </p:spPr>
        <p:txBody>
          <a:bodyPr wrap="none" rtlCol="0">
            <a:spAutoFit/>
          </a:bodyPr>
          <a:lstStyle/>
          <a:p>
            <a:r>
              <a:rPr lang="ja-JP" altLang="en-US" sz="3200" dirty="0" smtClean="0">
                <a:solidFill>
                  <a:srgbClr val="0000FF"/>
                </a:solidFill>
              </a:rPr>
              <a:t>負</a:t>
            </a:r>
            <a:r>
              <a:rPr kumimoji="1" lang="ja-JP" altLang="en-US" sz="3200" dirty="0" smtClean="0">
                <a:solidFill>
                  <a:srgbClr val="0000FF"/>
                </a:solidFill>
              </a:rPr>
              <a:t>相関</a:t>
            </a:r>
            <a:endParaRPr kumimoji="1" lang="ja-JP" altLang="en-US" sz="3200" dirty="0">
              <a:solidFill>
                <a:srgbClr val="0000FF"/>
              </a:solidFill>
            </a:endParaRPr>
          </a:p>
        </p:txBody>
      </p:sp>
      <p:grpSp>
        <p:nvGrpSpPr>
          <p:cNvPr id="6" name="図形グループ 5"/>
          <p:cNvGrpSpPr/>
          <p:nvPr/>
        </p:nvGrpSpPr>
        <p:grpSpPr>
          <a:xfrm>
            <a:off x="6314043" y="3017017"/>
            <a:ext cx="2828671" cy="1893863"/>
            <a:chOff x="4268025" y="4239576"/>
            <a:chExt cx="4920329" cy="2842276"/>
          </a:xfrm>
        </p:grpSpPr>
        <p:sp>
          <p:nvSpPr>
            <p:cNvPr id="7" name="テキスト ボックス 6"/>
            <p:cNvSpPr txBox="1"/>
            <p:nvPr/>
          </p:nvSpPr>
          <p:spPr>
            <a:xfrm>
              <a:off x="6359683" y="4543637"/>
              <a:ext cx="2577387" cy="769441"/>
            </a:xfrm>
            <a:prstGeom prst="rect">
              <a:avLst/>
            </a:prstGeom>
            <a:solidFill>
              <a:schemeClr val="bg1"/>
            </a:solidFill>
          </p:spPr>
          <p:txBody>
            <a:bodyPr wrap="square" rtlCol="0">
              <a:spAutoFit/>
            </a:bodyPr>
            <a:lstStyle/>
            <a:p>
              <a:endParaRPr kumimoji="1" lang="ja-JP" altLang="en-US" sz="4400" dirty="0">
                <a:solidFill>
                  <a:srgbClr val="3366FF"/>
                </a:solidFill>
              </a:endParaRPr>
            </a:p>
          </p:txBody>
        </p:sp>
        <p:sp>
          <p:nvSpPr>
            <p:cNvPr id="9" name="正方形/長方形 8"/>
            <p:cNvSpPr/>
            <p:nvPr/>
          </p:nvSpPr>
          <p:spPr>
            <a:xfrm>
              <a:off x="4483539" y="5948550"/>
              <a:ext cx="4249746" cy="719263"/>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192966" y="6098323"/>
              <a:ext cx="1995388" cy="692859"/>
            </a:xfrm>
            <a:prstGeom prst="rect">
              <a:avLst/>
            </a:prstGeom>
            <a:noFill/>
          </p:spPr>
          <p:txBody>
            <a:bodyPr wrap="square" rtlCol="0">
              <a:spAutoFit/>
            </a:bodyPr>
            <a:lstStyle/>
            <a:p>
              <a:r>
                <a:rPr kumimoji="1" lang="ja-JP" altLang="en-US" sz="2400" dirty="0" smtClean="0"/>
                <a:t>導体板</a:t>
              </a:r>
              <a:endParaRPr kumimoji="1" lang="ja-JP" altLang="en-US" sz="2400" dirty="0"/>
            </a:p>
          </p:txBody>
        </p:sp>
        <p:grpSp>
          <p:nvGrpSpPr>
            <p:cNvPr id="11" name="図形グループ 10"/>
            <p:cNvGrpSpPr/>
            <p:nvPr/>
          </p:nvGrpSpPr>
          <p:grpSpPr>
            <a:xfrm>
              <a:off x="4617564" y="4239576"/>
              <a:ext cx="4308069" cy="1399375"/>
              <a:chOff x="1768506" y="1382451"/>
              <a:chExt cx="6125476" cy="2089751"/>
            </a:xfrm>
          </p:grpSpPr>
          <p:sp>
            <p:nvSpPr>
              <p:cNvPr id="29" name="円弧 28"/>
              <p:cNvSpPr/>
              <p:nvPr/>
            </p:nvSpPr>
            <p:spPr>
              <a:xfrm>
                <a:off x="1897129" y="1382451"/>
                <a:ext cx="5852160" cy="1784325"/>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0" name="円弧 29"/>
              <p:cNvSpPr/>
              <p:nvPr/>
            </p:nvSpPr>
            <p:spPr>
              <a:xfrm flipH="1">
                <a:off x="2210974" y="1687876"/>
                <a:ext cx="5490084" cy="1478900"/>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1" name="円弧 30"/>
              <p:cNvSpPr/>
              <p:nvPr/>
            </p:nvSpPr>
            <p:spPr>
              <a:xfrm flipH="1">
                <a:off x="2652764" y="1977225"/>
                <a:ext cx="4332521" cy="907925"/>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2" name="円弧 31"/>
              <p:cNvSpPr/>
              <p:nvPr/>
            </p:nvSpPr>
            <p:spPr>
              <a:xfrm flipH="1">
                <a:off x="3617407" y="2274300"/>
                <a:ext cx="2459168" cy="426301"/>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3" name="円弧 32"/>
              <p:cNvSpPr/>
              <p:nvPr/>
            </p:nvSpPr>
            <p:spPr>
              <a:xfrm>
                <a:off x="3158534" y="1977225"/>
                <a:ext cx="3319975" cy="723376"/>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4" name="円弧 33"/>
              <p:cNvSpPr/>
              <p:nvPr/>
            </p:nvSpPr>
            <p:spPr>
              <a:xfrm>
                <a:off x="1961437" y="1687876"/>
                <a:ext cx="5273376" cy="1197275"/>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5" name="円弧 34"/>
              <p:cNvSpPr/>
              <p:nvPr/>
            </p:nvSpPr>
            <p:spPr>
              <a:xfrm flipH="1">
                <a:off x="1768506" y="1390175"/>
                <a:ext cx="6125476" cy="2082027"/>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6" name="円弧 35"/>
              <p:cNvSpPr/>
              <p:nvPr/>
            </p:nvSpPr>
            <p:spPr>
              <a:xfrm>
                <a:off x="3793256" y="2274300"/>
                <a:ext cx="2074982" cy="297701"/>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3" name="図形グループ 12"/>
            <p:cNvGrpSpPr/>
            <p:nvPr/>
          </p:nvGrpSpPr>
          <p:grpSpPr>
            <a:xfrm>
              <a:off x="5547249" y="5810828"/>
              <a:ext cx="2367506" cy="574990"/>
              <a:chOff x="-2976878" y="274639"/>
              <a:chExt cx="14488384" cy="5422610"/>
            </a:xfrm>
          </p:grpSpPr>
          <p:sp>
            <p:nvSpPr>
              <p:cNvPr id="26" name="円弧 25"/>
              <p:cNvSpPr/>
              <p:nvPr/>
            </p:nvSpPr>
            <p:spPr>
              <a:xfrm flipH="1">
                <a:off x="-2976878" y="274639"/>
                <a:ext cx="14488384" cy="5422610"/>
              </a:xfrm>
              <a:prstGeom prst="arc">
                <a:avLst>
                  <a:gd name="adj1" fmla="val 4113454"/>
                  <a:gd name="adj2" fmla="val 4056277"/>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7" name="円弧 26"/>
              <p:cNvSpPr/>
              <p:nvPr/>
            </p:nvSpPr>
            <p:spPr>
              <a:xfrm flipH="1">
                <a:off x="-1327932" y="1204065"/>
                <a:ext cx="11541007" cy="3556689"/>
              </a:xfrm>
              <a:prstGeom prst="arc">
                <a:avLst>
                  <a:gd name="adj1" fmla="val 4113454"/>
                  <a:gd name="adj2" fmla="val 4056277"/>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8" name="円弧 27"/>
              <p:cNvSpPr/>
              <p:nvPr/>
            </p:nvSpPr>
            <p:spPr>
              <a:xfrm flipH="1">
                <a:off x="457200" y="1897463"/>
                <a:ext cx="8175525" cy="2232354"/>
              </a:xfrm>
              <a:prstGeom prst="arc">
                <a:avLst>
                  <a:gd name="adj1" fmla="val 4113454"/>
                  <a:gd name="adj2" fmla="val 4056277"/>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4" name="テキスト ボックス 13"/>
            <p:cNvSpPr txBox="1"/>
            <p:nvPr/>
          </p:nvSpPr>
          <p:spPr>
            <a:xfrm>
              <a:off x="4746264" y="6142815"/>
              <a:ext cx="1107996" cy="461665"/>
            </a:xfrm>
            <a:prstGeom prst="rect">
              <a:avLst/>
            </a:prstGeom>
            <a:noFill/>
          </p:spPr>
          <p:txBody>
            <a:bodyPr wrap="none" rtlCol="0">
              <a:spAutoFit/>
            </a:bodyPr>
            <a:lstStyle/>
            <a:p>
              <a:r>
                <a:rPr lang="ja-JP" altLang="en-US" sz="2400" dirty="0" smtClean="0">
                  <a:solidFill>
                    <a:srgbClr val="FF0000"/>
                  </a:solidFill>
                </a:rPr>
                <a:t>渦</a:t>
              </a:r>
              <a:r>
                <a:rPr kumimoji="1" lang="ja-JP" altLang="en-US" sz="2400" dirty="0" smtClean="0">
                  <a:solidFill>
                    <a:srgbClr val="FF0000"/>
                  </a:solidFill>
                </a:rPr>
                <a:t>電流</a:t>
              </a:r>
              <a:endParaRPr kumimoji="1" lang="ja-JP" altLang="en-US" sz="2400" dirty="0">
                <a:solidFill>
                  <a:srgbClr val="FF0000"/>
                </a:solidFill>
              </a:endParaRPr>
            </a:p>
          </p:txBody>
        </p:sp>
        <p:grpSp>
          <p:nvGrpSpPr>
            <p:cNvPr id="15" name="図形グループ 14"/>
            <p:cNvGrpSpPr/>
            <p:nvPr/>
          </p:nvGrpSpPr>
          <p:grpSpPr>
            <a:xfrm>
              <a:off x="6359683" y="4967450"/>
              <a:ext cx="795741" cy="2114402"/>
              <a:chOff x="8348259" y="244954"/>
              <a:chExt cx="2084469" cy="4095140"/>
            </a:xfrm>
            <a:noFill/>
            <a:effectLst/>
          </p:grpSpPr>
          <p:grpSp>
            <p:nvGrpSpPr>
              <p:cNvPr id="17" name="図形グループ 16"/>
              <p:cNvGrpSpPr/>
              <p:nvPr/>
            </p:nvGrpSpPr>
            <p:grpSpPr>
              <a:xfrm>
                <a:off x="8348259" y="244955"/>
                <a:ext cx="646521" cy="3999793"/>
                <a:chOff x="8348259" y="244955"/>
                <a:chExt cx="646521" cy="3999793"/>
              </a:xfrm>
              <a:grpFill/>
            </p:grpSpPr>
            <p:sp>
              <p:nvSpPr>
                <p:cNvPr id="24" name="フリーフォーム 23"/>
                <p:cNvSpPr/>
                <p:nvPr/>
              </p:nvSpPr>
              <p:spPr>
                <a:xfrm>
                  <a:off x="8585118" y="435127"/>
                  <a:ext cx="409662" cy="3809621"/>
                </a:xfrm>
                <a:custGeom>
                  <a:avLst/>
                  <a:gdLst>
                    <a:gd name="connsiteX0" fmla="*/ 13656 w 1884450"/>
                    <a:gd name="connsiteY0" fmla="*/ 0 h 4724476"/>
                    <a:gd name="connsiteX1" fmla="*/ 1884446 w 1884450"/>
                    <a:gd name="connsiteY1" fmla="*/ 2416856 h 4724476"/>
                    <a:gd name="connsiteX2" fmla="*/ 0 w 1884450"/>
                    <a:gd name="connsiteY2" fmla="*/ 4724476 h 4724476"/>
                  </a:gdLst>
                  <a:ahLst/>
                  <a:cxnLst>
                    <a:cxn ang="0">
                      <a:pos x="connsiteX0" y="connsiteY0"/>
                    </a:cxn>
                    <a:cxn ang="0">
                      <a:pos x="connsiteX1" y="connsiteY1"/>
                    </a:cxn>
                    <a:cxn ang="0">
                      <a:pos x="connsiteX2" y="connsiteY2"/>
                    </a:cxn>
                  </a:cxnLst>
                  <a:rect l="l" t="t" r="r" b="b"/>
                  <a:pathLst>
                    <a:path w="1884450" h="4724476">
                      <a:moveTo>
                        <a:pt x="13656" y="0"/>
                      </a:moveTo>
                      <a:cubicBezTo>
                        <a:pt x="950189" y="814721"/>
                        <a:pt x="1886722" y="1629443"/>
                        <a:pt x="1884446" y="2416856"/>
                      </a:cubicBezTo>
                      <a:cubicBezTo>
                        <a:pt x="1882170" y="3204269"/>
                        <a:pt x="0" y="4724476"/>
                        <a:pt x="0" y="4724476"/>
                      </a:cubicBezTo>
                    </a:path>
                  </a:pathLst>
                </a:custGeom>
                <a:grp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二等辺三角形 24"/>
                <p:cNvSpPr/>
                <p:nvPr/>
              </p:nvSpPr>
              <p:spPr>
                <a:xfrm rot="20209091">
                  <a:off x="8348259" y="244955"/>
                  <a:ext cx="427023" cy="38034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8" name="図形グループ 17"/>
              <p:cNvGrpSpPr/>
              <p:nvPr/>
            </p:nvGrpSpPr>
            <p:grpSpPr>
              <a:xfrm flipH="1">
                <a:off x="9719479" y="340301"/>
                <a:ext cx="713249" cy="3999793"/>
                <a:chOff x="8348259" y="244955"/>
                <a:chExt cx="646521" cy="3999793"/>
              </a:xfrm>
              <a:grpFill/>
            </p:grpSpPr>
            <p:sp>
              <p:nvSpPr>
                <p:cNvPr id="22" name="フリーフォーム 21"/>
                <p:cNvSpPr/>
                <p:nvPr/>
              </p:nvSpPr>
              <p:spPr>
                <a:xfrm>
                  <a:off x="8585118" y="435127"/>
                  <a:ext cx="409662" cy="3809621"/>
                </a:xfrm>
                <a:custGeom>
                  <a:avLst/>
                  <a:gdLst>
                    <a:gd name="connsiteX0" fmla="*/ 13656 w 1884450"/>
                    <a:gd name="connsiteY0" fmla="*/ 0 h 4724476"/>
                    <a:gd name="connsiteX1" fmla="*/ 1884446 w 1884450"/>
                    <a:gd name="connsiteY1" fmla="*/ 2416856 h 4724476"/>
                    <a:gd name="connsiteX2" fmla="*/ 0 w 1884450"/>
                    <a:gd name="connsiteY2" fmla="*/ 4724476 h 4724476"/>
                  </a:gdLst>
                  <a:ahLst/>
                  <a:cxnLst>
                    <a:cxn ang="0">
                      <a:pos x="connsiteX0" y="connsiteY0"/>
                    </a:cxn>
                    <a:cxn ang="0">
                      <a:pos x="connsiteX1" y="connsiteY1"/>
                    </a:cxn>
                    <a:cxn ang="0">
                      <a:pos x="connsiteX2" y="connsiteY2"/>
                    </a:cxn>
                  </a:cxnLst>
                  <a:rect l="l" t="t" r="r" b="b"/>
                  <a:pathLst>
                    <a:path w="1884450" h="4724476">
                      <a:moveTo>
                        <a:pt x="13656" y="0"/>
                      </a:moveTo>
                      <a:cubicBezTo>
                        <a:pt x="950189" y="814721"/>
                        <a:pt x="1886722" y="1629443"/>
                        <a:pt x="1884446" y="2416856"/>
                      </a:cubicBezTo>
                      <a:cubicBezTo>
                        <a:pt x="1882170" y="3204269"/>
                        <a:pt x="0" y="4724476"/>
                        <a:pt x="0" y="4724476"/>
                      </a:cubicBezTo>
                    </a:path>
                  </a:pathLst>
                </a:custGeom>
                <a:grp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二等辺三角形 22"/>
                <p:cNvSpPr/>
                <p:nvPr/>
              </p:nvSpPr>
              <p:spPr>
                <a:xfrm rot="20209091">
                  <a:off x="8348259" y="244955"/>
                  <a:ext cx="427023" cy="38034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9" name="図形グループ 18"/>
              <p:cNvGrpSpPr/>
              <p:nvPr/>
            </p:nvGrpSpPr>
            <p:grpSpPr>
              <a:xfrm>
                <a:off x="9144000" y="244954"/>
                <a:ext cx="427023" cy="3999794"/>
                <a:chOff x="9144000" y="244954"/>
                <a:chExt cx="427023" cy="3999794"/>
              </a:xfrm>
              <a:grpFill/>
            </p:grpSpPr>
            <p:cxnSp>
              <p:nvCxnSpPr>
                <p:cNvPr id="20" name="直線コネクタ 19"/>
                <p:cNvCxnSpPr/>
                <p:nvPr/>
              </p:nvCxnSpPr>
              <p:spPr>
                <a:xfrm>
                  <a:off x="9359996" y="435127"/>
                  <a:ext cx="48574" cy="3809621"/>
                </a:xfrm>
                <a:prstGeom prst="line">
                  <a:avLst/>
                </a:prstGeom>
                <a:grpFill/>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1" name="二等辺三角形 20"/>
                <p:cNvSpPr/>
                <p:nvPr/>
              </p:nvSpPr>
              <p:spPr>
                <a:xfrm>
                  <a:off x="9144000" y="244954"/>
                  <a:ext cx="427023" cy="38034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16" name="テキスト ボックス 15"/>
            <p:cNvSpPr txBox="1"/>
            <p:nvPr/>
          </p:nvSpPr>
          <p:spPr>
            <a:xfrm>
              <a:off x="4268025" y="5322200"/>
              <a:ext cx="2053439" cy="692859"/>
            </a:xfrm>
            <a:prstGeom prst="rect">
              <a:avLst/>
            </a:prstGeom>
            <a:noFill/>
          </p:spPr>
          <p:txBody>
            <a:bodyPr wrap="square" rtlCol="0">
              <a:spAutoFit/>
            </a:bodyPr>
            <a:lstStyle/>
            <a:p>
              <a:r>
                <a:rPr lang="ja-JP" altLang="en-US" sz="2400" dirty="0" smtClean="0"/>
                <a:t>コイル</a:t>
              </a:r>
              <a:endParaRPr kumimoji="1" lang="ja-JP" altLang="en-US" sz="2400" dirty="0"/>
            </a:p>
          </p:txBody>
        </p:sp>
      </p:grpSp>
    </p:spTree>
    <p:extLst>
      <p:ext uri="{BB962C8B-B14F-4D97-AF65-F5344CB8AC3E}">
        <p14:creationId xmlns:p14="http://schemas.microsoft.com/office/powerpoint/2010/main" val="39140625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6057" y="1460059"/>
            <a:ext cx="9144000" cy="5125781"/>
          </a:xfrm>
        </p:spPr>
        <p:txBody>
          <a:bodyPr>
            <a:normAutofit/>
          </a:bodyPr>
          <a:lstStyle/>
          <a:p>
            <a:pPr marL="0" indent="0" algn="ctr">
              <a:buNone/>
            </a:pPr>
            <a:r>
              <a:rPr lang="ja-JP" altLang="en-US" sz="4000" dirty="0" smtClean="0">
                <a:solidFill>
                  <a:srgbClr val="FF0000"/>
                </a:solidFill>
              </a:rPr>
              <a:t>研究の現状</a:t>
            </a:r>
            <a:endParaRPr lang="en-US" altLang="ja-JP" sz="4000" dirty="0" smtClean="0"/>
          </a:p>
          <a:p>
            <a:r>
              <a:rPr lang="en-US" altLang="ja-JP" dirty="0" smtClean="0"/>
              <a:t>1</a:t>
            </a:r>
            <a:r>
              <a:rPr lang="ja-JP" altLang="en-US" dirty="0"/>
              <a:t>つのセンサをリファレンスとする方法で温度特性が大幅に補償可能</a:t>
            </a:r>
            <a:endParaRPr lang="en-US" altLang="ja-JP" dirty="0"/>
          </a:p>
          <a:p>
            <a:r>
              <a:rPr lang="ja-JP" altLang="en-US" dirty="0"/>
              <a:t>導体板ーセンサ間の距離により温度相関が逆転</a:t>
            </a:r>
            <a:endParaRPr lang="en-US" altLang="ja-JP" dirty="0"/>
          </a:p>
          <a:p>
            <a:pPr marL="0" indent="0">
              <a:buNone/>
            </a:pPr>
            <a:r>
              <a:rPr lang="en-US" altLang="ja-JP" dirty="0"/>
              <a:t>	→</a:t>
            </a:r>
            <a:r>
              <a:rPr lang="ja-JP" altLang="en-US" dirty="0"/>
              <a:t>導体板の抵抗やコイルの浮遊容量が原因か</a:t>
            </a:r>
            <a:endParaRPr lang="en-US" altLang="ja-JP" dirty="0"/>
          </a:p>
          <a:p>
            <a:pPr marL="0" indent="0">
              <a:buNone/>
            </a:pPr>
            <a:endParaRPr lang="en-US" altLang="ja-JP" dirty="0" smtClean="0"/>
          </a:p>
          <a:p>
            <a:pPr marL="0" indent="0" algn="ctr">
              <a:buNone/>
            </a:pPr>
            <a:r>
              <a:rPr lang="ja-JP" altLang="en-US" sz="4000" dirty="0" smtClean="0">
                <a:solidFill>
                  <a:srgbClr val="FF0000"/>
                </a:solidFill>
              </a:rPr>
              <a:t>今後の課題</a:t>
            </a:r>
            <a:endParaRPr lang="en-US" altLang="ja-JP" sz="4000" dirty="0" smtClean="0">
              <a:solidFill>
                <a:srgbClr val="FF0000"/>
              </a:solidFill>
            </a:endParaRPr>
          </a:p>
          <a:p>
            <a:r>
              <a:rPr lang="ja-JP" altLang="en-US" dirty="0" smtClean="0"/>
              <a:t>発振数の温度相関逆転の対策</a:t>
            </a:r>
            <a:r>
              <a:rPr lang="ja-JP" altLang="en-US" dirty="0" smtClean="0"/>
              <a:t>考案</a:t>
            </a:r>
            <a:endParaRPr lang="en-US" altLang="ja-JP" dirty="0" smtClean="0"/>
          </a:p>
        </p:txBody>
      </p:sp>
      <p:sp>
        <p:nvSpPr>
          <p:cNvPr id="4" name="タイトル 1"/>
          <p:cNvSpPr>
            <a:spLocks noGrp="1"/>
          </p:cNvSpPr>
          <p:nvPr>
            <p:ph type="title"/>
          </p:nvPr>
        </p:nvSpPr>
        <p:spPr>
          <a:xfrm>
            <a:off x="457200" y="183918"/>
            <a:ext cx="8229600" cy="1143000"/>
          </a:xfrm>
        </p:spPr>
        <p:txBody>
          <a:bodyPr/>
          <a:lstStyle/>
          <a:p>
            <a:r>
              <a:rPr lang="ja-JP" altLang="en-US" dirty="0" smtClean="0">
                <a:solidFill>
                  <a:srgbClr val="0000FF"/>
                </a:solidFill>
              </a:rPr>
              <a:t>まとめ</a:t>
            </a:r>
            <a:endParaRPr kumimoji="1" lang="ja-JP" altLang="en-US" dirty="0">
              <a:solidFill>
                <a:srgbClr val="0000FF"/>
              </a:solidFill>
            </a:endParaRPr>
          </a:p>
        </p:txBody>
      </p:sp>
    </p:spTree>
    <p:extLst>
      <p:ext uri="{BB962C8B-B14F-4D97-AF65-F5344CB8AC3E}">
        <p14:creationId xmlns:p14="http://schemas.microsoft.com/office/powerpoint/2010/main" val="19674121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4418465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用いた治具</a:t>
            </a:r>
            <a:endParaRPr kumimoji="1" lang="ja-JP" altLang="en-US" dirty="0"/>
          </a:p>
        </p:txBody>
      </p:sp>
      <p:sp>
        <p:nvSpPr>
          <p:cNvPr id="3" name="コンテンツ プレースホルダー 2"/>
          <p:cNvSpPr>
            <a:spLocks noGrp="1"/>
          </p:cNvSpPr>
          <p:nvPr>
            <p:ph idx="1"/>
          </p:nvPr>
        </p:nvSpPr>
        <p:spPr>
          <a:xfrm>
            <a:off x="230440" y="1328040"/>
            <a:ext cx="8229600" cy="4525963"/>
          </a:xfrm>
        </p:spPr>
        <p:txBody>
          <a:bodyPr/>
          <a:lstStyle/>
          <a:p>
            <a:r>
              <a:rPr kumimoji="1" lang="ja-JP" altLang="en-US" dirty="0" smtClean="0"/>
              <a:t>ステンレス製</a:t>
            </a:r>
            <a:endParaRPr kumimoji="1" lang="en-US" altLang="ja-JP" dirty="0" smtClean="0"/>
          </a:p>
          <a:p>
            <a:r>
              <a:rPr lang="ja-JP" altLang="en-US" dirty="0" smtClean="0"/>
              <a:t>上向きにセンサを設置し、低熱膨張ガラス・</a:t>
            </a:r>
            <a:endParaRPr lang="en-US" altLang="ja-JP" dirty="0" smtClean="0"/>
          </a:p>
          <a:p>
            <a:pPr marL="0" indent="0">
              <a:buNone/>
            </a:pPr>
            <a:r>
              <a:rPr lang="en-US" altLang="ja-JP" dirty="0"/>
              <a:t> </a:t>
            </a:r>
            <a:r>
              <a:rPr lang="en-US" altLang="ja-JP" dirty="0" smtClean="0"/>
              <a:t>   </a:t>
            </a:r>
            <a:r>
              <a:rPr lang="ja-JP" altLang="en-US" dirty="0" smtClean="0"/>
              <a:t>導体板をのせて実験</a:t>
            </a:r>
            <a:endParaRPr lang="en-US" altLang="ja-JP" dirty="0" smtClean="0"/>
          </a:p>
          <a:p>
            <a:r>
              <a:rPr lang="ja-JP" altLang="en-US" dirty="0" smtClean="0"/>
              <a:t>下側の穴から</a:t>
            </a:r>
            <a:endParaRPr lang="en-US" altLang="ja-JP" dirty="0" smtClean="0"/>
          </a:p>
          <a:p>
            <a:pPr marL="0" indent="0">
              <a:buNone/>
            </a:pPr>
            <a:r>
              <a:rPr kumimoji="1" lang="en-US" altLang="ja-JP" dirty="0"/>
              <a:t> </a:t>
            </a:r>
            <a:r>
              <a:rPr kumimoji="1" lang="en-US" altLang="ja-JP" dirty="0" smtClean="0"/>
              <a:t>   </a:t>
            </a:r>
            <a:r>
              <a:rPr kumimoji="1" lang="ja-JP" altLang="en-US" dirty="0" smtClean="0"/>
              <a:t>ケーブルを通す</a:t>
            </a:r>
            <a:endParaRPr kumimoji="1" lang="en-US" altLang="ja-JP" dirty="0" smtClean="0"/>
          </a:p>
        </p:txBody>
      </p:sp>
      <p:pic>
        <p:nvPicPr>
          <p:cNvPr id="4" name="図 3" descr="DSC_0263.JPG"/>
          <p:cNvPicPr>
            <a:picLocks noChangeAspect="1"/>
          </p:cNvPicPr>
          <p:nvPr/>
        </p:nvPicPr>
        <p:blipFill rotWithShape="1">
          <a:blip r:embed="rId2">
            <a:extLst>
              <a:ext uri="{28A0092B-C50C-407E-A947-70E740481C1C}">
                <a14:useLocalDpi xmlns:a14="http://schemas.microsoft.com/office/drawing/2010/main" val="0"/>
              </a:ext>
            </a:extLst>
          </a:blip>
          <a:srcRect t="6899" b="6922"/>
          <a:stretch/>
        </p:blipFill>
        <p:spPr>
          <a:xfrm>
            <a:off x="3401358" y="3076402"/>
            <a:ext cx="5538542" cy="3580358"/>
          </a:xfrm>
          <a:prstGeom prst="rect">
            <a:avLst/>
          </a:prstGeom>
        </p:spPr>
      </p:pic>
      <p:sp>
        <p:nvSpPr>
          <p:cNvPr id="5" name="テキスト ボックス 4"/>
          <p:cNvSpPr txBox="1"/>
          <p:nvPr/>
        </p:nvSpPr>
        <p:spPr>
          <a:xfrm>
            <a:off x="6372087" y="5854003"/>
            <a:ext cx="2771913" cy="461665"/>
          </a:xfrm>
          <a:prstGeom prst="rect">
            <a:avLst/>
          </a:prstGeom>
          <a:solidFill>
            <a:schemeClr val="bg1"/>
          </a:solidFill>
        </p:spPr>
        <p:txBody>
          <a:bodyPr wrap="none" rtlCol="0">
            <a:spAutoFit/>
          </a:bodyPr>
          <a:lstStyle/>
          <a:p>
            <a:r>
              <a:rPr kumimoji="1" lang="ja-JP" altLang="en-US" sz="2400" dirty="0" smtClean="0"/>
              <a:t>導体板（ステンレス）</a:t>
            </a:r>
            <a:endParaRPr kumimoji="1" lang="ja-JP" altLang="en-US" sz="2400" dirty="0"/>
          </a:p>
        </p:txBody>
      </p:sp>
      <p:cxnSp>
        <p:nvCxnSpPr>
          <p:cNvPr id="6" name="直線矢印コネクタ 5"/>
          <p:cNvCxnSpPr/>
          <p:nvPr/>
        </p:nvCxnSpPr>
        <p:spPr>
          <a:xfrm flipH="1" flipV="1">
            <a:off x="7547619" y="4264538"/>
            <a:ext cx="415906" cy="158946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600174" y="3233868"/>
            <a:ext cx="1039467" cy="461665"/>
          </a:xfrm>
          <a:prstGeom prst="rect">
            <a:avLst/>
          </a:prstGeom>
          <a:solidFill>
            <a:schemeClr val="bg1"/>
          </a:solidFill>
        </p:spPr>
        <p:txBody>
          <a:bodyPr wrap="none" rtlCol="0">
            <a:spAutoFit/>
          </a:bodyPr>
          <a:lstStyle/>
          <a:p>
            <a:r>
              <a:rPr lang="ja-JP" altLang="en-US" sz="2400" dirty="0" smtClean="0"/>
              <a:t>センサ</a:t>
            </a:r>
            <a:endParaRPr kumimoji="1" lang="ja-JP" altLang="en-US" sz="2400" dirty="0"/>
          </a:p>
        </p:txBody>
      </p:sp>
      <p:cxnSp>
        <p:nvCxnSpPr>
          <p:cNvPr id="9" name="直線矢印コネクタ 8"/>
          <p:cNvCxnSpPr>
            <a:stCxn id="8" idx="2"/>
          </p:cNvCxnSpPr>
          <p:nvPr/>
        </p:nvCxnSpPr>
        <p:spPr>
          <a:xfrm>
            <a:off x="4119908" y="3695533"/>
            <a:ext cx="456982" cy="134217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8912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導体板なしでの温度特性</a:t>
            </a:r>
            <a:endParaRPr kumimoji="1" lang="ja-JP" altLang="en-US" dirty="0"/>
          </a:p>
        </p:txBody>
      </p:sp>
      <p:pic>
        <p:nvPicPr>
          <p:cNvPr id="5" name="図 4" descr="exp4_referenc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83" y="1464986"/>
            <a:ext cx="7680960" cy="5393014"/>
          </a:xfrm>
          <a:prstGeom prst="rect">
            <a:avLst/>
          </a:prstGeom>
        </p:spPr>
      </p:pic>
      <p:cxnSp>
        <p:nvCxnSpPr>
          <p:cNvPr id="6" name="直線矢印コネクタ 5"/>
          <p:cNvCxnSpPr/>
          <p:nvPr/>
        </p:nvCxnSpPr>
        <p:spPr>
          <a:xfrm>
            <a:off x="2322917" y="1880776"/>
            <a:ext cx="0" cy="1848626"/>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328013" y="3486009"/>
            <a:ext cx="1406508" cy="523220"/>
          </a:xfrm>
          <a:prstGeom prst="rect">
            <a:avLst/>
          </a:prstGeom>
          <a:noFill/>
        </p:spPr>
        <p:txBody>
          <a:bodyPr vert="horz" wrap="square" rtlCol="0">
            <a:spAutoFit/>
          </a:bodyPr>
          <a:lstStyle/>
          <a:p>
            <a:r>
              <a:rPr lang="en-US" altLang="ja-JP" sz="2800" dirty="0" smtClean="0">
                <a:solidFill>
                  <a:srgbClr val="FF0000"/>
                </a:solidFill>
              </a:rPr>
              <a:t>45</a:t>
            </a:r>
            <a:r>
              <a:rPr kumimoji="1" lang="en-US" altLang="ja-JP" sz="2800" dirty="0" smtClean="0">
                <a:solidFill>
                  <a:srgbClr val="FF0000"/>
                </a:solidFill>
              </a:rPr>
              <a:t> nm</a:t>
            </a:r>
          </a:p>
        </p:txBody>
      </p:sp>
      <p:cxnSp>
        <p:nvCxnSpPr>
          <p:cNvPr id="15" name="直線矢印コネクタ 14"/>
          <p:cNvCxnSpPr/>
          <p:nvPr/>
        </p:nvCxnSpPr>
        <p:spPr>
          <a:xfrm>
            <a:off x="2322917" y="4380127"/>
            <a:ext cx="0" cy="1848626"/>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1043050" y="6436620"/>
            <a:ext cx="7172482"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940778" y="5913400"/>
            <a:ext cx="1407063" cy="523220"/>
          </a:xfrm>
          <a:prstGeom prst="rect">
            <a:avLst/>
          </a:prstGeom>
          <a:noFill/>
        </p:spPr>
        <p:txBody>
          <a:bodyPr vert="horz" wrap="square" rtlCol="0">
            <a:spAutoFit/>
          </a:bodyPr>
          <a:lstStyle/>
          <a:p>
            <a:r>
              <a:rPr lang="en-US" altLang="ja-JP" sz="2800" dirty="0" smtClean="0"/>
              <a:t>24 h</a:t>
            </a:r>
            <a:endParaRPr kumimoji="1" lang="en-US" altLang="ja-JP" sz="2800" dirty="0" smtClean="0"/>
          </a:p>
        </p:txBody>
      </p:sp>
    </p:spTree>
    <p:extLst>
      <p:ext uri="{BB962C8B-B14F-4D97-AF65-F5344CB8AC3E}">
        <p14:creationId xmlns:p14="http://schemas.microsoft.com/office/powerpoint/2010/main" val="3131489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FF"/>
                </a:solidFill>
              </a:rPr>
              <a:t>分割鏡制御</a:t>
            </a:r>
            <a:endParaRPr kumimoji="1" lang="ja-JP" altLang="en-US" dirty="0">
              <a:solidFill>
                <a:srgbClr val="0000FF"/>
              </a:solidFill>
            </a:endParaRPr>
          </a:p>
        </p:txBody>
      </p:sp>
      <p:sp>
        <p:nvSpPr>
          <p:cNvPr id="3" name="コンテンツ プレースホルダー 2"/>
          <p:cNvSpPr>
            <a:spLocks noGrp="1"/>
          </p:cNvSpPr>
          <p:nvPr>
            <p:ph idx="1"/>
          </p:nvPr>
        </p:nvSpPr>
        <p:spPr>
          <a:xfrm>
            <a:off x="457200" y="1600200"/>
            <a:ext cx="8229600" cy="5144656"/>
          </a:xfrm>
        </p:spPr>
        <p:txBody>
          <a:bodyPr>
            <a:normAutofit/>
          </a:bodyPr>
          <a:lstStyle/>
          <a:p>
            <a:pPr marL="0" indent="0">
              <a:buNone/>
            </a:pPr>
            <a:r>
              <a:rPr kumimoji="1" lang="ja-JP" altLang="en-US" dirty="0" smtClean="0"/>
              <a:t>主鏡には分割鏡を使用</a:t>
            </a:r>
            <a:endParaRPr kumimoji="1" lang="en-US" altLang="ja-JP" dirty="0" smtClean="0"/>
          </a:p>
          <a:p>
            <a:pPr marL="0" indent="0">
              <a:buNone/>
            </a:pPr>
            <a:r>
              <a:rPr lang="ja-JP" altLang="en-US" dirty="0" smtClean="0"/>
              <a:t>　　　　　　　　　・・・</a:t>
            </a:r>
            <a:r>
              <a:rPr lang="en-US" altLang="ja-JP" dirty="0" smtClean="0"/>
              <a:t>18</a:t>
            </a:r>
            <a:r>
              <a:rPr lang="ja-JP" altLang="en-US" dirty="0" smtClean="0"/>
              <a:t>枚の扇形セグメント</a:t>
            </a:r>
            <a:endParaRPr lang="en-US" altLang="ja-JP" dirty="0"/>
          </a:p>
          <a:p>
            <a:pPr marL="0" indent="0">
              <a:buNone/>
            </a:pPr>
            <a:r>
              <a:rPr lang="en-US" altLang="en-US" dirty="0" smtClean="0"/>
              <a:t>熱膨張や振動、仰角に応じた支持部の</a:t>
            </a:r>
            <a:r>
              <a:rPr lang="ja-JP" altLang="en-US" dirty="0" smtClean="0"/>
              <a:t>歪み</a:t>
            </a:r>
            <a:r>
              <a:rPr lang="en-US" altLang="en-US" dirty="0" smtClean="0"/>
              <a:t>により、</a:t>
            </a:r>
            <a:r>
              <a:rPr lang="ja-JP" altLang="en-US" dirty="0" smtClean="0"/>
              <a:t>焦点がずれる</a:t>
            </a:r>
            <a:endParaRPr lang="en-US" altLang="ja-JP" dirty="0" smtClean="0"/>
          </a:p>
          <a:p>
            <a:pPr marL="0" indent="0">
              <a:buNone/>
            </a:pPr>
            <a:r>
              <a:rPr lang="en-US" altLang="ja-JP" dirty="0" smtClean="0"/>
              <a:t>→</a:t>
            </a:r>
            <a:r>
              <a:rPr lang="ja-JP" altLang="en-US" dirty="0" smtClean="0"/>
              <a:t>分割鏡の境界にセンサを取り付け、ずれを</a:t>
            </a:r>
            <a:endParaRPr lang="en-US" altLang="ja-JP" dirty="0" smtClean="0"/>
          </a:p>
          <a:p>
            <a:pPr marL="0" indent="0">
              <a:buNone/>
            </a:pPr>
            <a:r>
              <a:rPr lang="en-US" altLang="ja-JP" dirty="0" smtClean="0"/>
              <a:t>	</a:t>
            </a:r>
            <a:r>
              <a:rPr lang="ja-JP" altLang="en-US" dirty="0" smtClean="0"/>
              <a:t>測定して補正</a:t>
            </a:r>
            <a:endParaRPr lang="en-US" altLang="ja-JP" dirty="0"/>
          </a:p>
        </p:txBody>
      </p:sp>
      <p:grpSp>
        <p:nvGrpSpPr>
          <p:cNvPr id="6" name="図形グループ 5"/>
          <p:cNvGrpSpPr/>
          <p:nvPr/>
        </p:nvGrpSpPr>
        <p:grpSpPr>
          <a:xfrm>
            <a:off x="1704193" y="5054252"/>
            <a:ext cx="3649561" cy="1539850"/>
            <a:chOff x="0" y="3338914"/>
            <a:chExt cx="3649561" cy="1539850"/>
          </a:xfrm>
        </p:grpSpPr>
        <p:grpSp>
          <p:nvGrpSpPr>
            <p:cNvPr id="14" name="図形グループ 13"/>
            <p:cNvGrpSpPr/>
            <p:nvPr/>
          </p:nvGrpSpPr>
          <p:grpSpPr>
            <a:xfrm>
              <a:off x="2057903" y="4219689"/>
              <a:ext cx="1591658" cy="659075"/>
              <a:chOff x="2057903" y="4219689"/>
              <a:chExt cx="1591658" cy="659075"/>
            </a:xfrm>
          </p:grpSpPr>
          <p:grpSp>
            <p:nvGrpSpPr>
              <p:cNvPr id="20" name="図形グループ 19"/>
              <p:cNvGrpSpPr/>
              <p:nvPr/>
            </p:nvGrpSpPr>
            <p:grpSpPr>
              <a:xfrm>
                <a:off x="2057903" y="4219689"/>
                <a:ext cx="1591658" cy="659075"/>
                <a:chOff x="2684920" y="2346951"/>
                <a:chExt cx="1591658" cy="659075"/>
              </a:xfrm>
            </p:grpSpPr>
            <p:cxnSp>
              <p:nvCxnSpPr>
                <p:cNvPr id="22" name="直線コネクタ 21"/>
                <p:cNvCxnSpPr/>
                <p:nvPr/>
              </p:nvCxnSpPr>
              <p:spPr>
                <a:xfrm>
                  <a:off x="2684920" y="2346951"/>
                  <a:ext cx="0" cy="6590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2837320" y="2346951"/>
                  <a:ext cx="0" cy="4983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2837320" y="2844651"/>
                  <a:ext cx="143925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2684920" y="3006026"/>
                  <a:ext cx="159165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4268205" y="2828888"/>
                  <a:ext cx="0" cy="1771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1" name="正方形/長方形 20"/>
              <p:cNvSpPr/>
              <p:nvPr/>
            </p:nvSpPr>
            <p:spPr>
              <a:xfrm>
                <a:off x="2926080" y="4548601"/>
                <a:ext cx="707404" cy="15302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5" name="図形グループ 14"/>
            <p:cNvGrpSpPr/>
            <p:nvPr/>
          </p:nvGrpSpPr>
          <p:grpSpPr>
            <a:xfrm>
              <a:off x="0" y="3338914"/>
              <a:ext cx="2717073" cy="880775"/>
              <a:chOff x="4155664" y="1417638"/>
              <a:chExt cx="2717073" cy="880775"/>
            </a:xfrm>
          </p:grpSpPr>
          <p:cxnSp>
            <p:nvCxnSpPr>
              <p:cNvPr id="16" name="直線コネクタ 15"/>
              <p:cNvCxnSpPr/>
              <p:nvPr/>
            </p:nvCxnSpPr>
            <p:spPr>
              <a:xfrm>
                <a:off x="4155664" y="1417638"/>
                <a:ext cx="0" cy="8807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6872737" y="1639338"/>
                <a:ext cx="0" cy="6590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4155664" y="2298413"/>
                <a:ext cx="271707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4155664" y="1417638"/>
                <a:ext cx="2708700" cy="221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7" name="図形グループ 6"/>
          <p:cNvGrpSpPr/>
          <p:nvPr/>
        </p:nvGrpSpPr>
        <p:grpSpPr>
          <a:xfrm>
            <a:off x="4630273" y="4973877"/>
            <a:ext cx="2717073" cy="1033800"/>
            <a:chOff x="2942157" y="3338914"/>
            <a:chExt cx="2717073" cy="1033800"/>
          </a:xfrm>
        </p:grpSpPr>
        <p:sp>
          <p:nvSpPr>
            <p:cNvPr id="8" name="正方形/長方形 7"/>
            <p:cNvSpPr/>
            <p:nvPr/>
          </p:nvSpPr>
          <p:spPr>
            <a:xfrm>
              <a:off x="2942157" y="4219689"/>
              <a:ext cx="707404" cy="15302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9" name="図形グループ 8"/>
            <p:cNvGrpSpPr/>
            <p:nvPr/>
          </p:nvGrpSpPr>
          <p:grpSpPr>
            <a:xfrm>
              <a:off x="2942157" y="3338914"/>
              <a:ext cx="2717073" cy="880775"/>
              <a:chOff x="4155664" y="1417638"/>
              <a:chExt cx="2717073" cy="880775"/>
            </a:xfrm>
          </p:grpSpPr>
          <p:cxnSp>
            <p:nvCxnSpPr>
              <p:cNvPr id="10" name="直線コネクタ 9"/>
              <p:cNvCxnSpPr/>
              <p:nvPr/>
            </p:nvCxnSpPr>
            <p:spPr>
              <a:xfrm>
                <a:off x="4155664" y="1417638"/>
                <a:ext cx="0" cy="8807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6872737" y="1639338"/>
                <a:ext cx="0" cy="6590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155664" y="2298413"/>
                <a:ext cx="271707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4155664" y="1417638"/>
                <a:ext cx="2708700" cy="221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4" name="テキスト ボックス 3"/>
          <p:cNvSpPr txBox="1"/>
          <p:nvPr/>
        </p:nvSpPr>
        <p:spPr>
          <a:xfrm>
            <a:off x="1848897" y="5333569"/>
            <a:ext cx="954107" cy="400110"/>
          </a:xfrm>
          <a:prstGeom prst="rect">
            <a:avLst/>
          </a:prstGeom>
          <a:noFill/>
        </p:spPr>
        <p:txBody>
          <a:bodyPr wrap="none" rtlCol="0">
            <a:spAutoFit/>
          </a:bodyPr>
          <a:lstStyle/>
          <a:p>
            <a:r>
              <a:rPr lang="ja-JP" altLang="en-US" sz="2000" dirty="0" smtClean="0"/>
              <a:t>分割鏡</a:t>
            </a:r>
            <a:endParaRPr kumimoji="1" lang="ja-JP" altLang="en-US" sz="2000" dirty="0"/>
          </a:p>
        </p:txBody>
      </p:sp>
      <p:sp>
        <p:nvSpPr>
          <p:cNvPr id="27" name="テキスト ボックス 26"/>
          <p:cNvSpPr txBox="1"/>
          <p:nvPr/>
        </p:nvSpPr>
        <p:spPr>
          <a:xfrm>
            <a:off x="6229643" y="5389519"/>
            <a:ext cx="954107" cy="400110"/>
          </a:xfrm>
          <a:prstGeom prst="rect">
            <a:avLst/>
          </a:prstGeom>
          <a:noFill/>
        </p:spPr>
        <p:txBody>
          <a:bodyPr wrap="none" rtlCol="0">
            <a:spAutoFit/>
          </a:bodyPr>
          <a:lstStyle/>
          <a:p>
            <a:r>
              <a:rPr lang="ja-JP" altLang="en-US" sz="2000" dirty="0" smtClean="0"/>
              <a:t>分割鏡</a:t>
            </a:r>
            <a:endParaRPr kumimoji="1" lang="ja-JP" altLang="en-US" sz="2000" dirty="0"/>
          </a:p>
        </p:txBody>
      </p:sp>
      <p:cxnSp>
        <p:nvCxnSpPr>
          <p:cNvPr id="29" name="直線コネクタ 28"/>
          <p:cNvCxnSpPr>
            <a:stCxn id="8" idx="3"/>
          </p:cNvCxnSpPr>
          <p:nvPr/>
        </p:nvCxnSpPr>
        <p:spPr>
          <a:xfrm>
            <a:off x="5337677" y="5931165"/>
            <a:ext cx="1366583" cy="33277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5297149" y="6304239"/>
            <a:ext cx="140711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6704260" y="6079273"/>
            <a:ext cx="1794682" cy="400110"/>
          </a:xfrm>
          <a:prstGeom prst="rect">
            <a:avLst/>
          </a:prstGeom>
          <a:noFill/>
        </p:spPr>
        <p:txBody>
          <a:bodyPr wrap="none" rtlCol="0">
            <a:spAutoFit/>
          </a:bodyPr>
          <a:lstStyle/>
          <a:p>
            <a:r>
              <a:rPr kumimoji="1" lang="ja-JP" altLang="en-US" sz="2000" dirty="0" smtClean="0"/>
              <a:t>センサ・導体板</a:t>
            </a:r>
            <a:endParaRPr kumimoji="1" lang="en-US" altLang="ja-JP" sz="2000" dirty="0" smtClean="0"/>
          </a:p>
        </p:txBody>
      </p:sp>
      <p:cxnSp>
        <p:nvCxnSpPr>
          <p:cNvPr id="31" name="直線コネクタ 30"/>
          <p:cNvCxnSpPr/>
          <p:nvPr/>
        </p:nvCxnSpPr>
        <p:spPr>
          <a:xfrm>
            <a:off x="3890038" y="4973877"/>
            <a:ext cx="740235"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8" name="線吹き出し 1 (枠付き) 27"/>
          <p:cNvSpPr/>
          <p:nvPr/>
        </p:nvSpPr>
        <p:spPr>
          <a:xfrm>
            <a:off x="708526" y="5756565"/>
            <a:ext cx="1867215" cy="722818"/>
          </a:xfrm>
          <a:prstGeom prst="borderCallout1">
            <a:avLst>
              <a:gd name="adj1" fmla="val 51073"/>
              <a:gd name="adj2" fmla="val 100345"/>
              <a:gd name="adj3" fmla="val -87424"/>
              <a:gd name="adj4" fmla="val 195465"/>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srgbClr val="FF0000"/>
                </a:solidFill>
              </a:rPr>
              <a:t>ここを小さく</a:t>
            </a:r>
            <a:endParaRPr lang="en-US" altLang="ja-JP" sz="2400" dirty="0" smtClean="0">
              <a:solidFill>
                <a:srgbClr val="FF0000"/>
              </a:solidFill>
            </a:endParaRPr>
          </a:p>
          <a:p>
            <a:pPr algn="ctr"/>
            <a:r>
              <a:rPr lang="ja-JP" altLang="en-US" sz="2400" dirty="0" smtClean="0">
                <a:solidFill>
                  <a:srgbClr val="FF0000"/>
                </a:solidFill>
              </a:rPr>
              <a:t>したい！</a:t>
            </a:r>
            <a:endParaRPr kumimoji="1" lang="ja-JP" altLang="en-US" sz="2400" dirty="0">
              <a:solidFill>
                <a:srgbClr val="FF0000"/>
              </a:solidFill>
            </a:endParaRPr>
          </a:p>
        </p:txBody>
      </p:sp>
      <p:cxnSp>
        <p:nvCxnSpPr>
          <p:cNvPr id="34" name="直線矢印コネクタ 33"/>
          <p:cNvCxnSpPr/>
          <p:nvPr/>
        </p:nvCxnSpPr>
        <p:spPr>
          <a:xfrm>
            <a:off x="4412893" y="4959253"/>
            <a:ext cx="0" cy="374316"/>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27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図形グループ 6"/>
          <p:cNvGrpSpPr/>
          <p:nvPr/>
        </p:nvGrpSpPr>
        <p:grpSpPr>
          <a:xfrm>
            <a:off x="4404081" y="3365166"/>
            <a:ext cx="4920328" cy="3716686"/>
            <a:chOff x="4268025" y="3365166"/>
            <a:chExt cx="4920328" cy="3716686"/>
          </a:xfrm>
        </p:grpSpPr>
        <p:sp>
          <p:nvSpPr>
            <p:cNvPr id="11" name="テキスト ボックス 10"/>
            <p:cNvSpPr txBox="1"/>
            <p:nvPr/>
          </p:nvSpPr>
          <p:spPr>
            <a:xfrm>
              <a:off x="5120975" y="3365166"/>
              <a:ext cx="3549748" cy="246221"/>
            </a:xfrm>
            <a:prstGeom prst="rect">
              <a:avLst/>
            </a:prstGeom>
            <a:solidFill>
              <a:schemeClr val="bg1"/>
            </a:solidFill>
          </p:spPr>
          <p:txBody>
            <a:bodyPr wrap="square" rtlCol="0">
              <a:spAutoFit/>
            </a:bodyPr>
            <a:lstStyle/>
            <a:p>
              <a:endParaRPr kumimoji="1" lang="ja-JP" altLang="en-US" sz="1000" dirty="0">
                <a:solidFill>
                  <a:srgbClr val="3366FF"/>
                </a:solidFill>
              </a:endParaRPr>
            </a:p>
          </p:txBody>
        </p:sp>
        <p:sp>
          <p:nvSpPr>
            <p:cNvPr id="36" name="正方形/長方形 35"/>
            <p:cNvSpPr/>
            <p:nvPr/>
          </p:nvSpPr>
          <p:spPr>
            <a:xfrm>
              <a:off x="4268025" y="3471849"/>
              <a:ext cx="4747375" cy="3370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483539" y="5948550"/>
              <a:ext cx="4249746" cy="719263"/>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7691093" y="6098323"/>
              <a:ext cx="1497260" cy="461665"/>
            </a:xfrm>
            <a:prstGeom prst="rect">
              <a:avLst/>
            </a:prstGeom>
            <a:noFill/>
          </p:spPr>
          <p:txBody>
            <a:bodyPr wrap="square" rtlCol="0">
              <a:spAutoFit/>
            </a:bodyPr>
            <a:lstStyle/>
            <a:p>
              <a:r>
                <a:rPr kumimoji="1" lang="ja-JP" altLang="en-US" sz="2400" dirty="0" smtClean="0"/>
                <a:t>導体板</a:t>
              </a:r>
              <a:endParaRPr kumimoji="1" lang="ja-JP" altLang="en-US" sz="2400" dirty="0"/>
            </a:p>
          </p:txBody>
        </p:sp>
        <p:grpSp>
          <p:nvGrpSpPr>
            <p:cNvPr id="59" name="図形グループ 58"/>
            <p:cNvGrpSpPr/>
            <p:nvPr/>
          </p:nvGrpSpPr>
          <p:grpSpPr>
            <a:xfrm>
              <a:off x="4617564" y="4239576"/>
              <a:ext cx="4308069" cy="1399375"/>
              <a:chOff x="1768506" y="1382451"/>
              <a:chExt cx="6125476" cy="2089751"/>
            </a:xfrm>
          </p:grpSpPr>
          <p:sp>
            <p:nvSpPr>
              <p:cNvPr id="60" name="円弧 59"/>
              <p:cNvSpPr/>
              <p:nvPr/>
            </p:nvSpPr>
            <p:spPr>
              <a:xfrm>
                <a:off x="1897129" y="1382451"/>
                <a:ext cx="5852160" cy="1784325"/>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1" name="円弧 60"/>
              <p:cNvSpPr/>
              <p:nvPr/>
            </p:nvSpPr>
            <p:spPr>
              <a:xfrm flipH="1">
                <a:off x="2210974" y="1687876"/>
                <a:ext cx="5490084" cy="1478900"/>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2" name="円弧 61"/>
              <p:cNvSpPr/>
              <p:nvPr/>
            </p:nvSpPr>
            <p:spPr>
              <a:xfrm flipH="1">
                <a:off x="2652764" y="1977225"/>
                <a:ext cx="4332521" cy="907925"/>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3" name="円弧 62"/>
              <p:cNvSpPr/>
              <p:nvPr/>
            </p:nvSpPr>
            <p:spPr>
              <a:xfrm flipH="1">
                <a:off x="3617407" y="2274300"/>
                <a:ext cx="2459168" cy="426301"/>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4" name="円弧 63"/>
              <p:cNvSpPr/>
              <p:nvPr/>
            </p:nvSpPr>
            <p:spPr>
              <a:xfrm>
                <a:off x="3158534" y="1977225"/>
                <a:ext cx="3319975" cy="723376"/>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5" name="円弧 64"/>
              <p:cNvSpPr/>
              <p:nvPr/>
            </p:nvSpPr>
            <p:spPr>
              <a:xfrm>
                <a:off x="1961437" y="1687876"/>
                <a:ext cx="5273376" cy="1197275"/>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6" name="円弧 65"/>
              <p:cNvSpPr/>
              <p:nvPr/>
            </p:nvSpPr>
            <p:spPr>
              <a:xfrm flipH="1">
                <a:off x="1768506" y="1390175"/>
                <a:ext cx="6125476" cy="2082027"/>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7" name="円弧 66"/>
              <p:cNvSpPr/>
              <p:nvPr/>
            </p:nvSpPr>
            <p:spPr>
              <a:xfrm>
                <a:off x="3793256" y="2274300"/>
                <a:ext cx="2074982" cy="297701"/>
              </a:xfrm>
              <a:prstGeom prst="arc">
                <a:avLst>
                  <a:gd name="adj1" fmla="val 16200000"/>
                  <a:gd name="adj2" fmla="val 531379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2" name="テキスト ボックス 11"/>
            <p:cNvSpPr txBox="1"/>
            <p:nvPr/>
          </p:nvSpPr>
          <p:spPr>
            <a:xfrm>
              <a:off x="6000574" y="3549258"/>
              <a:ext cx="2115959" cy="461665"/>
            </a:xfrm>
            <a:prstGeom prst="rect">
              <a:avLst/>
            </a:prstGeom>
            <a:noFill/>
          </p:spPr>
          <p:txBody>
            <a:bodyPr wrap="square" rtlCol="0">
              <a:spAutoFit/>
            </a:bodyPr>
            <a:lstStyle/>
            <a:p>
              <a:r>
                <a:rPr kumimoji="1" lang="ja-JP" altLang="en-US" sz="2400" dirty="0" smtClean="0"/>
                <a:t>動作原理</a:t>
              </a:r>
              <a:endParaRPr kumimoji="1" lang="ja-JP" altLang="en-US" sz="2400" dirty="0"/>
            </a:p>
          </p:txBody>
        </p:sp>
        <p:grpSp>
          <p:nvGrpSpPr>
            <p:cNvPr id="14" name="図形グループ 13"/>
            <p:cNvGrpSpPr/>
            <p:nvPr/>
          </p:nvGrpSpPr>
          <p:grpSpPr>
            <a:xfrm>
              <a:off x="5547249" y="5810828"/>
              <a:ext cx="2367506" cy="574990"/>
              <a:chOff x="-2976878" y="274639"/>
              <a:chExt cx="14488384" cy="5422610"/>
            </a:xfrm>
          </p:grpSpPr>
          <p:sp>
            <p:nvSpPr>
              <p:cNvPr id="85" name="円弧 84"/>
              <p:cNvSpPr/>
              <p:nvPr/>
            </p:nvSpPr>
            <p:spPr>
              <a:xfrm flipH="1">
                <a:off x="-2976878" y="274639"/>
                <a:ext cx="14488384" cy="5422610"/>
              </a:xfrm>
              <a:prstGeom prst="arc">
                <a:avLst>
                  <a:gd name="adj1" fmla="val 4113454"/>
                  <a:gd name="adj2" fmla="val 4056277"/>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6" name="円弧 85"/>
              <p:cNvSpPr/>
              <p:nvPr/>
            </p:nvSpPr>
            <p:spPr>
              <a:xfrm flipH="1">
                <a:off x="-1327932" y="1204065"/>
                <a:ext cx="11541007" cy="3556689"/>
              </a:xfrm>
              <a:prstGeom prst="arc">
                <a:avLst>
                  <a:gd name="adj1" fmla="val 4113454"/>
                  <a:gd name="adj2" fmla="val 4056277"/>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7" name="円弧 86"/>
              <p:cNvSpPr/>
              <p:nvPr/>
            </p:nvSpPr>
            <p:spPr>
              <a:xfrm flipH="1">
                <a:off x="457200" y="1897463"/>
                <a:ext cx="8175525" cy="2232354"/>
              </a:xfrm>
              <a:prstGeom prst="arc">
                <a:avLst>
                  <a:gd name="adj1" fmla="val 4113454"/>
                  <a:gd name="adj2" fmla="val 4056277"/>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5" name="テキスト ボックス 14"/>
            <p:cNvSpPr txBox="1"/>
            <p:nvPr/>
          </p:nvSpPr>
          <p:spPr>
            <a:xfrm>
              <a:off x="4746264" y="6142815"/>
              <a:ext cx="1107996" cy="461665"/>
            </a:xfrm>
            <a:prstGeom prst="rect">
              <a:avLst/>
            </a:prstGeom>
            <a:noFill/>
          </p:spPr>
          <p:txBody>
            <a:bodyPr wrap="none" rtlCol="0">
              <a:spAutoFit/>
            </a:bodyPr>
            <a:lstStyle/>
            <a:p>
              <a:r>
                <a:rPr lang="ja-JP" altLang="en-US" sz="2400" dirty="0" smtClean="0">
                  <a:solidFill>
                    <a:srgbClr val="FF0000"/>
                  </a:solidFill>
                </a:rPr>
                <a:t>渦</a:t>
              </a:r>
              <a:r>
                <a:rPr kumimoji="1" lang="ja-JP" altLang="en-US" sz="2400" dirty="0" smtClean="0">
                  <a:solidFill>
                    <a:srgbClr val="FF0000"/>
                  </a:solidFill>
                </a:rPr>
                <a:t>電流</a:t>
              </a:r>
              <a:endParaRPr kumimoji="1" lang="ja-JP" altLang="en-US" sz="2400" dirty="0">
                <a:solidFill>
                  <a:srgbClr val="FF0000"/>
                </a:solidFill>
              </a:endParaRPr>
            </a:p>
          </p:txBody>
        </p:sp>
        <p:grpSp>
          <p:nvGrpSpPr>
            <p:cNvPr id="34" name="図形グループ 33"/>
            <p:cNvGrpSpPr/>
            <p:nvPr/>
          </p:nvGrpSpPr>
          <p:grpSpPr>
            <a:xfrm>
              <a:off x="6359683" y="4967450"/>
              <a:ext cx="795741" cy="2114402"/>
              <a:chOff x="8348259" y="244954"/>
              <a:chExt cx="2084469" cy="4095140"/>
            </a:xfrm>
            <a:noFill/>
            <a:effectLst/>
          </p:grpSpPr>
          <p:grpSp>
            <p:nvGrpSpPr>
              <p:cNvPr id="30" name="図形グループ 29"/>
              <p:cNvGrpSpPr/>
              <p:nvPr/>
            </p:nvGrpSpPr>
            <p:grpSpPr>
              <a:xfrm>
                <a:off x="8348259" y="244955"/>
                <a:ext cx="646521" cy="3999793"/>
                <a:chOff x="8348259" y="244955"/>
                <a:chExt cx="646521" cy="3999793"/>
              </a:xfrm>
              <a:grpFill/>
            </p:grpSpPr>
            <p:sp>
              <p:nvSpPr>
                <p:cNvPr id="25" name="フリーフォーム 24"/>
                <p:cNvSpPr/>
                <p:nvPr/>
              </p:nvSpPr>
              <p:spPr>
                <a:xfrm>
                  <a:off x="8585118" y="435127"/>
                  <a:ext cx="409662" cy="3809621"/>
                </a:xfrm>
                <a:custGeom>
                  <a:avLst/>
                  <a:gdLst>
                    <a:gd name="connsiteX0" fmla="*/ 13656 w 1884450"/>
                    <a:gd name="connsiteY0" fmla="*/ 0 h 4724476"/>
                    <a:gd name="connsiteX1" fmla="*/ 1884446 w 1884450"/>
                    <a:gd name="connsiteY1" fmla="*/ 2416856 h 4724476"/>
                    <a:gd name="connsiteX2" fmla="*/ 0 w 1884450"/>
                    <a:gd name="connsiteY2" fmla="*/ 4724476 h 4724476"/>
                  </a:gdLst>
                  <a:ahLst/>
                  <a:cxnLst>
                    <a:cxn ang="0">
                      <a:pos x="connsiteX0" y="connsiteY0"/>
                    </a:cxn>
                    <a:cxn ang="0">
                      <a:pos x="connsiteX1" y="connsiteY1"/>
                    </a:cxn>
                    <a:cxn ang="0">
                      <a:pos x="connsiteX2" y="connsiteY2"/>
                    </a:cxn>
                  </a:cxnLst>
                  <a:rect l="l" t="t" r="r" b="b"/>
                  <a:pathLst>
                    <a:path w="1884450" h="4724476">
                      <a:moveTo>
                        <a:pt x="13656" y="0"/>
                      </a:moveTo>
                      <a:cubicBezTo>
                        <a:pt x="950189" y="814721"/>
                        <a:pt x="1886722" y="1629443"/>
                        <a:pt x="1884446" y="2416856"/>
                      </a:cubicBezTo>
                      <a:cubicBezTo>
                        <a:pt x="1882170" y="3204269"/>
                        <a:pt x="0" y="4724476"/>
                        <a:pt x="0" y="4724476"/>
                      </a:cubicBezTo>
                    </a:path>
                  </a:pathLst>
                </a:custGeom>
                <a:grp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9" name="二等辺三角形 28"/>
                <p:cNvSpPr/>
                <p:nvPr/>
              </p:nvSpPr>
              <p:spPr>
                <a:xfrm rot="20209091">
                  <a:off x="8348259" y="244955"/>
                  <a:ext cx="427023" cy="38034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90" name="図形グループ 89"/>
              <p:cNvGrpSpPr/>
              <p:nvPr/>
            </p:nvGrpSpPr>
            <p:grpSpPr>
              <a:xfrm flipH="1">
                <a:off x="9719479" y="340301"/>
                <a:ext cx="713249" cy="3999793"/>
                <a:chOff x="8348259" y="244955"/>
                <a:chExt cx="646521" cy="3999793"/>
              </a:xfrm>
              <a:grpFill/>
            </p:grpSpPr>
            <p:sp>
              <p:nvSpPr>
                <p:cNvPr id="91" name="フリーフォーム 90"/>
                <p:cNvSpPr/>
                <p:nvPr/>
              </p:nvSpPr>
              <p:spPr>
                <a:xfrm>
                  <a:off x="8585118" y="435127"/>
                  <a:ext cx="409662" cy="3809621"/>
                </a:xfrm>
                <a:custGeom>
                  <a:avLst/>
                  <a:gdLst>
                    <a:gd name="connsiteX0" fmla="*/ 13656 w 1884450"/>
                    <a:gd name="connsiteY0" fmla="*/ 0 h 4724476"/>
                    <a:gd name="connsiteX1" fmla="*/ 1884446 w 1884450"/>
                    <a:gd name="connsiteY1" fmla="*/ 2416856 h 4724476"/>
                    <a:gd name="connsiteX2" fmla="*/ 0 w 1884450"/>
                    <a:gd name="connsiteY2" fmla="*/ 4724476 h 4724476"/>
                  </a:gdLst>
                  <a:ahLst/>
                  <a:cxnLst>
                    <a:cxn ang="0">
                      <a:pos x="connsiteX0" y="connsiteY0"/>
                    </a:cxn>
                    <a:cxn ang="0">
                      <a:pos x="connsiteX1" y="connsiteY1"/>
                    </a:cxn>
                    <a:cxn ang="0">
                      <a:pos x="connsiteX2" y="connsiteY2"/>
                    </a:cxn>
                  </a:cxnLst>
                  <a:rect l="l" t="t" r="r" b="b"/>
                  <a:pathLst>
                    <a:path w="1884450" h="4724476">
                      <a:moveTo>
                        <a:pt x="13656" y="0"/>
                      </a:moveTo>
                      <a:cubicBezTo>
                        <a:pt x="950189" y="814721"/>
                        <a:pt x="1886722" y="1629443"/>
                        <a:pt x="1884446" y="2416856"/>
                      </a:cubicBezTo>
                      <a:cubicBezTo>
                        <a:pt x="1882170" y="3204269"/>
                        <a:pt x="0" y="4724476"/>
                        <a:pt x="0" y="4724476"/>
                      </a:cubicBezTo>
                    </a:path>
                  </a:pathLst>
                </a:custGeom>
                <a:grp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2" name="二等辺三角形 91"/>
                <p:cNvSpPr/>
                <p:nvPr/>
              </p:nvSpPr>
              <p:spPr>
                <a:xfrm rot="20209091">
                  <a:off x="8348259" y="244955"/>
                  <a:ext cx="427023" cy="38034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33" name="図形グループ 32"/>
              <p:cNvGrpSpPr/>
              <p:nvPr/>
            </p:nvGrpSpPr>
            <p:grpSpPr>
              <a:xfrm>
                <a:off x="9144000" y="244954"/>
                <a:ext cx="427023" cy="3999794"/>
                <a:chOff x="9144000" y="244954"/>
                <a:chExt cx="427023" cy="3999794"/>
              </a:xfrm>
              <a:grpFill/>
            </p:grpSpPr>
            <p:cxnSp>
              <p:nvCxnSpPr>
                <p:cNvPr id="32" name="直線コネクタ 31"/>
                <p:cNvCxnSpPr/>
                <p:nvPr/>
              </p:nvCxnSpPr>
              <p:spPr>
                <a:xfrm>
                  <a:off x="9359996" y="435127"/>
                  <a:ext cx="48574" cy="3809621"/>
                </a:xfrm>
                <a:prstGeom prst="line">
                  <a:avLst/>
                </a:prstGeom>
                <a:grpFill/>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9" name="二等辺三角形 88"/>
                <p:cNvSpPr/>
                <p:nvPr/>
              </p:nvSpPr>
              <p:spPr>
                <a:xfrm>
                  <a:off x="9144000" y="244954"/>
                  <a:ext cx="427023" cy="380345"/>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84" name="テキスト ボックス 83"/>
            <p:cNvSpPr txBox="1"/>
            <p:nvPr/>
          </p:nvSpPr>
          <p:spPr>
            <a:xfrm>
              <a:off x="4268025" y="5322200"/>
              <a:ext cx="1497260" cy="461665"/>
            </a:xfrm>
            <a:prstGeom prst="rect">
              <a:avLst/>
            </a:prstGeom>
            <a:noFill/>
          </p:spPr>
          <p:txBody>
            <a:bodyPr wrap="square" rtlCol="0">
              <a:spAutoFit/>
            </a:bodyPr>
            <a:lstStyle/>
            <a:p>
              <a:r>
                <a:rPr lang="ja-JP" altLang="en-US" sz="2400" dirty="0" smtClean="0"/>
                <a:t>コイル</a:t>
              </a:r>
              <a:endParaRPr kumimoji="1" lang="ja-JP" altLang="en-US" sz="2400" dirty="0"/>
            </a:p>
          </p:txBody>
        </p:sp>
      </p:grpSp>
      <p:sp>
        <p:nvSpPr>
          <p:cNvPr id="2" name="タイトル 1"/>
          <p:cNvSpPr>
            <a:spLocks noGrp="1"/>
          </p:cNvSpPr>
          <p:nvPr>
            <p:ph type="title"/>
          </p:nvPr>
        </p:nvSpPr>
        <p:spPr/>
        <p:txBody>
          <a:bodyPr>
            <a:normAutofit/>
          </a:bodyPr>
          <a:lstStyle/>
          <a:p>
            <a:r>
              <a:rPr kumimoji="1" lang="ja-JP" altLang="en-US" dirty="0" smtClean="0">
                <a:solidFill>
                  <a:srgbClr val="0000FF"/>
                </a:solidFill>
              </a:rPr>
              <a:t>センサの仕組み</a:t>
            </a:r>
            <a:endParaRPr kumimoji="1" lang="ja-JP" altLang="en-US" dirty="0">
              <a:solidFill>
                <a:srgbClr val="0000FF"/>
              </a:solidFill>
            </a:endParaRPr>
          </a:p>
        </p:txBody>
      </p:sp>
      <p:sp>
        <p:nvSpPr>
          <p:cNvPr id="3" name="コンテンツ プレースホルダー 2"/>
          <p:cNvSpPr>
            <a:spLocks noGrp="1"/>
          </p:cNvSpPr>
          <p:nvPr>
            <p:ph idx="1"/>
          </p:nvPr>
        </p:nvSpPr>
        <p:spPr>
          <a:xfrm>
            <a:off x="289393" y="1600200"/>
            <a:ext cx="8557167" cy="1816026"/>
          </a:xfrm>
        </p:spPr>
        <p:txBody>
          <a:bodyPr>
            <a:normAutofit/>
          </a:bodyPr>
          <a:lstStyle/>
          <a:p>
            <a:r>
              <a:rPr lang="en-US" altLang="ja-JP" dirty="0" smtClean="0"/>
              <a:t>LC</a:t>
            </a:r>
            <a:r>
              <a:rPr lang="ja-JP" altLang="en-US" dirty="0" smtClean="0"/>
              <a:t>回路に電流を流し、発振周波数を測定</a:t>
            </a:r>
            <a:endParaRPr lang="en-US" altLang="ja-JP" dirty="0" smtClean="0"/>
          </a:p>
          <a:p>
            <a:r>
              <a:rPr lang="ja-JP" altLang="en-US" dirty="0" smtClean="0"/>
              <a:t>発振周波数</a:t>
            </a:r>
            <a:r>
              <a:rPr lang="en-US" altLang="ja-JP" dirty="0" smtClean="0"/>
              <a:t> f </a:t>
            </a:r>
            <a:r>
              <a:rPr lang="ja-JP" altLang="en-US" dirty="0" smtClean="0"/>
              <a:t>は、</a:t>
            </a:r>
            <a:r>
              <a:rPr lang="ja-JP" altLang="en-US" dirty="0"/>
              <a:t>平面コイルを含むセンサ面と導体板の間の</a:t>
            </a:r>
            <a:r>
              <a:rPr lang="ja-JP" altLang="en-US" dirty="0" smtClean="0"/>
              <a:t>距離</a:t>
            </a:r>
            <a:r>
              <a:rPr lang="en-US" altLang="ja-JP" dirty="0" smtClean="0"/>
              <a:t> d </a:t>
            </a:r>
            <a:r>
              <a:rPr lang="ja-JP" altLang="en-US" dirty="0" smtClean="0"/>
              <a:t>に依存</a:t>
            </a:r>
            <a:endParaRPr lang="en-US" altLang="ja-JP"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62169636"/>
              </p:ext>
            </p:extLst>
          </p:nvPr>
        </p:nvGraphicFramePr>
        <p:xfrm>
          <a:off x="5699125" y="2798763"/>
          <a:ext cx="1384300" cy="419100"/>
        </p:xfrm>
        <a:graphic>
          <a:graphicData uri="http://schemas.openxmlformats.org/presentationml/2006/ole">
            <mc:AlternateContent xmlns:mc="http://schemas.openxmlformats.org/markup-compatibility/2006">
              <mc:Choice xmlns:v="urn:schemas-microsoft-com:vml" Requires="v">
                <p:oleObj spid="_x0000_s1215" name="数式" r:id="rId3" imgW="673100" imgH="203200" progId="Equation.3">
                  <p:embed/>
                </p:oleObj>
              </mc:Choice>
              <mc:Fallback>
                <p:oleObj name="数式" r:id="rId3" imgW="673100" imgH="203200" progId="Equation.3">
                  <p:embed/>
                  <p:pic>
                    <p:nvPicPr>
                      <p:cNvPr id="0" name=""/>
                      <p:cNvPicPr/>
                      <p:nvPr/>
                    </p:nvPicPr>
                    <p:blipFill>
                      <a:blip r:embed="rId4"/>
                      <a:stretch>
                        <a:fillRect/>
                      </a:stretch>
                    </p:blipFill>
                    <p:spPr>
                      <a:xfrm>
                        <a:off x="5699125" y="2798763"/>
                        <a:ext cx="1384300" cy="419100"/>
                      </a:xfrm>
                      <a:prstGeom prst="rect">
                        <a:avLst/>
                      </a:prstGeom>
                    </p:spPr>
                  </p:pic>
                </p:oleObj>
              </mc:Fallback>
            </mc:AlternateContent>
          </a:graphicData>
        </a:graphic>
      </p:graphicFrame>
      <p:grpSp>
        <p:nvGrpSpPr>
          <p:cNvPr id="35" name="図形グループ 34"/>
          <p:cNvGrpSpPr/>
          <p:nvPr/>
        </p:nvGrpSpPr>
        <p:grpSpPr>
          <a:xfrm>
            <a:off x="9073" y="3282514"/>
            <a:ext cx="4744180" cy="3452913"/>
            <a:chOff x="9073" y="3282514"/>
            <a:chExt cx="4744180" cy="3452913"/>
          </a:xfrm>
        </p:grpSpPr>
        <p:pic>
          <p:nvPicPr>
            <p:cNvPr id="5" name="図 4" descr="sensor.png"/>
            <p:cNvPicPr>
              <a:picLocks noChangeAspect="1"/>
            </p:cNvPicPr>
            <p:nvPr/>
          </p:nvPicPr>
          <p:blipFill rotWithShape="1">
            <a:blip r:embed="rId5">
              <a:extLst>
                <a:ext uri="{28A0092B-C50C-407E-A947-70E740481C1C}">
                  <a14:useLocalDpi xmlns:a14="http://schemas.microsoft.com/office/drawing/2010/main" val="0"/>
                </a:ext>
              </a:extLst>
            </a:blip>
            <a:srcRect r="51490" b="9383"/>
            <a:stretch/>
          </p:blipFill>
          <p:spPr>
            <a:xfrm>
              <a:off x="144693" y="3282514"/>
              <a:ext cx="4320000" cy="3452913"/>
            </a:xfrm>
            <a:prstGeom prst="rect">
              <a:avLst/>
            </a:prstGeom>
          </p:spPr>
        </p:pic>
        <p:sp>
          <p:nvSpPr>
            <p:cNvPr id="4" name="テキスト ボックス 3"/>
            <p:cNvSpPr txBox="1"/>
            <p:nvPr/>
          </p:nvSpPr>
          <p:spPr>
            <a:xfrm>
              <a:off x="9073" y="3640842"/>
              <a:ext cx="4744180" cy="461665"/>
            </a:xfrm>
            <a:prstGeom prst="rect">
              <a:avLst/>
            </a:prstGeom>
            <a:solidFill>
              <a:schemeClr val="bg1"/>
            </a:solidFill>
          </p:spPr>
          <p:txBody>
            <a:bodyPr wrap="square" rtlCol="0">
              <a:spAutoFit/>
            </a:bodyPr>
            <a:lstStyle/>
            <a:p>
              <a:r>
                <a:rPr kumimoji="1" lang="en-US" altLang="ja-JP" sz="2400" dirty="0" smtClean="0">
                  <a:solidFill>
                    <a:srgbClr val="FF0000"/>
                  </a:solidFill>
                </a:rPr>
                <a:t>DS2001</a:t>
              </a:r>
              <a:r>
                <a:rPr kumimoji="1" lang="ja-JP" altLang="en-US" sz="2400" dirty="0" smtClean="0">
                  <a:solidFill>
                    <a:srgbClr val="FF0000"/>
                  </a:solidFill>
                </a:rPr>
                <a:t>センサ</a:t>
              </a:r>
              <a:r>
                <a:rPr kumimoji="1" lang="en-US" altLang="ja-JP" sz="2400" dirty="0" smtClean="0">
                  <a:solidFill>
                    <a:srgbClr val="FF0000"/>
                  </a:solidFill>
                </a:rPr>
                <a:t> (</a:t>
              </a:r>
              <a:r>
                <a:rPr kumimoji="1" lang="ja-JP" altLang="en-US" sz="2400" dirty="0" smtClean="0">
                  <a:solidFill>
                    <a:srgbClr val="FF0000"/>
                  </a:solidFill>
                </a:rPr>
                <a:t>日本システム開発</a:t>
              </a:r>
              <a:r>
                <a:rPr kumimoji="1" lang="en-US" altLang="ja-JP" sz="2400" dirty="0" smtClean="0">
                  <a:solidFill>
                    <a:srgbClr val="FF0000"/>
                  </a:solidFill>
                </a:rPr>
                <a:t>)</a:t>
              </a:r>
              <a:endParaRPr kumimoji="1" lang="ja-JP" altLang="en-US" sz="2400" dirty="0">
                <a:solidFill>
                  <a:srgbClr val="FF0000"/>
                </a:solidFill>
              </a:endParaRPr>
            </a:p>
          </p:txBody>
        </p:sp>
      </p:grpSp>
      <p:sp>
        <p:nvSpPr>
          <p:cNvPr id="13" name="テキスト ボックス 12"/>
          <p:cNvSpPr txBox="1"/>
          <p:nvPr/>
        </p:nvSpPr>
        <p:spPr>
          <a:xfrm>
            <a:off x="144693" y="3665069"/>
            <a:ext cx="4315604" cy="2554545"/>
          </a:xfrm>
          <a:prstGeom prst="rect">
            <a:avLst/>
          </a:prstGeom>
          <a:noFill/>
        </p:spPr>
        <p:txBody>
          <a:bodyPr wrap="none" rtlCol="0">
            <a:spAutoFit/>
          </a:bodyPr>
          <a:lstStyle/>
          <a:p>
            <a:r>
              <a:rPr lang="ja-JP" altLang="en-US" sz="3200" dirty="0" smtClean="0"/>
              <a:t>コイルを貫く磁束が変化</a:t>
            </a:r>
            <a:endParaRPr kumimoji="1" lang="en-US" altLang="ja-JP" sz="3200" dirty="0" smtClean="0"/>
          </a:p>
          <a:p>
            <a:r>
              <a:rPr kumimoji="1" lang="en-US" altLang="ja-JP" sz="3200" dirty="0" smtClean="0"/>
              <a:t>→</a:t>
            </a:r>
            <a:r>
              <a:rPr kumimoji="1" lang="ja-JP" altLang="en-US" sz="3200" dirty="0" smtClean="0"/>
              <a:t>渦電流発生</a:t>
            </a:r>
            <a:endParaRPr kumimoji="1" lang="en-US" altLang="ja-JP" sz="3200" dirty="0" smtClean="0"/>
          </a:p>
          <a:p>
            <a:r>
              <a:rPr lang="en-US" altLang="ja-JP" sz="3200" dirty="0" smtClean="0"/>
              <a:t>→</a:t>
            </a:r>
            <a:r>
              <a:rPr lang="ja-JP" altLang="en-US" sz="3200" dirty="0" smtClean="0"/>
              <a:t>磁場発生</a:t>
            </a:r>
            <a:endParaRPr lang="en-US" altLang="ja-JP" sz="3200" dirty="0" smtClean="0"/>
          </a:p>
          <a:p>
            <a:r>
              <a:rPr kumimoji="1" lang="en-US" altLang="ja-JP" sz="3200" dirty="0" smtClean="0"/>
              <a:t>→</a:t>
            </a:r>
            <a:r>
              <a:rPr kumimoji="1" lang="ja-JP" altLang="en-US" sz="3200" dirty="0" smtClean="0"/>
              <a:t>コイルの磁場が減少</a:t>
            </a:r>
            <a:endParaRPr kumimoji="1" lang="en-US" altLang="ja-JP" sz="3200" dirty="0" smtClean="0"/>
          </a:p>
          <a:p>
            <a:r>
              <a:rPr lang="en-US" altLang="ja-JP" sz="3200" dirty="0" smtClean="0"/>
              <a:t>→</a:t>
            </a:r>
            <a:r>
              <a:rPr lang="ja-JP" altLang="en-US" sz="3200" dirty="0" smtClean="0"/>
              <a:t>実質的な</a:t>
            </a:r>
            <a:r>
              <a:rPr lang="en-US" altLang="ja-JP" sz="3200" dirty="0" smtClean="0"/>
              <a:t>L</a:t>
            </a:r>
            <a:r>
              <a:rPr lang="ja-JP" altLang="en-US" sz="3200" dirty="0" smtClean="0"/>
              <a:t>が低下</a:t>
            </a:r>
            <a:endParaRPr kumimoji="1" lang="ja-JP" altLang="en-US" sz="3200" dirty="0"/>
          </a:p>
        </p:txBody>
      </p:sp>
    </p:spTree>
    <p:extLst>
      <p:ext uri="{BB962C8B-B14F-4D97-AF65-F5344CB8AC3E}">
        <p14:creationId xmlns:p14="http://schemas.microsoft.com/office/powerpoint/2010/main" val="2565449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457200" y="1174564"/>
            <a:ext cx="7887690" cy="5683436"/>
            <a:chOff x="215308" y="1174564"/>
            <a:chExt cx="7887690" cy="5683436"/>
          </a:xfrm>
        </p:grpSpPr>
        <p:pic>
          <p:nvPicPr>
            <p:cNvPr id="4" name="図 3" descr="sensor.png"/>
            <p:cNvPicPr>
              <a:picLocks noChangeAspect="1"/>
            </p:cNvPicPr>
            <p:nvPr/>
          </p:nvPicPr>
          <p:blipFill rotWithShape="1">
            <a:blip r:embed="rId3">
              <a:extLst>
                <a:ext uri="{28A0092B-C50C-407E-A947-70E740481C1C}">
                  <a14:useLocalDpi xmlns:a14="http://schemas.microsoft.com/office/drawing/2010/main" val="0"/>
                </a:ext>
              </a:extLst>
            </a:blip>
            <a:srcRect l="48909" r="-414" b="9383"/>
            <a:stretch/>
          </p:blipFill>
          <p:spPr>
            <a:xfrm>
              <a:off x="553862" y="1174564"/>
              <a:ext cx="7549136" cy="5683436"/>
            </a:xfrm>
            <a:prstGeom prst="rect">
              <a:avLst/>
            </a:prstGeom>
          </p:spPr>
        </p:pic>
        <p:sp>
          <p:nvSpPr>
            <p:cNvPr id="6" name="テキスト ボックス 5"/>
            <p:cNvSpPr txBox="1"/>
            <p:nvPr/>
          </p:nvSpPr>
          <p:spPr>
            <a:xfrm>
              <a:off x="1543426" y="6145162"/>
              <a:ext cx="5767760" cy="584776"/>
            </a:xfrm>
            <a:prstGeom prst="rect">
              <a:avLst/>
            </a:prstGeom>
            <a:solidFill>
              <a:schemeClr val="bg1"/>
            </a:solidFill>
          </p:spPr>
          <p:txBody>
            <a:bodyPr wrap="square" rtlCol="0">
              <a:spAutoFit/>
            </a:bodyPr>
            <a:lstStyle/>
            <a:p>
              <a:r>
                <a:rPr lang="ja-JP" altLang="en-US" sz="3200" dirty="0" smtClean="0">
                  <a:solidFill>
                    <a:srgbClr val="000000"/>
                  </a:solidFill>
                </a:rPr>
                <a:t>　　導体板ーセンサ間距離</a:t>
              </a:r>
              <a:r>
                <a:rPr lang="en-US" altLang="ja-JP" sz="3200" dirty="0" smtClean="0">
                  <a:solidFill>
                    <a:srgbClr val="000000"/>
                  </a:solidFill>
                </a:rPr>
                <a:t> d</a:t>
              </a:r>
              <a:endParaRPr kumimoji="1" lang="ja-JP" altLang="en-US" sz="3200" dirty="0">
                <a:solidFill>
                  <a:srgbClr val="000000"/>
                </a:solidFill>
              </a:endParaRPr>
            </a:p>
          </p:txBody>
        </p:sp>
        <p:sp>
          <p:nvSpPr>
            <p:cNvPr id="7" name="テキスト ボックス 6"/>
            <p:cNvSpPr txBox="1"/>
            <p:nvPr/>
          </p:nvSpPr>
          <p:spPr>
            <a:xfrm>
              <a:off x="215308" y="1782168"/>
              <a:ext cx="677108" cy="3711294"/>
            </a:xfrm>
            <a:prstGeom prst="rect">
              <a:avLst/>
            </a:prstGeom>
            <a:solidFill>
              <a:schemeClr val="bg1"/>
            </a:solidFill>
          </p:spPr>
          <p:txBody>
            <a:bodyPr vert="eaVert" wrap="square" rtlCol="0">
              <a:spAutoFit/>
            </a:bodyPr>
            <a:lstStyle/>
            <a:p>
              <a:r>
                <a:rPr kumimoji="1" lang="ja-JP" altLang="en-US" sz="3200" dirty="0" smtClean="0"/>
                <a:t>　　　発振周波数</a:t>
              </a:r>
              <a:endParaRPr kumimoji="1" lang="ja-JP" altLang="en-US" sz="3200" dirty="0"/>
            </a:p>
          </p:txBody>
        </p:sp>
        <p:sp>
          <p:nvSpPr>
            <p:cNvPr id="8" name="テキスト ボックス 7"/>
            <p:cNvSpPr txBox="1"/>
            <p:nvPr/>
          </p:nvSpPr>
          <p:spPr>
            <a:xfrm>
              <a:off x="3218144" y="2890869"/>
              <a:ext cx="4093042" cy="1427322"/>
            </a:xfrm>
            <a:prstGeom prst="rect">
              <a:avLst/>
            </a:prstGeom>
            <a:solidFill>
              <a:schemeClr val="bg1"/>
            </a:solidFill>
          </p:spPr>
          <p:txBody>
            <a:bodyPr wrap="square" rtlCol="0">
              <a:spAutoFit/>
            </a:bodyPr>
            <a:lstStyle/>
            <a:p>
              <a:endParaRPr kumimoji="1" lang="ja-JP" altLang="en-US" sz="4400" dirty="0">
                <a:solidFill>
                  <a:srgbClr val="3366FF"/>
                </a:solidFill>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406514857"/>
                </p:ext>
              </p:extLst>
            </p:nvPr>
          </p:nvGraphicFramePr>
          <p:xfrm>
            <a:off x="3218143" y="2747127"/>
            <a:ext cx="4093043" cy="1693862"/>
          </p:xfrm>
          <a:graphic>
            <a:graphicData uri="http://schemas.openxmlformats.org/presentationml/2006/ole">
              <mc:AlternateContent xmlns:mc="http://schemas.openxmlformats.org/markup-compatibility/2006">
                <mc:Choice xmlns:v="urn:schemas-microsoft-com:vml" Requires="v">
                  <p:oleObj spid="_x0000_s3182" name="数式" r:id="rId4" imgW="1003300" imgH="444500" progId="Equation.3">
                    <p:embed/>
                  </p:oleObj>
                </mc:Choice>
                <mc:Fallback>
                  <p:oleObj name="数式" r:id="rId4" imgW="1003300" imgH="444500" progId="Equation.3">
                    <p:embed/>
                    <p:pic>
                      <p:nvPicPr>
                        <p:cNvPr id="0" name=""/>
                        <p:cNvPicPr/>
                        <p:nvPr/>
                      </p:nvPicPr>
                      <p:blipFill>
                        <a:blip r:embed="rId5"/>
                        <a:stretch>
                          <a:fillRect/>
                        </a:stretch>
                      </p:blipFill>
                      <p:spPr>
                        <a:xfrm>
                          <a:off x="3218143" y="2747127"/>
                          <a:ext cx="4093043" cy="1693862"/>
                        </a:xfrm>
                        <a:prstGeom prst="rect">
                          <a:avLst/>
                        </a:prstGeom>
                      </p:spPr>
                    </p:pic>
                  </p:oleObj>
                </mc:Fallback>
              </mc:AlternateContent>
            </a:graphicData>
          </a:graphic>
        </p:graphicFrame>
        <p:sp>
          <p:nvSpPr>
            <p:cNvPr id="10" name="テキスト ボックス 9"/>
            <p:cNvSpPr txBox="1"/>
            <p:nvPr/>
          </p:nvSpPr>
          <p:spPr>
            <a:xfrm>
              <a:off x="2178817" y="1252781"/>
              <a:ext cx="4396823" cy="529387"/>
            </a:xfrm>
            <a:prstGeom prst="rect">
              <a:avLst/>
            </a:prstGeom>
            <a:solidFill>
              <a:schemeClr val="bg1"/>
            </a:solidFill>
          </p:spPr>
          <p:txBody>
            <a:bodyPr wrap="square" rtlCol="0">
              <a:spAutoFit/>
            </a:bodyPr>
            <a:lstStyle/>
            <a:p>
              <a:endParaRPr kumimoji="1" lang="ja-JP" altLang="en-US" sz="1000" dirty="0">
                <a:solidFill>
                  <a:srgbClr val="3366FF"/>
                </a:solidFill>
              </a:endParaRPr>
            </a:p>
          </p:txBody>
        </p:sp>
      </p:grpSp>
      <p:sp>
        <p:nvSpPr>
          <p:cNvPr id="11" name="タイトル 1"/>
          <p:cNvSpPr>
            <a:spLocks noGrp="1"/>
          </p:cNvSpPr>
          <p:nvPr>
            <p:ph type="title"/>
          </p:nvPr>
        </p:nvSpPr>
        <p:spPr>
          <a:xfrm>
            <a:off x="457200" y="274638"/>
            <a:ext cx="8229600" cy="1143000"/>
          </a:xfrm>
        </p:spPr>
        <p:txBody>
          <a:bodyPr>
            <a:normAutofit/>
          </a:bodyPr>
          <a:lstStyle/>
          <a:p>
            <a:r>
              <a:rPr kumimoji="1" lang="ja-JP" altLang="en-US" dirty="0" smtClean="0">
                <a:solidFill>
                  <a:srgbClr val="0000FF"/>
                </a:solidFill>
              </a:rPr>
              <a:t>センサの仕組み</a:t>
            </a:r>
            <a:endParaRPr kumimoji="1" lang="ja-JP" altLang="en-US" dirty="0">
              <a:solidFill>
                <a:srgbClr val="0000FF"/>
              </a:solidFill>
            </a:endParaRPr>
          </a:p>
        </p:txBody>
      </p:sp>
      <p:sp>
        <p:nvSpPr>
          <p:cNvPr id="13" name="テキスト ボックス 12"/>
          <p:cNvSpPr txBox="1"/>
          <p:nvPr/>
        </p:nvSpPr>
        <p:spPr>
          <a:xfrm>
            <a:off x="3074544" y="1936166"/>
            <a:ext cx="4682091" cy="584776"/>
          </a:xfrm>
          <a:prstGeom prst="rect">
            <a:avLst/>
          </a:prstGeom>
          <a:solidFill>
            <a:schemeClr val="bg1"/>
          </a:solidFill>
        </p:spPr>
        <p:txBody>
          <a:bodyPr wrap="none" rtlCol="0">
            <a:spAutoFit/>
          </a:bodyPr>
          <a:lstStyle/>
          <a:p>
            <a:r>
              <a:rPr kumimoji="1" lang="ja-JP" altLang="en-US" sz="3200" dirty="0" smtClean="0">
                <a:solidFill>
                  <a:srgbClr val="FF0000"/>
                </a:solidFill>
              </a:rPr>
              <a:t>距離が近いほど</a:t>
            </a:r>
            <a:r>
              <a:rPr lang="en-US" altLang="ja-JP" sz="3200" dirty="0">
                <a:solidFill>
                  <a:srgbClr val="FF0000"/>
                </a:solidFill>
              </a:rPr>
              <a:t>f</a:t>
            </a:r>
            <a:r>
              <a:rPr kumimoji="1" lang="ja-JP" altLang="en-US" sz="3200" dirty="0" smtClean="0">
                <a:solidFill>
                  <a:srgbClr val="FF0000"/>
                </a:solidFill>
              </a:rPr>
              <a:t>は小さい</a:t>
            </a:r>
            <a:endParaRPr kumimoji="1" lang="ja-JP" altLang="en-US" sz="3200" dirty="0">
              <a:solidFill>
                <a:srgbClr val="FF0000"/>
              </a:solidFill>
            </a:endParaRPr>
          </a:p>
        </p:txBody>
      </p:sp>
      <p:sp>
        <p:nvSpPr>
          <p:cNvPr id="14" name="テキスト ボックス 13"/>
          <p:cNvSpPr txBox="1"/>
          <p:nvPr/>
        </p:nvSpPr>
        <p:spPr>
          <a:xfrm>
            <a:off x="639301" y="4693902"/>
            <a:ext cx="312906" cy="584776"/>
          </a:xfrm>
          <a:prstGeom prst="rect">
            <a:avLst/>
          </a:prstGeom>
          <a:noFill/>
        </p:spPr>
        <p:txBody>
          <a:bodyPr wrap="none" rtlCol="0">
            <a:spAutoFit/>
          </a:bodyPr>
          <a:lstStyle/>
          <a:p>
            <a:r>
              <a:rPr kumimoji="1" lang="en-US" altLang="ja-JP" sz="3200" dirty="0" smtClean="0">
                <a:solidFill>
                  <a:srgbClr val="000000"/>
                </a:solidFill>
              </a:rPr>
              <a:t>f</a:t>
            </a:r>
            <a:endParaRPr kumimoji="1" lang="ja-JP" altLang="en-US" sz="3200" dirty="0">
              <a:solidFill>
                <a:srgbClr val="000000"/>
              </a:solidFill>
            </a:endParaRPr>
          </a:p>
        </p:txBody>
      </p:sp>
    </p:spTree>
    <p:extLst>
      <p:ext uri="{BB962C8B-B14F-4D97-AF65-F5344CB8AC3E}">
        <p14:creationId xmlns:p14="http://schemas.microsoft.com/office/powerpoint/2010/main" val="38257411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FF"/>
                </a:solidFill>
              </a:rPr>
              <a:t>センサの</a:t>
            </a:r>
            <a:r>
              <a:rPr lang="ja-JP" altLang="en-US" dirty="0" smtClean="0">
                <a:solidFill>
                  <a:srgbClr val="0000FF"/>
                </a:solidFill>
              </a:rPr>
              <a:t>環境</a:t>
            </a:r>
            <a:r>
              <a:rPr kumimoji="1" lang="ja-JP" altLang="en-US" dirty="0" smtClean="0">
                <a:solidFill>
                  <a:srgbClr val="0000FF"/>
                </a:solidFill>
              </a:rPr>
              <a:t>依存性</a:t>
            </a:r>
            <a:endParaRPr kumimoji="1" lang="ja-JP" altLang="en-US" dirty="0">
              <a:solidFill>
                <a:srgbClr val="0000FF"/>
              </a:solidFill>
            </a:endParaRPr>
          </a:p>
        </p:txBody>
      </p:sp>
      <p:sp>
        <p:nvSpPr>
          <p:cNvPr id="3" name="コンテンツ プレースホルダー 2"/>
          <p:cNvSpPr>
            <a:spLocks noGrp="1"/>
          </p:cNvSpPr>
          <p:nvPr>
            <p:ph idx="1"/>
          </p:nvPr>
        </p:nvSpPr>
        <p:spPr>
          <a:xfrm>
            <a:off x="0" y="1848558"/>
            <a:ext cx="9088725" cy="4139071"/>
          </a:xfrm>
        </p:spPr>
        <p:txBody>
          <a:bodyPr/>
          <a:lstStyle/>
          <a:p>
            <a:r>
              <a:rPr lang="ja-JP" altLang="en-US" dirty="0" smtClean="0"/>
              <a:t>センサのふるまいには温度や湿度による特性が</a:t>
            </a:r>
            <a:endParaRPr lang="en-US" altLang="ja-JP" dirty="0" smtClean="0"/>
          </a:p>
          <a:p>
            <a:pPr marL="0" indent="0">
              <a:buNone/>
            </a:pPr>
            <a:r>
              <a:rPr lang="en-US" altLang="ja-JP" dirty="0"/>
              <a:t> </a:t>
            </a:r>
            <a:r>
              <a:rPr lang="en-US" altLang="ja-JP" dirty="0" smtClean="0"/>
              <a:t>   </a:t>
            </a:r>
            <a:r>
              <a:rPr lang="ja-JP" altLang="en-US" dirty="0" smtClean="0"/>
              <a:t>ある</a:t>
            </a:r>
            <a:endParaRPr kumimoji="1" lang="en-US" altLang="ja-JP" dirty="0" smtClean="0"/>
          </a:p>
          <a:p>
            <a:pPr marL="0" indent="0">
              <a:buNone/>
            </a:pPr>
            <a:r>
              <a:rPr lang="ja-JP" altLang="en-US" dirty="0" smtClean="0"/>
              <a:t>　</a:t>
            </a:r>
            <a:r>
              <a:rPr lang="en-US" altLang="ja-JP" dirty="0" smtClean="0"/>
              <a:t> ←</a:t>
            </a:r>
            <a:r>
              <a:rPr lang="ja-JP" altLang="en-US" dirty="0" smtClean="0"/>
              <a:t>環境の変化によってコイルや導体板、空気の</a:t>
            </a:r>
            <a:endParaRPr lang="en-US" altLang="ja-JP" dirty="0" smtClean="0"/>
          </a:p>
          <a:p>
            <a:pPr marL="0" indent="0">
              <a:buNone/>
            </a:pPr>
            <a:r>
              <a:rPr lang="en-US" altLang="ja-JP" dirty="0" smtClean="0"/>
              <a:t>        </a:t>
            </a:r>
            <a:r>
              <a:rPr lang="ja-JP" altLang="en-US" dirty="0" smtClean="0"/>
              <a:t>性質が変化</a:t>
            </a:r>
            <a:endParaRPr lang="en-US" altLang="ja-JP" dirty="0" smtClean="0"/>
          </a:p>
          <a:p>
            <a:pPr marL="0" indent="0">
              <a:buNone/>
            </a:pPr>
            <a:endParaRPr lang="en-US" altLang="ja-JP" dirty="0" smtClean="0"/>
          </a:p>
          <a:p>
            <a:r>
              <a:rPr lang="ja-JP" altLang="en-US" dirty="0" smtClean="0"/>
              <a:t>岡山観測所の環境下で</a:t>
            </a:r>
            <a:r>
              <a:rPr lang="ja-JP" altLang="ja-JP" dirty="0"/>
              <a:t>　</a:t>
            </a:r>
            <a:r>
              <a:rPr lang="ja-JP" altLang="en-US" dirty="0" smtClean="0"/>
              <a:t>　　　　　　　　　　を要求</a:t>
            </a:r>
            <a:endParaRPr lang="en-US" altLang="en-US" dirty="0" smtClean="0"/>
          </a:p>
        </p:txBody>
      </p:sp>
      <p:sp>
        <p:nvSpPr>
          <p:cNvPr id="4" name="テキスト ボックス 3"/>
          <p:cNvSpPr txBox="1"/>
          <p:nvPr/>
        </p:nvSpPr>
        <p:spPr>
          <a:xfrm>
            <a:off x="4444593" y="4817942"/>
            <a:ext cx="3015731" cy="523220"/>
          </a:xfrm>
          <a:prstGeom prst="rect">
            <a:avLst/>
          </a:prstGeom>
          <a:noFill/>
          <a:ln>
            <a:solidFill>
              <a:srgbClr val="FF0000"/>
            </a:solidFill>
          </a:ln>
        </p:spPr>
        <p:txBody>
          <a:bodyPr wrap="square" rtlCol="0">
            <a:spAutoFit/>
          </a:bodyPr>
          <a:lstStyle/>
          <a:p>
            <a:r>
              <a:rPr kumimoji="1" lang="ja-JP" altLang="en-US" sz="2800" dirty="0" smtClean="0">
                <a:solidFill>
                  <a:srgbClr val="FF0000"/>
                </a:solidFill>
              </a:rPr>
              <a:t>安定性</a:t>
            </a:r>
            <a:r>
              <a:rPr kumimoji="1" lang="en-US" altLang="ja-JP" sz="2800" dirty="0" smtClean="0">
                <a:solidFill>
                  <a:srgbClr val="FF0000"/>
                </a:solidFill>
              </a:rPr>
              <a:t> </a:t>
            </a:r>
            <a:r>
              <a:rPr lang="en-US" altLang="ja-JP" sz="2800" dirty="0">
                <a:solidFill>
                  <a:srgbClr val="FF0000"/>
                </a:solidFill>
              </a:rPr>
              <a:t>5</a:t>
            </a:r>
            <a:r>
              <a:rPr kumimoji="1" lang="en-US" altLang="ja-JP" sz="2800" dirty="0" smtClean="0">
                <a:solidFill>
                  <a:srgbClr val="FF0000"/>
                </a:solidFill>
              </a:rPr>
              <a:t>0nm/10h </a:t>
            </a:r>
            <a:endParaRPr kumimoji="1" lang="ja-JP" altLang="en-US" sz="2800" dirty="0">
              <a:solidFill>
                <a:srgbClr val="FF0000"/>
              </a:solidFill>
            </a:endParaRPr>
          </a:p>
        </p:txBody>
      </p:sp>
    </p:spTree>
    <p:extLst>
      <p:ext uri="{BB962C8B-B14F-4D97-AF65-F5344CB8AC3E}">
        <p14:creationId xmlns:p14="http://schemas.microsoft.com/office/powerpoint/2010/main" val="371791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30"/>
            <a:ext cx="8229600" cy="1143000"/>
          </a:xfrm>
        </p:spPr>
        <p:txBody>
          <a:bodyPr/>
          <a:lstStyle/>
          <a:p>
            <a:r>
              <a:rPr kumimoji="1" lang="ja-JP" altLang="en-US" dirty="0" smtClean="0">
                <a:solidFill>
                  <a:srgbClr val="0000FF"/>
                </a:solidFill>
              </a:rPr>
              <a:t>岡山観測所の気温環境</a:t>
            </a:r>
            <a:endParaRPr kumimoji="1" lang="ja-JP" altLang="en-US" dirty="0">
              <a:solidFill>
                <a:srgbClr val="0000FF"/>
              </a:solidFill>
            </a:endParaRPr>
          </a:p>
        </p:txBody>
      </p:sp>
      <p:sp>
        <p:nvSpPr>
          <p:cNvPr id="3" name="コンテンツ プレースホルダ 2"/>
          <p:cNvSpPr>
            <a:spLocks noGrp="1"/>
          </p:cNvSpPr>
          <p:nvPr>
            <p:ph idx="1"/>
          </p:nvPr>
        </p:nvSpPr>
        <p:spPr>
          <a:xfrm>
            <a:off x="71470" y="5059588"/>
            <a:ext cx="9144000" cy="1500198"/>
          </a:xfrm>
        </p:spPr>
        <p:txBody>
          <a:bodyPr>
            <a:normAutofit/>
          </a:bodyPr>
          <a:lstStyle/>
          <a:p>
            <a:pPr>
              <a:buNone/>
            </a:pPr>
            <a:r>
              <a:rPr kumimoji="1" lang="ja-JP" altLang="en-US" dirty="0" smtClean="0"/>
              <a:t>岡山天体観測所の１年間の気候データ</a:t>
            </a:r>
            <a:r>
              <a:rPr lang="ja-JP" altLang="en-US" dirty="0" smtClean="0"/>
              <a:t>を解析</a:t>
            </a:r>
            <a:endParaRPr lang="en-US" altLang="ja-JP" dirty="0" smtClean="0"/>
          </a:p>
          <a:p>
            <a:pPr>
              <a:buNone/>
            </a:pPr>
            <a:r>
              <a:rPr kumimoji="1" lang="ja-JP" altLang="en-US" dirty="0" smtClean="0"/>
              <a:t>変温幅</a:t>
            </a:r>
            <a:r>
              <a:rPr kumimoji="1" lang="en-US" altLang="ja-JP" dirty="0" smtClean="0">
                <a:solidFill>
                  <a:srgbClr val="FF0000"/>
                </a:solidFill>
              </a:rPr>
              <a:t>0</a:t>
            </a:r>
            <a:r>
              <a:rPr kumimoji="1" lang="ja-JP" altLang="en-US" dirty="0" smtClean="0">
                <a:solidFill>
                  <a:srgbClr val="FF0000"/>
                </a:solidFill>
              </a:rPr>
              <a:t>℃</a:t>
            </a:r>
            <a:r>
              <a:rPr kumimoji="1" lang="en-US" altLang="ja-JP" dirty="0" smtClean="0">
                <a:solidFill>
                  <a:srgbClr val="FF0000"/>
                </a:solidFill>
              </a:rPr>
              <a:t>~30</a:t>
            </a:r>
            <a:r>
              <a:rPr kumimoji="1" lang="ja-JP" altLang="en-US" dirty="0" smtClean="0">
                <a:solidFill>
                  <a:srgbClr val="FF0000"/>
                </a:solidFill>
              </a:rPr>
              <a:t>℃</a:t>
            </a:r>
            <a:r>
              <a:rPr lang="ja-JP" altLang="en-US" dirty="0" smtClean="0">
                <a:solidFill>
                  <a:srgbClr val="FF0000"/>
                </a:solidFill>
              </a:rPr>
              <a:t> </a:t>
            </a:r>
            <a:r>
              <a:rPr lang="ja-JP" altLang="en-US" dirty="0" smtClean="0"/>
              <a:t>最大</a:t>
            </a:r>
            <a:r>
              <a:rPr kumimoji="1" lang="ja-JP" altLang="en-US" dirty="0" smtClean="0"/>
              <a:t>変温速度</a:t>
            </a:r>
            <a:r>
              <a:rPr kumimoji="1" lang="en-US" altLang="ja-JP" dirty="0" smtClean="0">
                <a:solidFill>
                  <a:srgbClr val="FF0000"/>
                </a:solidFill>
              </a:rPr>
              <a:t>1</a:t>
            </a:r>
            <a:r>
              <a:rPr kumimoji="1" lang="ja-JP" altLang="en-US" dirty="0" smtClean="0">
                <a:solidFill>
                  <a:srgbClr val="FF0000"/>
                </a:solidFill>
              </a:rPr>
              <a:t>℃</a:t>
            </a:r>
            <a:r>
              <a:rPr kumimoji="1" lang="en-US" altLang="ja-JP" dirty="0" smtClean="0">
                <a:solidFill>
                  <a:srgbClr val="FF0000"/>
                </a:solidFill>
              </a:rPr>
              <a:t>/10min</a:t>
            </a:r>
          </a:p>
        </p:txBody>
      </p:sp>
      <p:pic>
        <p:nvPicPr>
          <p:cNvPr id="1026" name="Picture 2"/>
          <p:cNvPicPr>
            <a:picLocks noChangeAspect="1" noChangeArrowheads="1"/>
          </p:cNvPicPr>
          <p:nvPr/>
        </p:nvPicPr>
        <p:blipFill>
          <a:blip r:embed="rId3"/>
          <a:srcRect/>
          <a:stretch>
            <a:fillRect/>
          </a:stretch>
        </p:blipFill>
        <p:spPr bwMode="auto">
          <a:xfrm>
            <a:off x="4500562" y="1125148"/>
            <a:ext cx="4643470" cy="348260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1142984"/>
            <a:ext cx="4572033" cy="3429025"/>
          </a:xfrm>
          <a:prstGeom prst="rect">
            <a:avLst/>
          </a:prstGeom>
          <a:noFill/>
          <a:ln w="9525">
            <a:noFill/>
            <a:miter lim="800000"/>
            <a:headEnd/>
            <a:tailEnd/>
          </a:ln>
          <a:effectLst/>
        </p:spPr>
      </p:pic>
      <p:sp>
        <p:nvSpPr>
          <p:cNvPr id="10" name="テキスト ボックス 9"/>
          <p:cNvSpPr txBox="1"/>
          <p:nvPr/>
        </p:nvSpPr>
        <p:spPr>
          <a:xfrm>
            <a:off x="1071538" y="762640"/>
            <a:ext cx="2786082" cy="523220"/>
          </a:xfrm>
          <a:prstGeom prst="rect">
            <a:avLst/>
          </a:prstGeom>
          <a:solidFill>
            <a:schemeClr val="bg1"/>
          </a:solidFill>
        </p:spPr>
        <p:txBody>
          <a:bodyPr wrap="square" rtlCol="0">
            <a:spAutoFit/>
          </a:bodyPr>
          <a:lstStyle/>
          <a:p>
            <a:r>
              <a:rPr lang="ja-JP" altLang="en-US" sz="2800" dirty="0" smtClean="0"/>
              <a:t>気温ヒストグラム</a:t>
            </a:r>
            <a:endParaRPr lang="en-US" altLang="ja-JP" sz="2800" dirty="0" smtClean="0"/>
          </a:p>
        </p:txBody>
      </p:sp>
      <p:sp>
        <p:nvSpPr>
          <p:cNvPr id="11" name="テキスト ボックス 10"/>
          <p:cNvSpPr txBox="1"/>
          <p:nvPr/>
        </p:nvSpPr>
        <p:spPr>
          <a:xfrm>
            <a:off x="5072066" y="752757"/>
            <a:ext cx="4357686" cy="461665"/>
          </a:xfrm>
          <a:prstGeom prst="rect">
            <a:avLst/>
          </a:prstGeom>
          <a:solidFill>
            <a:schemeClr val="bg1"/>
          </a:solidFill>
        </p:spPr>
        <p:txBody>
          <a:bodyPr wrap="square" rtlCol="0">
            <a:spAutoFit/>
          </a:bodyPr>
          <a:lstStyle/>
          <a:p>
            <a:r>
              <a:rPr lang="ja-JP" altLang="en-US" sz="2400" b="1" dirty="0" smtClean="0"/>
              <a:t>変温速度</a:t>
            </a:r>
            <a:r>
              <a:rPr lang="en-US" altLang="ja-JP" sz="2400" b="1" dirty="0" smtClean="0"/>
              <a:t>[</a:t>
            </a:r>
            <a:r>
              <a:rPr lang="ja-JP" altLang="en-US" sz="2400" b="1" dirty="0" smtClean="0"/>
              <a:t>℃</a:t>
            </a:r>
            <a:r>
              <a:rPr lang="en-US" altLang="ja-JP" sz="2400" b="1" dirty="0" smtClean="0"/>
              <a:t>/min]</a:t>
            </a:r>
            <a:r>
              <a:rPr lang="ja-JP" altLang="en-US" sz="2400" b="1" dirty="0" smtClean="0"/>
              <a:t>ヒストグラム</a:t>
            </a:r>
            <a:endParaRPr lang="en-US" altLang="ja-JP" sz="2400" b="1" dirty="0" smtClean="0"/>
          </a:p>
        </p:txBody>
      </p:sp>
      <p:sp>
        <p:nvSpPr>
          <p:cNvPr id="17" name="正方形/長方形 16"/>
          <p:cNvSpPr/>
          <p:nvPr/>
        </p:nvSpPr>
        <p:spPr>
          <a:xfrm>
            <a:off x="571472" y="4214818"/>
            <a:ext cx="3857652"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786578" y="1285860"/>
            <a:ext cx="207170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143108" y="1357298"/>
            <a:ext cx="207170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214942" y="4214818"/>
            <a:ext cx="3857652"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286512" y="1285860"/>
            <a:ext cx="1857388" cy="2857520"/>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28728" y="1285860"/>
            <a:ext cx="2500330" cy="2857520"/>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43438" y="1214422"/>
            <a:ext cx="714380" cy="3000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42844" y="1285860"/>
            <a:ext cx="428628" cy="3000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0" y="2214554"/>
            <a:ext cx="615553" cy="857256"/>
          </a:xfrm>
          <a:prstGeom prst="rect">
            <a:avLst/>
          </a:prstGeom>
          <a:noFill/>
        </p:spPr>
        <p:txBody>
          <a:bodyPr vert="eaVert" wrap="square" rtlCol="0">
            <a:spAutoFit/>
          </a:bodyPr>
          <a:lstStyle/>
          <a:p>
            <a:r>
              <a:rPr kumimoji="1" lang="ja-JP" altLang="en-US" sz="2800" dirty="0" smtClean="0"/>
              <a:t>頻度</a:t>
            </a:r>
            <a:endParaRPr kumimoji="1" lang="ja-JP" altLang="en-US" sz="2800" dirty="0"/>
          </a:p>
        </p:txBody>
      </p:sp>
      <p:sp>
        <p:nvSpPr>
          <p:cNvPr id="25" name="テキスト ボックス 24"/>
          <p:cNvSpPr txBox="1"/>
          <p:nvPr/>
        </p:nvSpPr>
        <p:spPr>
          <a:xfrm>
            <a:off x="4429124" y="2285992"/>
            <a:ext cx="615553" cy="857256"/>
          </a:xfrm>
          <a:prstGeom prst="rect">
            <a:avLst/>
          </a:prstGeom>
          <a:noFill/>
        </p:spPr>
        <p:txBody>
          <a:bodyPr vert="eaVert" wrap="square" rtlCol="0">
            <a:spAutoFit/>
          </a:bodyPr>
          <a:lstStyle/>
          <a:p>
            <a:r>
              <a:rPr kumimoji="1" lang="ja-JP" altLang="en-US" sz="2800" dirty="0" smtClean="0"/>
              <a:t>頻度</a:t>
            </a:r>
            <a:endParaRPr kumimoji="1" lang="ja-JP" altLang="en-US" sz="2800" dirty="0"/>
          </a:p>
        </p:txBody>
      </p:sp>
      <p:sp>
        <p:nvSpPr>
          <p:cNvPr id="26" name="テキスト ボックス 25"/>
          <p:cNvSpPr txBox="1"/>
          <p:nvPr/>
        </p:nvSpPr>
        <p:spPr>
          <a:xfrm>
            <a:off x="500034" y="4143380"/>
            <a:ext cx="4429156" cy="523220"/>
          </a:xfrm>
          <a:prstGeom prst="rect">
            <a:avLst/>
          </a:prstGeom>
          <a:noFill/>
        </p:spPr>
        <p:txBody>
          <a:bodyPr wrap="square" rtlCol="0">
            <a:spAutoFit/>
          </a:bodyPr>
          <a:lstStyle/>
          <a:p>
            <a:r>
              <a:rPr kumimoji="1" lang="en-US" altLang="ja-JP" sz="2800" dirty="0" smtClean="0"/>
              <a:t>-10    0       10       20     30</a:t>
            </a:r>
            <a:endParaRPr kumimoji="1" lang="ja-JP" altLang="en-US" sz="2800" dirty="0"/>
          </a:p>
        </p:txBody>
      </p:sp>
      <p:sp>
        <p:nvSpPr>
          <p:cNvPr id="27" name="テキスト ボックス 26"/>
          <p:cNvSpPr txBox="1"/>
          <p:nvPr/>
        </p:nvSpPr>
        <p:spPr>
          <a:xfrm>
            <a:off x="5357818" y="4143380"/>
            <a:ext cx="4429156" cy="523220"/>
          </a:xfrm>
          <a:prstGeom prst="rect">
            <a:avLst/>
          </a:prstGeom>
          <a:noFill/>
        </p:spPr>
        <p:txBody>
          <a:bodyPr wrap="square" rtlCol="0">
            <a:spAutoFit/>
          </a:bodyPr>
          <a:lstStyle/>
          <a:p>
            <a:r>
              <a:rPr kumimoji="1" lang="en-US" altLang="ja-JP" sz="2800" dirty="0" smtClean="0"/>
              <a:t>-0.2  -0.1     0       0.1     0.2</a:t>
            </a:r>
            <a:endParaRPr kumimoji="1" lang="ja-JP" altLang="en-US" sz="2800" dirty="0"/>
          </a:p>
        </p:txBody>
      </p:sp>
      <p:sp>
        <p:nvSpPr>
          <p:cNvPr id="29" name="テキスト ボックス 28"/>
          <p:cNvSpPr txBox="1"/>
          <p:nvPr/>
        </p:nvSpPr>
        <p:spPr>
          <a:xfrm>
            <a:off x="1714480" y="4477416"/>
            <a:ext cx="1571636" cy="523220"/>
          </a:xfrm>
          <a:prstGeom prst="rect">
            <a:avLst/>
          </a:prstGeom>
          <a:noFill/>
        </p:spPr>
        <p:txBody>
          <a:bodyPr wrap="square" rtlCol="0">
            <a:spAutoFit/>
          </a:bodyPr>
          <a:lstStyle/>
          <a:p>
            <a:r>
              <a:rPr lang="ja-JP" altLang="en-US" sz="2800" dirty="0" smtClean="0"/>
              <a:t>気温</a:t>
            </a:r>
            <a:r>
              <a:rPr lang="en-US" altLang="ja-JP" sz="2800" dirty="0" smtClean="0"/>
              <a:t>[</a:t>
            </a:r>
            <a:r>
              <a:rPr lang="ja-JP" altLang="en-US" sz="2800" dirty="0" smtClean="0"/>
              <a:t>℃</a:t>
            </a:r>
            <a:r>
              <a:rPr lang="en-US" altLang="ja-JP" sz="2800" dirty="0" smtClean="0"/>
              <a:t>]</a:t>
            </a:r>
            <a:endParaRPr kumimoji="1" lang="ja-JP" altLang="en-US" sz="2800" dirty="0"/>
          </a:p>
        </p:txBody>
      </p:sp>
      <p:sp>
        <p:nvSpPr>
          <p:cNvPr id="30" name="テキスト ボックス 29"/>
          <p:cNvSpPr txBox="1"/>
          <p:nvPr/>
        </p:nvSpPr>
        <p:spPr>
          <a:xfrm>
            <a:off x="5786478" y="4500570"/>
            <a:ext cx="3643306" cy="523220"/>
          </a:xfrm>
          <a:prstGeom prst="rect">
            <a:avLst/>
          </a:prstGeom>
          <a:noFill/>
        </p:spPr>
        <p:txBody>
          <a:bodyPr wrap="square" rtlCol="0">
            <a:spAutoFit/>
          </a:bodyPr>
          <a:lstStyle/>
          <a:p>
            <a:r>
              <a:rPr lang="ja-JP" altLang="en-US" sz="2800" dirty="0" smtClean="0"/>
              <a:t>変温度速度</a:t>
            </a:r>
            <a:r>
              <a:rPr lang="en-US" altLang="ja-JP" sz="2800" dirty="0" smtClean="0"/>
              <a:t>[</a:t>
            </a:r>
            <a:r>
              <a:rPr lang="ja-JP" altLang="en-US" sz="2800" dirty="0" smtClean="0"/>
              <a:t>℃</a:t>
            </a:r>
            <a:r>
              <a:rPr lang="en-US" altLang="ja-JP" sz="2800" dirty="0" smtClean="0"/>
              <a:t>/min]</a:t>
            </a:r>
            <a:endParaRPr kumimoji="1" lang="ja-JP" altLang="en-US" sz="2800" dirty="0"/>
          </a:p>
        </p:txBody>
      </p:sp>
      <p:sp>
        <p:nvSpPr>
          <p:cNvPr id="32" name="テキスト ボックス 31"/>
          <p:cNvSpPr txBox="1"/>
          <p:nvPr/>
        </p:nvSpPr>
        <p:spPr>
          <a:xfrm>
            <a:off x="357158" y="1214422"/>
            <a:ext cx="1071570" cy="3108543"/>
          </a:xfrm>
          <a:prstGeom prst="rect">
            <a:avLst/>
          </a:prstGeom>
          <a:noFill/>
        </p:spPr>
        <p:txBody>
          <a:bodyPr wrap="square" rtlCol="0">
            <a:spAutoFit/>
          </a:bodyPr>
          <a:lstStyle/>
          <a:p>
            <a:r>
              <a:rPr kumimoji="1" lang="en-US" altLang="ja-JP" sz="2800" dirty="0" smtClean="0"/>
              <a:t>300</a:t>
            </a:r>
          </a:p>
          <a:p>
            <a:endParaRPr lang="en-US" altLang="ja-JP" sz="2800" dirty="0" smtClean="0"/>
          </a:p>
          <a:p>
            <a:endParaRPr kumimoji="1" lang="en-US" altLang="ja-JP" sz="2800" dirty="0" smtClean="0"/>
          </a:p>
          <a:p>
            <a:r>
              <a:rPr lang="en-US" altLang="ja-JP" sz="2800" dirty="0" smtClean="0"/>
              <a:t>150</a:t>
            </a:r>
          </a:p>
          <a:p>
            <a:endParaRPr kumimoji="1" lang="en-US" altLang="ja-JP" sz="2800" dirty="0" smtClean="0"/>
          </a:p>
          <a:p>
            <a:endParaRPr lang="en-US" altLang="ja-JP" sz="2800" dirty="0" smtClean="0"/>
          </a:p>
          <a:p>
            <a:r>
              <a:rPr kumimoji="1" lang="en-US" altLang="ja-JP" sz="2800" dirty="0" smtClean="0"/>
              <a:t> 0</a:t>
            </a:r>
            <a:endParaRPr kumimoji="1" lang="ja-JP" altLang="en-US" sz="2800" dirty="0"/>
          </a:p>
        </p:txBody>
      </p:sp>
      <p:sp>
        <p:nvSpPr>
          <p:cNvPr id="33" name="テキスト ボックス 32"/>
          <p:cNvSpPr txBox="1"/>
          <p:nvPr/>
        </p:nvSpPr>
        <p:spPr>
          <a:xfrm>
            <a:off x="4929190" y="1071546"/>
            <a:ext cx="1214446" cy="3354765"/>
          </a:xfrm>
          <a:prstGeom prst="rect">
            <a:avLst/>
          </a:prstGeom>
          <a:noFill/>
        </p:spPr>
        <p:txBody>
          <a:bodyPr wrap="square" rtlCol="0">
            <a:spAutoFit/>
          </a:bodyPr>
          <a:lstStyle/>
          <a:p>
            <a:r>
              <a:rPr lang="en-US" altLang="ja-JP" sz="2400" dirty="0" smtClean="0"/>
              <a:t>100000</a:t>
            </a:r>
          </a:p>
          <a:p>
            <a:endParaRPr lang="en-US" altLang="ja-JP" sz="1200" dirty="0" smtClean="0"/>
          </a:p>
          <a:p>
            <a:r>
              <a:rPr lang="en-US" altLang="ja-JP" sz="2400" dirty="0" smtClean="0"/>
              <a:t>10000</a:t>
            </a:r>
          </a:p>
          <a:p>
            <a:endParaRPr lang="en-US" altLang="ja-JP" sz="1400" dirty="0" smtClean="0"/>
          </a:p>
          <a:p>
            <a:r>
              <a:rPr lang="en-US" altLang="ja-JP" sz="2400" dirty="0" smtClean="0"/>
              <a:t> 1000</a:t>
            </a:r>
          </a:p>
          <a:p>
            <a:endParaRPr lang="en-US" altLang="ja-JP" sz="1400" dirty="0" smtClean="0"/>
          </a:p>
          <a:p>
            <a:r>
              <a:rPr lang="en-US" altLang="ja-JP" sz="2400" dirty="0" smtClean="0"/>
              <a:t>  100</a:t>
            </a:r>
          </a:p>
          <a:p>
            <a:endParaRPr kumimoji="1" lang="en-US" altLang="ja-JP" sz="1200" dirty="0" smtClean="0"/>
          </a:p>
          <a:p>
            <a:r>
              <a:rPr kumimoji="1" lang="en-US" altLang="ja-JP" sz="2400" dirty="0" smtClean="0"/>
              <a:t>   10</a:t>
            </a:r>
          </a:p>
          <a:p>
            <a:endParaRPr kumimoji="1" lang="en-US" altLang="ja-JP" sz="1200" dirty="0" smtClean="0"/>
          </a:p>
          <a:p>
            <a:r>
              <a:rPr kumimoji="1" lang="en-US" altLang="ja-JP" sz="2400" dirty="0" smtClean="0"/>
              <a:t>    1</a:t>
            </a:r>
          </a:p>
        </p:txBody>
      </p:sp>
    </p:spTree>
    <p:extLst>
      <p:ext uri="{BB962C8B-B14F-4D97-AF65-F5344CB8AC3E}">
        <p14:creationId xmlns:p14="http://schemas.microsoft.com/office/powerpoint/2010/main" val="3924916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rmAutofit/>
          </a:bodyPr>
          <a:lstStyle/>
          <a:p>
            <a:r>
              <a:rPr lang="ja-JP" altLang="en-US" dirty="0" smtClean="0">
                <a:solidFill>
                  <a:srgbClr val="0000FF"/>
                </a:solidFill>
              </a:rPr>
              <a:t>昨年度までの研究</a:t>
            </a:r>
            <a:endParaRPr kumimoji="1" lang="ja-JP" altLang="en-US" dirty="0">
              <a:solidFill>
                <a:srgbClr val="0000FF"/>
              </a:solidFill>
            </a:endParaRPr>
          </a:p>
        </p:txBody>
      </p:sp>
      <p:sp>
        <p:nvSpPr>
          <p:cNvPr id="3" name="コンテンツ プレースホルダー 2"/>
          <p:cNvSpPr>
            <a:spLocks noGrp="1"/>
          </p:cNvSpPr>
          <p:nvPr>
            <p:ph idx="1"/>
          </p:nvPr>
        </p:nvSpPr>
        <p:spPr>
          <a:xfrm>
            <a:off x="0" y="1189551"/>
            <a:ext cx="9144000" cy="5613523"/>
          </a:xfrm>
        </p:spPr>
        <p:txBody>
          <a:bodyPr>
            <a:normAutofit/>
          </a:bodyPr>
          <a:lstStyle/>
          <a:p>
            <a:pPr marL="0" indent="0" algn="ctr">
              <a:buNone/>
            </a:pPr>
            <a:r>
              <a:rPr lang="ja-JP" altLang="en-US" dirty="0" smtClean="0">
                <a:solidFill>
                  <a:srgbClr val="FF0000"/>
                </a:solidFill>
              </a:rPr>
              <a:t>方法</a:t>
            </a:r>
            <a:endParaRPr kumimoji="1" lang="en-US" altLang="ja-JP" dirty="0" smtClean="0">
              <a:solidFill>
                <a:srgbClr val="FF0000"/>
              </a:solidFill>
            </a:endParaRPr>
          </a:p>
          <a:p>
            <a:pPr marL="0" indent="0">
              <a:buNone/>
            </a:pPr>
            <a:r>
              <a:rPr lang="ja-JP" altLang="en-US" sz="2800" dirty="0" smtClean="0"/>
              <a:t>セ</a:t>
            </a:r>
            <a:r>
              <a:rPr kumimoji="1" lang="ja-JP" altLang="en-US" sz="2800" dirty="0" smtClean="0"/>
              <a:t>ンサ面</a:t>
            </a:r>
            <a:r>
              <a:rPr lang="ja-JP" altLang="en-US" sz="2800" dirty="0" smtClean="0"/>
              <a:t>・</a:t>
            </a:r>
            <a:r>
              <a:rPr kumimoji="1" lang="ja-JP" altLang="en-US" sz="2800" dirty="0" smtClean="0"/>
              <a:t>導体板間の距離を低熱膨張ガラスで固定</a:t>
            </a:r>
            <a:r>
              <a:rPr lang="ja-JP" altLang="en-US" sz="2800" dirty="0" smtClean="0"/>
              <a:t>し、計測距離一定で温度を変化させ</a:t>
            </a:r>
            <a:r>
              <a:rPr lang="en-US" altLang="en-US" sz="2800" dirty="0" smtClean="0"/>
              <a:t>、</a:t>
            </a:r>
            <a:r>
              <a:rPr lang="ja-JP" altLang="en-US" sz="2800" dirty="0" smtClean="0"/>
              <a:t>センサの発振数変化を測定</a:t>
            </a:r>
            <a:endParaRPr lang="en-US" altLang="ja-JP" sz="2800" dirty="0" smtClean="0"/>
          </a:p>
          <a:p>
            <a:pPr marL="0" indent="0">
              <a:buNone/>
            </a:pPr>
            <a:r>
              <a:rPr lang="en-US" altLang="ja-JP" sz="2800" dirty="0" smtClean="0"/>
              <a:t>※</a:t>
            </a:r>
            <a:r>
              <a:rPr lang="en-US" altLang="en-US" sz="2800" dirty="0" smtClean="0"/>
              <a:t>２つのセンサA , </a:t>
            </a:r>
            <a:r>
              <a:rPr lang="en-US" altLang="en-US" sz="2800" dirty="0" err="1" smtClean="0"/>
              <a:t>Bを使って実験</a:t>
            </a:r>
            <a:r>
              <a:rPr lang="en-US" altLang="en-US" sz="2800" dirty="0" smtClean="0"/>
              <a:t>（</a:t>
            </a:r>
            <a:r>
              <a:rPr lang="ja-JP" altLang="en-US" sz="2800" dirty="0" smtClean="0"/>
              <a:t>共に</a:t>
            </a:r>
            <a:r>
              <a:rPr lang="en-US" altLang="ja-JP" sz="2800" dirty="0" smtClean="0"/>
              <a:t>DS2001</a:t>
            </a:r>
            <a:r>
              <a:rPr lang="ja-JP" altLang="en-US" sz="2800" dirty="0" smtClean="0"/>
              <a:t>）</a:t>
            </a:r>
            <a:endParaRPr kumimoji="1" lang="en-US" altLang="ja-JP" sz="2400" dirty="0" smtClean="0"/>
          </a:p>
          <a:p>
            <a:r>
              <a:rPr lang="ja-JP" altLang="en-US" sz="2800" dirty="0" smtClean="0">
                <a:solidFill>
                  <a:srgbClr val="FF0000"/>
                </a:solidFill>
              </a:rPr>
              <a:t>実験１：広温度域での安定性</a:t>
            </a:r>
            <a:endParaRPr lang="en-US" altLang="ja-JP" sz="2800" dirty="0" smtClean="0">
              <a:solidFill>
                <a:srgbClr val="FF0000"/>
              </a:solidFill>
            </a:endParaRPr>
          </a:p>
          <a:p>
            <a:pPr marL="0" indent="0">
              <a:buNone/>
            </a:pPr>
            <a:r>
              <a:rPr lang="ja-JP" altLang="en-US" sz="2800" dirty="0" smtClean="0"/>
              <a:t>　　</a:t>
            </a:r>
            <a:r>
              <a:rPr lang="en-US" altLang="ja-JP" sz="2800" dirty="0"/>
              <a:t>1</a:t>
            </a:r>
            <a:r>
              <a:rPr lang="en-US" altLang="ja-JP" sz="2800" dirty="0" smtClean="0"/>
              <a:t>℃/hour</a:t>
            </a:r>
            <a:r>
              <a:rPr lang="ja-JP" altLang="en-US" sz="2800" dirty="0" smtClean="0"/>
              <a:t>、温度範囲</a:t>
            </a:r>
            <a:r>
              <a:rPr lang="en-US" altLang="ja-JP" sz="2800" dirty="0" smtClean="0"/>
              <a:t>20℃</a:t>
            </a:r>
          </a:p>
          <a:p>
            <a:r>
              <a:rPr lang="ja-JP" altLang="en-US" sz="2800" dirty="0" smtClean="0">
                <a:solidFill>
                  <a:srgbClr val="FF0000"/>
                </a:solidFill>
              </a:rPr>
              <a:t>実験２：温度の急変に対する</a:t>
            </a:r>
            <a:endParaRPr lang="en-US" altLang="ja-JP" sz="2800" dirty="0" smtClean="0">
              <a:solidFill>
                <a:srgbClr val="FF0000"/>
              </a:solidFill>
            </a:endParaRPr>
          </a:p>
          <a:p>
            <a:pPr marL="0" indent="0">
              <a:buNone/>
            </a:pPr>
            <a:r>
              <a:rPr lang="en-US" altLang="ja-JP" sz="2800" dirty="0">
                <a:solidFill>
                  <a:srgbClr val="FF0000"/>
                </a:solidFill>
              </a:rPr>
              <a:t> </a:t>
            </a:r>
            <a:r>
              <a:rPr lang="en-US" altLang="ja-JP" sz="2800" dirty="0" smtClean="0">
                <a:solidFill>
                  <a:srgbClr val="FF0000"/>
                </a:solidFill>
              </a:rPr>
              <a:t>                  </a:t>
            </a:r>
            <a:r>
              <a:rPr lang="ja-JP" altLang="en-US" sz="2800" dirty="0" smtClean="0">
                <a:solidFill>
                  <a:srgbClr val="FF0000"/>
                </a:solidFill>
              </a:rPr>
              <a:t>安定性</a:t>
            </a:r>
            <a:endParaRPr lang="en-US" altLang="ja-JP" sz="2800" dirty="0" smtClean="0">
              <a:solidFill>
                <a:srgbClr val="FF0000"/>
              </a:solidFill>
            </a:endParaRPr>
          </a:p>
          <a:p>
            <a:pPr marL="0" indent="0">
              <a:buNone/>
            </a:pPr>
            <a:r>
              <a:rPr lang="ja-JP" altLang="ja-JP" sz="2800" dirty="0" smtClean="0"/>
              <a:t>　</a:t>
            </a:r>
            <a:r>
              <a:rPr lang="ja-JP" altLang="en-US" sz="2800" dirty="0" smtClean="0"/>
              <a:t>　</a:t>
            </a:r>
            <a:r>
              <a:rPr lang="en-US" altLang="ja-JP" sz="2800" dirty="0" smtClean="0"/>
              <a:t>1℃/10min</a:t>
            </a:r>
            <a:r>
              <a:rPr lang="ja-JP" altLang="en-US" sz="2800" dirty="0" smtClean="0"/>
              <a:t>、温度範囲</a:t>
            </a:r>
            <a:r>
              <a:rPr lang="en-US" altLang="ja-JP" sz="2800" dirty="0" smtClean="0"/>
              <a:t>5℃</a:t>
            </a:r>
          </a:p>
        </p:txBody>
      </p:sp>
      <p:grpSp>
        <p:nvGrpSpPr>
          <p:cNvPr id="4" name="グループ化 19"/>
          <p:cNvGrpSpPr/>
          <p:nvPr/>
        </p:nvGrpSpPr>
        <p:grpSpPr>
          <a:xfrm>
            <a:off x="4891691" y="3682128"/>
            <a:ext cx="4191029" cy="3188451"/>
            <a:chOff x="-32" y="1500174"/>
            <a:chExt cx="4191029" cy="3188451"/>
          </a:xfrm>
        </p:grpSpPr>
        <p:grpSp>
          <p:nvGrpSpPr>
            <p:cNvPr id="5" name="グループ化 3"/>
            <p:cNvGrpSpPr/>
            <p:nvPr/>
          </p:nvGrpSpPr>
          <p:grpSpPr>
            <a:xfrm>
              <a:off x="-32" y="1500174"/>
              <a:ext cx="4191029" cy="3188451"/>
              <a:chOff x="142844" y="1857364"/>
              <a:chExt cx="4191029" cy="3188451"/>
            </a:xfrm>
          </p:grpSpPr>
          <p:pic>
            <p:nvPicPr>
              <p:cNvPr id="8" name="Picture 2" descr="E:\DCIM\101_PANA\P1010111.JPG"/>
              <p:cNvPicPr>
                <a:picLocks noChangeAspect="1" noChangeArrowheads="1"/>
              </p:cNvPicPr>
              <p:nvPr/>
            </p:nvPicPr>
            <p:blipFill>
              <a:blip r:embed="rId2" cstate="print"/>
              <a:srcRect/>
              <a:stretch>
                <a:fillRect/>
              </a:stretch>
            </p:blipFill>
            <p:spPr bwMode="auto">
              <a:xfrm>
                <a:off x="142844" y="1857364"/>
                <a:ext cx="4191029" cy="3143272"/>
              </a:xfrm>
              <a:prstGeom prst="rect">
                <a:avLst/>
              </a:prstGeom>
              <a:noFill/>
            </p:spPr>
          </p:pic>
          <p:grpSp>
            <p:nvGrpSpPr>
              <p:cNvPr id="9" name="グループ化 9"/>
              <p:cNvGrpSpPr/>
              <p:nvPr/>
            </p:nvGrpSpPr>
            <p:grpSpPr>
              <a:xfrm>
                <a:off x="2143108" y="3775006"/>
                <a:ext cx="2143140" cy="1187229"/>
                <a:chOff x="1389858" y="3692384"/>
                <a:chExt cx="2143140" cy="1187229"/>
              </a:xfrm>
            </p:grpSpPr>
            <p:cxnSp>
              <p:nvCxnSpPr>
                <p:cNvPr id="13" name="直線矢印コネクタ 5"/>
                <p:cNvCxnSpPr>
                  <a:stCxn id="14" idx="0"/>
                </p:cNvCxnSpPr>
                <p:nvPr/>
              </p:nvCxnSpPr>
              <p:spPr>
                <a:xfrm rot="16200000" flipV="1">
                  <a:off x="1634299" y="3590819"/>
                  <a:ext cx="725564" cy="9286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 Box 4"/>
                <p:cNvSpPr txBox="1">
                  <a:spLocks noChangeArrowheads="1"/>
                </p:cNvSpPr>
                <p:nvPr/>
              </p:nvSpPr>
              <p:spPr bwMode="auto">
                <a:xfrm>
                  <a:off x="1389858" y="4417948"/>
                  <a:ext cx="2143140" cy="46166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ja-JP" altLang="en-US" sz="2400" b="1" dirty="0" smtClean="0"/>
                    <a:t>センサ</a:t>
                  </a:r>
                  <a:endParaRPr lang="ja-JP" altLang="en-US" sz="2400" b="1" dirty="0"/>
                </a:p>
              </p:txBody>
            </p:sp>
          </p:grpSp>
          <p:grpSp>
            <p:nvGrpSpPr>
              <p:cNvPr id="10" name="グループ化 9"/>
              <p:cNvGrpSpPr/>
              <p:nvPr/>
            </p:nvGrpSpPr>
            <p:grpSpPr>
              <a:xfrm>
                <a:off x="285720" y="3714753"/>
                <a:ext cx="1500198" cy="1331062"/>
                <a:chOff x="2071670" y="988925"/>
                <a:chExt cx="1500198" cy="1331062"/>
              </a:xfrm>
            </p:grpSpPr>
            <p:cxnSp>
              <p:nvCxnSpPr>
                <p:cNvPr id="11" name="直線矢印コネクタ 10"/>
                <p:cNvCxnSpPr>
                  <a:stCxn id="12" idx="0"/>
                </p:cNvCxnSpPr>
                <p:nvPr/>
              </p:nvCxnSpPr>
              <p:spPr>
                <a:xfrm rot="5400000" flipH="1" flipV="1">
                  <a:off x="2911067" y="899626"/>
                  <a:ext cx="500066" cy="6786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 Box 4"/>
                <p:cNvSpPr txBox="1">
                  <a:spLocks noChangeArrowheads="1"/>
                </p:cNvSpPr>
                <p:nvPr/>
              </p:nvSpPr>
              <p:spPr bwMode="auto">
                <a:xfrm>
                  <a:off x="2071670" y="1488990"/>
                  <a:ext cx="1500198" cy="830997"/>
                </a:xfrm>
                <a:prstGeom prst="rect">
                  <a:avLst/>
                </a:prstGeom>
                <a:solidFill>
                  <a:schemeClr val="bg1"/>
                </a:solidFill>
                <a:ln w="9525">
                  <a:noFill/>
                  <a:miter lim="800000"/>
                  <a:headEnd/>
                  <a:tailEnd/>
                </a:ln>
                <a:effectLst/>
              </p:spPr>
              <p:txBody>
                <a:bodyPr wrap="square">
                  <a:spAutoFit/>
                </a:bodyPr>
                <a:lstStyle/>
                <a:p>
                  <a:pPr algn="ctr">
                    <a:spcBef>
                      <a:spcPct val="50000"/>
                    </a:spcBef>
                  </a:pPr>
                  <a:r>
                    <a:rPr lang="ja-JP" altLang="en-US" sz="2400" b="1" dirty="0" smtClean="0"/>
                    <a:t>低熱膨張ガラス</a:t>
                  </a:r>
                  <a:endParaRPr lang="ja-JP" altLang="en-US" sz="2400" b="1" dirty="0"/>
                </a:p>
              </p:txBody>
            </p:sp>
          </p:grpSp>
        </p:grpSp>
        <p:cxnSp>
          <p:nvCxnSpPr>
            <p:cNvPr id="6" name="直線矢印コネクタ 5"/>
            <p:cNvCxnSpPr/>
            <p:nvPr/>
          </p:nvCxnSpPr>
          <p:spPr>
            <a:xfrm rot="10800000" flipV="1">
              <a:off x="2214546" y="2571744"/>
              <a:ext cx="857256" cy="7143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3000364" y="2357430"/>
              <a:ext cx="1190633" cy="46166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ja-JP" altLang="en-US" sz="2400" b="1" dirty="0" smtClean="0"/>
                <a:t>導体板</a:t>
              </a:r>
              <a:endParaRPr lang="ja-JP" altLang="en-US" sz="2400" b="1" dirty="0"/>
            </a:p>
          </p:txBody>
        </p:sp>
      </p:grpSp>
    </p:spTree>
    <p:extLst>
      <p:ext uri="{BB962C8B-B14F-4D97-AF65-F5344CB8AC3E}">
        <p14:creationId xmlns:p14="http://schemas.microsoft.com/office/powerpoint/2010/main" val="6463804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Autofit/>
          </a:bodyPr>
          <a:lstStyle/>
          <a:p>
            <a:r>
              <a:rPr lang="ja-JP" altLang="en-US" sz="3600" dirty="0" smtClean="0">
                <a:solidFill>
                  <a:srgbClr val="0000FF"/>
                </a:solidFill>
              </a:rPr>
              <a:t>昨年度までの研究</a:t>
            </a:r>
            <a:r>
              <a:rPr lang="en-US" altLang="ja-JP" sz="3600" dirty="0" smtClean="0">
                <a:solidFill>
                  <a:srgbClr val="0000FF"/>
                </a:solidFill>
              </a:rPr>
              <a:t/>
            </a:r>
            <a:br>
              <a:rPr lang="en-US" altLang="ja-JP" sz="3600" dirty="0" smtClean="0">
                <a:solidFill>
                  <a:srgbClr val="0000FF"/>
                </a:solidFill>
              </a:rPr>
            </a:br>
            <a:r>
              <a:rPr lang="ja-JP" altLang="en-US" sz="3600" dirty="0" smtClean="0">
                <a:solidFill>
                  <a:srgbClr val="0000FF"/>
                </a:solidFill>
              </a:rPr>
              <a:t>実験１（</a:t>
            </a:r>
            <a:r>
              <a:rPr lang="en-US" altLang="ja-JP" sz="3600" dirty="0">
                <a:solidFill>
                  <a:srgbClr val="0000FF"/>
                </a:solidFill>
              </a:rPr>
              <a:t>1℃/</a:t>
            </a:r>
            <a:r>
              <a:rPr lang="en-US" altLang="ja-JP" sz="3600" dirty="0" smtClean="0">
                <a:solidFill>
                  <a:srgbClr val="0000FF"/>
                </a:solidFill>
              </a:rPr>
              <a:t>hour</a:t>
            </a:r>
            <a:r>
              <a:rPr lang="ja-JP" altLang="en-US" sz="3600" dirty="0" smtClean="0">
                <a:solidFill>
                  <a:srgbClr val="0000FF"/>
                </a:solidFill>
              </a:rPr>
              <a:t>、温度</a:t>
            </a:r>
            <a:r>
              <a:rPr lang="ja-JP" altLang="en-US" sz="3600" dirty="0">
                <a:solidFill>
                  <a:srgbClr val="0000FF"/>
                </a:solidFill>
              </a:rPr>
              <a:t>範囲</a:t>
            </a:r>
            <a:r>
              <a:rPr lang="en-US" altLang="ja-JP" sz="3600" dirty="0">
                <a:solidFill>
                  <a:srgbClr val="0000FF"/>
                </a:solidFill>
              </a:rPr>
              <a:t>20</a:t>
            </a:r>
            <a:r>
              <a:rPr lang="en-US" altLang="ja-JP" sz="3600" dirty="0" smtClean="0">
                <a:solidFill>
                  <a:srgbClr val="0000FF"/>
                </a:solidFill>
              </a:rPr>
              <a:t>℃</a:t>
            </a:r>
            <a:r>
              <a:rPr lang="ja-JP" altLang="en-US" sz="3600" dirty="0" smtClean="0">
                <a:solidFill>
                  <a:srgbClr val="0000FF"/>
                </a:solidFill>
              </a:rPr>
              <a:t>）</a:t>
            </a:r>
            <a:endParaRPr kumimoji="1" lang="ja-JP" altLang="en-US" sz="3600" dirty="0">
              <a:solidFill>
                <a:srgbClr val="0000FF"/>
              </a:solidFill>
            </a:endParaRPr>
          </a:p>
        </p:txBody>
      </p:sp>
      <p:grpSp>
        <p:nvGrpSpPr>
          <p:cNvPr id="17" name="図形グループ 16"/>
          <p:cNvGrpSpPr/>
          <p:nvPr/>
        </p:nvGrpSpPr>
        <p:grpSpPr>
          <a:xfrm>
            <a:off x="-1" y="2154329"/>
            <a:ext cx="9597201" cy="4714908"/>
            <a:chOff x="41787" y="1338999"/>
            <a:chExt cx="9745187" cy="4917080"/>
          </a:xfrm>
        </p:grpSpPr>
        <p:pic>
          <p:nvPicPr>
            <p:cNvPr id="4" name="Picture 3" descr="C:\Users\rochiqa\Documents\sensor\okayama.gif"/>
            <p:cNvPicPr>
              <a:picLocks noChangeAspect="1" noChangeArrowheads="1"/>
            </p:cNvPicPr>
            <p:nvPr/>
          </p:nvPicPr>
          <p:blipFill>
            <a:blip r:embed="rId2"/>
            <a:srcRect/>
            <a:stretch>
              <a:fillRect/>
            </a:stretch>
          </p:blipFill>
          <p:spPr bwMode="auto">
            <a:xfrm>
              <a:off x="928662" y="1541171"/>
              <a:ext cx="6286543" cy="4714908"/>
            </a:xfrm>
            <a:prstGeom prst="rect">
              <a:avLst/>
            </a:prstGeom>
            <a:noFill/>
          </p:spPr>
        </p:pic>
        <p:grpSp>
          <p:nvGrpSpPr>
            <p:cNvPr id="5" name="グループ化 3"/>
            <p:cNvGrpSpPr/>
            <p:nvPr/>
          </p:nvGrpSpPr>
          <p:grpSpPr>
            <a:xfrm>
              <a:off x="7286645" y="2095663"/>
              <a:ext cx="2500329" cy="1040298"/>
              <a:chOff x="7141361" y="1181381"/>
              <a:chExt cx="3432663" cy="1428210"/>
            </a:xfrm>
          </p:grpSpPr>
          <p:cxnSp>
            <p:nvCxnSpPr>
              <p:cNvPr id="6" name="直線コネクタ 5"/>
              <p:cNvCxnSpPr/>
              <p:nvPr/>
            </p:nvCxnSpPr>
            <p:spPr>
              <a:xfrm>
                <a:off x="7143768" y="1505809"/>
                <a:ext cx="714380"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141361" y="2283574"/>
                <a:ext cx="71438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864918" y="1891270"/>
                <a:ext cx="1961522" cy="718321"/>
              </a:xfrm>
              <a:prstGeom prst="rect">
                <a:avLst/>
              </a:prstGeom>
              <a:noFill/>
            </p:spPr>
            <p:txBody>
              <a:bodyPr vert="horz" wrap="square" rtlCol="0">
                <a:spAutoFit/>
              </a:bodyPr>
              <a:lstStyle/>
              <a:p>
                <a:r>
                  <a:rPr lang="ja-JP" altLang="en-US" sz="2800" dirty="0" smtClean="0">
                    <a:solidFill>
                      <a:srgbClr val="00B050"/>
                    </a:solidFill>
                  </a:rPr>
                  <a:t>センサ</a:t>
                </a:r>
                <a:r>
                  <a:rPr lang="en-US" altLang="ja-JP" sz="2800" dirty="0" smtClean="0">
                    <a:solidFill>
                      <a:srgbClr val="00B050"/>
                    </a:solidFill>
                  </a:rPr>
                  <a:t>B</a:t>
                </a:r>
                <a:endParaRPr kumimoji="1" lang="en-US" altLang="ja-JP" sz="2800" dirty="0" smtClean="0">
                  <a:solidFill>
                    <a:srgbClr val="00B050"/>
                  </a:solidFill>
                </a:endParaRPr>
              </a:p>
            </p:txBody>
          </p:sp>
          <p:sp>
            <p:nvSpPr>
              <p:cNvPr id="9" name="テキスト ボックス 8"/>
              <p:cNvSpPr txBox="1"/>
              <p:nvPr/>
            </p:nvSpPr>
            <p:spPr>
              <a:xfrm>
                <a:off x="7858147" y="1181381"/>
                <a:ext cx="2715877" cy="718320"/>
              </a:xfrm>
              <a:prstGeom prst="rect">
                <a:avLst/>
              </a:prstGeom>
              <a:noFill/>
            </p:spPr>
            <p:txBody>
              <a:bodyPr vert="horz" wrap="square" rtlCol="0">
                <a:spAutoFit/>
              </a:bodyPr>
              <a:lstStyle/>
              <a:p>
                <a:r>
                  <a:rPr lang="ja-JP" altLang="en-US" sz="2800" dirty="0" smtClean="0">
                    <a:solidFill>
                      <a:srgbClr val="FF0000"/>
                    </a:solidFill>
                  </a:rPr>
                  <a:t>センサ</a:t>
                </a:r>
                <a:r>
                  <a:rPr lang="en-US" altLang="ja-JP" sz="2800" dirty="0" smtClean="0">
                    <a:solidFill>
                      <a:srgbClr val="FF0000"/>
                    </a:solidFill>
                  </a:rPr>
                  <a:t>A</a:t>
                </a:r>
                <a:endParaRPr kumimoji="1" lang="en-US" altLang="ja-JP" sz="2800" dirty="0" smtClean="0">
                  <a:solidFill>
                    <a:srgbClr val="FF0000"/>
                  </a:solidFill>
                </a:endParaRPr>
              </a:p>
            </p:txBody>
          </p:sp>
        </p:grpSp>
        <p:cxnSp>
          <p:nvCxnSpPr>
            <p:cNvPr id="10" name="直線矢印コネクタ 9"/>
            <p:cNvCxnSpPr>
              <a:stCxn id="11" idx="3"/>
            </p:cNvCxnSpPr>
            <p:nvPr/>
          </p:nvCxnSpPr>
          <p:spPr>
            <a:xfrm>
              <a:off x="1469982" y="2373823"/>
              <a:ext cx="0" cy="2870445"/>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1787" y="2100995"/>
              <a:ext cx="1428195" cy="545655"/>
            </a:xfrm>
            <a:prstGeom prst="rect">
              <a:avLst/>
            </a:prstGeom>
            <a:noFill/>
          </p:spPr>
          <p:txBody>
            <a:bodyPr vert="horz" wrap="square" rtlCol="0">
              <a:spAutoFit/>
            </a:bodyPr>
            <a:lstStyle/>
            <a:p>
              <a:r>
                <a:rPr lang="en-US" altLang="ja-JP" sz="2800" dirty="0" smtClean="0">
                  <a:solidFill>
                    <a:srgbClr val="FF0000"/>
                  </a:solidFill>
                </a:rPr>
                <a:t>60</a:t>
              </a:r>
              <a:r>
                <a:rPr kumimoji="1" lang="en-US" altLang="ja-JP" sz="2800" dirty="0" smtClean="0">
                  <a:solidFill>
                    <a:srgbClr val="FF0000"/>
                  </a:solidFill>
                </a:rPr>
                <a:t>0 nm</a:t>
              </a:r>
            </a:p>
          </p:txBody>
        </p:sp>
        <p:cxnSp>
          <p:nvCxnSpPr>
            <p:cNvPr id="12" name="直線コネクタ 11"/>
            <p:cNvCxnSpPr/>
            <p:nvPr/>
          </p:nvCxnSpPr>
          <p:spPr>
            <a:xfrm>
              <a:off x="7286645" y="3468840"/>
              <a:ext cx="520350" cy="1157"/>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786711" y="3184245"/>
              <a:ext cx="1428760" cy="523220"/>
            </a:xfrm>
            <a:prstGeom prst="rect">
              <a:avLst/>
            </a:prstGeom>
            <a:noFill/>
          </p:spPr>
          <p:txBody>
            <a:bodyPr vert="horz" wrap="square" rtlCol="0">
              <a:spAutoFit/>
            </a:bodyPr>
            <a:lstStyle/>
            <a:p>
              <a:r>
                <a:rPr kumimoji="1" lang="ja-JP" altLang="en-US" sz="2800" dirty="0" smtClean="0">
                  <a:solidFill>
                    <a:srgbClr val="00B0F0"/>
                  </a:solidFill>
                </a:rPr>
                <a:t>温度</a:t>
              </a:r>
              <a:endParaRPr kumimoji="1" lang="en-US" altLang="ja-JP" sz="2800" dirty="0" smtClean="0">
                <a:solidFill>
                  <a:srgbClr val="00B0F0"/>
                </a:solidFill>
              </a:endParaRPr>
            </a:p>
          </p:txBody>
        </p:sp>
        <p:cxnSp>
          <p:nvCxnSpPr>
            <p:cNvPr id="14" name="直線矢印コネクタ 13"/>
            <p:cNvCxnSpPr/>
            <p:nvPr/>
          </p:nvCxnSpPr>
          <p:spPr>
            <a:xfrm rot="5400000">
              <a:off x="5215736" y="3827187"/>
              <a:ext cx="3571106" cy="794"/>
            </a:xfrm>
            <a:prstGeom prst="straightConnector1">
              <a:avLst/>
            </a:prstGeom>
            <a:ln w="635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000892" y="4518413"/>
              <a:ext cx="1428760" cy="523220"/>
            </a:xfrm>
            <a:prstGeom prst="rect">
              <a:avLst/>
            </a:prstGeom>
            <a:noFill/>
          </p:spPr>
          <p:txBody>
            <a:bodyPr vert="horz" wrap="square" rtlCol="0">
              <a:spAutoFit/>
            </a:bodyPr>
            <a:lstStyle/>
            <a:p>
              <a:r>
                <a:rPr lang="en-US" altLang="ja-JP" sz="2800" dirty="0" smtClean="0">
                  <a:solidFill>
                    <a:srgbClr val="00B0F0"/>
                  </a:solidFill>
                </a:rPr>
                <a:t>20</a:t>
              </a:r>
              <a:r>
                <a:rPr lang="ja-JP" altLang="en-US" sz="2800" dirty="0" smtClean="0">
                  <a:solidFill>
                    <a:srgbClr val="00B0F0"/>
                  </a:solidFill>
                </a:rPr>
                <a:t>℃</a:t>
              </a:r>
              <a:endParaRPr kumimoji="1" lang="en-US" altLang="ja-JP" sz="2800" dirty="0" smtClean="0">
                <a:solidFill>
                  <a:srgbClr val="00B0F0"/>
                </a:solidFill>
              </a:endParaRPr>
            </a:p>
          </p:txBody>
        </p:sp>
        <p:sp>
          <p:nvSpPr>
            <p:cNvPr id="16" name="テキスト ボックス 15"/>
            <p:cNvSpPr txBox="1"/>
            <p:nvPr/>
          </p:nvSpPr>
          <p:spPr>
            <a:xfrm>
              <a:off x="2000231" y="1338999"/>
              <a:ext cx="4563846" cy="481461"/>
            </a:xfrm>
            <a:prstGeom prst="rect">
              <a:avLst/>
            </a:prstGeom>
            <a:noFill/>
          </p:spPr>
          <p:txBody>
            <a:bodyPr wrap="square" rtlCol="0">
              <a:spAutoFit/>
            </a:bodyPr>
            <a:lstStyle/>
            <a:p>
              <a:r>
                <a:rPr lang="ja-JP" altLang="en-US" sz="2400" b="1" dirty="0" smtClean="0"/>
                <a:t>センサ出力値と温度の時間変化</a:t>
              </a:r>
              <a:endParaRPr kumimoji="1" lang="ja-JP" altLang="en-US" sz="2400" b="1" dirty="0"/>
            </a:p>
          </p:txBody>
        </p:sp>
      </p:grpSp>
      <p:sp>
        <p:nvSpPr>
          <p:cNvPr id="18" name="コンテンツ プレースホルダー 2"/>
          <p:cNvSpPr>
            <a:spLocks noGrp="1"/>
          </p:cNvSpPr>
          <p:nvPr>
            <p:ph idx="1"/>
          </p:nvPr>
        </p:nvSpPr>
        <p:spPr>
          <a:xfrm>
            <a:off x="457200" y="1527206"/>
            <a:ext cx="8229600" cy="963872"/>
          </a:xfrm>
        </p:spPr>
        <p:txBody>
          <a:bodyPr>
            <a:normAutofit/>
          </a:bodyPr>
          <a:lstStyle/>
          <a:p>
            <a:pPr marL="0" indent="0" algn="ctr">
              <a:buNone/>
            </a:pPr>
            <a:r>
              <a:rPr lang="ja-JP" altLang="en-US" dirty="0" smtClean="0">
                <a:solidFill>
                  <a:srgbClr val="FF0000"/>
                </a:solidFill>
              </a:rPr>
              <a:t>実験</a:t>
            </a:r>
            <a:r>
              <a:rPr kumimoji="1" lang="ja-JP" altLang="en-US" dirty="0" smtClean="0">
                <a:solidFill>
                  <a:srgbClr val="FF0000"/>
                </a:solidFill>
              </a:rPr>
              <a:t>結果</a:t>
            </a:r>
            <a:endParaRPr kumimoji="1" lang="ja-JP" altLang="en-US" dirty="0">
              <a:solidFill>
                <a:srgbClr val="FF0000"/>
              </a:solidFill>
            </a:endParaRPr>
          </a:p>
        </p:txBody>
      </p:sp>
      <p:cxnSp>
        <p:nvCxnSpPr>
          <p:cNvPr id="19" name="直線矢印コネクタ 18"/>
          <p:cNvCxnSpPr/>
          <p:nvPr/>
        </p:nvCxnSpPr>
        <p:spPr>
          <a:xfrm flipH="1">
            <a:off x="1828201" y="6686884"/>
            <a:ext cx="4595043"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318867" y="6160700"/>
            <a:ext cx="1407063" cy="523220"/>
          </a:xfrm>
          <a:prstGeom prst="rect">
            <a:avLst/>
          </a:prstGeom>
          <a:noFill/>
        </p:spPr>
        <p:txBody>
          <a:bodyPr vert="horz" wrap="square" rtlCol="0">
            <a:spAutoFit/>
          </a:bodyPr>
          <a:lstStyle/>
          <a:p>
            <a:r>
              <a:rPr lang="en-US" altLang="ja-JP" sz="2800" dirty="0" smtClean="0"/>
              <a:t>50 h</a:t>
            </a:r>
            <a:endParaRPr kumimoji="1" lang="en-US" altLang="ja-JP" sz="2800" dirty="0" smtClean="0"/>
          </a:p>
        </p:txBody>
      </p:sp>
      <p:sp>
        <p:nvSpPr>
          <p:cNvPr id="25" name="テキスト ボックス 24"/>
          <p:cNvSpPr txBox="1"/>
          <p:nvPr/>
        </p:nvSpPr>
        <p:spPr>
          <a:xfrm>
            <a:off x="3595771" y="2853729"/>
            <a:ext cx="2614017" cy="954107"/>
          </a:xfrm>
          <a:prstGeom prst="rect">
            <a:avLst/>
          </a:prstGeom>
          <a:solidFill>
            <a:srgbClr val="FFFF00"/>
          </a:solidFill>
        </p:spPr>
        <p:txBody>
          <a:bodyPr wrap="none" rtlCol="0">
            <a:spAutoFit/>
          </a:bodyPr>
          <a:lstStyle/>
          <a:p>
            <a:r>
              <a:rPr lang="ja-JP" altLang="en-US" sz="2800" dirty="0" smtClean="0">
                <a:solidFill>
                  <a:srgbClr val="FF0000"/>
                </a:solidFill>
              </a:rPr>
              <a:t>発振数と温度は</a:t>
            </a:r>
            <a:endParaRPr lang="en-US" altLang="ja-JP" sz="2800" dirty="0" smtClean="0">
              <a:solidFill>
                <a:srgbClr val="FF0000"/>
              </a:solidFill>
            </a:endParaRPr>
          </a:p>
          <a:p>
            <a:r>
              <a:rPr lang="ja-JP" altLang="en-US" sz="2800" dirty="0" smtClean="0">
                <a:solidFill>
                  <a:srgbClr val="FF0000"/>
                </a:solidFill>
              </a:rPr>
              <a:t>負</a:t>
            </a:r>
            <a:r>
              <a:rPr kumimoji="1" lang="ja-JP" altLang="en-US" sz="2800" dirty="0" smtClean="0">
                <a:solidFill>
                  <a:srgbClr val="FF0000"/>
                </a:solidFill>
              </a:rPr>
              <a:t>の相関・線形</a:t>
            </a:r>
            <a:endParaRPr kumimoji="1" lang="ja-JP" altLang="en-US" sz="2800" dirty="0">
              <a:solidFill>
                <a:srgbClr val="FF0000"/>
              </a:solidFill>
            </a:endParaRPr>
          </a:p>
        </p:txBody>
      </p:sp>
    </p:spTree>
    <p:extLst>
      <p:ext uri="{BB962C8B-B14F-4D97-AF65-F5344CB8AC3E}">
        <p14:creationId xmlns:p14="http://schemas.microsoft.com/office/powerpoint/2010/main" val="4140388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Autofit/>
          </a:bodyPr>
          <a:lstStyle/>
          <a:p>
            <a:r>
              <a:rPr lang="ja-JP" altLang="en-US" sz="3600" dirty="0" smtClean="0">
                <a:solidFill>
                  <a:srgbClr val="0000FF"/>
                </a:solidFill>
              </a:rPr>
              <a:t>昨年度までの研究</a:t>
            </a:r>
            <a:r>
              <a:rPr lang="en-US" altLang="ja-JP" sz="3600" dirty="0">
                <a:solidFill>
                  <a:srgbClr val="0000FF"/>
                </a:solidFill>
              </a:rPr>
              <a:t/>
            </a:r>
            <a:br>
              <a:rPr lang="en-US" altLang="ja-JP" sz="3600" dirty="0">
                <a:solidFill>
                  <a:srgbClr val="0000FF"/>
                </a:solidFill>
              </a:rPr>
            </a:br>
            <a:r>
              <a:rPr lang="ja-JP" altLang="en-US" sz="3600" dirty="0" smtClean="0">
                <a:solidFill>
                  <a:srgbClr val="0000FF"/>
                </a:solidFill>
              </a:rPr>
              <a:t>実験</a:t>
            </a:r>
            <a:r>
              <a:rPr lang="ja-JP" altLang="en-US" sz="3600" dirty="0">
                <a:solidFill>
                  <a:srgbClr val="0000FF"/>
                </a:solidFill>
              </a:rPr>
              <a:t>１（</a:t>
            </a:r>
            <a:r>
              <a:rPr lang="en-US" altLang="ja-JP" sz="3600" dirty="0">
                <a:solidFill>
                  <a:srgbClr val="0000FF"/>
                </a:solidFill>
              </a:rPr>
              <a:t>1℃/hour</a:t>
            </a:r>
            <a:r>
              <a:rPr lang="ja-JP" altLang="en-US" sz="3600" dirty="0">
                <a:solidFill>
                  <a:srgbClr val="0000FF"/>
                </a:solidFill>
              </a:rPr>
              <a:t>、温度範囲</a:t>
            </a:r>
            <a:r>
              <a:rPr lang="en-US" altLang="ja-JP" sz="3600" dirty="0">
                <a:solidFill>
                  <a:srgbClr val="0000FF"/>
                </a:solidFill>
              </a:rPr>
              <a:t>20℃</a:t>
            </a:r>
            <a:r>
              <a:rPr lang="ja-JP" altLang="en-US" sz="3600" dirty="0">
                <a:solidFill>
                  <a:srgbClr val="0000FF"/>
                </a:solidFill>
              </a:rPr>
              <a:t>）</a:t>
            </a:r>
            <a:endParaRPr kumimoji="1" lang="ja-JP" altLang="en-US" sz="3600" dirty="0">
              <a:solidFill>
                <a:srgbClr val="0000FF"/>
              </a:solidFill>
            </a:endParaRPr>
          </a:p>
        </p:txBody>
      </p:sp>
      <p:sp>
        <p:nvSpPr>
          <p:cNvPr id="18" name="コンテンツ プレースホルダー 2"/>
          <p:cNvSpPr>
            <a:spLocks noGrp="1"/>
          </p:cNvSpPr>
          <p:nvPr>
            <p:ph idx="1"/>
          </p:nvPr>
        </p:nvSpPr>
        <p:spPr>
          <a:xfrm>
            <a:off x="0" y="1454211"/>
            <a:ext cx="9144000" cy="963872"/>
          </a:xfrm>
        </p:spPr>
        <p:txBody>
          <a:bodyPr>
            <a:normAutofit/>
          </a:bodyPr>
          <a:lstStyle/>
          <a:p>
            <a:pPr marL="0" indent="0" algn="ctr">
              <a:buNone/>
            </a:pPr>
            <a:r>
              <a:rPr lang="ja-JP" altLang="en-US" dirty="0" smtClean="0">
                <a:solidFill>
                  <a:srgbClr val="FF0000"/>
                </a:solidFill>
              </a:rPr>
              <a:t>センサ</a:t>
            </a:r>
            <a:r>
              <a:rPr lang="en-US" altLang="ja-JP" dirty="0" smtClean="0">
                <a:solidFill>
                  <a:srgbClr val="FF0000"/>
                </a:solidFill>
              </a:rPr>
              <a:t>B</a:t>
            </a:r>
            <a:r>
              <a:rPr lang="ja-JP" altLang="en-US" dirty="0" smtClean="0">
                <a:solidFill>
                  <a:srgbClr val="FF0000"/>
                </a:solidFill>
              </a:rPr>
              <a:t>をリファレンスとしてセンサ</a:t>
            </a:r>
            <a:r>
              <a:rPr lang="en-US" altLang="ja-JP" dirty="0" smtClean="0">
                <a:solidFill>
                  <a:srgbClr val="FF0000"/>
                </a:solidFill>
              </a:rPr>
              <a:t>A</a:t>
            </a:r>
            <a:r>
              <a:rPr lang="ja-JP" altLang="en-US" dirty="0" smtClean="0">
                <a:solidFill>
                  <a:srgbClr val="FF0000"/>
                </a:solidFill>
              </a:rPr>
              <a:t>の値を補正</a:t>
            </a:r>
            <a:endParaRPr kumimoji="1" lang="ja-JP" altLang="en-US" dirty="0">
              <a:solidFill>
                <a:srgbClr val="FF0000"/>
              </a:solidFill>
            </a:endParaRPr>
          </a:p>
        </p:txBody>
      </p:sp>
      <p:grpSp>
        <p:nvGrpSpPr>
          <p:cNvPr id="19" name="図形グループ 18"/>
          <p:cNvGrpSpPr/>
          <p:nvPr/>
        </p:nvGrpSpPr>
        <p:grpSpPr>
          <a:xfrm>
            <a:off x="-4731" y="2131488"/>
            <a:ext cx="9410478" cy="4736833"/>
            <a:chOff x="142844" y="824195"/>
            <a:chExt cx="10032398" cy="4890805"/>
          </a:xfrm>
        </p:grpSpPr>
        <p:pic>
          <p:nvPicPr>
            <p:cNvPr id="20" name="Picture 2" descr="C:\Users\rochiqa\Documents\sensor\okayama2.gif"/>
            <p:cNvPicPr>
              <a:picLocks noChangeAspect="1" noChangeArrowheads="1"/>
            </p:cNvPicPr>
            <p:nvPr/>
          </p:nvPicPr>
          <p:blipFill>
            <a:blip r:embed="rId3"/>
            <a:srcRect/>
            <a:stretch>
              <a:fillRect/>
            </a:stretch>
          </p:blipFill>
          <p:spPr bwMode="auto">
            <a:xfrm>
              <a:off x="1214414" y="1143000"/>
              <a:ext cx="6096000" cy="4572000"/>
            </a:xfrm>
            <a:prstGeom prst="rect">
              <a:avLst/>
            </a:prstGeom>
            <a:noFill/>
          </p:spPr>
        </p:pic>
        <p:grpSp>
          <p:nvGrpSpPr>
            <p:cNvPr id="21" name="グループ化 3"/>
            <p:cNvGrpSpPr/>
            <p:nvPr/>
          </p:nvGrpSpPr>
          <p:grpSpPr>
            <a:xfrm>
              <a:off x="7281299" y="1613896"/>
              <a:ext cx="2893943" cy="1435072"/>
              <a:chOff x="7134023" y="1181381"/>
              <a:chExt cx="3973050" cy="1970180"/>
            </a:xfrm>
          </p:grpSpPr>
          <p:cxnSp>
            <p:nvCxnSpPr>
              <p:cNvPr id="29" name="直線コネクタ 28"/>
              <p:cNvCxnSpPr/>
              <p:nvPr/>
            </p:nvCxnSpPr>
            <p:spPr>
              <a:xfrm>
                <a:off x="7143768" y="1505809"/>
                <a:ext cx="714380"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134023" y="2825525"/>
                <a:ext cx="714381"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925970" y="2433243"/>
                <a:ext cx="1961522" cy="718318"/>
              </a:xfrm>
              <a:prstGeom prst="rect">
                <a:avLst/>
              </a:prstGeom>
              <a:noFill/>
            </p:spPr>
            <p:txBody>
              <a:bodyPr vert="horz" wrap="square" rtlCol="0">
                <a:spAutoFit/>
              </a:bodyPr>
              <a:lstStyle/>
              <a:p>
                <a:r>
                  <a:rPr kumimoji="1" lang="ja-JP" altLang="en-US" sz="2800" dirty="0" smtClean="0">
                    <a:solidFill>
                      <a:srgbClr val="00B050"/>
                    </a:solidFill>
                  </a:rPr>
                  <a:t>温度</a:t>
                </a:r>
                <a:endParaRPr kumimoji="1" lang="en-US" altLang="ja-JP" sz="2800" dirty="0" smtClean="0">
                  <a:solidFill>
                    <a:srgbClr val="00B050"/>
                  </a:solidFill>
                </a:endParaRPr>
              </a:p>
            </p:txBody>
          </p:sp>
          <p:sp>
            <p:nvSpPr>
              <p:cNvPr id="32" name="テキスト ボックス 31"/>
              <p:cNvSpPr txBox="1"/>
              <p:nvPr/>
            </p:nvSpPr>
            <p:spPr>
              <a:xfrm>
                <a:off x="7858147" y="1181381"/>
                <a:ext cx="3248926" cy="1352451"/>
              </a:xfrm>
              <a:prstGeom prst="rect">
                <a:avLst/>
              </a:prstGeom>
              <a:noFill/>
            </p:spPr>
            <p:txBody>
              <a:bodyPr vert="horz" wrap="square" rtlCol="0">
                <a:spAutoFit/>
              </a:bodyPr>
              <a:lstStyle/>
              <a:p>
                <a:r>
                  <a:rPr lang="ja-JP" altLang="en-US" sz="2800" dirty="0" smtClean="0">
                    <a:solidFill>
                      <a:srgbClr val="FF0000"/>
                    </a:solidFill>
                  </a:rPr>
                  <a:t>センサ</a:t>
                </a:r>
                <a:r>
                  <a:rPr lang="en-US" altLang="ja-JP" sz="2800" dirty="0" smtClean="0">
                    <a:solidFill>
                      <a:srgbClr val="FF0000"/>
                    </a:solidFill>
                  </a:rPr>
                  <a:t>A,B</a:t>
                </a:r>
                <a:r>
                  <a:rPr lang="ja-JP" altLang="en-US" sz="2800" dirty="0" smtClean="0">
                    <a:solidFill>
                      <a:srgbClr val="FF0000"/>
                    </a:solidFill>
                  </a:rPr>
                  <a:t>のカウント差</a:t>
                </a:r>
                <a:endParaRPr lang="en-US" altLang="ja-JP" sz="2800" dirty="0" smtClean="0">
                  <a:solidFill>
                    <a:srgbClr val="FF0000"/>
                  </a:solidFill>
                </a:endParaRPr>
              </a:p>
            </p:txBody>
          </p:sp>
        </p:grpSp>
        <p:cxnSp>
          <p:nvCxnSpPr>
            <p:cNvPr id="22" name="直線矢印コネクタ 21"/>
            <p:cNvCxnSpPr/>
            <p:nvPr/>
          </p:nvCxnSpPr>
          <p:spPr>
            <a:xfrm rot="5400000">
              <a:off x="643704" y="3643314"/>
              <a:ext cx="1285090" cy="794"/>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42844" y="3334408"/>
              <a:ext cx="1214446" cy="540227"/>
            </a:xfrm>
            <a:prstGeom prst="rect">
              <a:avLst/>
            </a:prstGeom>
            <a:noFill/>
          </p:spPr>
          <p:txBody>
            <a:bodyPr vert="horz" wrap="square" rtlCol="0">
              <a:spAutoFit/>
            </a:bodyPr>
            <a:lstStyle/>
            <a:p>
              <a:r>
                <a:rPr lang="en-US" altLang="ja-JP" sz="2800" dirty="0" smtClean="0">
                  <a:solidFill>
                    <a:srgbClr val="FF0000"/>
                  </a:solidFill>
                </a:rPr>
                <a:t>30 </a:t>
              </a:r>
              <a:r>
                <a:rPr kumimoji="1" lang="en-US" altLang="ja-JP" sz="2800" dirty="0" smtClean="0">
                  <a:solidFill>
                    <a:srgbClr val="FF0000"/>
                  </a:solidFill>
                </a:rPr>
                <a:t>nm</a:t>
              </a:r>
            </a:p>
          </p:txBody>
        </p:sp>
        <p:cxnSp>
          <p:nvCxnSpPr>
            <p:cNvPr id="24" name="直線矢印コネクタ 23"/>
            <p:cNvCxnSpPr/>
            <p:nvPr/>
          </p:nvCxnSpPr>
          <p:spPr>
            <a:xfrm rot="5400000">
              <a:off x="5215736" y="3345420"/>
              <a:ext cx="3571106" cy="794"/>
            </a:xfrm>
            <a:prstGeom prst="straightConnector1">
              <a:avLst/>
            </a:prstGeom>
            <a:ln w="635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000892" y="4036646"/>
              <a:ext cx="1428760" cy="523220"/>
            </a:xfrm>
            <a:prstGeom prst="rect">
              <a:avLst/>
            </a:prstGeom>
            <a:noFill/>
          </p:spPr>
          <p:txBody>
            <a:bodyPr vert="horz" wrap="square" rtlCol="0">
              <a:spAutoFit/>
            </a:bodyPr>
            <a:lstStyle/>
            <a:p>
              <a:r>
                <a:rPr lang="en-US" altLang="ja-JP" sz="2800" dirty="0" smtClean="0">
                  <a:solidFill>
                    <a:srgbClr val="00B050"/>
                  </a:solidFill>
                </a:rPr>
                <a:t>20</a:t>
              </a:r>
              <a:r>
                <a:rPr lang="ja-JP" altLang="en-US" sz="2800" dirty="0" smtClean="0">
                  <a:solidFill>
                    <a:srgbClr val="00B050"/>
                  </a:solidFill>
                </a:rPr>
                <a:t>℃</a:t>
              </a:r>
              <a:endParaRPr kumimoji="1" lang="en-US" altLang="ja-JP" sz="2800" dirty="0" smtClean="0">
                <a:solidFill>
                  <a:srgbClr val="00B050"/>
                </a:solidFill>
              </a:endParaRPr>
            </a:p>
          </p:txBody>
        </p:sp>
        <p:sp>
          <p:nvSpPr>
            <p:cNvPr id="26" name="テキスト ボックス 25"/>
            <p:cNvSpPr txBox="1"/>
            <p:nvPr/>
          </p:nvSpPr>
          <p:spPr>
            <a:xfrm>
              <a:off x="1428727" y="824195"/>
              <a:ext cx="5857917" cy="521003"/>
            </a:xfrm>
            <a:prstGeom prst="rect">
              <a:avLst/>
            </a:prstGeom>
            <a:noFill/>
          </p:spPr>
          <p:txBody>
            <a:bodyPr wrap="square" rtlCol="0">
              <a:spAutoFit/>
            </a:bodyPr>
            <a:lstStyle/>
            <a:p>
              <a:r>
                <a:rPr lang="ja-JP" altLang="en-US" sz="2400" b="1" dirty="0" smtClean="0"/>
                <a:t>センサ出力値</a:t>
              </a:r>
              <a:r>
                <a:rPr lang="en-US" altLang="ja-JP" sz="2400" b="1" dirty="0" smtClean="0"/>
                <a:t>(</a:t>
              </a:r>
              <a:r>
                <a:rPr lang="ja-JP" altLang="en-US" sz="2400" b="1" dirty="0" smtClean="0"/>
                <a:t>補正後</a:t>
              </a:r>
              <a:r>
                <a:rPr lang="en-US" altLang="ja-JP" sz="2400" b="1" dirty="0" smtClean="0"/>
                <a:t>)</a:t>
              </a:r>
              <a:r>
                <a:rPr lang="ja-JP" altLang="en-US" sz="2400" b="1" dirty="0" smtClean="0"/>
                <a:t>と温度の時間変化</a:t>
              </a:r>
              <a:endParaRPr kumimoji="1" lang="ja-JP" altLang="en-US" sz="2400" b="1" dirty="0"/>
            </a:p>
          </p:txBody>
        </p:sp>
        <p:cxnSp>
          <p:nvCxnSpPr>
            <p:cNvPr id="27" name="直線矢印コネクタ 26"/>
            <p:cNvCxnSpPr/>
            <p:nvPr/>
          </p:nvCxnSpPr>
          <p:spPr>
            <a:xfrm rot="10800000" flipV="1">
              <a:off x="5143504" y="4429132"/>
              <a:ext cx="928694" cy="9524"/>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143504" y="4500570"/>
              <a:ext cx="928694" cy="540227"/>
            </a:xfrm>
            <a:prstGeom prst="rect">
              <a:avLst/>
            </a:prstGeom>
            <a:noFill/>
          </p:spPr>
          <p:txBody>
            <a:bodyPr wrap="square" rtlCol="0">
              <a:spAutoFit/>
            </a:bodyPr>
            <a:lstStyle/>
            <a:p>
              <a:r>
                <a:rPr kumimoji="1" lang="en-US" altLang="ja-JP" sz="2800" dirty="0" smtClean="0"/>
                <a:t>10 h</a:t>
              </a:r>
              <a:endParaRPr kumimoji="1" lang="ja-JP" altLang="en-US" sz="2800" dirty="0"/>
            </a:p>
          </p:txBody>
        </p:sp>
      </p:grpSp>
      <p:cxnSp>
        <p:nvCxnSpPr>
          <p:cNvPr id="33" name="直線矢印コネクタ 32"/>
          <p:cNvCxnSpPr/>
          <p:nvPr/>
        </p:nvCxnSpPr>
        <p:spPr>
          <a:xfrm flipH="1">
            <a:off x="1541446" y="6686884"/>
            <a:ext cx="4595043"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032112" y="6160700"/>
            <a:ext cx="1407063" cy="523220"/>
          </a:xfrm>
          <a:prstGeom prst="rect">
            <a:avLst/>
          </a:prstGeom>
          <a:noFill/>
        </p:spPr>
        <p:txBody>
          <a:bodyPr vert="horz" wrap="square" rtlCol="0">
            <a:spAutoFit/>
          </a:bodyPr>
          <a:lstStyle/>
          <a:p>
            <a:r>
              <a:rPr lang="en-US" altLang="ja-JP" sz="2800" dirty="0" smtClean="0"/>
              <a:t>50 h</a:t>
            </a:r>
            <a:endParaRPr kumimoji="1" lang="en-US" altLang="ja-JP" sz="2800" dirty="0" smtClean="0"/>
          </a:p>
        </p:txBody>
      </p:sp>
    </p:spTree>
    <p:extLst>
      <p:ext uri="{BB962C8B-B14F-4D97-AF65-F5344CB8AC3E}">
        <p14:creationId xmlns:p14="http://schemas.microsoft.com/office/powerpoint/2010/main" val="36293633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3412</TotalTime>
  <Words>647</Words>
  <Application>Microsoft Macintosh PowerPoint</Application>
  <PresentationFormat>画面に合わせる (4:3)</PresentationFormat>
  <Paragraphs>175</Paragraphs>
  <Slides>18</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0" baseType="lpstr">
      <vt:lpstr>ホワイト</vt:lpstr>
      <vt:lpstr>数式</vt:lpstr>
      <vt:lpstr>分割鏡エッジセンサの開発 進捗状況</vt:lpstr>
      <vt:lpstr>分割鏡制御</vt:lpstr>
      <vt:lpstr>センサの仕組み</vt:lpstr>
      <vt:lpstr>センサの仕組み</vt:lpstr>
      <vt:lpstr>センサの環境依存性</vt:lpstr>
      <vt:lpstr>岡山観測所の気温環境</vt:lpstr>
      <vt:lpstr>昨年度までの研究</vt:lpstr>
      <vt:lpstr>昨年度までの研究 実験１（1℃/hour、温度範囲20℃）</vt:lpstr>
      <vt:lpstr>昨年度までの研究 実験１（1℃/hour、温度範囲20℃）</vt:lpstr>
      <vt:lpstr>昨年度までの研究 実験２（1℃/10min、温度範囲5℃）</vt:lpstr>
      <vt:lpstr>昨年度までの研究 まとめ</vt:lpstr>
      <vt:lpstr>温度特性は一様か？ 〜導体板なしでの温度特性〜</vt:lpstr>
      <vt:lpstr>温度特性は一様か？ 〜距離を変えたときの温度相関〜</vt:lpstr>
      <vt:lpstr>相関が逆転する原因</vt:lpstr>
      <vt:lpstr>まとめ</vt:lpstr>
      <vt:lpstr>PowerPoint プレゼンテーション</vt:lpstr>
      <vt:lpstr>用いた治具</vt:lpstr>
      <vt:lpstr>導体板なしでの温度特性</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岡山3.8m望遠鏡 分割鏡エッジセンサの開発</dc:title>
  <dc:creator>河端 洋人</dc:creator>
  <cp:lastModifiedBy>河端 洋人</cp:lastModifiedBy>
  <cp:revision>130</cp:revision>
  <dcterms:created xsi:type="dcterms:W3CDTF">2013-06-06T08:25:47Z</dcterms:created>
  <dcterms:modified xsi:type="dcterms:W3CDTF">2013-09-07T05:40:06Z</dcterms:modified>
</cp:coreProperties>
</file>