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7" r:id="rId3"/>
    <p:sldId id="294" r:id="rId4"/>
    <p:sldId id="272" r:id="rId5"/>
    <p:sldId id="295" r:id="rId6"/>
    <p:sldId id="299" r:id="rId7"/>
    <p:sldId id="300" r:id="rId8"/>
    <p:sldId id="287" r:id="rId9"/>
    <p:sldId id="296" r:id="rId10"/>
    <p:sldId id="297" r:id="rId11"/>
    <p:sldId id="288" r:id="rId12"/>
    <p:sldId id="298" r:id="rId13"/>
    <p:sldId id="301" r:id="rId14"/>
    <p:sldId id="302" r:id="rId15"/>
    <p:sldId id="303" r:id="rId16"/>
    <p:sldId id="283" r:id="rId1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DC89E-C3DA-4D95-8CB6-CE2755592852}" type="datetimeFigureOut">
              <a:rPr kumimoji="1" lang="ja-JP" altLang="en-US" smtClean="0"/>
              <a:t>2013/9/9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951D1-BC53-4DBB-90DF-906247433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39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951D1-BC53-4DBB-90DF-906247433BE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13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23E2D-107E-4CBD-BF75-D3EFA8E88F42}" type="datetimeFigureOut">
              <a:rPr lang="ja-JP" altLang="en-US"/>
              <a:pPr>
                <a:defRPr/>
              </a:pPr>
              <a:t>2013/9/9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389B3-EBC5-4BDF-9FF0-D43FED5EA9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617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37F66-1DF6-493D-8220-791B7950DFB1}" type="datetimeFigureOut">
              <a:rPr lang="ja-JP" altLang="en-US"/>
              <a:pPr>
                <a:defRPr/>
              </a:pPr>
              <a:t>2013/9/9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D7AA-AED5-4180-B299-4D144D5CD2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48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7F6CD-6C73-4B35-AB1F-CC13009891A3}" type="datetimeFigureOut">
              <a:rPr lang="ja-JP" altLang="en-US"/>
              <a:pPr>
                <a:defRPr/>
              </a:pPr>
              <a:t>2013/9/9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F884-D53F-4AEB-A87F-5D13574CF3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195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EC248-4575-41DF-A765-388CFC4F2F89}" type="datetimeFigureOut">
              <a:rPr lang="ja-JP" altLang="en-US"/>
              <a:pPr>
                <a:defRPr/>
              </a:pPr>
              <a:t>2013/9/9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0DB38-DCDE-4725-BFCF-E5335E463A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145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0C08-255C-44D0-A5A1-9329F356A6CD}" type="datetimeFigureOut">
              <a:rPr lang="ja-JP" altLang="en-US"/>
              <a:pPr>
                <a:defRPr/>
              </a:pPr>
              <a:t>2013/9/9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FD88A-F550-4887-A1FC-666AE50362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687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6F92-55D7-4FDC-ACD6-5ECB7504ECA9}" type="datetimeFigureOut">
              <a:rPr lang="ja-JP" altLang="en-US"/>
              <a:pPr>
                <a:defRPr/>
              </a:pPr>
              <a:t>2013/9/9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A475A-CD99-4259-8AF1-2697F8E2E0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926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094A4-3B8A-4533-BB54-D03BC7DE6430}" type="datetimeFigureOut">
              <a:rPr lang="ja-JP" altLang="en-US"/>
              <a:pPr>
                <a:defRPr/>
              </a:pPr>
              <a:t>2013/9/9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C9B8D-1AB9-482E-A554-86D8CBAF81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580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B7BFF-1DA9-4D35-8AC5-D08C868A4FC0}" type="datetimeFigureOut">
              <a:rPr lang="ja-JP" altLang="en-US"/>
              <a:pPr>
                <a:defRPr/>
              </a:pPr>
              <a:t>2013/9/9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F2D6-3EE6-496B-9503-4776B7D7C3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062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0DE89-57BB-47F7-9505-0326B377DE5C}" type="datetimeFigureOut">
              <a:rPr lang="ja-JP" altLang="en-US"/>
              <a:pPr>
                <a:defRPr/>
              </a:pPr>
              <a:t>2013/9/9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BFD78-B349-49BD-A031-8C9FBDE645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74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9CC03-9838-4EAC-950E-3269A63E0E7A}" type="datetimeFigureOut">
              <a:rPr lang="ja-JP" altLang="en-US"/>
              <a:pPr>
                <a:defRPr/>
              </a:pPr>
              <a:t>2013/9/9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8950A-40B7-4E91-9F84-BA503846E5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7511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0B6D9-613F-42CE-9005-DABB1E09C5DA}" type="datetimeFigureOut">
              <a:rPr lang="ja-JP" altLang="en-US"/>
              <a:pPr>
                <a:defRPr/>
              </a:pPr>
              <a:t>2013/9/9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29F9-C426-4117-9F14-BA4EF265C7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036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0757AF8-0D01-4FBE-B9E0-38B9ED62AF4D}" type="datetimeFigureOut">
              <a:rPr lang="ja-JP" altLang="en-US"/>
              <a:pPr>
                <a:defRPr/>
              </a:pPr>
              <a:t>2013/9/9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A96DDEA-90BC-46B3-8F60-9A8554E6EE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259632" y="1696740"/>
            <a:ext cx="6624736" cy="267765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ja-JP" sz="6000" dirty="0" smtClean="0"/>
              <a:t>3.8m</a:t>
            </a:r>
            <a:r>
              <a:rPr lang="ja-JP" altLang="en-US" sz="6000" dirty="0" smtClean="0"/>
              <a:t>望遠鏡用</a:t>
            </a: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lang="ja-JP" altLang="en-US" sz="6000" dirty="0" smtClean="0"/>
              <a:t>面分光装置開発</a:t>
            </a: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lang="en-US" altLang="ja-JP" sz="4800" dirty="0" smtClean="0"/>
              <a:t>- </a:t>
            </a:r>
            <a:r>
              <a:rPr lang="ja-JP" altLang="en-US" sz="4800" dirty="0" smtClean="0"/>
              <a:t>融着ファイバー試験 </a:t>
            </a:r>
            <a:r>
              <a:rPr lang="en-US" altLang="ja-JP" sz="4800" dirty="0" smtClean="0"/>
              <a:t>-</a:t>
            </a:r>
            <a:endParaRPr lang="ja-JP" altLang="en-US" sz="6000" dirty="0" smtClean="0"/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899592" y="4750916"/>
            <a:ext cx="7344816" cy="622300"/>
          </a:xfrm>
        </p:spPr>
        <p:txBody>
          <a:bodyPr/>
          <a:lstStyle/>
          <a:p>
            <a:pPr eaLnBrk="1" hangingPunct="1"/>
            <a:r>
              <a:rPr lang="ja-JP" altLang="en-US" sz="4000" dirty="0">
                <a:solidFill>
                  <a:schemeClr val="tx1"/>
                </a:solidFill>
              </a:rPr>
              <a:t>松林 和也、太田 </a:t>
            </a:r>
            <a:r>
              <a:rPr lang="ja-JP" altLang="en-US" sz="4000" dirty="0" smtClean="0">
                <a:solidFill>
                  <a:schemeClr val="tx1"/>
                </a:solidFill>
              </a:rPr>
              <a:t>耕司 </a:t>
            </a:r>
            <a:r>
              <a:rPr lang="en-US" altLang="ja-JP" sz="4000" dirty="0" smtClean="0">
                <a:solidFill>
                  <a:schemeClr val="tx1"/>
                </a:solidFill>
              </a:rPr>
              <a:t>(</a:t>
            </a:r>
            <a:r>
              <a:rPr lang="ja-JP" altLang="en-US" sz="4000" dirty="0" smtClean="0">
                <a:solidFill>
                  <a:schemeClr val="tx1"/>
                </a:solidFill>
              </a:rPr>
              <a:t>京都大学</a:t>
            </a:r>
            <a:r>
              <a:rPr lang="en-US" altLang="ja-JP" sz="4000" dirty="0" smtClean="0">
                <a:solidFill>
                  <a:schemeClr val="tx1"/>
                </a:solidFill>
              </a:rPr>
              <a:t>)</a:t>
            </a:r>
            <a:endParaRPr lang="ja-JP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40152" y="7598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望遠鏡技術検討会 </a:t>
            </a:r>
            <a:r>
              <a:rPr kumimoji="1" lang="en-US" altLang="ja-JP" dirty="0" smtClean="0"/>
              <a:t>(2013/9/7)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5" b="4869"/>
          <a:stretch/>
        </p:blipFill>
        <p:spPr>
          <a:xfrm>
            <a:off x="1720709" y="1479761"/>
            <a:ext cx="6814480" cy="3957002"/>
          </a:xfrm>
          <a:prstGeom prst="rect">
            <a:avLst/>
          </a:prstGeom>
        </p:spPr>
      </p:pic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75069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/>
              <a:t>融着</a:t>
            </a:r>
            <a:r>
              <a:rPr lang="ja-JP" altLang="en-US" sz="4000" dirty="0" smtClean="0"/>
              <a:t>ファイバー出射光の発散具合</a:t>
            </a:r>
            <a:endParaRPr lang="ja-JP" altLang="en-US" sz="400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6390456" y="728634"/>
            <a:ext cx="2555776" cy="1201859"/>
            <a:chOff x="6084168" y="1200234"/>
            <a:chExt cx="2555776" cy="1201859"/>
          </a:xfrm>
        </p:grpSpPr>
        <p:sp>
          <p:nvSpPr>
            <p:cNvPr id="6" name="正方形/長方形 5"/>
            <p:cNvSpPr/>
            <p:nvPr/>
          </p:nvSpPr>
          <p:spPr>
            <a:xfrm>
              <a:off x="6084168" y="1735361"/>
              <a:ext cx="1440160" cy="10946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cxnSp>
          <p:nvCxnSpPr>
            <p:cNvPr id="8" name="直線コネクタ 7"/>
            <p:cNvCxnSpPr/>
            <p:nvPr/>
          </p:nvCxnSpPr>
          <p:spPr>
            <a:xfrm flipV="1">
              <a:off x="7524622" y="1200234"/>
              <a:ext cx="1008112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>
              <a:stCxn id="6" idx="3"/>
            </p:cNvCxnSpPr>
            <p:nvPr/>
          </p:nvCxnSpPr>
          <p:spPr>
            <a:xfrm>
              <a:off x="7524328" y="1790093"/>
              <a:ext cx="1008112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>
              <a:stCxn id="6" idx="3"/>
            </p:cNvCxnSpPr>
            <p:nvPr/>
          </p:nvCxnSpPr>
          <p:spPr>
            <a:xfrm flipV="1">
              <a:off x="7524328" y="1790092"/>
              <a:ext cx="1008406" cy="1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アーチ 17"/>
            <p:cNvSpPr/>
            <p:nvPr/>
          </p:nvSpPr>
          <p:spPr>
            <a:xfrm rot="178107">
              <a:off x="7679240" y="1508463"/>
              <a:ext cx="432048" cy="432000"/>
            </a:xfrm>
            <a:prstGeom prst="blockArc">
              <a:avLst>
                <a:gd name="adj1" fmla="val 18097649"/>
                <a:gd name="adj2" fmla="val 676009"/>
                <a:gd name="adj3" fmla="val 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8172400" y="1246296"/>
              <a:ext cx="467544" cy="5985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 smtClean="0">
                  <a:latin typeface="Symbol" pitchFamily="18" charset="2"/>
                </a:rPr>
                <a:t>q</a:t>
              </a:r>
              <a:endParaRPr kumimoji="1" lang="ja-JP" altLang="en-US" sz="3200" dirty="0" smtClean="0">
                <a:latin typeface="Symbol" pitchFamily="18" charset="2"/>
              </a:endParaRPr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7524328" y="5343833"/>
            <a:ext cx="15118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NA</a:t>
            </a:r>
          </a:p>
          <a:p>
            <a:r>
              <a:rPr kumimoji="1" lang="en-US" altLang="ja-JP" sz="3200" dirty="0" smtClean="0"/>
              <a:t>(= sin </a:t>
            </a:r>
            <a:r>
              <a:rPr kumimoji="1" lang="en-US" altLang="ja-JP" sz="3200" dirty="0" smtClean="0">
                <a:latin typeface="Symbol" pitchFamily="18" charset="2"/>
              </a:rPr>
              <a:t>q)</a:t>
            </a:r>
            <a:endParaRPr kumimoji="1" lang="ja-JP" altLang="en-US" sz="3200" dirty="0" smtClean="0">
              <a:latin typeface="Symbol" pitchFamily="18" charset="2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16200000">
            <a:off x="-706320" y="2855090"/>
            <a:ext cx="2884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sin </a:t>
            </a:r>
            <a:r>
              <a:rPr kumimoji="1" lang="en-US" altLang="ja-JP" sz="3200" dirty="0" smtClean="0">
                <a:latin typeface="Symbol" pitchFamily="18" charset="2"/>
              </a:rPr>
              <a:t>q</a:t>
            </a:r>
            <a:r>
              <a:rPr kumimoji="1" lang="ja-JP" altLang="en-US" sz="3200" dirty="0" smtClean="0"/>
              <a:t>内に収まる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エネルギー </a:t>
            </a:r>
            <a:r>
              <a:rPr kumimoji="1" lang="en-US" altLang="ja-JP" sz="3200" dirty="0" smtClean="0"/>
              <a:t>[%]</a:t>
            </a:r>
            <a:endParaRPr kumimoji="1" lang="ja-JP" altLang="en-US" sz="32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65560" y="533048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645680" y="5362798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0.04</a:t>
            </a:r>
            <a:endParaRPr kumimoji="1" lang="ja-JP" altLang="en-US" sz="3200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941824" y="5362797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0.08</a:t>
            </a:r>
            <a:endParaRPr kumimoji="1" lang="ja-JP" altLang="en-US" sz="3200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237968" y="5362796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0.12</a:t>
            </a:r>
            <a:endParaRPr kumimoji="1" lang="ja-JP" altLang="en-US" sz="32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562578" y="536279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0.16</a:t>
            </a:r>
            <a:endParaRPr kumimoji="1" lang="ja-JP" altLang="en-US" sz="32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07604" y="5038097"/>
            <a:ext cx="509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05520" y="4307168"/>
            <a:ext cx="59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20</a:t>
            </a:r>
            <a:endParaRPr kumimoji="1" lang="ja-JP" altLang="en-US" sz="3200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9550" y="3573015"/>
            <a:ext cx="59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4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05520" y="2852681"/>
            <a:ext cx="59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6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191490" y="2132347"/>
            <a:ext cx="59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8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95582" y="1412013"/>
            <a:ext cx="858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10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60362" y="5964845"/>
            <a:ext cx="6750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ファイバー</a:t>
            </a:r>
            <a:r>
              <a:rPr kumimoji="1" lang="en-US" altLang="ja-JP" sz="3200" dirty="0" smtClean="0"/>
              <a:t>NA = 0.11 – 0.13</a:t>
            </a:r>
            <a:r>
              <a:rPr kumimoji="1" lang="ja-JP" altLang="en-US" sz="3200" dirty="0" smtClean="0"/>
              <a:t>に収まる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15504" y="960475"/>
            <a:ext cx="3348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融着ファイバー</a:t>
            </a:r>
            <a:r>
              <a:rPr lang="en-US" altLang="ja-JP" sz="3200" dirty="0"/>
              <a:t>2</a:t>
            </a:r>
            <a:r>
              <a:rPr kumimoji="1" lang="en-US" altLang="ja-JP" sz="3200" dirty="0" smtClean="0"/>
              <a:t>)</a:t>
            </a:r>
            <a:endParaRPr kumimoji="1" lang="ja-JP" altLang="en-US" sz="32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364088" y="3166287"/>
            <a:ext cx="29161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元の収束光</a:t>
            </a:r>
            <a:endParaRPr lang="en-US" altLang="ja-JP" sz="3200" dirty="0">
              <a:solidFill>
                <a:srgbClr val="FF0000"/>
              </a:solidFill>
            </a:endParaRPr>
          </a:p>
          <a:p>
            <a:r>
              <a:rPr lang="ja-JP" altLang="en-US" sz="3200" dirty="0">
                <a:solidFill>
                  <a:srgbClr val="00B050"/>
                </a:solidFill>
              </a:rPr>
              <a:t>素線ファイバー</a:t>
            </a:r>
          </a:p>
          <a:p>
            <a:r>
              <a:rPr kumimoji="1" lang="ja-JP" altLang="en-US" sz="3200" dirty="0" smtClean="0">
                <a:solidFill>
                  <a:srgbClr val="0070C0"/>
                </a:solidFill>
              </a:rPr>
              <a:t>内周ファイバー</a:t>
            </a:r>
            <a:endParaRPr kumimoji="1" lang="en-US" altLang="ja-JP" sz="3200" dirty="0" smtClean="0">
              <a:solidFill>
                <a:srgbClr val="0070C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外周ファイバー</a:t>
            </a:r>
            <a:endParaRPr kumimoji="1" lang="ja-JP" altLang="en-US" sz="3200" dirty="0" smtClean="0">
              <a:solidFill>
                <a:srgbClr val="7030A0"/>
              </a:solidFill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13770" y="1629095"/>
            <a:ext cx="1556323" cy="1515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15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0000" y="360000"/>
            <a:ext cx="7020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融着</a:t>
            </a:r>
            <a:r>
              <a:rPr lang="ja-JP" altLang="en-US" sz="4000" dirty="0" smtClean="0"/>
              <a:t>ファイバー透過率</a:t>
            </a:r>
            <a:endParaRPr kumimoji="1" lang="ja-JP" altLang="en-US" sz="4000" dirty="0" smtClean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1" b="4547"/>
          <a:stretch/>
        </p:blipFill>
        <p:spPr>
          <a:xfrm>
            <a:off x="1364343" y="1117888"/>
            <a:ext cx="7467726" cy="4412055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 rot="16200000">
            <a:off x="-570453" y="2924945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透過率 </a:t>
            </a:r>
            <a:r>
              <a:rPr kumimoji="1" lang="en-US" altLang="ja-JP" sz="3200" dirty="0" smtClean="0"/>
              <a:t>[%]</a:t>
            </a:r>
            <a:endParaRPr kumimoji="1" lang="ja-JP" altLang="en-US" sz="32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66889" y="4149080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80</a:t>
            </a:r>
            <a:endParaRPr kumimoji="1" lang="ja-JP" altLang="en-US" sz="32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66888" y="2564904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85</a:t>
            </a:r>
            <a:endParaRPr kumimoji="1" lang="ja-JP" altLang="en-US" sz="32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66887" y="980728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90</a:t>
            </a:r>
            <a:endParaRPr kumimoji="1" lang="ja-JP" altLang="en-US" sz="32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53932" y="3071862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素線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kumimoji="1" lang="ja-JP" altLang="en-US" sz="3200" dirty="0">
                <a:solidFill>
                  <a:srgbClr val="FF0000"/>
                </a:solidFill>
              </a:rPr>
              <a:t>ファイバー</a:t>
            </a:r>
            <a:endParaRPr kumimoji="1" lang="ja-JP" alt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16288" y="1273115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B050"/>
                </a:solidFill>
              </a:rPr>
              <a:t>内周</a:t>
            </a:r>
            <a:endParaRPr lang="en-US" altLang="ja-JP" sz="3200" dirty="0" smtClean="0">
              <a:solidFill>
                <a:srgbClr val="00B050"/>
              </a:solidFill>
            </a:endParaRPr>
          </a:p>
          <a:p>
            <a:r>
              <a:rPr kumimoji="1" lang="ja-JP" altLang="en-US" sz="3200" dirty="0">
                <a:solidFill>
                  <a:srgbClr val="00B050"/>
                </a:solidFill>
              </a:rPr>
              <a:t>ファイバー</a:t>
            </a:r>
            <a:endParaRPr kumimoji="1" lang="ja-JP" altLang="en-US" sz="3200" dirty="0" smtClean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84168" y="1273115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外周</a:t>
            </a:r>
            <a:endParaRPr lang="en-US" altLang="ja-JP" sz="3200" dirty="0" smtClean="0">
              <a:solidFill>
                <a:srgbClr val="0070C0"/>
              </a:solidFill>
            </a:endParaRPr>
          </a:p>
          <a:p>
            <a:r>
              <a:rPr kumimoji="1" lang="ja-JP" altLang="en-US" sz="3200" dirty="0">
                <a:solidFill>
                  <a:srgbClr val="0070C0"/>
                </a:solidFill>
              </a:rPr>
              <a:t>ファイバー</a:t>
            </a:r>
            <a:endParaRPr kumimoji="1" lang="ja-JP" altLang="en-US" sz="3200" dirty="0" smtClean="0">
              <a:solidFill>
                <a:srgbClr val="0070C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33852" y="5809017"/>
            <a:ext cx="6876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融着による透過率の低下は見られない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81803" y="483111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融着ファイバー</a:t>
            </a:r>
            <a:r>
              <a:rPr kumimoji="1" lang="en-US" altLang="ja-JP" sz="3200" dirty="0" smtClean="0"/>
              <a:t>1)</a:t>
            </a:r>
            <a:endParaRPr kumimoji="1" lang="ja-JP" altLang="en-US" sz="3200" dirty="0" smtClean="0"/>
          </a:p>
        </p:txBody>
      </p:sp>
      <p:pic>
        <p:nvPicPr>
          <p:cNvPr id="16" name="Picture 2" descr="E:\tmp\image-fused-all-201212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509" y="1357087"/>
            <a:ext cx="1539766" cy="156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8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0" b="4093"/>
          <a:stretch/>
        </p:blipFill>
        <p:spPr>
          <a:xfrm>
            <a:off x="1331640" y="1156212"/>
            <a:ext cx="7459476" cy="4433028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60000" y="360000"/>
            <a:ext cx="7020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融着</a:t>
            </a:r>
            <a:r>
              <a:rPr lang="ja-JP" altLang="en-US" sz="4000" dirty="0" smtClean="0"/>
              <a:t>ファイバー透過率</a:t>
            </a:r>
            <a:endParaRPr kumimoji="1" lang="ja-JP" altLang="en-US" sz="40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 rot="16200000">
            <a:off x="-570453" y="2924945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透過率 </a:t>
            </a:r>
            <a:r>
              <a:rPr kumimoji="1" lang="en-US" altLang="ja-JP" sz="3200" dirty="0" smtClean="0"/>
              <a:t>[%]</a:t>
            </a:r>
            <a:endParaRPr kumimoji="1" lang="ja-JP" altLang="en-US" sz="32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66889" y="1772816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80</a:t>
            </a:r>
            <a:endParaRPr kumimoji="1" lang="ja-JP" altLang="en-US" sz="32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66887" y="908720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90</a:t>
            </a:r>
            <a:endParaRPr kumimoji="1" lang="ja-JP" altLang="en-US" sz="32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46660" y="1847544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中心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kumimoji="1" lang="ja-JP" altLang="en-US" sz="3200" dirty="0">
                <a:solidFill>
                  <a:srgbClr val="FF0000"/>
                </a:solidFill>
              </a:rPr>
              <a:t>ファイバー</a:t>
            </a:r>
            <a:endParaRPr kumimoji="1" lang="ja-JP" alt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04027" y="3571562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00B050"/>
                </a:solidFill>
              </a:rPr>
              <a:t>内周</a:t>
            </a:r>
            <a:endParaRPr lang="en-US" altLang="ja-JP" sz="3200" dirty="0" smtClean="0">
              <a:solidFill>
                <a:srgbClr val="00B050"/>
              </a:solidFill>
            </a:endParaRPr>
          </a:p>
          <a:p>
            <a:r>
              <a:rPr kumimoji="1" lang="ja-JP" altLang="en-US" sz="3200" dirty="0">
                <a:solidFill>
                  <a:srgbClr val="00B050"/>
                </a:solidFill>
              </a:rPr>
              <a:t>ファイバー</a:t>
            </a:r>
            <a:endParaRPr kumimoji="1" lang="ja-JP" altLang="en-US" sz="3200" dirty="0" smtClean="0">
              <a:solidFill>
                <a:srgbClr val="00B05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16216" y="1273115"/>
            <a:ext cx="2016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外周</a:t>
            </a:r>
            <a:endParaRPr lang="en-US" altLang="ja-JP" sz="3200" dirty="0" smtClean="0">
              <a:solidFill>
                <a:srgbClr val="0070C0"/>
              </a:solidFill>
            </a:endParaRPr>
          </a:p>
          <a:p>
            <a:r>
              <a:rPr kumimoji="1" lang="ja-JP" altLang="en-US" sz="3200" dirty="0">
                <a:solidFill>
                  <a:srgbClr val="0070C0"/>
                </a:solidFill>
              </a:rPr>
              <a:t>ファイバー</a:t>
            </a:r>
            <a:endParaRPr kumimoji="1" lang="ja-JP" altLang="en-US" sz="3200" dirty="0" smtClean="0">
              <a:solidFill>
                <a:srgbClr val="0070C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87399" y="5611599"/>
            <a:ext cx="65639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融着による透過率の低下</a:t>
            </a:r>
            <a:r>
              <a:rPr lang="ja-JP" altLang="en-US" sz="3200" dirty="0" smtClean="0"/>
              <a:t>が見られる</a:t>
            </a:r>
            <a:endParaRPr lang="en-US" altLang="ja-JP" sz="3200" dirty="0" smtClean="0"/>
          </a:p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特に外周ファイバー</a:t>
            </a:r>
            <a:r>
              <a:rPr kumimoji="1" lang="en-US" altLang="ja-JP" sz="3200" dirty="0" smtClean="0"/>
              <a:t>)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66886" y="2628201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7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66883" y="3492297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6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66877" y="4356393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5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66889" y="5148481"/>
            <a:ext cx="6807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4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81803" y="483111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融着ファイバー</a:t>
            </a:r>
            <a:r>
              <a:rPr kumimoji="1" lang="en-US" altLang="ja-JP" sz="3200" dirty="0" smtClean="0"/>
              <a:t>2)</a:t>
            </a:r>
            <a:endParaRPr kumimoji="1" lang="ja-JP" altLang="en-US" sz="3200" dirty="0" smtClean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68966" y="3784684"/>
            <a:ext cx="1556323" cy="1515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0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60000" y="360000"/>
            <a:ext cx="35894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/>
              <a:t>測定</a:t>
            </a:r>
            <a:r>
              <a:rPr lang="ja-JP" altLang="en-US" sz="4000" dirty="0" smtClean="0"/>
              <a:t>結果まとめ</a:t>
            </a:r>
            <a:endParaRPr lang="en-US" altLang="ja-JP" sz="40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905466"/>
              </p:ext>
            </p:extLst>
          </p:nvPr>
        </p:nvGraphicFramePr>
        <p:xfrm>
          <a:off x="360000" y="1340768"/>
          <a:ext cx="8460471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1760"/>
                <a:gridCol w="3168352"/>
                <a:gridCol w="324035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融着ファイバー</a:t>
                      </a:r>
                      <a:r>
                        <a:rPr kumimoji="1" lang="en-US" altLang="ja-JP" sz="3200" dirty="0" smtClean="0"/>
                        <a:t>1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融着ファイバー</a:t>
                      </a:r>
                      <a:r>
                        <a:rPr kumimoji="1" lang="en-US" altLang="ja-JP" sz="3200" dirty="0" smtClean="0"/>
                        <a:t>2</a:t>
                      </a:r>
                      <a:endParaRPr kumimoji="1" lang="ja-JP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出射光の発散具合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融着により発散具合の悪化あり</a:t>
                      </a:r>
                      <a:endParaRPr kumimoji="1" lang="en-US" altLang="ja-JP" sz="3200" dirty="0" smtClean="0"/>
                    </a:p>
                    <a:p>
                      <a:pPr algn="ctr"/>
                      <a:r>
                        <a:rPr kumimoji="1" lang="en-US" altLang="ja-JP" sz="3200" dirty="0" smtClean="0"/>
                        <a:t>(</a:t>
                      </a:r>
                      <a:r>
                        <a:rPr kumimoji="1" lang="ja-JP" altLang="en-US" sz="3200" dirty="0" smtClean="0"/>
                        <a:t>光ロスは </a:t>
                      </a:r>
                      <a:r>
                        <a:rPr kumimoji="1" lang="en-US" altLang="ja-JP" sz="3200" dirty="0" smtClean="0"/>
                        <a:t>&lt; 12%)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融着による悪影響は小さい</a:t>
                      </a:r>
                      <a:endParaRPr kumimoji="1" lang="ja-JP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透過率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融着の影響は見られない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透過率の低下あり </a:t>
                      </a:r>
                      <a:r>
                        <a:rPr kumimoji="1" lang="en-US" altLang="ja-JP" sz="3200" dirty="0" smtClean="0"/>
                        <a:t>(10 – 30 %)</a:t>
                      </a:r>
                      <a:endParaRPr kumimoji="1" lang="ja-JP" alt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41764" y="5085184"/>
            <a:ext cx="8460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/>
              <a:t>融着</a:t>
            </a:r>
            <a:r>
              <a:rPr lang="ja-JP" altLang="en-US" sz="3200" dirty="0" smtClean="0"/>
              <a:t>ファイバー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は合格</a:t>
            </a:r>
            <a:endParaRPr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ja-JP" altLang="en-US" sz="3200" dirty="0"/>
              <a:t>融着</a:t>
            </a:r>
            <a:r>
              <a:rPr kumimoji="1" lang="ja-JP" altLang="en-US" sz="3200" dirty="0" smtClean="0"/>
              <a:t>ファイバー</a:t>
            </a:r>
            <a:r>
              <a:rPr kumimoji="1" lang="en-US" altLang="ja-JP" sz="3200" dirty="0" smtClean="0"/>
              <a:t>2</a:t>
            </a:r>
            <a:r>
              <a:rPr kumimoji="1" lang="ja-JP" altLang="en-US" sz="3200" dirty="0" smtClean="0"/>
              <a:t>は透過率の低下が</a:t>
            </a:r>
            <a:r>
              <a:rPr lang="ja-JP" altLang="en-US" sz="3200" dirty="0" smtClean="0"/>
              <a:t>大きいため、不合格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638122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54357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ファイバーから光漏れ？</a:t>
            </a:r>
            <a:endParaRPr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63689" y="1957052"/>
            <a:ext cx="21602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融</a:t>
            </a:r>
            <a:r>
              <a:rPr lang="ja-JP" altLang="en-US" sz="2800" dirty="0" smtClean="0"/>
              <a:t>着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ファイバー</a:t>
            </a:r>
            <a:r>
              <a:rPr kumimoji="1" lang="en-US" altLang="ja-JP" sz="2800" dirty="0" smtClean="0"/>
              <a:t>1</a:t>
            </a:r>
            <a:endParaRPr kumimoji="1" lang="ja-JP" altLang="en-US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67944" y="1952754"/>
            <a:ext cx="21602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融</a:t>
            </a:r>
            <a:r>
              <a:rPr lang="ja-JP" altLang="en-US" sz="2800" dirty="0" smtClean="0"/>
              <a:t>着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ファイバー</a:t>
            </a:r>
            <a:r>
              <a:rPr kumimoji="1" lang="en-US" altLang="ja-JP" sz="2800" dirty="0" smtClean="0"/>
              <a:t>2</a:t>
            </a:r>
            <a:endParaRPr kumimoji="1" lang="ja-JP" altLang="en-US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1903" y="3429000"/>
            <a:ext cx="1351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低感度</a:t>
            </a:r>
            <a:endParaRPr kumimoji="1" lang="ja-JP" altLang="en-US" sz="28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5985" y="5338563"/>
            <a:ext cx="1351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高感度</a:t>
            </a:r>
            <a:endParaRPr kumimoji="1" lang="ja-JP" altLang="en-US" sz="2800" dirty="0" smtClean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911159"/>
            <a:ext cx="6912769" cy="3747527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305681" y="1952753"/>
            <a:ext cx="27322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融</a:t>
            </a:r>
            <a:r>
              <a:rPr lang="ja-JP" altLang="en-US" sz="2800" dirty="0" smtClean="0"/>
              <a:t>着</a:t>
            </a:r>
            <a:r>
              <a:rPr kumimoji="1" lang="ja-JP" altLang="en-US" sz="2800" dirty="0" smtClean="0"/>
              <a:t>ファイバー</a:t>
            </a:r>
            <a:r>
              <a:rPr kumimoji="1" lang="en-US" altLang="ja-JP" sz="2800" dirty="0" smtClean="0"/>
              <a:t>2</a:t>
            </a:r>
          </a:p>
          <a:p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透過率最低</a:t>
            </a:r>
            <a:r>
              <a:rPr kumimoji="1" lang="en-US" altLang="ja-JP" sz="2800" dirty="0" smtClean="0"/>
              <a:t>)</a:t>
            </a:r>
            <a:endParaRPr kumimoji="1" lang="ja-JP" altLang="en-US" sz="28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5985" y="1068249"/>
            <a:ext cx="81204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ファイバー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本に光を入れ、</a:t>
            </a:r>
            <a:r>
              <a:rPr kumimoji="1" lang="ja-JP" altLang="en-US" sz="3200" dirty="0" smtClean="0"/>
              <a:t>融着側端面を撮影</a:t>
            </a:r>
          </a:p>
        </p:txBody>
      </p:sp>
    </p:spTree>
    <p:extLst>
      <p:ext uri="{BB962C8B-B14F-4D97-AF65-F5344CB8AC3E}">
        <p14:creationId xmlns:p14="http://schemas.microsoft.com/office/powerpoint/2010/main" val="1429768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345421" y="1547500"/>
            <a:ext cx="3096344" cy="180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6" name="グループ化 75"/>
          <p:cNvGrpSpPr/>
          <p:nvPr/>
        </p:nvGrpSpPr>
        <p:grpSpPr>
          <a:xfrm>
            <a:off x="360363" y="2165284"/>
            <a:ext cx="7081402" cy="549775"/>
            <a:chOff x="2185181" y="2165284"/>
            <a:chExt cx="5256584" cy="549775"/>
          </a:xfrm>
        </p:grpSpPr>
        <p:sp>
          <p:nvSpPr>
            <p:cNvPr id="7" name="正方形/長方形 6"/>
            <p:cNvSpPr/>
            <p:nvPr/>
          </p:nvSpPr>
          <p:spPr>
            <a:xfrm>
              <a:off x="2185181" y="2165284"/>
              <a:ext cx="525658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2185181" y="2237292"/>
              <a:ext cx="525658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185181" y="2309300"/>
              <a:ext cx="525658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2185181" y="2381308"/>
              <a:ext cx="525658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185181" y="2453316"/>
              <a:ext cx="525658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2185181" y="2525324"/>
              <a:ext cx="525658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185181" y="2597332"/>
              <a:ext cx="525658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185181" y="2669340"/>
              <a:ext cx="5256584" cy="4571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360363" y="2762925"/>
            <a:ext cx="20200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ファイバー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361524" y="68834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融着</a:t>
            </a:r>
            <a:endParaRPr kumimoji="1" lang="ja-JP" altLang="en-US" sz="3200" dirty="0" smtClean="0"/>
          </a:p>
        </p:txBody>
      </p:sp>
      <p:cxnSp>
        <p:nvCxnSpPr>
          <p:cNvPr id="23" name="直線矢印コネクタ 22"/>
          <p:cNvCxnSpPr/>
          <p:nvPr/>
        </p:nvCxnSpPr>
        <p:spPr>
          <a:xfrm flipH="1">
            <a:off x="7003897" y="1273115"/>
            <a:ext cx="725900" cy="8684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二等辺三角形 24"/>
          <p:cNvSpPr/>
          <p:nvPr/>
        </p:nvSpPr>
        <p:spPr>
          <a:xfrm rot="16200000">
            <a:off x="7851017" y="1712841"/>
            <a:ext cx="668389" cy="1393432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528173" y="2857691"/>
            <a:ext cx="1508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出射光</a:t>
            </a:r>
          </a:p>
        </p:txBody>
      </p:sp>
      <p:sp>
        <p:nvSpPr>
          <p:cNvPr id="55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54357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ファイバーから光漏れ？</a:t>
            </a:r>
            <a:endParaRPr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35435" y="3861046"/>
            <a:ext cx="5676725" cy="10772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ファイバー融着部から光漏れが起きている？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92478" y="980728"/>
            <a:ext cx="28083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融着ファイバー概念図</a:t>
            </a: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67" t="48520" b="7285"/>
          <a:stretch/>
        </p:blipFill>
        <p:spPr>
          <a:xfrm>
            <a:off x="6376044" y="3571562"/>
            <a:ext cx="2304257" cy="1656185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5101505" y="980728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コネクタ</a:t>
            </a:r>
            <a:endParaRPr kumimoji="1" lang="ja-JP" altLang="en-US" sz="3200" dirty="0" smtClean="0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5364088" y="1565503"/>
            <a:ext cx="792088" cy="576064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6376044" y="2715059"/>
            <a:ext cx="990803" cy="34025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5101505" y="2718538"/>
            <a:ext cx="296686" cy="62916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311217" y="5632896"/>
            <a:ext cx="8521565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試験用融着ファイバーをもう一本購入し、融着の強さを変えれば改善するのか確かめる</a:t>
            </a:r>
          </a:p>
        </p:txBody>
      </p:sp>
    </p:spTree>
    <p:extLst>
      <p:ext uri="{BB962C8B-B14F-4D97-AF65-F5344CB8AC3E}">
        <p14:creationId xmlns:p14="http://schemas.microsoft.com/office/powerpoint/2010/main" val="354670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60000" y="360000"/>
            <a:ext cx="45496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/>
              <a:t>今後</a:t>
            </a:r>
            <a:r>
              <a:rPr lang="ja-JP" altLang="en-US" sz="4000" dirty="0" smtClean="0"/>
              <a:t>のスケジュール</a:t>
            </a:r>
            <a:endParaRPr lang="en-US" altLang="ja-JP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196752"/>
            <a:ext cx="83529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kumimoji="1" lang="en-US" altLang="ja-JP" sz="3200" dirty="0" smtClean="0"/>
              <a:t>2013</a:t>
            </a:r>
            <a:r>
              <a:rPr kumimoji="1" lang="ja-JP" altLang="en-US" sz="3200" dirty="0" smtClean="0"/>
              <a:t>年度</a:t>
            </a:r>
            <a:r>
              <a:rPr lang="ja-JP" altLang="en-US" sz="3200" dirty="0" smtClean="0"/>
              <a:t>後期</a:t>
            </a:r>
            <a:r>
              <a:rPr kumimoji="1" lang="en-US" altLang="ja-JP" sz="3200" dirty="0" smtClean="0"/>
              <a:t>: </a:t>
            </a:r>
            <a:r>
              <a:rPr kumimoji="1" lang="ja-JP" altLang="en-US" sz="3200" dirty="0" smtClean="0"/>
              <a:t>融着ファイバー試験、面分光ユニットの作成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en-US" altLang="ja-JP" sz="3200" dirty="0" smtClean="0"/>
              <a:t>2014</a:t>
            </a:r>
            <a:r>
              <a:rPr lang="ja-JP" altLang="en-US" sz="3200" dirty="0" smtClean="0"/>
              <a:t>年度</a:t>
            </a:r>
            <a:r>
              <a:rPr lang="en-US" altLang="ja-JP" sz="3200" dirty="0" smtClean="0"/>
              <a:t>: </a:t>
            </a:r>
            <a:r>
              <a:rPr lang="en-US" altLang="ja-JP" sz="3200" dirty="0"/>
              <a:t>KOOLS</a:t>
            </a:r>
            <a:r>
              <a:rPr lang="ja-JP" altLang="en-US" sz="3200" dirty="0"/>
              <a:t>に</a:t>
            </a:r>
            <a:r>
              <a:rPr lang="ja-JP" altLang="en-US" sz="3200" dirty="0" smtClean="0"/>
              <a:t>組み込み、</a:t>
            </a:r>
            <a:r>
              <a:rPr lang="en-US" altLang="ja-JP" sz="3200" dirty="0"/>
              <a:t> 188cm</a:t>
            </a:r>
            <a:r>
              <a:rPr lang="ja-JP" altLang="en-US" sz="3200" dirty="0"/>
              <a:t>望遠鏡に接続して試験観測</a:t>
            </a:r>
            <a:r>
              <a:rPr lang="ja-JP" altLang="en-US" sz="3200" dirty="0" smtClean="0"/>
              <a:t>、</a:t>
            </a:r>
            <a:r>
              <a:rPr lang="ja-JP" altLang="en-US" sz="3200" dirty="0"/>
              <a:t>サイエンス</a:t>
            </a:r>
            <a:r>
              <a:rPr lang="ja-JP" altLang="en-US" sz="3200" dirty="0" smtClean="0"/>
              <a:t>観測開始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en-US" altLang="ja-JP" sz="3200" dirty="0" smtClean="0"/>
              <a:t>2015</a:t>
            </a:r>
            <a:r>
              <a:rPr lang="ja-JP" altLang="en-US" sz="3200" dirty="0" smtClean="0"/>
              <a:t>年度</a:t>
            </a:r>
            <a:r>
              <a:rPr lang="en-US" altLang="ja-JP" sz="3200" dirty="0" smtClean="0"/>
              <a:t>: </a:t>
            </a:r>
            <a:r>
              <a:rPr lang="ja-JP" altLang="en-US" sz="3200" dirty="0" smtClean="0"/>
              <a:t>観測データ解析パイプラインの整備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kumimoji="1" lang="en-US" altLang="ja-JP" sz="3200" dirty="0" smtClean="0"/>
              <a:t>2016</a:t>
            </a:r>
            <a:r>
              <a:rPr kumimoji="1" lang="ja-JP" altLang="en-US" sz="3200" dirty="0" smtClean="0"/>
              <a:t>年度</a:t>
            </a:r>
            <a:r>
              <a:rPr kumimoji="1" lang="en-US" altLang="ja-JP" sz="3200" dirty="0" smtClean="0"/>
              <a:t>: 3.8m</a:t>
            </a:r>
            <a:r>
              <a:rPr kumimoji="1" lang="ja-JP" altLang="en-US" sz="3200" dirty="0" smtClean="0"/>
              <a:t>望遠鏡で観測するためのインターフェイス作成、試験観測</a:t>
            </a:r>
          </a:p>
        </p:txBody>
      </p:sp>
    </p:spTree>
    <p:extLst>
      <p:ext uri="{BB962C8B-B14F-4D97-AF65-F5344CB8AC3E}">
        <p14:creationId xmlns:p14="http://schemas.microsoft.com/office/powerpoint/2010/main" val="406657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37075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目的と研究計画</a:t>
            </a:r>
            <a:endParaRPr lang="ja-JP" altLang="en-US" sz="4000" dirty="0"/>
          </a:p>
        </p:txBody>
      </p:sp>
      <p:sp>
        <p:nvSpPr>
          <p:cNvPr id="3075" name="テキスト ボックス 2"/>
          <p:cNvSpPr txBox="1">
            <a:spLocks noChangeArrowheads="1"/>
          </p:cNvSpPr>
          <p:nvPr/>
        </p:nvSpPr>
        <p:spPr bwMode="auto">
          <a:xfrm>
            <a:off x="306388" y="1154113"/>
            <a:ext cx="8531225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61938" indent="-261938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indent="0" eaLnBrk="1" hangingPunct="1"/>
            <a:r>
              <a:rPr lang="ja-JP" altLang="en-US" sz="3200" dirty="0" smtClean="0">
                <a:solidFill>
                  <a:srgbClr val="FF0000"/>
                </a:solidFill>
              </a:rPr>
              <a:t>重力波源候補天体の即時分光データを取得</a:t>
            </a:r>
            <a:r>
              <a:rPr lang="ja-JP" altLang="en-US" sz="3200" dirty="0">
                <a:solidFill>
                  <a:srgbClr val="FF0000"/>
                </a:solidFill>
              </a:rPr>
              <a:t>し</a:t>
            </a:r>
            <a:r>
              <a:rPr lang="ja-JP" altLang="en-US" sz="3200" dirty="0" smtClean="0">
                <a:solidFill>
                  <a:srgbClr val="FF0000"/>
                </a:solidFill>
              </a:rPr>
              <a:t>、天体までの距離や詳細構造を明らかにする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0363" y="2492896"/>
            <a:ext cx="435565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研究計画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光ファイバーを用いた面分光ユニットを開発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/>
              <a:t>既存</a:t>
            </a:r>
            <a:r>
              <a:rPr lang="ja-JP" altLang="en-US" sz="3200" dirty="0" smtClean="0"/>
              <a:t>の分光器</a:t>
            </a:r>
            <a:r>
              <a:rPr lang="en-US" altLang="ja-JP" sz="3200" dirty="0" smtClean="0"/>
              <a:t>KOOLS</a:t>
            </a:r>
            <a:r>
              <a:rPr lang="ja-JP" altLang="en-US" sz="3200" dirty="0" smtClean="0"/>
              <a:t>に面分光ユニットを組み込む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en-US" altLang="ja-JP" sz="3200" dirty="0" smtClean="0"/>
              <a:t>188cm</a:t>
            </a:r>
            <a:r>
              <a:rPr lang="ja-JP" altLang="en-US" sz="3200" dirty="0" smtClean="0"/>
              <a:t>望遠鏡、</a:t>
            </a:r>
            <a:r>
              <a:rPr lang="en-US" altLang="ja-JP" sz="3200" dirty="0" smtClean="0"/>
              <a:t>3.8m</a:t>
            </a:r>
            <a:r>
              <a:rPr lang="ja-JP" altLang="en-US" sz="3200" dirty="0" smtClean="0"/>
              <a:t>望遠鏡で観測</a:t>
            </a:r>
            <a:endParaRPr lang="en-US" altLang="ja-JP" sz="3200" dirty="0" smtClean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395" y="2521609"/>
            <a:ext cx="4209835" cy="252399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4860032" y="5301208"/>
            <a:ext cx="39775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(</a:t>
            </a:r>
            <a:r>
              <a:rPr lang="ja-JP" altLang="en-US" sz="3200" dirty="0" smtClean="0"/>
              <a:t>大阪市立大学ホームページより</a:t>
            </a:r>
            <a:r>
              <a:rPr lang="en-US" altLang="ja-JP" sz="3200" dirty="0" smtClean="0"/>
              <a:t>)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367" y="1509109"/>
            <a:ext cx="4662232" cy="2620458"/>
          </a:xfrm>
          <a:prstGeom prst="rect">
            <a:avLst/>
          </a:prstGeom>
        </p:spPr>
      </p:pic>
      <p:pic>
        <p:nvPicPr>
          <p:cNvPr id="1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14" y="1216722"/>
            <a:ext cx="3828869" cy="3828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テキスト ボックス 3"/>
          <p:cNvSpPr txBox="1">
            <a:spLocks noChangeArrowheads="1"/>
          </p:cNvSpPr>
          <p:nvPr/>
        </p:nvSpPr>
        <p:spPr bwMode="auto">
          <a:xfrm>
            <a:off x="360362" y="360363"/>
            <a:ext cx="37984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>
                <a:solidFill>
                  <a:srgbClr val="000000"/>
                </a:solidFill>
              </a:rPr>
              <a:t>観測装置概念図</a:t>
            </a:r>
            <a:endParaRPr lang="ja-JP" altLang="en-US" sz="4000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 bwMode="auto">
          <a:xfrm>
            <a:off x="500156" y="5796553"/>
            <a:ext cx="316835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61938" indent="-261938">
              <a:buFont typeface="Arial" panose="020B0604020202020204" pitchFamily="34" charset="0"/>
              <a:buChar char="•"/>
              <a:defRPr/>
            </a:pPr>
            <a:r>
              <a:rPr lang="ja-JP" altLang="en-US" sz="3200" dirty="0" smtClean="0"/>
              <a:t>融</a:t>
            </a:r>
            <a:r>
              <a:rPr lang="ja-JP" altLang="en-US" sz="3200" dirty="0"/>
              <a:t>着ファイバー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95151" y="5373216"/>
            <a:ext cx="4032448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61938" indent="-261938">
              <a:buFont typeface="Arial" panose="020B0604020202020204" pitchFamily="34" charset="0"/>
              <a:buChar char="•"/>
              <a:defRPr/>
            </a:pPr>
            <a:r>
              <a:rPr lang="ja-JP" altLang="en-US" sz="3200" dirty="0"/>
              <a:t>マイクロレンズアレイ</a:t>
            </a:r>
            <a:endParaRPr lang="en-US" altLang="ja-JP" sz="3200" dirty="0"/>
          </a:p>
          <a:p>
            <a:pPr marL="261938" indent="-261938">
              <a:buFont typeface="Arial" panose="020B0604020202020204" pitchFamily="34" charset="0"/>
              <a:buChar char="•"/>
              <a:defRPr/>
            </a:pPr>
            <a:r>
              <a:rPr lang="ja-JP" altLang="en-US" sz="3200" dirty="0"/>
              <a:t>ファイバーアレイ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73818" y="924334"/>
            <a:ext cx="3942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可視光分光器 </a:t>
            </a:r>
            <a:r>
              <a:rPr lang="en-US" altLang="ja-JP" sz="3200" dirty="0" smtClean="0"/>
              <a:t>KOOLS</a:t>
            </a:r>
            <a:endParaRPr kumimoji="1" lang="ja-JP" altLang="en-US" sz="3200" dirty="0" smtClean="0"/>
          </a:p>
        </p:txBody>
      </p:sp>
      <p:sp>
        <p:nvSpPr>
          <p:cNvPr id="9" name="十字形 8"/>
          <p:cNvSpPr/>
          <p:nvPr/>
        </p:nvSpPr>
        <p:spPr>
          <a:xfrm>
            <a:off x="6741375" y="4505591"/>
            <a:ext cx="540000" cy="540000"/>
          </a:xfrm>
          <a:prstGeom prst="plus">
            <a:avLst>
              <a:gd name="adj" fmla="val 3690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834916" y="2731358"/>
            <a:ext cx="5510202" cy="2921062"/>
          </a:xfrm>
          <a:custGeom>
            <a:avLst/>
            <a:gdLst>
              <a:gd name="connsiteX0" fmla="*/ 966552 w 6017523"/>
              <a:gd name="connsiteY0" fmla="*/ 625914 h 3279870"/>
              <a:gd name="connsiteX1" fmla="*/ 255352 w 6017523"/>
              <a:gd name="connsiteY1" fmla="*/ 1221000 h 3279870"/>
              <a:gd name="connsiteX2" fmla="*/ 371466 w 6017523"/>
              <a:gd name="connsiteY2" fmla="*/ 2977228 h 3279870"/>
              <a:gd name="connsiteX3" fmla="*/ 4449980 w 6017523"/>
              <a:gd name="connsiteY3" fmla="*/ 3020771 h 3279870"/>
              <a:gd name="connsiteX4" fmla="*/ 5074095 w 6017523"/>
              <a:gd name="connsiteY4" fmla="*/ 379171 h 3279870"/>
              <a:gd name="connsiteX5" fmla="*/ 6017523 w 6017523"/>
              <a:gd name="connsiteY5" fmla="*/ 74371 h 3279870"/>
              <a:gd name="connsiteX0" fmla="*/ 966552 w 6017523"/>
              <a:gd name="connsiteY0" fmla="*/ 604281 h 3253165"/>
              <a:gd name="connsiteX1" fmla="*/ 255352 w 6017523"/>
              <a:gd name="connsiteY1" fmla="*/ 1199367 h 3253165"/>
              <a:gd name="connsiteX2" fmla="*/ 371466 w 6017523"/>
              <a:gd name="connsiteY2" fmla="*/ 2955595 h 3253165"/>
              <a:gd name="connsiteX3" fmla="*/ 4449980 w 6017523"/>
              <a:gd name="connsiteY3" fmla="*/ 2999138 h 3253165"/>
              <a:gd name="connsiteX4" fmla="*/ 4798313 w 6017523"/>
              <a:gd name="connsiteY4" fmla="*/ 430109 h 3253165"/>
              <a:gd name="connsiteX5" fmla="*/ 6017523 w 6017523"/>
              <a:gd name="connsiteY5" fmla="*/ 52738 h 3253165"/>
              <a:gd name="connsiteX0" fmla="*/ 966552 w 6017523"/>
              <a:gd name="connsiteY0" fmla="*/ 581688 h 3221482"/>
              <a:gd name="connsiteX1" fmla="*/ 255352 w 6017523"/>
              <a:gd name="connsiteY1" fmla="*/ 1176774 h 3221482"/>
              <a:gd name="connsiteX2" fmla="*/ 371466 w 6017523"/>
              <a:gd name="connsiteY2" fmla="*/ 2933002 h 3221482"/>
              <a:gd name="connsiteX3" fmla="*/ 4449980 w 6017523"/>
              <a:gd name="connsiteY3" fmla="*/ 2976545 h 3221482"/>
              <a:gd name="connsiteX4" fmla="*/ 4384639 w 6017523"/>
              <a:gd name="connsiteY4" fmla="*/ 538145 h 3221482"/>
              <a:gd name="connsiteX5" fmla="*/ 6017523 w 6017523"/>
              <a:gd name="connsiteY5" fmla="*/ 30145 h 3221482"/>
              <a:gd name="connsiteX0" fmla="*/ 966552 w 6017523"/>
              <a:gd name="connsiteY0" fmla="*/ 683919 h 3347040"/>
              <a:gd name="connsiteX1" fmla="*/ 255352 w 6017523"/>
              <a:gd name="connsiteY1" fmla="*/ 1279005 h 3347040"/>
              <a:gd name="connsiteX2" fmla="*/ 371466 w 6017523"/>
              <a:gd name="connsiteY2" fmla="*/ 3035233 h 3347040"/>
              <a:gd name="connsiteX3" fmla="*/ 4449980 w 6017523"/>
              <a:gd name="connsiteY3" fmla="*/ 3078776 h 3347040"/>
              <a:gd name="connsiteX4" fmla="*/ 4476567 w 6017523"/>
              <a:gd name="connsiteY4" fmla="*/ 306547 h 3347040"/>
              <a:gd name="connsiteX5" fmla="*/ 6017523 w 6017523"/>
              <a:gd name="connsiteY5" fmla="*/ 132376 h 3347040"/>
              <a:gd name="connsiteX0" fmla="*/ 966552 w 6017523"/>
              <a:gd name="connsiteY0" fmla="*/ 621924 h 3285045"/>
              <a:gd name="connsiteX1" fmla="*/ 255352 w 6017523"/>
              <a:gd name="connsiteY1" fmla="*/ 1217010 h 3285045"/>
              <a:gd name="connsiteX2" fmla="*/ 371466 w 6017523"/>
              <a:gd name="connsiteY2" fmla="*/ 2973238 h 3285045"/>
              <a:gd name="connsiteX3" fmla="*/ 4449980 w 6017523"/>
              <a:gd name="connsiteY3" fmla="*/ 3016781 h 3285045"/>
              <a:gd name="connsiteX4" fmla="*/ 4476567 w 6017523"/>
              <a:gd name="connsiteY4" fmla="*/ 244552 h 3285045"/>
              <a:gd name="connsiteX5" fmla="*/ 6017523 w 6017523"/>
              <a:gd name="connsiteY5" fmla="*/ 70381 h 3285045"/>
              <a:gd name="connsiteX0" fmla="*/ 966552 w 6017523"/>
              <a:gd name="connsiteY0" fmla="*/ 706927 h 3370048"/>
              <a:gd name="connsiteX1" fmla="*/ 255352 w 6017523"/>
              <a:gd name="connsiteY1" fmla="*/ 1302013 h 3370048"/>
              <a:gd name="connsiteX2" fmla="*/ 371466 w 6017523"/>
              <a:gd name="connsiteY2" fmla="*/ 3058241 h 3370048"/>
              <a:gd name="connsiteX3" fmla="*/ 4449980 w 6017523"/>
              <a:gd name="connsiteY3" fmla="*/ 3101784 h 3370048"/>
              <a:gd name="connsiteX4" fmla="*/ 4476567 w 6017523"/>
              <a:gd name="connsiteY4" fmla="*/ 329555 h 3370048"/>
              <a:gd name="connsiteX5" fmla="*/ 6017523 w 6017523"/>
              <a:gd name="connsiteY5" fmla="*/ 155384 h 3370048"/>
              <a:gd name="connsiteX0" fmla="*/ 966552 w 6017523"/>
              <a:gd name="connsiteY0" fmla="*/ 591001 h 3231802"/>
              <a:gd name="connsiteX1" fmla="*/ 255352 w 6017523"/>
              <a:gd name="connsiteY1" fmla="*/ 1186087 h 3231802"/>
              <a:gd name="connsiteX2" fmla="*/ 371466 w 6017523"/>
              <a:gd name="connsiteY2" fmla="*/ 2942315 h 3231802"/>
              <a:gd name="connsiteX3" fmla="*/ 4449980 w 6017523"/>
              <a:gd name="connsiteY3" fmla="*/ 2985858 h 3231802"/>
              <a:gd name="connsiteX4" fmla="*/ 4430604 w 6017523"/>
              <a:gd name="connsiteY4" fmla="*/ 532943 h 3231802"/>
              <a:gd name="connsiteX5" fmla="*/ 6017523 w 6017523"/>
              <a:gd name="connsiteY5" fmla="*/ 39458 h 3231802"/>
              <a:gd name="connsiteX0" fmla="*/ 938056 w 5989027"/>
              <a:gd name="connsiteY0" fmla="*/ 577900 h 3051830"/>
              <a:gd name="connsiteX1" fmla="*/ 226856 w 5989027"/>
              <a:gd name="connsiteY1" fmla="*/ 1172986 h 3051830"/>
              <a:gd name="connsiteX2" fmla="*/ 342970 w 5989027"/>
              <a:gd name="connsiteY2" fmla="*/ 2929214 h 3051830"/>
              <a:gd name="connsiteX3" fmla="*/ 4023132 w 5989027"/>
              <a:gd name="connsiteY3" fmla="*/ 2638928 h 3051830"/>
              <a:gd name="connsiteX4" fmla="*/ 4402108 w 5989027"/>
              <a:gd name="connsiteY4" fmla="*/ 519842 h 3051830"/>
              <a:gd name="connsiteX5" fmla="*/ 5989027 w 5989027"/>
              <a:gd name="connsiteY5" fmla="*/ 26357 h 3051830"/>
              <a:gd name="connsiteX0" fmla="*/ 765586 w 5816557"/>
              <a:gd name="connsiteY0" fmla="*/ 577900 h 2921062"/>
              <a:gd name="connsiteX1" fmla="*/ 54386 w 5816557"/>
              <a:gd name="connsiteY1" fmla="*/ 1172986 h 2921062"/>
              <a:gd name="connsiteX2" fmla="*/ 476925 w 5816557"/>
              <a:gd name="connsiteY2" fmla="*/ 2740528 h 2921062"/>
              <a:gd name="connsiteX3" fmla="*/ 3850662 w 5816557"/>
              <a:gd name="connsiteY3" fmla="*/ 2638928 h 2921062"/>
              <a:gd name="connsiteX4" fmla="*/ 4229638 w 5816557"/>
              <a:gd name="connsiteY4" fmla="*/ 519842 h 2921062"/>
              <a:gd name="connsiteX5" fmla="*/ 5816557 w 5816557"/>
              <a:gd name="connsiteY5" fmla="*/ 26357 h 292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16557" h="2921062">
                <a:moveTo>
                  <a:pt x="765586" y="577900"/>
                </a:moveTo>
                <a:cubicBezTo>
                  <a:pt x="459576" y="679500"/>
                  <a:pt x="102496" y="812548"/>
                  <a:pt x="54386" y="1172986"/>
                </a:cubicBezTo>
                <a:cubicBezTo>
                  <a:pt x="6276" y="1533424"/>
                  <a:pt x="-155788" y="2496204"/>
                  <a:pt x="476925" y="2740528"/>
                </a:cubicBezTo>
                <a:cubicBezTo>
                  <a:pt x="1109638" y="2984852"/>
                  <a:pt x="3225210" y="3009042"/>
                  <a:pt x="3850662" y="2638928"/>
                </a:cubicBezTo>
                <a:cubicBezTo>
                  <a:pt x="4476114" y="2268814"/>
                  <a:pt x="3901989" y="955270"/>
                  <a:pt x="4229638" y="519842"/>
                </a:cubicBezTo>
                <a:cubicBezTo>
                  <a:pt x="4557287" y="84414"/>
                  <a:pt x="5475471" y="-66777"/>
                  <a:pt x="5816557" y="26357"/>
                </a:cubicBezTo>
              </a:path>
            </a:pathLst>
          </a:cu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03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3563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/>
              <a:t>融着ファイバー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5561" y="1166653"/>
            <a:ext cx="436045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1938" indent="-261938">
              <a:buFont typeface="Arial" pitchFamily="34" charset="0"/>
              <a:buChar char="•"/>
              <a:defRPr/>
            </a:pPr>
            <a:r>
              <a:rPr lang="ja-JP" altLang="en-US" sz="3200" dirty="0"/>
              <a:t>光ファイバー素線のクラッド同士を熱と圧力で融着し、六角形の蜂の巣状に束ねた</a:t>
            </a:r>
            <a:r>
              <a:rPr lang="ja-JP" altLang="en-US" sz="3200" dirty="0" smtClean="0"/>
              <a:t>もの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  <a:defRPr/>
            </a:pP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  <a:defRPr/>
            </a:pPr>
            <a:r>
              <a:rPr lang="ja-JP" altLang="en-US" sz="3200" dirty="0"/>
              <a:t>ファイバ－</a:t>
            </a:r>
            <a:r>
              <a:rPr lang="ja-JP" altLang="en-US" sz="3200" dirty="0" smtClean="0"/>
              <a:t>コア面積割合の増大 </a:t>
            </a:r>
            <a:r>
              <a:rPr lang="en-US" altLang="ja-JP" sz="3200" dirty="0" smtClean="0"/>
              <a:t>-&gt; </a:t>
            </a:r>
            <a:r>
              <a:rPr lang="ja-JP" altLang="en-US" sz="3200" dirty="0" smtClean="0"/>
              <a:t>スループット向上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  <a:defRPr/>
            </a:pPr>
            <a:r>
              <a:rPr lang="ja-JP" altLang="en-US" sz="3200" dirty="0"/>
              <a:t>融着加工に</a:t>
            </a:r>
            <a:r>
              <a:rPr lang="ja-JP" altLang="en-US" sz="3200" dirty="0" smtClean="0"/>
              <a:t>よるファイバー性能の劣化？</a:t>
            </a:r>
            <a:endParaRPr lang="en-US" altLang="ja-JP" sz="3200" dirty="0" smtClean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58" r="36284"/>
          <a:stretch/>
        </p:blipFill>
        <p:spPr>
          <a:xfrm>
            <a:off x="7596336" y="-19202"/>
            <a:ext cx="1227973" cy="6858000"/>
          </a:xfrm>
          <a:prstGeom prst="rect">
            <a:avLst/>
          </a:prstGeom>
        </p:spPr>
      </p:pic>
      <p:sp>
        <p:nvSpPr>
          <p:cNvPr id="9" name="円/楕円 8"/>
          <p:cNvSpPr/>
          <p:nvPr/>
        </p:nvSpPr>
        <p:spPr>
          <a:xfrm>
            <a:off x="5652160" y="132641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5796817" y="2328698"/>
            <a:ext cx="552015" cy="576064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pic>
        <p:nvPicPr>
          <p:cNvPr id="16" name="Picture 2" descr="E:\tmp\image-fused-all-201212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068960"/>
            <a:ext cx="1705503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5300691" y="5152360"/>
            <a:ext cx="2160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融着</a:t>
            </a:r>
            <a:r>
              <a:rPr lang="ja-JP" altLang="en-US" sz="3200" dirty="0" smtClean="0"/>
              <a:t>ファイバー 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上が融着側</a:t>
            </a:r>
            <a:r>
              <a:rPr lang="en-US" altLang="ja-JP" sz="3200" dirty="0" smtClean="0"/>
              <a:t>)</a:t>
            </a:r>
            <a:endParaRPr kumimoji="1" lang="ja-JP" altLang="en-US" sz="3200" dirty="0" smtClean="0"/>
          </a:p>
        </p:txBody>
      </p:sp>
      <p:sp>
        <p:nvSpPr>
          <p:cNvPr id="15" name="円/楕円 14"/>
          <p:cNvSpPr/>
          <p:nvPr/>
        </p:nvSpPr>
        <p:spPr>
          <a:xfrm>
            <a:off x="6012160" y="132641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5832160" y="734696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5537383" y="96641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6112743" y="972399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5177383" y="87871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5264562" y="123875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5379207" y="159879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5735299" y="168641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6094566" y="1680005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6372160" y="1412023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6473616" y="1052023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6350622" y="692023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6066571" y="438387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5414533" y="599146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5708456" y="402327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449966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/>
              <a:t>融着</a:t>
            </a:r>
            <a:r>
              <a:rPr lang="ja-JP" altLang="en-US" sz="4000" dirty="0" smtClean="0"/>
              <a:t>ファイバー試験</a:t>
            </a:r>
            <a:endParaRPr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3953" y="1217847"/>
            <a:ext cx="8316093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融着ファイバーを面分光装置に使っても大丈夫</a:t>
            </a:r>
            <a:r>
              <a:rPr lang="ja-JP" altLang="en-US" sz="3200" dirty="0"/>
              <a:t>かどうか</a:t>
            </a:r>
            <a:r>
              <a:rPr lang="ja-JP" altLang="en-US" sz="3200" dirty="0" smtClean="0"/>
              <a:t>、確認する</a:t>
            </a:r>
            <a:endParaRPr kumimoji="1" lang="ja-JP" altLang="en-US" sz="3200" dirty="0" smtClean="0"/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343655" y="3132022"/>
            <a:ext cx="845668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200" dirty="0" smtClean="0"/>
              <a:t>試験項目</a:t>
            </a:r>
            <a:endParaRPr lang="en-US" altLang="ja-JP" sz="3200" dirty="0" smtClean="0"/>
          </a:p>
          <a:p>
            <a:pPr marL="261938" indent="-261938" eaLnBrk="1" hangingPunct="1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融</a:t>
            </a:r>
            <a:r>
              <a:rPr lang="ja-JP" altLang="en-US" sz="3200" dirty="0"/>
              <a:t>着</a:t>
            </a:r>
            <a:r>
              <a:rPr lang="ja-JP" altLang="en-US" sz="3200" dirty="0" smtClean="0"/>
              <a:t>ファイバー出射光の発散具合</a:t>
            </a:r>
            <a:endParaRPr lang="en-US" altLang="ja-JP" sz="3200" dirty="0" smtClean="0"/>
          </a:p>
          <a:p>
            <a:pPr marL="1004888" lvl="1" indent="-261938" eaLnBrk="1" hangingPunct="1">
              <a:buFont typeface="Arial" panose="020B0604020202020204" pitchFamily="34" charset="0"/>
              <a:buChar char="•"/>
            </a:pPr>
            <a:r>
              <a:rPr lang="ja-JP" altLang="en-US" sz="3200" dirty="0"/>
              <a:t>ファイバー出射光</a:t>
            </a:r>
            <a:r>
              <a:rPr lang="ja-JP" altLang="en-US" sz="3200" dirty="0" smtClean="0"/>
              <a:t>が発散しすぎると、分光器に適切に光が入らず、光ロスにつながる</a:t>
            </a:r>
            <a:endParaRPr lang="en-US" altLang="ja-JP" sz="3200" dirty="0" smtClean="0"/>
          </a:p>
          <a:p>
            <a:pPr marL="261938" indent="-261938" eaLnBrk="1" hangingPunct="1">
              <a:buFont typeface="Arial" panose="020B0604020202020204" pitchFamily="34" charset="0"/>
              <a:buChar char="•"/>
            </a:pPr>
            <a:r>
              <a:rPr lang="ja-JP" altLang="en-US" sz="3200" dirty="0"/>
              <a:t>各ファイバーの</a:t>
            </a:r>
            <a:r>
              <a:rPr lang="ja-JP" altLang="en-US" sz="3200" dirty="0" smtClean="0"/>
              <a:t>透過率</a:t>
            </a:r>
            <a:endParaRPr lang="en-US" altLang="ja-JP" sz="3200" dirty="0" smtClean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6155113" y="2564904"/>
            <a:ext cx="2555776" cy="1201859"/>
            <a:chOff x="6084168" y="1200234"/>
            <a:chExt cx="2555776" cy="1201859"/>
          </a:xfrm>
        </p:grpSpPr>
        <p:sp>
          <p:nvSpPr>
            <p:cNvPr id="5" name="正方形/長方形 4"/>
            <p:cNvSpPr/>
            <p:nvPr/>
          </p:nvSpPr>
          <p:spPr>
            <a:xfrm>
              <a:off x="6084168" y="1735361"/>
              <a:ext cx="1440160" cy="10946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cxnSp>
          <p:nvCxnSpPr>
            <p:cNvPr id="6" name="直線コネクタ 5"/>
            <p:cNvCxnSpPr/>
            <p:nvPr/>
          </p:nvCxnSpPr>
          <p:spPr>
            <a:xfrm flipV="1">
              <a:off x="7524622" y="1200234"/>
              <a:ext cx="1008112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>
              <a:stCxn id="5" idx="3"/>
            </p:cNvCxnSpPr>
            <p:nvPr/>
          </p:nvCxnSpPr>
          <p:spPr>
            <a:xfrm>
              <a:off x="7524328" y="1790093"/>
              <a:ext cx="1008112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>
              <a:stCxn id="5" idx="3"/>
            </p:cNvCxnSpPr>
            <p:nvPr/>
          </p:nvCxnSpPr>
          <p:spPr>
            <a:xfrm flipV="1">
              <a:off x="7524328" y="1790092"/>
              <a:ext cx="1008406" cy="1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アーチ 8"/>
            <p:cNvSpPr/>
            <p:nvPr/>
          </p:nvSpPr>
          <p:spPr>
            <a:xfrm rot="178107">
              <a:off x="7679240" y="1508463"/>
              <a:ext cx="432048" cy="432000"/>
            </a:xfrm>
            <a:prstGeom prst="blockArc">
              <a:avLst>
                <a:gd name="adj1" fmla="val 18097649"/>
                <a:gd name="adj2" fmla="val 676009"/>
                <a:gd name="adj3" fmla="val 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8172400" y="1246296"/>
              <a:ext cx="467544" cy="5985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 smtClean="0">
                  <a:latin typeface="Symbol" pitchFamily="18" charset="2"/>
                </a:rPr>
                <a:t>q</a:t>
              </a:r>
              <a:endParaRPr kumimoji="1" lang="ja-JP" altLang="en-US" sz="3200" dirty="0" smtClean="0">
                <a:latin typeface="Symbol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8592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テキスト ボックス 3"/>
          <p:cNvSpPr txBox="1">
            <a:spLocks noChangeArrowheads="1"/>
          </p:cNvSpPr>
          <p:nvPr/>
        </p:nvSpPr>
        <p:spPr bwMode="auto">
          <a:xfrm>
            <a:off x="360362" y="360363"/>
            <a:ext cx="552809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試験した融</a:t>
            </a:r>
            <a:r>
              <a:rPr lang="ja-JP" altLang="en-US" sz="4000" dirty="0"/>
              <a:t>着ファイバー</a:t>
            </a:r>
          </a:p>
        </p:txBody>
      </p:sp>
      <p:pic>
        <p:nvPicPr>
          <p:cNvPr id="16" name="Picture 2" descr="E:\tmp\image-fused-all-201212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168" y="2811893"/>
            <a:ext cx="2086509" cy="2114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8103" y="2811893"/>
            <a:ext cx="2170541" cy="211426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7504" y="5005464"/>
            <a:ext cx="4464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融着</a:t>
            </a:r>
            <a:r>
              <a:rPr kumimoji="1" lang="ja-JP" altLang="en-US" sz="3200" dirty="0" smtClean="0"/>
              <a:t>ファイバー</a:t>
            </a:r>
            <a:r>
              <a:rPr kumimoji="1" lang="en-US" altLang="ja-JP" sz="3200" dirty="0" smtClean="0"/>
              <a:t>1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融着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圧縮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の強さ</a:t>
            </a:r>
            <a:r>
              <a:rPr lang="en-US" altLang="ja-JP" sz="3200" dirty="0" smtClean="0"/>
              <a:t>: </a:t>
            </a:r>
            <a:r>
              <a:rPr lang="ja-JP" altLang="en-US" sz="3200" dirty="0" smtClean="0"/>
              <a:t>通常</a:t>
            </a:r>
            <a:endParaRPr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ja-JP" altLang="en-US" sz="3200" dirty="0" smtClean="0"/>
              <a:t>ファイバー本数</a:t>
            </a:r>
            <a:r>
              <a:rPr kumimoji="1" lang="en-US" altLang="ja-JP" sz="3200" dirty="0" smtClean="0"/>
              <a:t>: 16</a:t>
            </a:r>
            <a:r>
              <a:rPr kumimoji="1" lang="ja-JP" altLang="en-US" sz="3200" dirty="0" smtClean="0"/>
              <a:t>本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0362" y="1068249"/>
            <a:ext cx="52917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ja-JP" altLang="en-US" sz="3200" dirty="0" smtClean="0"/>
              <a:t>ファイバーコア直径</a:t>
            </a:r>
            <a:r>
              <a:rPr kumimoji="1" lang="en-US" altLang="ja-JP" sz="3200" dirty="0" smtClean="0"/>
              <a:t>: 100 </a:t>
            </a:r>
            <a:r>
              <a:rPr kumimoji="1" lang="en-US" altLang="ja-JP" sz="3200" dirty="0" smtClean="0">
                <a:latin typeface="Symbol" panose="05050102010706020507" pitchFamily="18" charset="2"/>
              </a:rPr>
              <a:t>m</a:t>
            </a:r>
            <a:r>
              <a:rPr kumimoji="1" lang="en-US" altLang="ja-JP" sz="3200" dirty="0" smtClean="0"/>
              <a:t>m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/>
              <a:t>ファイバークラッド</a:t>
            </a:r>
            <a:r>
              <a:rPr lang="ja-JP" altLang="en-US" sz="3200" dirty="0" smtClean="0"/>
              <a:t>厚さ</a:t>
            </a:r>
            <a:r>
              <a:rPr lang="en-US" altLang="ja-JP" sz="3200" dirty="0" smtClean="0"/>
              <a:t>: 5 </a:t>
            </a:r>
            <a:r>
              <a:rPr lang="en-US" altLang="ja-JP" sz="3200" dirty="0" smtClean="0">
                <a:latin typeface="Symbol" panose="05050102010706020507" pitchFamily="18" charset="2"/>
              </a:rPr>
              <a:t>m</a:t>
            </a:r>
            <a:r>
              <a:rPr lang="en-US" altLang="ja-JP" sz="3200" dirty="0" smtClean="0"/>
              <a:t>m</a:t>
            </a:r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ファイバー</a:t>
            </a:r>
            <a:r>
              <a:rPr lang="en-US" altLang="ja-JP" sz="3200" dirty="0" smtClean="0"/>
              <a:t>NA: 0.12 ± 0.02</a:t>
            </a:r>
            <a:endParaRPr kumimoji="1" lang="ja-JP" altLang="en-US" sz="3200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860032" y="5005464"/>
            <a:ext cx="41396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融着</a:t>
            </a:r>
            <a:r>
              <a:rPr kumimoji="1" lang="ja-JP" altLang="en-US" sz="3200" dirty="0" smtClean="0"/>
              <a:t>ファイバー</a:t>
            </a:r>
            <a:r>
              <a:rPr lang="en-US" altLang="ja-JP" sz="3200" dirty="0"/>
              <a:t>2</a:t>
            </a:r>
            <a:endParaRPr kumimoji="1"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lang="ja-JP" altLang="en-US" sz="3200" dirty="0" smtClean="0"/>
              <a:t>融着の強さ</a:t>
            </a:r>
            <a:r>
              <a:rPr lang="en-US" altLang="ja-JP" sz="3200" dirty="0" smtClean="0"/>
              <a:t>: </a:t>
            </a:r>
            <a:r>
              <a:rPr lang="ja-JP" altLang="en-US" sz="3200" dirty="0" smtClean="0"/>
              <a:t>弱い</a:t>
            </a:r>
            <a:endParaRPr lang="en-US" altLang="ja-JP" sz="3200" dirty="0" smtClean="0"/>
          </a:p>
          <a:p>
            <a:pPr marL="261938" indent="-261938">
              <a:buFont typeface="Arial" panose="020B0604020202020204" pitchFamily="34" charset="0"/>
              <a:buChar char="•"/>
            </a:pPr>
            <a:r>
              <a:rPr kumimoji="1" lang="ja-JP" altLang="en-US" sz="3200" dirty="0" smtClean="0"/>
              <a:t>ファイバー本数</a:t>
            </a:r>
            <a:r>
              <a:rPr kumimoji="1" lang="en-US" altLang="ja-JP" sz="3200" dirty="0" smtClean="0"/>
              <a:t>: 19</a:t>
            </a:r>
            <a:r>
              <a:rPr kumimoji="1" lang="ja-JP" altLang="en-US" sz="3200" dirty="0" smtClean="0"/>
              <a:t>本</a:t>
            </a:r>
          </a:p>
        </p:txBody>
      </p:sp>
    </p:spTree>
    <p:extLst>
      <p:ext uri="{BB962C8B-B14F-4D97-AF65-F5344CB8AC3E}">
        <p14:creationId xmlns:p14="http://schemas.microsoft.com/office/powerpoint/2010/main" val="284296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>
            <a:spLocks noChangeArrowheads="1"/>
          </p:cNvSpPr>
          <p:nvPr/>
        </p:nvSpPr>
        <p:spPr bwMode="auto">
          <a:xfrm>
            <a:off x="360363" y="360363"/>
            <a:ext cx="75069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/>
              <a:t>融着</a:t>
            </a:r>
            <a:r>
              <a:rPr lang="ja-JP" altLang="en-US" sz="4000" dirty="0" smtClean="0"/>
              <a:t>ファイバー出射光の発散具合</a:t>
            </a:r>
            <a:endParaRPr lang="ja-JP" altLang="en-US" sz="40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6390456" y="728634"/>
            <a:ext cx="2555776" cy="1201859"/>
            <a:chOff x="6084168" y="1200234"/>
            <a:chExt cx="2555776" cy="1201859"/>
          </a:xfrm>
        </p:grpSpPr>
        <p:sp>
          <p:nvSpPr>
            <p:cNvPr id="4" name="正方形/長方形 3"/>
            <p:cNvSpPr/>
            <p:nvPr/>
          </p:nvSpPr>
          <p:spPr>
            <a:xfrm>
              <a:off x="6084168" y="1735361"/>
              <a:ext cx="1440160" cy="10946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cxnSp>
          <p:nvCxnSpPr>
            <p:cNvPr id="5" name="直線コネクタ 4"/>
            <p:cNvCxnSpPr/>
            <p:nvPr/>
          </p:nvCxnSpPr>
          <p:spPr>
            <a:xfrm flipV="1">
              <a:off x="7524622" y="1200234"/>
              <a:ext cx="1008112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>
              <a:stCxn id="4" idx="3"/>
            </p:cNvCxnSpPr>
            <p:nvPr/>
          </p:nvCxnSpPr>
          <p:spPr>
            <a:xfrm>
              <a:off x="7524328" y="1790093"/>
              <a:ext cx="1008112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>
              <a:stCxn id="4" idx="3"/>
            </p:cNvCxnSpPr>
            <p:nvPr/>
          </p:nvCxnSpPr>
          <p:spPr>
            <a:xfrm flipV="1">
              <a:off x="7524328" y="1790092"/>
              <a:ext cx="1008406" cy="1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アーチ 7"/>
            <p:cNvSpPr/>
            <p:nvPr/>
          </p:nvSpPr>
          <p:spPr>
            <a:xfrm rot="178107">
              <a:off x="7679240" y="1508463"/>
              <a:ext cx="432048" cy="432000"/>
            </a:xfrm>
            <a:prstGeom prst="blockArc">
              <a:avLst>
                <a:gd name="adj1" fmla="val 18097649"/>
                <a:gd name="adj2" fmla="val 676009"/>
                <a:gd name="adj3" fmla="val 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8172400" y="1246296"/>
              <a:ext cx="467544" cy="5985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 smtClean="0">
                  <a:latin typeface="Symbol" pitchFamily="18" charset="2"/>
                </a:rPr>
                <a:t>q</a:t>
              </a:r>
              <a:endParaRPr kumimoji="1" lang="ja-JP" altLang="en-US" sz="3200" dirty="0" smtClean="0">
                <a:latin typeface="Symbol" pitchFamily="18" charset="2"/>
              </a:endParaRPr>
            </a:p>
          </p:txBody>
        </p:sp>
      </p:grp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11" b="26669"/>
          <a:stretch/>
        </p:blipFill>
        <p:spPr>
          <a:xfrm>
            <a:off x="1173782" y="1651516"/>
            <a:ext cx="6800850" cy="275771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123728" y="4409230"/>
            <a:ext cx="1555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focus</a:t>
            </a:r>
            <a:r>
              <a:rPr kumimoji="1" lang="ja-JP" altLang="en-US" sz="3200" dirty="0" smtClean="0"/>
              <a:t>像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36096" y="4417578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defocus</a:t>
            </a:r>
            <a:r>
              <a:rPr kumimoji="1" lang="ja-JP" altLang="en-US" sz="3200" dirty="0" smtClean="0"/>
              <a:t>像</a:t>
            </a:r>
          </a:p>
        </p:txBody>
      </p:sp>
      <p:sp>
        <p:nvSpPr>
          <p:cNvPr id="13" name="円/楕円 12"/>
          <p:cNvSpPr>
            <a:spLocks noChangeAspect="1"/>
          </p:cNvSpPr>
          <p:nvPr/>
        </p:nvSpPr>
        <p:spPr>
          <a:xfrm>
            <a:off x="5320546" y="2133418"/>
            <a:ext cx="1872208" cy="1872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6851" y="5132784"/>
            <a:ext cx="8694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全体</a:t>
            </a:r>
            <a:r>
              <a:rPr lang="ja-JP" altLang="en-US" sz="3200" dirty="0" smtClean="0"/>
              <a:t>の</a:t>
            </a:r>
            <a:r>
              <a:rPr lang="en-US" altLang="ja-JP" sz="3200" dirty="0" smtClean="0"/>
              <a:t>95 %</a:t>
            </a:r>
            <a:r>
              <a:rPr lang="ja-JP" altLang="en-US" sz="3200" dirty="0" smtClean="0"/>
              <a:t>の光が入る角度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ファイバー</a:t>
            </a:r>
            <a:r>
              <a:rPr lang="en-US" altLang="ja-JP" sz="3200" dirty="0" smtClean="0"/>
              <a:t>NA)</a:t>
            </a:r>
            <a:r>
              <a:rPr lang="ja-JP" altLang="en-US" sz="3200" dirty="0" smtClean="0"/>
              <a:t>を測定</a:t>
            </a:r>
            <a:endParaRPr lang="en-US" altLang="ja-JP" sz="3200" dirty="0" smtClean="0"/>
          </a:p>
          <a:p>
            <a:r>
              <a:rPr lang="en-US" altLang="ja-JP" sz="3200" dirty="0" smtClean="0"/>
              <a:t>(NA = sin </a:t>
            </a:r>
            <a:r>
              <a:rPr lang="en-US" altLang="ja-JP" sz="3200" dirty="0" smtClean="0">
                <a:latin typeface="Symbol" panose="05050102010706020507" pitchFamily="18" charset="2"/>
              </a:rPr>
              <a:t>q</a:t>
            </a:r>
            <a:r>
              <a:rPr lang="en-US" altLang="ja-JP" sz="3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215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3" b="3644"/>
          <a:stretch/>
        </p:blipFill>
        <p:spPr>
          <a:xfrm>
            <a:off x="1683657" y="1479762"/>
            <a:ext cx="6858471" cy="3992124"/>
          </a:xfrm>
          <a:prstGeom prst="rect">
            <a:avLst/>
          </a:prstGeom>
        </p:spPr>
      </p:pic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75069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/>
              <a:t>融着</a:t>
            </a:r>
            <a:r>
              <a:rPr lang="ja-JP" altLang="en-US" sz="4000" dirty="0" smtClean="0"/>
              <a:t>ファイバー出射光の発散具合</a:t>
            </a:r>
            <a:endParaRPr lang="ja-JP" altLang="en-US" sz="400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6390456" y="728634"/>
            <a:ext cx="2555776" cy="1201859"/>
            <a:chOff x="6084168" y="1200234"/>
            <a:chExt cx="2555776" cy="1201859"/>
          </a:xfrm>
        </p:grpSpPr>
        <p:sp>
          <p:nvSpPr>
            <p:cNvPr id="6" name="正方形/長方形 5"/>
            <p:cNvSpPr/>
            <p:nvPr/>
          </p:nvSpPr>
          <p:spPr>
            <a:xfrm>
              <a:off x="6084168" y="1735361"/>
              <a:ext cx="1440160" cy="10946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cxnSp>
          <p:nvCxnSpPr>
            <p:cNvPr id="8" name="直線コネクタ 7"/>
            <p:cNvCxnSpPr/>
            <p:nvPr/>
          </p:nvCxnSpPr>
          <p:spPr>
            <a:xfrm flipV="1">
              <a:off x="7524622" y="1200234"/>
              <a:ext cx="1008112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>
              <a:stCxn id="6" idx="3"/>
            </p:cNvCxnSpPr>
            <p:nvPr/>
          </p:nvCxnSpPr>
          <p:spPr>
            <a:xfrm>
              <a:off x="7524328" y="1790093"/>
              <a:ext cx="1008112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>
              <a:stCxn id="6" idx="3"/>
            </p:cNvCxnSpPr>
            <p:nvPr/>
          </p:nvCxnSpPr>
          <p:spPr>
            <a:xfrm flipV="1">
              <a:off x="7524328" y="1790092"/>
              <a:ext cx="1008406" cy="1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アーチ 17"/>
            <p:cNvSpPr/>
            <p:nvPr/>
          </p:nvSpPr>
          <p:spPr>
            <a:xfrm rot="178107">
              <a:off x="7679240" y="1508463"/>
              <a:ext cx="432048" cy="432000"/>
            </a:xfrm>
            <a:prstGeom prst="blockArc">
              <a:avLst>
                <a:gd name="adj1" fmla="val 18097649"/>
                <a:gd name="adj2" fmla="val 676009"/>
                <a:gd name="adj3" fmla="val 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8172400" y="1246296"/>
              <a:ext cx="467544" cy="5985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 smtClean="0">
                  <a:latin typeface="Symbol" pitchFamily="18" charset="2"/>
                </a:rPr>
                <a:t>q</a:t>
              </a:r>
              <a:endParaRPr kumimoji="1" lang="ja-JP" altLang="en-US" sz="3200" dirty="0" smtClean="0">
                <a:latin typeface="Symbol" pitchFamily="18" charset="2"/>
              </a:endParaRPr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7524328" y="5343833"/>
            <a:ext cx="15118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NA</a:t>
            </a:r>
          </a:p>
          <a:p>
            <a:r>
              <a:rPr kumimoji="1" lang="en-US" altLang="ja-JP" sz="3200" dirty="0" smtClean="0"/>
              <a:t>(= sin </a:t>
            </a:r>
            <a:r>
              <a:rPr kumimoji="1" lang="en-US" altLang="ja-JP" sz="3200" dirty="0" smtClean="0">
                <a:latin typeface="Symbol" pitchFamily="18" charset="2"/>
              </a:rPr>
              <a:t>q)</a:t>
            </a:r>
            <a:endParaRPr kumimoji="1" lang="ja-JP" altLang="en-US" sz="3200" dirty="0" smtClean="0">
              <a:latin typeface="Symbol" pitchFamily="18" charset="2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16200000">
            <a:off x="-706320" y="2855090"/>
            <a:ext cx="2884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sin </a:t>
            </a:r>
            <a:r>
              <a:rPr kumimoji="1" lang="en-US" altLang="ja-JP" sz="3200" dirty="0" smtClean="0">
                <a:latin typeface="Symbol" pitchFamily="18" charset="2"/>
              </a:rPr>
              <a:t>q</a:t>
            </a:r>
            <a:r>
              <a:rPr kumimoji="1" lang="ja-JP" altLang="en-US" sz="3200" dirty="0" smtClean="0"/>
              <a:t>内に収まる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エネルギー </a:t>
            </a:r>
            <a:r>
              <a:rPr kumimoji="1" lang="en-US" altLang="ja-JP" sz="3200" dirty="0" smtClean="0"/>
              <a:t>[%]</a:t>
            </a:r>
            <a:endParaRPr kumimoji="1" lang="ja-JP" altLang="en-US" sz="3200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470625" y="4120075"/>
            <a:ext cx="28441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元の収束光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r>
              <a:rPr lang="ja-JP" altLang="en-US" sz="3200" dirty="0" smtClean="0">
                <a:solidFill>
                  <a:srgbClr val="00B050"/>
                </a:solidFill>
              </a:rPr>
              <a:t>素線ファイバー</a:t>
            </a:r>
            <a:endParaRPr kumimoji="1" lang="ja-JP" altLang="en-US" sz="3200" dirty="0" smtClean="0">
              <a:solidFill>
                <a:srgbClr val="00B05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65560" y="533048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645680" y="5362798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0.04</a:t>
            </a:r>
            <a:endParaRPr kumimoji="1" lang="ja-JP" altLang="en-US" sz="3200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941824" y="5362797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0.08</a:t>
            </a:r>
            <a:endParaRPr kumimoji="1" lang="ja-JP" altLang="en-US" sz="3200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237968" y="5362796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0.12</a:t>
            </a:r>
            <a:endParaRPr kumimoji="1" lang="ja-JP" altLang="en-US" sz="32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562578" y="536279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0.16</a:t>
            </a:r>
            <a:endParaRPr kumimoji="1" lang="ja-JP" altLang="en-US" sz="32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07604" y="5038097"/>
            <a:ext cx="509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05520" y="4307168"/>
            <a:ext cx="59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20</a:t>
            </a:r>
            <a:endParaRPr kumimoji="1" lang="ja-JP" altLang="en-US" sz="3200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9550" y="3573015"/>
            <a:ext cx="59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4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05520" y="2852681"/>
            <a:ext cx="59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6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191490" y="2132347"/>
            <a:ext cx="59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8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95582" y="1412013"/>
            <a:ext cx="858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10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5062" y="5808166"/>
            <a:ext cx="68154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どちらも</a:t>
            </a:r>
            <a:r>
              <a:rPr kumimoji="1" lang="en-US" altLang="ja-JP" sz="3200" dirty="0" smtClean="0"/>
              <a:t>NA = 0.12</a:t>
            </a:r>
            <a:r>
              <a:rPr kumimoji="1" lang="ja-JP" altLang="en-US" sz="3200" dirty="0" smtClean="0"/>
              <a:t>で</a:t>
            </a:r>
            <a:r>
              <a:rPr kumimoji="1" lang="en-US" altLang="ja-JP" sz="3200" dirty="0" smtClean="0"/>
              <a:t>95 %</a:t>
            </a:r>
            <a:r>
              <a:rPr kumimoji="1" lang="ja-JP" altLang="en-US" sz="3200" dirty="0" smtClean="0"/>
              <a:t>以上の透過率</a:t>
            </a:r>
            <a:endParaRPr kumimoji="1" lang="en-US" altLang="ja-JP" sz="3200" dirty="0" smtClean="0"/>
          </a:p>
          <a:p>
            <a:r>
              <a:rPr lang="ja-JP" altLang="en-US" sz="3200" dirty="0"/>
              <a:t>素線</a:t>
            </a:r>
            <a:r>
              <a:rPr lang="ja-JP" altLang="en-US" sz="3200" dirty="0" smtClean="0"/>
              <a:t>でもファイバー</a:t>
            </a:r>
            <a:r>
              <a:rPr lang="en-US" altLang="ja-JP" sz="3200" dirty="0" smtClean="0"/>
              <a:t>NA</a:t>
            </a:r>
            <a:r>
              <a:rPr lang="ja-JP" altLang="en-US" sz="3200" dirty="0" smtClean="0"/>
              <a:t>にばらつきあり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80018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2" b="4084"/>
          <a:stretch/>
        </p:blipFill>
        <p:spPr>
          <a:xfrm>
            <a:off x="1715504" y="1500776"/>
            <a:ext cx="6781168" cy="3942081"/>
          </a:xfrm>
          <a:prstGeom prst="rect">
            <a:avLst/>
          </a:prstGeom>
        </p:spPr>
      </p:pic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75069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/>
              <a:t>融着</a:t>
            </a:r>
            <a:r>
              <a:rPr lang="ja-JP" altLang="en-US" sz="4000" dirty="0" smtClean="0"/>
              <a:t>ファイバー出射光の発散具合</a:t>
            </a:r>
            <a:endParaRPr lang="ja-JP" altLang="en-US" sz="400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6390456" y="728634"/>
            <a:ext cx="2555776" cy="1201859"/>
            <a:chOff x="6084168" y="1200234"/>
            <a:chExt cx="2555776" cy="1201859"/>
          </a:xfrm>
        </p:grpSpPr>
        <p:sp>
          <p:nvSpPr>
            <p:cNvPr id="6" name="正方形/長方形 5"/>
            <p:cNvSpPr/>
            <p:nvPr/>
          </p:nvSpPr>
          <p:spPr>
            <a:xfrm>
              <a:off x="6084168" y="1735361"/>
              <a:ext cx="1440160" cy="10946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cxnSp>
          <p:nvCxnSpPr>
            <p:cNvPr id="8" name="直線コネクタ 7"/>
            <p:cNvCxnSpPr/>
            <p:nvPr/>
          </p:nvCxnSpPr>
          <p:spPr>
            <a:xfrm flipV="1">
              <a:off x="7524622" y="1200234"/>
              <a:ext cx="1008112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>
              <a:stCxn id="6" idx="3"/>
            </p:cNvCxnSpPr>
            <p:nvPr/>
          </p:nvCxnSpPr>
          <p:spPr>
            <a:xfrm>
              <a:off x="7524328" y="1790093"/>
              <a:ext cx="1008112" cy="61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>
              <a:stCxn id="6" idx="3"/>
            </p:cNvCxnSpPr>
            <p:nvPr/>
          </p:nvCxnSpPr>
          <p:spPr>
            <a:xfrm flipV="1">
              <a:off x="7524328" y="1790092"/>
              <a:ext cx="1008406" cy="1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アーチ 17"/>
            <p:cNvSpPr/>
            <p:nvPr/>
          </p:nvSpPr>
          <p:spPr>
            <a:xfrm rot="178107">
              <a:off x="7679240" y="1508463"/>
              <a:ext cx="432048" cy="432000"/>
            </a:xfrm>
            <a:prstGeom prst="blockArc">
              <a:avLst>
                <a:gd name="adj1" fmla="val 18097649"/>
                <a:gd name="adj2" fmla="val 676009"/>
                <a:gd name="adj3" fmla="val 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8172400" y="1246296"/>
              <a:ext cx="467544" cy="5985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 smtClean="0">
                  <a:latin typeface="Symbol" pitchFamily="18" charset="2"/>
                </a:rPr>
                <a:t>q</a:t>
              </a:r>
              <a:endParaRPr kumimoji="1" lang="ja-JP" altLang="en-US" sz="3200" dirty="0" smtClean="0">
                <a:latin typeface="Symbol" pitchFamily="18" charset="2"/>
              </a:endParaRPr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7524328" y="5343833"/>
            <a:ext cx="15118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NA</a:t>
            </a:r>
          </a:p>
          <a:p>
            <a:r>
              <a:rPr kumimoji="1" lang="en-US" altLang="ja-JP" sz="3200" dirty="0" smtClean="0"/>
              <a:t>(= sin </a:t>
            </a:r>
            <a:r>
              <a:rPr kumimoji="1" lang="en-US" altLang="ja-JP" sz="3200" dirty="0" smtClean="0">
                <a:latin typeface="Symbol" pitchFamily="18" charset="2"/>
              </a:rPr>
              <a:t>q)</a:t>
            </a:r>
            <a:endParaRPr kumimoji="1" lang="ja-JP" altLang="en-US" sz="3200" dirty="0" smtClean="0">
              <a:latin typeface="Symbol" pitchFamily="18" charset="2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16200000">
            <a:off x="-706320" y="2855090"/>
            <a:ext cx="2884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sin </a:t>
            </a:r>
            <a:r>
              <a:rPr kumimoji="1" lang="en-US" altLang="ja-JP" sz="3200" dirty="0" smtClean="0">
                <a:latin typeface="Symbol" pitchFamily="18" charset="2"/>
              </a:rPr>
              <a:t>q</a:t>
            </a:r>
            <a:r>
              <a:rPr kumimoji="1" lang="ja-JP" altLang="en-US" sz="3200" dirty="0" smtClean="0"/>
              <a:t>内に収まる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エネルギー </a:t>
            </a:r>
            <a:r>
              <a:rPr kumimoji="1" lang="en-US" altLang="ja-JP" sz="3200" dirty="0" smtClean="0"/>
              <a:t>[%]</a:t>
            </a:r>
            <a:endParaRPr kumimoji="1" lang="ja-JP" altLang="en-US" sz="3200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364088" y="3166287"/>
            <a:ext cx="29161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元の収束光</a:t>
            </a:r>
            <a:endParaRPr lang="en-US" altLang="ja-JP" sz="3200" dirty="0">
              <a:solidFill>
                <a:srgbClr val="FF0000"/>
              </a:solidFill>
            </a:endParaRPr>
          </a:p>
          <a:p>
            <a:r>
              <a:rPr lang="ja-JP" altLang="en-US" sz="3200" dirty="0">
                <a:solidFill>
                  <a:srgbClr val="00B050"/>
                </a:solidFill>
              </a:rPr>
              <a:t>素線ファイバー</a:t>
            </a:r>
          </a:p>
          <a:p>
            <a:r>
              <a:rPr kumimoji="1" lang="ja-JP" altLang="en-US" sz="3200" dirty="0" smtClean="0">
                <a:solidFill>
                  <a:srgbClr val="0070C0"/>
                </a:solidFill>
              </a:rPr>
              <a:t>内周ファイバー</a:t>
            </a:r>
            <a:endParaRPr kumimoji="1" lang="en-US" altLang="ja-JP" sz="3200" dirty="0" smtClean="0">
              <a:solidFill>
                <a:srgbClr val="0070C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外周ファイバー</a:t>
            </a:r>
            <a:endParaRPr kumimoji="1" lang="ja-JP" altLang="en-US" sz="3200" dirty="0" smtClean="0">
              <a:solidFill>
                <a:srgbClr val="7030A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65560" y="533048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645680" y="5362798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0.04</a:t>
            </a:r>
            <a:endParaRPr kumimoji="1" lang="ja-JP" altLang="en-US" sz="3200" dirty="0" smtClean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941824" y="5362797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0.08</a:t>
            </a:r>
            <a:endParaRPr kumimoji="1" lang="ja-JP" altLang="en-US" sz="3200" dirty="0" smtClean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237968" y="5362796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0.12</a:t>
            </a:r>
            <a:endParaRPr kumimoji="1" lang="ja-JP" altLang="en-US" sz="32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562578" y="5362795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0.16</a:t>
            </a:r>
            <a:endParaRPr kumimoji="1" lang="ja-JP" altLang="en-US" sz="32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07604" y="5038097"/>
            <a:ext cx="509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05520" y="4307168"/>
            <a:ext cx="59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20</a:t>
            </a:r>
            <a:endParaRPr kumimoji="1" lang="ja-JP" altLang="en-US" sz="3200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9550" y="3573015"/>
            <a:ext cx="59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4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05520" y="2852681"/>
            <a:ext cx="59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6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191490" y="2132347"/>
            <a:ext cx="598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/>
              <a:t>8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95582" y="1412013"/>
            <a:ext cx="858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10</a:t>
            </a:r>
            <a:r>
              <a:rPr kumimoji="1" lang="en-US" altLang="ja-JP" sz="3200" dirty="0" smtClean="0"/>
              <a:t>0</a:t>
            </a:r>
            <a:endParaRPr kumimoji="1" lang="ja-JP" altLang="en-US" sz="32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69530" y="5780782"/>
            <a:ext cx="61930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全体的</a:t>
            </a:r>
            <a:r>
              <a:rPr lang="ja-JP" altLang="en-US" sz="3200" dirty="0" smtClean="0"/>
              <a:t>に少し発散具合が悪くなる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ファイバー</a:t>
            </a:r>
            <a:r>
              <a:rPr kumimoji="1" lang="en-US" altLang="ja-JP" sz="3200" dirty="0" smtClean="0"/>
              <a:t>NA = 0.11 – 0.14</a:t>
            </a:r>
            <a:r>
              <a:rPr kumimoji="1" lang="ja-JP" altLang="en-US" sz="3200" dirty="0" smtClean="0"/>
              <a:t>に収まる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15504" y="960475"/>
            <a:ext cx="3348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融着ファイバー</a:t>
            </a:r>
            <a:r>
              <a:rPr kumimoji="1" lang="en-US" altLang="ja-JP" sz="3200" dirty="0" smtClean="0"/>
              <a:t>1)</a:t>
            </a:r>
            <a:endParaRPr kumimoji="1" lang="ja-JP" altLang="en-US" sz="3200" dirty="0" smtClean="0"/>
          </a:p>
        </p:txBody>
      </p:sp>
      <p:pic>
        <p:nvPicPr>
          <p:cNvPr id="33" name="Picture 2" descr="E:\tmp\image-fused-all-201212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712" y="1606037"/>
            <a:ext cx="1539766" cy="156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03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8575">
          <a:solidFill>
            <a:schemeClr val="tx1"/>
          </a:solidFill>
        </a:ln>
      </a:spPr>
      <a:bodyPr rtlCol="0" anchor="ctr"/>
      <a:lstStyle>
        <a:defPPr algn="ctr">
          <a:defRPr dirty="0" smtClean="0">
            <a:ln>
              <a:solidFill>
                <a:sysClr val="windowText" lastClr="000000"/>
              </a:solidFill>
            </a:ln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00B05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kumimoji="1" sz="3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3055</TotalTime>
  <Words>741</Words>
  <Application>Microsoft Office PowerPoint</Application>
  <PresentationFormat>画面に合わせる (4:3)</PresentationFormat>
  <Paragraphs>181</Paragraphs>
  <Slides>16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​​テーマ</vt:lpstr>
      <vt:lpstr>3.8m望遠鏡用 面分光装置開発 - 融着ファイバー試験 -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3.8m望遠鏡用 プロトタイプ面分光器計画</dc:title>
  <dc:creator>kazuya</dc:creator>
  <cp:lastModifiedBy>kazuya</cp:lastModifiedBy>
  <cp:revision>238</cp:revision>
  <dcterms:created xsi:type="dcterms:W3CDTF">2012-10-04T03:06:51Z</dcterms:created>
  <dcterms:modified xsi:type="dcterms:W3CDTF">2013-09-09T10:49:11Z</dcterms:modified>
</cp:coreProperties>
</file>