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svm" ContentType="image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0080625" cy="7559675" type="screen4x3"/>
  <p:notesSz cx="7559675" cy="106918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314" y="22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" name="日付プレースホルダー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" name="フッター プレースホルダー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" name="スライド番号プレースホルダー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564A329-9C6B-4273-8E65-24AADD8A32F8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23709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 altLang="ja-JP"/>
          </a:p>
        </p:txBody>
      </p:sp>
      <p:sp>
        <p:nvSpPr>
          <p:cNvPr id="4" name="ヘッダー プレースホルダー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日付プレースホルダー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フッター プレースホルダー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スライド番号プレースホルダー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fld id="{CB75C5AD-E699-4EBE-88E9-DDC70A9EF7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0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altLang="ja-JP" sz="2000" b="0" i="0" u="none" strike="noStrike" kern="1200">
        <a:ln>
          <a:noFill/>
        </a:ln>
        <a:latin typeface="Arial" pitchFamily="18"/>
        <a:ea typeface="ＭＳ Ｐゴシック" pitchFamily="2"/>
        <a:cs typeface="Mangal" pitchFamily="2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ノート プレースホルダー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7226CF6-9703-40E1-BC28-172816A4F7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FD00BA0-5052-4BD8-9FB6-B4ABAB20EA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5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06FB32A-D14A-47F4-A0CA-D5F2912FA8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7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95F64C-C6B8-4C0A-B769-1129A7481AD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55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DE63349-3760-41E9-BF8F-0B99A57AD8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4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74A5EC-EB24-4C33-BB4C-623DE6539F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3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9287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14925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660F41F-7979-4423-B349-1B3FBE35AC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4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48CA43-D87C-444E-BC2C-2E072C9226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B7A42E-51B9-4379-AF83-69AA4BC275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2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2550E07-1BF9-4C6D-8B75-6F2932F3C4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969BBE1-D362-44C5-890E-3AE82B7C68D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7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417670C-6899-4AAE-81A8-C82959D988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4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7E4F91-0B1D-4C32-8E8D-E199492D565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D66019E-81AF-4D63-92E2-C65EB48434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308850" y="303213"/>
            <a:ext cx="2266950" cy="6450012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53212" cy="6450012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A007665-8DFC-4680-AC9D-D752208D65A2}" type="datetime1">
              <a:rPr lang="en-US" smtClean="0"/>
              <a:pPr lvl="0"/>
              <a:t>9/18/2013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FC9059-C048-4A04-8293-B1CA60A3A1B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59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3E6D18F-27F9-4464-963A-1E410E0D04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71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384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31A692-6773-4652-B404-C92C91A354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73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1A16BF2-E16A-4858-BEBC-66F4CE5D1D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8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845620-931F-4B50-BB22-C1369F876F1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8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30E6833-36AA-4442-85EE-8FF49C4B09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7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00BF46-1AD5-47F8-A6A2-1AB61D284ED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7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FB2E4E-2341-4CCB-8532-01B16E9A49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79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altLang="ja-JP"/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altLang="ja-JP"/>
          </a:p>
        </p:txBody>
      </p:sp>
      <p:sp>
        <p:nvSpPr>
          <p:cNvPr id="4" name="日付プレースホルダー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フッター プレースホルダー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スライド番号プレースホルダー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fld id="{435A5B9C-37AE-4353-BC3D-CF9F69060AB7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rtl="0" hangingPunct="0">
        <a:tabLst/>
        <a:defRPr lang="en-US" altLang="ja-JP" sz="4400" b="0" i="0" u="none" strike="noStrike" kern="1200">
          <a:ln>
            <a:noFill/>
          </a:ln>
          <a:latin typeface="Arial" pitchFamily="18"/>
          <a:ea typeface="ＭＳ Ｐゴシック" pitchFamily="2"/>
          <a:cs typeface="Mangal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en-US" altLang="ja-JP" sz="3200" b="0" i="0" u="none" strike="noStrike" kern="1200">
          <a:ln>
            <a:noFill/>
          </a:ln>
          <a:latin typeface="Arial" pitchFamily="18"/>
          <a:ea typeface="ＭＳ Ｐゴシック" pitchFamily="2"/>
          <a:cs typeface="Mangal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/>
          </p:nvPr>
        </p:nvSpPr>
        <p:spPr>
          <a:xfrm>
            <a:off x="503999" y="302760"/>
            <a:ext cx="9071640" cy="12596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ja-JP"/>
              <a:t>タイトルテキストの書式を編集するにはクリックします。マスタ タイトルの書式設定</a:t>
            </a:r>
          </a:p>
        </p:txBody>
      </p:sp>
      <p:sp>
        <p:nvSpPr>
          <p:cNvPr id="3" name="コンテンツ プレースホルダ 2"/>
          <p:cNvSpPr txBox="1">
            <a:spLocks noGrp="1"/>
          </p:cNvSpPr>
          <p:nvPr>
            <p:ph type="body" idx="1"/>
          </p:nvPr>
        </p:nvSpPr>
        <p:spPr>
          <a:xfrm>
            <a:off x="503999" y="1764000"/>
            <a:ext cx="9071640" cy="498888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/>
          <a:lstStyle>
            <a:defPPr marL="432000" marR="0" lvl="0" indent="-324000" algn="l" hangingPunct="1">
              <a:lnSpc>
                <a:spcPct val="100000"/>
              </a:lnSpc>
              <a:spcBef>
                <a:spcPts val="0"/>
              </a:spcBef>
              <a:spcAft>
                <a:spcPts val="1559"/>
              </a:spcAft>
              <a:buSzPct val="45000"/>
              <a:buFont typeface="StarSymbol"/>
              <a:buNone/>
              <a:defRPr lang="ja-JP" sz="353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defPPr>
            <a:lvl1pPr marL="432000" marR="0" lvl="0" indent="-324000" algn="l" hangingPunct="1">
              <a:lnSpc>
                <a:spcPct val="100000"/>
              </a:lnSpc>
              <a:spcBef>
                <a:spcPts val="0"/>
              </a:spcBef>
              <a:spcAft>
                <a:spcPts val="1559"/>
              </a:spcAft>
              <a:buSzPct val="45000"/>
              <a:buFont typeface="StarSymbol"/>
              <a:buChar char="●"/>
              <a:defRPr lang="ja-JP" sz="353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1pPr>
            <a:lvl2pPr marL="864000" marR="0" lvl="1" indent="-324000" algn="l" hangingPunct="1">
              <a:lnSpc>
                <a:spcPct val="100000"/>
              </a:lnSpc>
              <a:spcBef>
                <a:spcPts val="0"/>
              </a:spcBef>
              <a:spcAft>
                <a:spcPts val="1247"/>
              </a:spcAft>
              <a:buSzPct val="75000"/>
              <a:buFont typeface="StarSymbol"/>
              <a:buChar char="–"/>
              <a:defRPr lang="ja-JP" sz="265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2pPr>
            <a:lvl3pPr marL="1295999" marR="0" lvl="2" indent="-288000" algn="l" hangingPunct="1">
              <a:lnSpc>
                <a:spcPct val="100000"/>
              </a:lnSpc>
              <a:spcBef>
                <a:spcPts val="0"/>
              </a:spcBef>
              <a:spcAft>
                <a:spcPts val="935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3pPr>
            <a:lvl4pPr marL="1728000" marR="0" lvl="3" indent="-216000" algn="l" hangingPunct="1">
              <a:lnSpc>
                <a:spcPct val="100000"/>
              </a:lnSpc>
              <a:spcBef>
                <a:spcPts val="0"/>
              </a:spcBef>
              <a:spcAft>
                <a:spcPts val="624"/>
              </a:spcAft>
              <a:buSzPct val="75000"/>
              <a:buFont typeface="StarSymbol"/>
              <a:buChar char="–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4pPr>
            <a:lvl5pPr marL="2160000" marR="0" lvl="4" indent="-216000" algn="l" hangingPunct="1">
              <a:lnSpc>
                <a:spcPct val="100000"/>
              </a:lnSpc>
              <a:spcBef>
                <a:spcPts val="0"/>
              </a:spcBef>
              <a:spcAft>
                <a:spcPts val="312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5pPr>
            <a:lvl6pPr marL="2592000" marR="0" lvl="5" indent="-216000" algn="l" hangingPunct="1">
              <a:lnSpc>
                <a:spcPct val="100000"/>
              </a:lnSpc>
              <a:spcBef>
                <a:spcPts val="0"/>
              </a:spcBef>
              <a:spcAft>
                <a:spcPts val="312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6pPr>
            <a:lvl7pPr marL="3024000" marR="0" lvl="6" indent="-216000" algn="l" hangingPunct="1">
              <a:lnSpc>
                <a:spcPct val="100000"/>
              </a:lnSpc>
              <a:spcBef>
                <a:spcPts val="0"/>
              </a:spcBef>
              <a:spcAft>
                <a:spcPts val="312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7pPr>
            <a:lvl8pPr marL="3456000" marR="0" lvl="7" indent="-216000" algn="l" hangingPunct="1">
              <a:lnSpc>
                <a:spcPct val="100000"/>
              </a:lnSpc>
              <a:spcBef>
                <a:spcPts val="0"/>
              </a:spcBef>
              <a:spcAft>
                <a:spcPts val="312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8pPr>
            <a:lvl9pPr marL="3887999" marR="0" lvl="8" indent="-216000" algn="l" hangingPunct="1">
              <a:lnSpc>
                <a:spcPct val="100000"/>
              </a:lnSpc>
              <a:spcBef>
                <a:spcPts val="0"/>
              </a:spcBef>
              <a:spcAft>
                <a:spcPts val="312"/>
              </a:spcAft>
              <a:buSzPct val="45000"/>
              <a:buFont typeface="StarSymbol"/>
              <a:buChar char="●"/>
              <a:defRPr lang="ja-JP" sz="221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TakaoPGothic" pitchFamily="2"/>
                <a:cs typeface="Lohit Hindi" pitchFamily="2"/>
              </a:defRPr>
            </a:lvl9pPr>
          </a:lstStyle>
          <a:p>
            <a:pPr lvl="0"/>
            <a:r>
              <a:rPr lang="ja-JP" altLang="en-US"/>
              <a:t>アウトラインテキストの書式を編集するにはクリックします。</a:t>
            </a:r>
          </a:p>
          <a:p>
            <a:pPr lvl="1"/>
            <a:r>
              <a:rPr lang="en-US" altLang="ja-JP"/>
              <a:t>2</a:t>
            </a:r>
            <a:r>
              <a:rPr lang="ja-JP" altLang="en-US"/>
              <a:t>レベル目のアウトライン</a:t>
            </a:r>
          </a:p>
          <a:p>
            <a:pPr lvl="2"/>
            <a:r>
              <a:rPr lang="en-US" altLang="ja-JP"/>
              <a:t>3</a:t>
            </a:r>
            <a:r>
              <a:rPr lang="ja-JP" altLang="en-US"/>
              <a:t>レベル目のアウトライン</a:t>
            </a:r>
          </a:p>
          <a:p>
            <a:pPr lvl="3"/>
            <a:r>
              <a:rPr lang="en-US" altLang="ja-JP"/>
              <a:t>4</a:t>
            </a:r>
            <a:r>
              <a:rPr lang="ja-JP" altLang="en-US"/>
              <a:t>レベル目のアウトライン</a:t>
            </a:r>
          </a:p>
          <a:p>
            <a:pPr lvl="4"/>
            <a:r>
              <a:rPr lang="en-US" altLang="ja-JP"/>
              <a:t>5</a:t>
            </a:r>
            <a:r>
              <a:rPr lang="ja-JP" altLang="en-US"/>
              <a:t>レベル目のアウトライン</a:t>
            </a:r>
          </a:p>
          <a:p>
            <a:pPr lvl="5"/>
            <a:r>
              <a:rPr lang="en-US" altLang="ja-JP"/>
              <a:t>6</a:t>
            </a:r>
            <a:r>
              <a:rPr lang="ja-JP" altLang="en-US"/>
              <a:t>レベル目のアウトライン</a:t>
            </a:r>
          </a:p>
          <a:p>
            <a:pPr lvl="0"/>
            <a:r>
              <a:rPr lang="en-US" altLang="ja-JP"/>
              <a:t>7</a:t>
            </a:r>
            <a:r>
              <a:rPr lang="ja-JP" altLang="en-US"/>
              <a:t>レベル目のアウトラインマスタ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 txBox="1">
            <a:spLocks noGrp="1"/>
          </p:cNvSpPr>
          <p:nvPr>
            <p:ph type="dt" sz="half" idx="2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fld id="{FA007665-8DFC-4680-AC9D-D752208D65A2}" type="datetime1">
              <a:rPr lang="en-US"/>
              <a:pPr lvl="0"/>
              <a:t>2013/9/18</a:t>
            </a:fld>
            <a:endParaRPr lang="en-US"/>
          </a:p>
        </p:txBody>
      </p:sp>
      <p:sp>
        <p:nvSpPr>
          <p:cNvPr id="5" name="フッター プレースホルダ 4"/>
          <p:cNvSpPr txBox="1">
            <a:spLocks noGrp="1"/>
          </p:cNvSpPr>
          <p:nvPr>
            <p:ph type="ftr" sz="quarter" idx="3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en-US" sz="2400" kern="1200">
                <a:latin typeface="Times New Roman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スライド番号プレースホルダ 5"/>
          <p:cNvSpPr txBox="1">
            <a:spLocks noGrp="1"/>
          </p:cNvSpPr>
          <p:nvPr>
            <p:ph type="sldNum" sz="quarter" idx="4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800" b="0" i="0" u="none" strike="noStrike" kern="1200" spc="0">
                <a:solidFill>
                  <a:srgbClr val="000000"/>
                </a:solidFill>
                <a:latin typeface="Calibri" pitchFamily="18"/>
                <a:ea typeface="ＭＳ Ｐ明朝" pitchFamily="2"/>
                <a:cs typeface="Tahoma" pitchFamily="2"/>
              </a:defRPr>
            </a:lvl1pPr>
          </a:lstStyle>
          <a:p>
            <a:pPr lvl="0"/>
            <a:fld id="{305AD0C7-0CBC-419B-8824-E03FE6704BFD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ctr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ja-JP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TakaoPGothic" pitchFamily="2"/>
          <a:cs typeface="Lohit Hindi" pitchFamily="2"/>
        </a:defRPr>
      </a:lvl1pPr>
    </p:titleStyle>
    <p:bodyStyle>
      <a:lvl1pPr lvl="0" algn="l" rtl="0">
        <a:buSzPct val="45000"/>
        <a:buFont typeface="StarSymbol"/>
        <a:buChar char="●"/>
        <a:tabLst/>
        <a:defRPr lang="ja-JP" altLang="en-US" sz="3200" b="0" i="0" u="none" strike="noStrike" spc="0">
          <a:solidFill>
            <a:srgbClr val="000000"/>
          </a:solidFill>
          <a:latin typeface="Calibri" pitchFamily="18"/>
        </a:defRPr>
      </a:lvl1pPr>
      <a:lvl2pPr lvl="1" algn="l" rtl="0">
        <a:buSzPct val="75000"/>
        <a:buFont typeface="StarSymbol"/>
        <a:buChar char="–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2pPr>
      <a:lvl3pPr lvl="2" algn="l" rtl="0">
        <a:buSzPct val="45000"/>
        <a:buFont typeface="StarSymbol"/>
        <a:buChar char="●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3pPr>
      <a:lvl4pPr lvl="3" algn="l" rtl="0">
        <a:buSzPct val="75000"/>
        <a:buFont typeface="StarSymbol"/>
        <a:buChar char="–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4pPr>
      <a:lvl5pPr lvl="4" algn="l" rtl="0">
        <a:buSzPct val="45000"/>
        <a:buFont typeface="StarSymbol"/>
        <a:buChar char="●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5pPr>
      <a:lvl6pPr lvl="5" algn="l" rtl="0">
        <a:buSzPct val="45000"/>
        <a:buFont typeface="StarSymbol"/>
        <a:buChar char="●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6pPr>
      <a:lvl7pPr marL="0" marR="0" lvl="0" indent="0" algn="l" rtl="0" hangingPunct="1">
        <a:lnSpc>
          <a:spcPct val="100000"/>
        </a:lnSpc>
        <a:spcBef>
          <a:spcPts val="641"/>
        </a:spcBef>
        <a:spcAft>
          <a:spcPts val="1417"/>
        </a:spcAft>
        <a:buSzPct val="100000"/>
        <a:buFont typeface="Arial" pitchFamily="32"/>
        <a:buChar char="•"/>
        <a:tabLst/>
        <a:defRPr lang="en-US" altLang="ja-JP" sz="3200" b="0" i="0" u="none" strike="noStrike" spc="0">
          <a:solidFill>
            <a:srgbClr val="000000"/>
          </a:solidFill>
          <a:latin typeface="Calibri" pitchFamily="18"/>
        </a:defRPr>
      </a:lvl7pPr>
      <a:lvl8pPr marL="0" marR="0" lvl="1" indent="0" algn="l" rtl="0" hangingPunct="1">
        <a:lnSpc>
          <a:spcPct val="100000"/>
        </a:lnSpc>
        <a:spcBef>
          <a:spcPts val="561"/>
        </a:spcBef>
        <a:spcAft>
          <a:spcPts val="1417"/>
        </a:spcAft>
        <a:buSzPct val="100000"/>
        <a:buFont typeface="Arial" pitchFamily="32"/>
        <a:buChar char="–"/>
        <a:tabLst/>
        <a:defRPr lang="ja-JP" altLang="en-US" sz="2800" b="0" i="0" u="none" strike="noStrike" spc="0">
          <a:solidFill>
            <a:srgbClr val="000000"/>
          </a:solidFill>
          <a:latin typeface="Calibri" pitchFamily="18"/>
        </a:defRPr>
      </a:lvl8pPr>
      <a:lvl9pPr marL="0" marR="0" lvl="1" indent="0" rtl="0">
        <a:buSzPct val="100000"/>
        <a:buFont typeface="Arial" pitchFamily="32"/>
        <a:buChar char="–"/>
        <a:tabLst/>
        <a:defRPr lang="ja-JP" altLang="en-US" sz="2400" b="0" i="0" u="none" strike="noStrike" spc="0">
          <a:solidFill>
            <a:srgbClr val="000000"/>
          </a:solidFill>
          <a:latin typeface="Calibri" pitchFamily="18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m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m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m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m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microsoft.com/office/2007/relationships/media" Target="gakkai_slide/0906_8000slide.mp4" TargetMode="External"/><Relationship Id="rId7" Type="http://schemas.openxmlformats.org/officeDocument/2006/relationships/image" Target="../media/image24.svm"/><Relationship Id="rId2" Type="http://schemas.openxmlformats.org/officeDocument/2006/relationships/video" Target="gakkai_slide/0906_200slide.mp4" TargetMode="External"/><Relationship Id="rId1" Type="http://schemas.microsoft.com/office/2007/relationships/media" Target="gakkai_slide/0906_200slide.mp4" TargetMode="Externa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video" Target="gakkai_slide/0906_8000slide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m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m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68360" y="2769839"/>
            <a:ext cx="9071640" cy="1262160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極限補償光学装置概要</a:t>
            </a:r>
          </a:p>
        </p:txBody>
      </p:sp>
      <p:sp>
        <p:nvSpPr>
          <p:cNvPr id="3" name="サブタイトル 2"/>
          <p:cNvSpPr txBox="1">
            <a:spLocks noGrp="1"/>
          </p:cNvSpPr>
          <p:nvPr>
            <p:ph type="subTitle" idx="4294967295"/>
          </p:nvPr>
        </p:nvSpPr>
        <p:spPr>
          <a:xfrm>
            <a:off x="360000" y="4608000"/>
            <a:ext cx="9071640" cy="1620000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n-US"/>
              <a:t>2013/9/7</a:t>
            </a:r>
          </a:p>
          <a:p>
            <a:pPr marL="0" lvl="0" indent="0" algn="ctr">
              <a:buNone/>
            </a:pPr>
            <a:r>
              <a:rPr lang="ja-JP" altLang="en-US"/>
              <a:t>京都大学 宇宙物理学教室</a:t>
            </a:r>
          </a:p>
          <a:p>
            <a:pPr marL="0" lvl="0" indent="0" algn="ctr">
              <a:buNone/>
            </a:pPr>
            <a:r>
              <a:rPr lang="ja-JP" altLang="en-US"/>
              <a:t>修士二回生 夏目典明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光学設計</a:t>
            </a:r>
            <a:r>
              <a:rPr lang="en-US" altLang="ja-JP"/>
              <a:t>:</a:t>
            </a:r>
            <a:r>
              <a:rPr lang="ja-JP" altLang="en-US"/>
              <a:t>波面誤差評価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503999" y="1409040"/>
            <a:ext cx="9071640" cy="9309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Zemax</a:t>
            </a:r>
            <a:r>
              <a:rPr lang="ja-JP" altLang="en-US" sz="2400"/>
              <a:t>で評価</a:t>
            </a:r>
          </a:p>
          <a:p>
            <a:pPr lvl="0"/>
            <a:r>
              <a:rPr lang="ja-JP" altLang="en-US" sz="2400"/>
              <a:t>公差は各</a:t>
            </a:r>
            <a:r>
              <a:rPr lang="en-US" sz="2400"/>
              <a:t>OAP</a:t>
            </a:r>
            <a:r>
              <a:rPr lang="ja-JP" altLang="en-US" sz="2400"/>
              <a:t>に</a:t>
            </a:r>
            <a:r>
              <a:rPr lang="en-US" sz="2400"/>
              <a:t>0.1mm-shift &amp; 1'-tilt</a:t>
            </a:r>
            <a:r>
              <a:rPr lang="ja-JP" altLang="en-US" sz="2400"/>
              <a:t>を与えた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80" y="3105360"/>
            <a:ext cx="6119640" cy="1154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0" y="5140079"/>
            <a:ext cx="6119640" cy="86688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6" name="フリーフォーム 5"/>
          <p:cNvSpPr/>
          <p:nvPr/>
        </p:nvSpPr>
        <p:spPr>
          <a:xfrm>
            <a:off x="180000" y="2700000"/>
            <a:ext cx="126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000">
            <a:solidFill>
              <a:srgbClr val="00008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On-axis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180000" y="4680000"/>
            <a:ext cx="1260000" cy="3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000">
            <a:solidFill>
              <a:srgbClr val="00008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Off-axis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6552000" y="3311999"/>
            <a:ext cx="252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○要求仕様を満たす</a:t>
            </a:r>
          </a:p>
        </p:txBody>
      </p:sp>
      <p:sp>
        <p:nvSpPr>
          <p:cNvPr id="9" name="フリーフォーム 8"/>
          <p:cNvSpPr/>
          <p:nvPr/>
        </p:nvSpPr>
        <p:spPr>
          <a:xfrm>
            <a:off x="6948000" y="5184000"/>
            <a:ext cx="252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△要求仕様を満たす？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→EncycledEnergy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で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~77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％</a:t>
            </a:r>
          </a:p>
        </p:txBody>
      </p:sp>
      <p:sp>
        <p:nvSpPr>
          <p:cNvPr id="10" name="直線コネクタ 9"/>
          <p:cNvSpPr/>
          <p:nvPr/>
        </p:nvSpPr>
        <p:spPr>
          <a:xfrm>
            <a:off x="0" y="6228000"/>
            <a:ext cx="10080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テキスト プレースホルダー 10"/>
          <p:cNvSpPr txBox="1">
            <a:spLocks noGrp="1"/>
          </p:cNvSpPr>
          <p:nvPr>
            <p:ph type="body" idx="4294967295"/>
          </p:nvPr>
        </p:nvSpPr>
        <p:spPr>
          <a:xfrm>
            <a:off x="360000" y="6557040"/>
            <a:ext cx="9071640" cy="9309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400"/>
              <a:t>今後は感度測定、及びより詳細な公差測定を行う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リーフォーム 1"/>
          <p:cNvSpPr/>
          <p:nvPr/>
        </p:nvSpPr>
        <p:spPr>
          <a:xfrm>
            <a:off x="5940000" y="2844000"/>
            <a:ext cx="2520000" cy="255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custDash>
              <a:ds d="508000" sp="508000"/>
              <a:ds d="508000" sp="508000"/>
            </a:custDash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468000" y="193320"/>
            <a:ext cx="9071640" cy="814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 sz="4000">
                <a:effectLst>
                  <a:outerShdw dist="17961" dir="2700000">
                    <a:scrgbClr r="0" g="0" b="0"/>
                  </a:outerShdw>
                </a:effectLst>
              </a:rPr>
              <a:t>極限補償光学装置の構成</a:t>
            </a:r>
          </a:p>
        </p:txBody>
      </p:sp>
      <p:sp>
        <p:nvSpPr>
          <p:cNvPr id="4" name="フリーフォーム 3"/>
          <p:cNvSpPr/>
          <p:nvPr/>
        </p:nvSpPr>
        <p:spPr>
          <a:xfrm>
            <a:off x="138240" y="2044080"/>
            <a:ext cx="1296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望遠鏡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8568000" y="1800000"/>
            <a:ext cx="1440000" cy="79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観測光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J,H-band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3600000" y="4320000"/>
            <a:ext cx="2232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用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WFS</a:t>
            </a:r>
            <a:b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r'-band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6228000" y="4326840"/>
            <a:ext cx="2052000" cy="893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Tweeter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用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WFS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i'-band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6336000" y="3096000"/>
            <a:ext cx="1764000" cy="474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Tweeter DM</a:t>
            </a:r>
          </a:p>
        </p:txBody>
      </p:sp>
      <p:sp>
        <p:nvSpPr>
          <p:cNvPr id="9" name="直線コネクタ 8"/>
          <p:cNvSpPr/>
          <p:nvPr/>
        </p:nvSpPr>
        <p:spPr>
          <a:xfrm flipV="1">
            <a:off x="4464000" y="3564000"/>
            <a:ext cx="0" cy="756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直線コネクタ 9"/>
          <p:cNvSpPr/>
          <p:nvPr/>
        </p:nvSpPr>
        <p:spPr>
          <a:xfrm flipV="1">
            <a:off x="7128000" y="3564000"/>
            <a:ext cx="0" cy="756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フリーフォーム 10"/>
          <p:cNvSpPr/>
          <p:nvPr/>
        </p:nvSpPr>
        <p:spPr>
          <a:xfrm rot="5400000">
            <a:off x="4692420" y="3767580"/>
            <a:ext cx="756000" cy="348840"/>
          </a:xfrm>
          <a:custGeom>
            <a:avLst>
              <a:gd name="f0" fmla="val 14191"/>
              <a:gd name="f1" fmla="val 7326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フリーフォーム 11"/>
          <p:cNvSpPr/>
          <p:nvPr/>
        </p:nvSpPr>
        <p:spPr>
          <a:xfrm rot="5400000">
            <a:off x="7086240" y="3774240"/>
            <a:ext cx="742680" cy="348840"/>
          </a:xfrm>
          <a:custGeom>
            <a:avLst>
              <a:gd name="f0" fmla="val 14191"/>
              <a:gd name="f1" fmla="val 7326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cxnSp>
        <p:nvCxnSpPr>
          <p:cNvPr id="13" name="カギ線コネクタ 12"/>
          <p:cNvCxnSpPr>
            <a:stCxn id="6" idx="3"/>
            <a:endCxn id="21" idx="2"/>
          </p:cNvCxnSpPr>
          <p:nvPr/>
        </p:nvCxnSpPr>
        <p:spPr>
          <a:xfrm rot="10800000">
            <a:off x="2358000" y="3564000"/>
            <a:ext cx="1242001" cy="1206000"/>
          </a:xfrm>
          <a:prstGeom prst="bentConnector2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14" name="フリーフォーム 13"/>
          <p:cNvSpPr/>
          <p:nvPr/>
        </p:nvSpPr>
        <p:spPr>
          <a:xfrm>
            <a:off x="1260000" y="2844000"/>
            <a:ext cx="4680000" cy="255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80"/>
            </a:solidFill>
            <a:custDash>
              <a:ds d="508000" sp="508000"/>
              <a:ds d="508000" sp="508000"/>
            </a:custDash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304000" y="5580000"/>
            <a:ext cx="216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solidFill>
                  <a:srgbClr val="000080"/>
                </a:solidFill>
                <a:latin typeface="Arial" pitchFamily="18"/>
                <a:ea typeface="ＭＳ Ｐゴシック" pitchFamily="2"/>
                <a:cs typeface="Mangal" pitchFamily="2"/>
              </a:rPr>
              <a:t>Woofer system</a:t>
            </a:r>
          </a:p>
        </p:txBody>
      </p:sp>
      <p:sp>
        <p:nvSpPr>
          <p:cNvPr id="16" name="フリーフォーム 15"/>
          <p:cNvSpPr/>
          <p:nvPr/>
        </p:nvSpPr>
        <p:spPr>
          <a:xfrm>
            <a:off x="6263999" y="5580000"/>
            <a:ext cx="216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Tweeter system</a:t>
            </a:r>
          </a:p>
        </p:txBody>
      </p:sp>
      <p:sp>
        <p:nvSpPr>
          <p:cNvPr id="17" name="テキスト プレースホルダー 16"/>
          <p:cNvSpPr txBox="1">
            <a:spLocks noGrp="1"/>
          </p:cNvSpPr>
          <p:nvPr>
            <p:ph type="body" idx="4294967295"/>
          </p:nvPr>
        </p:nvSpPr>
        <p:spPr>
          <a:xfrm>
            <a:off x="503999" y="1152360"/>
            <a:ext cx="7416000" cy="3402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3</a:t>
            </a:r>
            <a:r>
              <a:rPr lang="ja-JP" altLang="en-US" sz="2400"/>
              <a:t>つの鏡と</a:t>
            </a:r>
            <a:r>
              <a:rPr lang="en-US" sz="2400"/>
              <a:t>2</a:t>
            </a:r>
            <a:r>
              <a:rPr lang="ja-JP" altLang="en-US" sz="2400"/>
              <a:t>つのループで補正し、</a:t>
            </a:r>
            <a:r>
              <a:rPr lang="en-US" sz="2400"/>
              <a:t>SR=0.9</a:t>
            </a:r>
            <a:r>
              <a:rPr lang="ja-JP" altLang="en-US" sz="2400"/>
              <a:t>を目指す</a:t>
            </a:r>
          </a:p>
        </p:txBody>
      </p:sp>
      <p:cxnSp>
        <p:nvCxnSpPr>
          <p:cNvPr id="18" name="カギ線コネクタ 17"/>
          <p:cNvCxnSpPr>
            <a:stCxn id="4" idx="2"/>
            <a:endCxn id="8" idx="3"/>
          </p:cNvCxnSpPr>
          <p:nvPr/>
        </p:nvCxnSpPr>
        <p:spPr>
          <a:xfrm rot="16200000" flipH="1">
            <a:off x="3168630" y="165689"/>
            <a:ext cx="784981" cy="5549760"/>
          </a:xfrm>
          <a:prstGeom prst="bentConnector2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  <p:cxnSp>
        <p:nvCxnSpPr>
          <p:cNvPr id="19" name="カギ線コネクタ 18"/>
          <p:cNvCxnSpPr>
            <a:stCxn id="21" idx="1"/>
          </p:cNvCxnSpPr>
          <p:nvPr/>
        </p:nvCxnSpPr>
        <p:spPr>
          <a:xfrm>
            <a:off x="3239999" y="3330000"/>
            <a:ext cx="3096001" cy="2879"/>
          </a:xfrm>
          <a:prstGeom prst="bentConnector3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  <p:sp>
        <p:nvSpPr>
          <p:cNvPr id="20" name="フリーフォーム 19"/>
          <p:cNvSpPr/>
          <p:nvPr/>
        </p:nvSpPr>
        <p:spPr>
          <a:xfrm>
            <a:off x="3851999" y="3096000"/>
            <a:ext cx="1800000" cy="474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 DM</a:t>
            </a:r>
          </a:p>
        </p:txBody>
      </p:sp>
      <p:sp>
        <p:nvSpPr>
          <p:cNvPr id="21" name="フリーフォーム 20"/>
          <p:cNvSpPr/>
          <p:nvPr/>
        </p:nvSpPr>
        <p:spPr>
          <a:xfrm>
            <a:off x="1475999" y="3096000"/>
            <a:ext cx="1764000" cy="46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tip-tilt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鏡</a:t>
            </a:r>
          </a:p>
        </p:txBody>
      </p:sp>
      <p:cxnSp>
        <p:nvCxnSpPr>
          <p:cNvPr id="22" name="カギ線コネクタ 21"/>
          <p:cNvCxnSpPr>
            <a:stCxn id="8" idx="1"/>
            <a:endCxn id="5" idx="2"/>
          </p:cNvCxnSpPr>
          <p:nvPr/>
        </p:nvCxnSpPr>
        <p:spPr>
          <a:xfrm flipV="1">
            <a:off x="8100000" y="2592000"/>
            <a:ext cx="1188000" cy="741060"/>
          </a:xfrm>
          <a:prstGeom prst="bentConnector2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  <p:sp>
        <p:nvSpPr>
          <p:cNvPr id="23" name="正方形/長方形 22"/>
          <p:cNvSpPr/>
          <p:nvPr/>
        </p:nvSpPr>
        <p:spPr>
          <a:xfrm>
            <a:off x="1080000" y="2700000"/>
            <a:ext cx="4860000" cy="3960000"/>
          </a:xfrm>
          <a:prstGeom prst="rect">
            <a:avLst/>
          </a:prstGeom>
          <a:noFill/>
          <a:ln w="72000">
            <a:solidFill>
              <a:srgbClr val="008080"/>
            </a:solidFill>
            <a:prstDash val="solid"/>
          </a:ln>
        </p:spPr>
        <p:txBody>
          <a:bodyPr vert="horz" wrap="none" lIns="126000" tIns="81000" rIns="126000" bIns="81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5895360" y="1395360"/>
            <a:ext cx="4928040" cy="3081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正方形/長方形 2"/>
          <p:cNvSpPr/>
          <p:nvPr/>
        </p:nvSpPr>
        <p:spPr>
          <a:xfrm>
            <a:off x="6660000" y="360000"/>
            <a:ext cx="3420000" cy="1260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660000" y="4320000"/>
            <a:ext cx="3420000" cy="1260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" name="タイトル 4"/>
          <p:cNvSpPr txBox="1">
            <a:spLocks noGrp="1"/>
          </p:cNvSpPr>
          <p:nvPr>
            <p:ph type="title" idx="4294967295"/>
          </p:nvPr>
        </p:nvSpPr>
        <p:spPr>
          <a:xfrm>
            <a:off x="503999" y="346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Tip-tilt鏡とWoofer DM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304" r="33001" b="9914"/>
          <a:stretch>
            <a:fillRect/>
          </a:stretch>
        </p:blipFill>
        <p:spPr>
          <a:xfrm>
            <a:off x="3240000" y="1478160"/>
            <a:ext cx="3161159" cy="284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00" y="4644000"/>
            <a:ext cx="9810720" cy="256391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80" r="10010"/>
          <a:stretch>
            <a:fillRect/>
          </a:stretch>
        </p:blipFill>
        <p:spPr>
          <a:xfrm>
            <a:off x="7002360" y="2124000"/>
            <a:ext cx="2969639" cy="211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0016" t="24876" r="5008" b="29858"/>
          <a:stretch>
            <a:fillRect/>
          </a:stretch>
        </p:blipFill>
        <p:spPr>
          <a:xfrm>
            <a:off x="370080" y="2278440"/>
            <a:ext cx="6469919" cy="23655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タイトル 3"/>
          <p:cNvSpPr txBox="1">
            <a:spLocks noGrp="1"/>
          </p:cNvSpPr>
          <p:nvPr>
            <p:ph type="title" idx="4294967295"/>
          </p:nvPr>
        </p:nvSpPr>
        <p:spPr>
          <a:xfrm>
            <a:off x="503999" y="-166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Shack-Hartmann 波面センサ</a:t>
            </a:r>
          </a:p>
        </p:txBody>
      </p:sp>
      <p:sp>
        <p:nvSpPr>
          <p:cNvPr id="5" name="テキスト プレースホルダー 4"/>
          <p:cNvSpPr txBox="1">
            <a:spLocks noGrp="1"/>
          </p:cNvSpPr>
          <p:nvPr>
            <p:ph type="body" idx="4294967295"/>
          </p:nvPr>
        </p:nvSpPr>
        <p:spPr>
          <a:xfrm>
            <a:off x="468360" y="900000"/>
            <a:ext cx="9071640" cy="13093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Woofer</a:t>
            </a:r>
            <a:r>
              <a:rPr lang="ja-JP" altLang="en-US" sz="2400"/>
              <a:t>用の波面センサ</a:t>
            </a:r>
          </a:p>
          <a:p>
            <a:pPr lvl="0"/>
            <a:r>
              <a:rPr lang="ja-JP" altLang="en-US" sz="2400"/>
              <a:t>シンプルな光学系で、大きな波面誤差まで計測可能</a:t>
            </a:r>
          </a:p>
          <a:p>
            <a:pPr lvl="0"/>
            <a:r>
              <a:rPr lang="ja-JP" altLang="en-US" sz="2400"/>
              <a:t>波面の歪みを焦点の移動量として測定</a:t>
            </a:r>
          </a:p>
        </p:txBody>
      </p:sp>
      <p:sp>
        <p:nvSpPr>
          <p:cNvPr id="6" name="テキスト プレースホルダー 5"/>
          <p:cNvSpPr txBox="1">
            <a:spLocks noGrp="1"/>
          </p:cNvSpPr>
          <p:nvPr>
            <p:ph type="body" idx="4294967295"/>
          </p:nvPr>
        </p:nvSpPr>
        <p:spPr>
          <a:xfrm>
            <a:off x="3708000" y="5436000"/>
            <a:ext cx="5220000" cy="18359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>
              <a:buNone/>
            </a:pPr>
            <a:r>
              <a:rPr lang="en-US" sz="2400"/>
              <a:t>Andor</a:t>
            </a:r>
            <a:r>
              <a:rPr lang="ja-JP" altLang="en-US" sz="2400"/>
              <a:t>社 </a:t>
            </a:r>
            <a:r>
              <a:rPr lang="en-US" sz="2400"/>
              <a:t>sCmos camera Zyla</a:t>
            </a:r>
            <a:r>
              <a:rPr lang="ja-JP" altLang="en-US" sz="2400"/>
              <a:t>に</a:t>
            </a:r>
            <a:r>
              <a:rPr lang="en-US" sz="2400"/>
              <a:t/>
            </a:r>
            <a:br>
              <a:rPr lang="en-US" sz="2400"/>
            </a:br>
            <a:r>
              <a:rPr lang="ja-JP" altLang="en-US" sz="2400"/>
              <a:t>マイクロレンズアレイを装着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0016" t="24876" r="10016" b="29858"/>
          <a:stretch>
            <a:fillRect/>
          </a:stretch>
        </p:blipFill>
        <p:spPr>
          <a:xfrm>
            <a:off x="216000" y="2304000"/>
            <a:ext cx="6230520" cy="24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6601" r="9900"/>
          <a:stretch>
            <a:fillRect/>
          </a:stretch>
        </p:blipFill>
        <p:spPr>
          <a:xfrm>
            <a:off x="180000" y="4752360"/>
            <a:ext cx="3459600" cy="2627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フリーフォーム 8"/>
          <p:cNvSpPr/>
          <p:nvPr/>
        </p:nvSpPr>
        <p:spPr>
          <a:xfrm rot="8022000">
            <a:off x="1396097" y="2796609"/>
            <a:ext cx="1397880" cy="12168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884" h="3381">
                <a:moveTo>
                  <a:pt x="0" y="3365"/>
                </a:moveTo>
                <a:cubicBezTo>
                  <a:pt x="461" y="3423"/>
                  <a:pt x="940" y="3323"/>
                  <a:pt x="1335" y="3085"/>
                </a:cubicBezTo>
                <a:cubicBezTo>
                  <a:pt x="1661" y="2888"/>
                  <a:pt x="1916" y="2592"/>
                  <a:pt x="2165" y="2305"/>
                </a:cubicBezTo>
                <a:cubicBezTo>
                  <a:pt x="2406" y="2028"/>
                  <a:pt x="2616" y="1645"/>
                  <a:pt x="2327" y="1213"/>
                </a:cubicBezTo>
                <a:cubicBezTo>
                  <a:pt x="2075" y="836"/>
                  <a:pt x="2540" y="417"/>
                  <a:pt x="2814" y="127"/>
                </a:cubicBezTo>
                <a:lnTo>
                  <a:pt x="3256" y="0"/>
                </a:lnTo>
                <a:lnTo>
                  <a:pt x="3758" y="20"/>
                </a:lnTo>
                <a:lnTo>
                  <a:pt x="3884" y="37"/>
                </a:lnTo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直線コネクタ 9"/>
          <p:cNvSpPr/>
          <p:nvPr/>
        </p:nvSpPr>
        <p:spPr>
          <a:xfrm>
            <a:off x="5922000" y="2664000"/>
            <a:ext cx="558000" cy="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head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5922000" y="2808000"/>
            <a:ext cx="557640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50" fill="none">
                <a:moveTo>
                  <a:pt x="0" y="0"/>
                </a:moveTo>
                <a:lnTo>
                  <a:pt x="1550" y="0"/>
                </a:lnTo>
              </a:path>
            </a:pathLst>
          </a:custGeom>
          <a:noFill/>
          <a:ln w="36000">
            <a:solidFill>
              <a:srgbClr val="800000"/>
            </a:solidFill>
            <a:prstDash val="solid"/>
            <a:head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7200000" y="3960000"/>
            <a:ext cx="2340000" cy="90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W：波面形状</a:t>
            </a:r>
            <a:b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Δx,Δy:重心の移動量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983999" y="2340000"/>
            <a:ext cx="3060000" cy="2520000"/>
          </a:xfrm>
          <a:prstGeom prst="rect">
            <a:avLst/>
          </a:prstGeom>
          <a:noFill/>
          <a:ln w="18000">
            <a:solidFill>
              <a:srgbClr val="00800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pic>
        <p:nvPicPr>
          <p:cNvPr id="14" nam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9120" y="6184440"/>
            <a:ext cx="5780520" cy="11952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6408000" y="2556000"/>
            <a:ext cx="447479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Δx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実験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>
              <a:buNone/>
            </a:pPr>
            <a:endParaRPr lang="en-US"/>
          </a:p>
          <a:p>
            <a:pPr lvl="0"/>
            <a:r>
              <a:rPr lang="ja-JP" altLang="en-US"/>
              <a:t>京大</a:t>
            </a:r>
            <a:r>
              <a:rPr lang="en-US" altLang="ja-JP"/>
              <a:t>3.8m</a:t>
            </a:r>
            <a:r>
              <a:rPr lang="ja-JP" altLang="en-US"/>
              <a:t>望遠鏡の環境を模擬した補償光学実験</a:t>
            </a:r>
            <a:r>
              <a:rPr lang="en-US" altLang="ja-JP"/>
              <a:t>(Woofer </a:t>
            </a:r>
            <a:r>
              <a:rPr lang="ja-JP" altLang="en-US"/>
              <a:t>システム</a:t>
            </a:r>
            <a:r>
              <a:rPr lang="en-US" altLang="ja-JP"/>
              <a:t>)</a:t>
            </a:r>
          </a:p>
          <a:p>
            <a:pPr lvl="0"/>
            <a:r>
              <a:rPr lang="en-US"/>
              <a:t>-光学系の組立</a:t>
            </a:r>
          </a:p>
          <a:p>
            <a:pPr lvl="0"/>
            <a:r>
              <a:rPr lang="en-US"/>
              <a:t>-AO loopの構築</a:t>
            </a:r>
          </a:p>
          <a:p>
            <a:pPr lvl="0"/>
            <a:r>
              <a:rPr lang="ja-JP" altLang="en-US"/>
              <a:t>目標値</a:t>
            </a:r>
            <a:r>
              <a:rPr lang="en-US"/>
              <a:t/>
            </a:r>
            <a:br>
              <a:rPr lang="en-US"/>
            </a:br>
            <a:r>
              <a:rPr lang="en-US"/>
              <a:t>-制御帯域:250Hz</a:t>
            </a:r>
            <a:br>
              <a:rPr lang="en-US"/>
            </a:br>
            <a:r>
              <a:rPr lang="en-US"/>
              <a:t>-SR:0.49@H-band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13760" y="-260280"/>
            <a:ext cx="10044000" cy="7532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432000" y="-202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>
                <a:effectLst>
                  <a:outerShdw dist="17961" dir="2700000">
                    <a:scrgbClr r="0" g="0" b="0"/>
                  </a:outerShdw>
                </a:effectLst>
              </a:rPr>
              <a:t>実験室での光学系</a:t>
            </a:r>
          </a:p>
        </p:txBody>
      </p:sp>
      <p:sp>
        <p:nvSpPr>
          <p:cNvPr id="4" name="フリーフォーム 3"/>
          <p:cNvSpPr/>
          <p:nvPr/>
        </p:nvSpPr>
        <p:spPr>
          <a:xfrm>
            <a:off x="40680" y="3276000"/>
            <a:ext cx="2299320" cy="57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白色光源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(8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等級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@R-band)</a:t>
            </a:r>
          </a:p>
        </p:txBody>
      </p:sp>
      <p:sp>
        <p:nvSpPr>
          <p:cNvPr id="5" name="直線コネクタ 4"/>
          <p:cNvSpPr/>
          <p:nvPr/>
        </p:nvSpPr>
        <p:spPr>
          <a:xfrm flipH="1" flipV="1">
            <a:off x="648000" y="2880000"/>
            <a:ext cx="144000" cy="396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" name="直線コネクタ 5"/>
          <p:cNvSpPr/>
          <p:nvPr/>
        </p:nvSpPr>
        <p:spPr>
          <a:xfrm>
            <a:off x="756000" y="1800000"/>
            <a:ext cx="1440000" cy="0"/>
          </a:xfrm>
          <a:prstGeom prst="line">
            <a:avLst/>
          </a:prstGeom>
          <a:noFill/>
          <a:ln w="36000">
            <a:solidFill>
              <a:srgbClr val="808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7" name="フリーフォーム 6"/>
          <p:cNvSpPr/>
          <p:nvPr/>
        </p:nvSpPr>
        <p:spPr>
          <a:xfrm>
            <a:off x="2920680" y="3131999"/>
            <a:ext cx="1795320" cy="1007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solidFill>
                  <a:srgbClr val="008080"/>
                </a:solidFill>
                <a:latin typeface="Arial" pitchFamily="18"/>
                <a:ea typeface="ＭＳ Ｐゴシック" pitchFamily="2"/>
                <a:cs typeface="Mangal" pitchFamily="2"/>
              </a:rPr>
              <a:t>大気位相板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と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開口絞り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8212680" y="1351800"/>
            <a:ext cx="1435320" cy="48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Tip-tilt</a:t>
            </a:r>
            <a:r>
              <a:rPr lang="ja-JP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鏡</a:t>
            </a:r>
          </a:p>
        </p:txBody>
      </p:sp>
      <p:sp>
        <p:nvSpPr>
          <p:cNvPr id="9" name="フリーフォーム 8"/>
          <p:cNvSpPr/>
          <p:nvPr/>
        </p:nvSpPr>
        <p:spPr>
          <a:xfrm>
            <a:off x="3276000" y="4860000"/>
            <a:ext cx="1435320" cy="48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 DM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4792680" y="6355800"/>
            <a:ext cx="1723320" cy="48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SHWFS</a:t>
            </a:r>
          </a:p>
        </p:txBody>
      </p:sp>
      <p:cxnSp>
        <p:nvCxnSpPr>
          <p:cNvPr id="11" name="カギ線コネクタ 10"/>
          <p:cNvCxnSpPr>
            <a:stCxn id="10" idx="3"/>
            <a:endCxn id="9" idx="2"/>
          </p:cNvCxnSpPr>
          <p:nvPr/>
        </p:nvCxnSpPr>
        <p:spPr>
          <a:xfrm rot="10800000">
            <a:off x="3993660" y="5344200"/>
            <a:ext cx="799020" cy="1253700"/>
          </a:xfrm>
          <a:prstGeom prst="bentConnector2">
            <a:avLst/>
          </a:prstGeom>
          <a:noFill/>
          <a:ln w="36000">
            <a:solidFill>
              <a:srgbClr val="800000"/>
            </a:solidFill>
            <a:prstDash val="solid"/>
            <a:tailEnd type="arrow"/>
          </a:ln>
        </p:spPr>
      </p:cxnSp>
      <p:sp>
        <p:nvSpPr>
          <p:cNvPr id="12" name="テキスト ボックス 11"/>
          <p:cNvSpPr txBox="1"/>
          <p:nvPr/>
        </p:nvSpPr>
        <p:spPr>
          <a:xfrm>
            <a:off x="4896000" y="6876000"/>
            <a:ext cx="2520000" cy="432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500~700nm</a:t>
            </a:r>
          </a:p>
        </p:txBody>
      </p:sp>
      <p:sp>
        <p:nvSpPr>
          <p:cNvPr id="13" name="フリーフォーム 12"/>
          <p:cNvSpPr/>
          <p:nvPr/>
        </p:nvSpPr>
        <p:spPr>
          <a:xfrm>
            <a:off x="7056000" y="4140000"/>
            <a:ext cx="359640" cy="3628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0" h="1009" fill="none">
                <a:moveTo>
                  <a:pt x="1000" y="0"/>
                </a:moveTo>
                <a:lnTo>
                  <a:pt x="0" y="1009"/>
                </a:lnTo>
              </a:path>
            </a:pathLst>
          </a:custGeom>
          <a:noFill/>
          <a:ln w="0">
            <a:solidFill>
              <a:srgbClr val="000080"/>
            </a:solidFill>
            <a:prstDash val="solid"/>
            <a:tailEnd type="arrow"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7416000" y="3708000"/>
            <a:ext cx="2232000" cy="43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ダイクロイックミラー</a:t>
            </a:r>
          </a:p>
        </p:txBody>
      </p:sp>
      <p:sp>
        <p:nvSpPr>
          <p:cNvPr id="15" name="フリーフォーム 14"/>
          <p:cNvSpPr/>
          <p:nvPr/>
        </p:nvSpPr>
        <p:spPr>
          <a:xfrm>
            <a:off x="6516000" y="5472000"/>
            <a:ext cx="0" cy="647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h="1800" fill="none">
                <a:moveTo>
                  <a:pt x="0" y="0"/>
                </a:moveTo>
                <a:lnTo>
                  <a:pt x="0" y="1800"/>
                </a:lnTo>
              </a:path>
            </a:pathLst>
          </a:custGeom>
          <a:noFill/>
          <a:ln w="36000">
            <a:solidFill>
              <a:srgbClr val="808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3024000" y="1440000"/>
            <a:ext cx="143532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ピンホール</a:t>
            </a:r>
          </a:p>
        </p:txBody>
      </p:sp>
      <p:sp>
        <p:nvSpPr>
          <p:cNvPr id="17" name="フリーフォーム 16"/>
          <p:cNvSpPr/>
          <p:nvPr/>
        </p:nvSpPr>
        <p:spPr>
          <a:xfrm>
            <a:off x="5796000" y="1080000"/>
            <a:ext cx="2232000" cy="43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（仮想）望遠鏡焦点</a:t>
            </a:r>
          </a:p>
        </p:txBody>
      </p:sp>
      <p:sp>
        <p:nvSpPr>
          <p:cNvPr id="18" name="フリーフォーム 17"/>
          <p:cNvSpPr/>
          <p:nvPr/>
        </p:nvSpPr>
        <p:spPr>
          <a:xfrm>
            <a:off x="6876000" y="1440000"/>
            <a:ext cx="17640" cy="8996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0" h="2500" fill="none">
                <a:moveTo>
                  <a:pt x="50" y="0"/>
                </a:moveTo>
                <a:lnTo>
                  <a:pt x="0" y="2500"/>
                </a:lnTo>
              </a:path>
            </a:pathLst>
          </a:custGeom>
          <a:noFill/>
          <a:ln w="0">
            <a:solidFill>
              <a:srgbClr val="808000"/>
            </a:solidFill>
            <a:prstDash val="solid"/>
            <a:tailEnd type="arrow"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9" name="フリーフォーム 18"/>
          <p:cNvSpPr/>
          <p:nvPr/>
        </p:nvSpPr>
        <p:spPr>
          <a:xfrm>
            <a:off x="4716000" y="2880000"/>
            <a:ext cx="359640" cy="3070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0" h="854" fill="none">
                <a:moveTo>
                  <a:pt x="0" y="854"/>
                </a:moveTo>
                <a:lnTo>
                  <a:pt x="100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90000" tIns="45000" rIns="90000" bIns="45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cxnSp>
        <p:nvCxnSpPr>
          <p:cNvPr id="20" name="カギ線コネクタ 19"/>
          <p:cNvCxnSpPr>
            <a:stCxn id="10" idx="3"/>
            <a:endCxn id="8" idx="1"/>
          </p:cNvCxnSpPr>
          <p:nvPr/>
        </p:nvCxnSpPr>
        <p:spPr>
          <a:xfrm rot="10800000" flipH="1">
            <a:off x="4792680" y="1593900"/>
            <a:ext cx="4855320" cy="5004000"/>
          </a:xfrm>
          <a:prstGeom prst="bentConnector5">
            <a:avLst>
              <a:gd name="adj1" fmla="val -4708"/>
              <a:gd name="adj2" fmla="val 50000"/>
              <a:gd name="adj3" fmla="val 104708"/>
            </a:avLst>
          </a:prstGeom>
          <a:noFill/>
          <a:ln w="36000">
            <a:solidFill>
              <a:srgbClr val="800000"/>
            </a:solidFill>
            <a:prstDash val="solid"/>
            <a:tailEnd type="arrow"/>
          </a:ln>
        </p:spPr>
      </p:cxnSp>
      <p:sp>
        <p:nvSpPr>
          <p:cNvPr id="21" name="フリーフォーム 20"/>
          <p:cNvSpPr/>
          <p:nvPr/>
        </p:nvSpPr>
        <p:spPr>
          <a:xfrm>
            <a:off x="7596000" y="5220000"/>
            <a:ext cx="1079639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000" fill="none">
                <a:moveTo>
                  <a:pt x="0" y="0"/>
                </a:moveTo>
                <a:lnTo>
                  <a:pt x="3000" y="0"/>
                </a:lnTo>
              </a:path>
            </a:pathLst>
          </a:custGeom>
          <a:noFill/>
          <a:ln w="36000">
            <a:solidFill>
              <a:srgbClr val="808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8424000" y="5328000"/>
            <a:ext cx="1332000" cy="432000"/>
          </a:xfrm>
          <a:prstGeom prst="rect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観測カメラ</a:t>
            </a:r>
          </a:p>
        </p:txBody>
      </p:sp>
      <p:pic>
        <p:nvPicPr>
          <p:cNvPr id="23" name=""/>
          <p:cNvPicPr>
            <a:picLocks noChangeAspect="1"/>
          </p:cNvPicPr>
          <p:nvPr/>
        </p:nvPicPr>
        <p:blipFill>
          <a:blip>
            <a:lum/>
            <a:alphaModFix/>
          </a:blip>
          <a:srcRect l="196028" t="165206" r="391979"/>
          <a:stretch>
            <a:fillRect/>
          </a:stretch>
        </p:blipFill>
        <p:spPr>
          <a:xfrm>
            <a:off x="180000" y="4608000"/>
            <a:ext cx="2876040" cy="1961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フリーフォーム 23"/>
          <p:cNvSpPr/>
          <p:nvPr/>
        </p:nvSpPr>
        <p:spPr>
          <a:xfrm>
            <a:off x="144000" y="4500000"/>
            <a:ext cx="3060000" cy="2880000"/>
          </a:xfrm>
          <a:custGeom>
            <a:avLst>
              <a:gd name="f0" fmla="val 20939"/>
              <a:gd name="f1" fmla="val -7272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0000" y="6660000"/>
            <a:ext cx="2520000" cy="651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大気乱流の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/>
            </a:r>
            <a:b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シュミレートをする</a:t>
            </a:r>
          </a:p>
        </p:txBody>
      </p:sp>
      <p:sp>
        <p:nvSpPr>
          <p:cNvPr id="26" name="フリーフォーム 25"/>
          <p:cNvSpPr/>
          <p:nvPr/>
        </p:nvSpPr>
        <p:spPr>
          <a:xfrm rot="1758600">
            <a:off x="6903388" y="2912891"/>
            <a:ext cx="180000" cy="90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D3F9FF">
              <a:alpha val="6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7" name="フリーフォーム 26"/>
          <p:cNvSpPr/>
          <p:nvPr/>
        </p:nvSpPr>
        <p:spPr>
          <a:xfrm rot="1758600">
            <a:off x="5463388" y="3668890"/>
            <a:ext cx="180000" cy="90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D3F9FF">
              <a:alpha val="6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pic>
        <p:nvPicPr>
          <p:cNvPr id="28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3177" t="4385" r="13177" b="8760"/>
          <a:stretch>
            <a:fillRect/>
          </a:stretch>
        </p:blipFill>
        <p:spPr>
          <a:xfrm>
            <a:off x="227160" y="4586040"/>
            <a:ext cx="276732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フリーフォーム 28"/>
          <p:cNvSpPr/>
          <p:nvPr/>
        </p:nvSpPr>
        <p:spPr>
          <a:xfrm>
            <a:off x="1343160" y="6386040"/>
            <a:ext cx="539640" cy="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00" fill="none">
                <a:moveTo>
                  <a:pt x="0" y="0"/>
                </a:moveTo>
                <a:lnTo>
                  <a:pt x="1500" y="0"/>
                </a:lnTo>
              </a:path>
            </a:pathLst>
          </a:custGeom>
          <a:noFill/>
          <a:ln w="36000">
            <a:solidFill>
              <a:srgbClr val="800000"/>
            </a:solidFill>
            <a:prstDash val="solid"/>
            <a:headEnd type="arrow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160" y="6962040"/>
            <a:ext cx="3060000" cy="37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綺麗な波面からの寄与</a:t>
            </a:r>
          </a:p>
        </p:txBody>
      </p:sp>
      <p:sp>
        <p:nvSpPr>
          <p:cNvPr id="31" name="フリーフォーム 30"/>
          <p:cNvSpPr/>
          <p:nvPr/>
        </p:nvSpPr>
        <p:spPr>
          <a:xfrm>
            <a:off x="1631160" y="6422040"/>
            <a:ext cx="0" cy="539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h="1500" fill="none">
                <a:moveTo>
                  <a:pt x="0" y="1500"/>
                </a:moveTo>
                <a:lnTo>
                  <a:pt x="0" y="0"/>
                </a:lnTo>
              </a:path>
            </a:pathLst>
          </a:custGeom>
          <a:noFill/>
          <a:ln w="36000">
            <a:solidFill>
              <a:srgbClr val="8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2" name="フリーフォーム 31"/>
          <p:cNvSpPr/>
          <p:nvPr/>
        </p:nvSpPr>
        <p:spPr>
          <a:xfrm>
            <a:off x="144000" y="4500000"/>
            <a:ext cx="3060000" cy="2880000"/>
          </a:xfrm>
          <a:custGeom>
            <a:avLst>
              <a:gd name="f0" fmla="val 24389"/>
              <a:gd name="f1" fmla="val -14073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+- 0 0 0"/>
              <a:gd name="f17" fmla="*/ f5 1 21600"/>
              <a:gd name="f18" fmla="*/ f6 1 21600"/>
              <a:gd name="f19" fmla="pin -2147483647 f0 2147483647"/>
              <a:gd name="f20" fmla="pin -2147483647 f1 2147483647"/>
              <a:gd name="f21" fmla="*/ f16 f2 1"/>
              <a:gd name="f22" fmla="+- f19 0 10800"/>
              <a:gd name="f23" fmla="+- f20 0 10800"/>
              <a:gd name="f24" fmla="+- f20 0 21600"/>
              <a:gd name="f25" fmla="+- f19 0 21600"/>
              <a:gd name="f26" fmla="val f19"/>
              <a:gd name="f27" fmla="val f20"/>
              <a:gd name="f28" fmla="*/ f19 f17 1"/>
              <a:gd name="f29" fmla="*/ f20 f18 1"/>
              <a:gd name="f30" fmla="*/ 0 f17 1"/>
              <a:gd name="f31" fmla="*/ 21600 f17 1"/>
              <a:gd name="f32" fmla="*/ 21600 f18 1"/>
              <a:gd name="f33" fmla="*/ 0 f18 1"/>
              <a:gd name="f34" fmla="*/ 10800 f17 1"/>
              <a:gd name="f35" fmla="*/ f21 1 f4"/>
              <a:gd name="f36" fmla="*/ 10800 f18 1"/>
              <a:gd name="f37" fmla="abs f22"/>
              <a:gd name="f38" fmla="abs f23"/>
              <a:gd name="f39" fmla="+- f35 0 f3"/>
              <a:gd name="f40" fmla="*/ f26 f17 1"/>
              <a:gd name="f41" fmla="*/ f27 f18 1"/>
              <a:gd name="f42" fmla="+- f37 0 f38"/>
              <a:gd name="f43" fmla="+- f38 0 f37"/>
              <a:gd name="f44" fmla="?: f23 f9 f42"/>
              <a:gd name="f45" fmla="?: f23 f42 f9"/>
              <a:gd name="f46" fmla="?: f22 f9 f43"/>
              <a:gd name="f47" fmla="?: f22 f43 f9"/>
              <a:gd name="f48" fmla="?: f19 f9 f44"/>
              <a:gd name="f49" fmla="?: f19 f9 f45"/>
              <a:gd name="f50" fmla="?: f24 f46 f9"/>
              <a:gd name="f51" fmla="?: f24 f47 f9"/>
              <a:gd name="f52" fmla="?: f25 f45 f9"/>
              <a:gd name="f53" fmla="?: f25 f44 f9"/>
              <a:gd name="f54" fmla="?: f20 f9 f47"/>
              <a:gd name="f55" fmla="?: f20 f9 f46"/>
              <a:gd name="f56" fmla="?: f48 f19 0"/>
              <a:gd name="f57" fmla="?: f48 f20 6280"/>
              <a:gd name="f58" fmla="?: f49 f19 0"/>
              <a:gd name="f59" fmla="?: f49 f20 15320"/>
              <a:gd name="f60" fmla="?: f50 f19 6280"/>
              <a:gd name="f61" fmla="?: f50 f20 21600"/>
              <a:gd name="f62" fmla="?: f51 f19 15320"/>
              <a:gd name="f63" fmla="?: f51 f20 21600"/>
              <a:gd name="f64" fmla="?: f52 f19 21600"/>
              <a:gd name="f65" fmla="?: f52 f20 15320"/>
              <a:gd name="f66" fmla="?: f53 f19 21600"/>
              <a:gd name="f67" fmla="?: f53 f20 6280"/>
              <a:gd name="f68" fmla="?: f54 f19 15320"/>
              <a:gd name="f69" fmla="?: f54 f20 0"/>
              <a:gd name="f70" fmla="?: f55 f19 6280"/>
              <a:gd name="f71" fmla="?: f55 f20 0"/>
            </a:gdLst>
            <a:ahLst>
              <a:ahXY gdRefX="f0" minX="f10" maxX="f11" gdRefY="f1" minY="f10" maxY="f11">
                <a:pos x="f28" y="f29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34" y="f33"/>
              </a:cxn>
              <a:cxn ang="f39">
                <a:pos x="f30" y="f36"/>
              </a:cxn>
              <a:cxn ang="f39">
                <a:pos x="f34" y="f32"/>
              </a:cxn>
              <a:cxn ang="f39">
                <a:pos x="f31" y="f36"/>
              </a:cxn>
              <a:cxn ang="f39">
                <a:pos x="f40" y="f41"/>
              </a:cxn>
            </a:cxnLst>
            <a:rect l="f30" t="f33" r="f31" b="f32"/>
            <a:pathLst>
              <a:path w="21600" h="21600">
                <a:moveTo>
                  <a:pt x="f7" y="f7"/>
                </a:moveTo>
                <a:lnTo>
                  <a:pt x="f7" y="f12"/>
                </a:lnTo>
                <a:lnTo>
                  <a:pt x="f56" y="f57"/>
                </a:lnTo>
                <a:lnTo>
                  <a:pt x="f7" y="f13"/>
                </a:lnTo>
                <a:lnTo>
                  <a:pt x="f7" y="f14"/>
                </a:lnTo>
                <a:lnTo>
                  <a:pt x="f58" y="f59"/>
                </a:lnTo>
                <a:lnTo>
                  <a:pt x="f7" y="f15"/>
                </a:lnTo>
                <a:lnTo>
                  <a:pt x="f7" y="f8"/>
                </a:lnTo>
                <a:lnTo>
                  <a:pt x="f12" y="f8"/>
                </a:lnTo>
                <a:lnTo>
                  <a:pt x="f60" y="f61"/>
                </a:lnTo>
                <a:lnTo>
                  <a:pt x="f13" y="f8"/>
                </a:lnTo>
                <a:lnTo>
                  <a:pt x="f14" y="f8"/>
                </a:lnTo>
                <a:lnTo>
                  <a:pt x="f62" y="f63"/>
                </a:lnTo>
                <a:lnTo>
                  <a:pt x="f15" y="f8"/>
                </a:lnTo>
                <a:lnTo>
                  <a:pt x="f8" y="f8"/>
                </a:lnTo>
                <a:lnTo>
                  <a:pt x="f8" y="f15"/>
                </a:lnTo>
                <a:lnTo>
                  <a:pt x="f64" y="f65"/>
                </a:lnTo>
                <a:lnTo>
                  <a:pt x="f8" y="f14"/>
                </a:lnTo>
                <a:lnTo>
                  <a:pt x="f8" y="f13"/>
                </a:lnTo>
                <a:lnTo>
                  <a:pt x="f66" y="f67"/>
                </a:lnTo>
                <a:lnTo>
                  <a:pt x="f8" y="f12"/>
                </a:lnTo>
                <a:lnTo>
                  <a:pt x="f8" y="f7"/>
                </a:lnTo>
                <a:lnTo>
                  <a:pt x="f15" y="f7"/>
                </a:lnTo>
                <a:lnTo>
                  <a:pt x="f68" y="f69"/>
                </a:lnTo>
                <a:lnTo>
                  <a:pt x="f14" y="f7"/>
                </a:lnTo>
                <a:lnTo>
                  <a:pt x="f13" y="f7"/>
                </a:lnTo>
                <a:lnTo>
                  <a:pt x="f70" y="f71"/>
                </a:lnTo>
                <a:lnTo>
                  <a:pt x="f12" y="f7"/>
                </a:lnTo>
                <a:lnTo>
                  <a:pt x="f7" y="f7"/>
                </a:lnTo>
                <a:close/>
              </a:path>
            </a:pathLst>
          </a:cu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pic>
        <p:nvPicPr>
          <p:cNvPr id="33" name=""/>
          <p:cNvPicPr>
            <a:picLocks noChangeAspect="1"/>
          </p:cNvPicPr>
          <p:nvPr/>
        </p:nvPicPr>
        <p:blipFill>
          <a:blip>
            <a:lum/>
            <a:alphaModFix/>
          </a:blip>
          <a:srcRect l="111412" t="125043" r="445674"/>
          <a:stretch>
            <a:fillRect/>
          </a:stretch>
        </p:blipFill>
        <p:spPr>
          <a:xfrm>
            <a:off x="252000" y="4714200"/>
            <a:ext cx="2880000" cy="194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8802" t="13218" r="22002" b="4405"/>
          <a:stretch>
            <a:fillRect/>
          </a:stretch>
        </p:blipFill>
        <p:spPr>
          <a:xfrm>
            <a:off x="252000" y="4756320"/>
            <a:ext cx="2804040" cy="193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503999" y="85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光学系組立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475999"/>
            <a:ext cx="10079640" cy="566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359" y="1368000"/>
            <a:ext cx="5759640" cy="323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5400000">
            <a:off x="5643360" y="1359359"/>
            <a:ext cx="4928040" cy="3081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正方形/長方形 3"/>
          <p:cNvSpPr/>
          <p:nvPr/>
        </p:nvSpPr>
        <p:spPr>
          <a:xfrm>
            <a:off x="6408000" y="324000"/>
            <a:ext cx="3420000" cy="1260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408000" y="4284000"/>
            <a:ext cx="3420000" cy="1260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" name="タイトル 5"/>
          <p:cNvSpPr txBox="1">
            <a:spLocks noGrp="1"/>
          </p:cNvSpPr>
          <p:nvPr>
            <p:ph type="title" idx="4294967295"/>
          </p:nvPr>
        </p:nvSpPr>
        <p:spPr>
          <a:xfrm>
            <a:off x="503999" y="-166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光学系組立</a:t>
            </a:r>
          </a:p>
        </p:txBody>
      </p:sp>
      <p:pic>
        <p:nvPicPr>
          <p:cNvPr id="7" name=""/>
          <p:cNvPicPr>
            <a:picLocks noGrp="1" noChangeAspect="1"/>
          </p:cNvPicPr>
          <p:nvPr>
            <p:ph type="pic" idx="4294967295"/>
          </p:nvPr>
        </p:nvPicPr>
        <p:blipFill>
          <a:blip>
            <a:lum/>
            <a:alphaModFix/>
          </a:blip>
          <a:srcRect l="111412" t="125043" r="445674"/>
          <a:stretch>
            <a:fillRect/>
          </a:stretch>
        </p:blipFill>
        <p:spPr>
          <a:xfrm>
            <a:off x="3420000" y="5040000"/>
            <a:ext cx="2880000" cy="1945800"/>
          </a:xfrm>
        </p:spPr>
      </p:pic>
      <p:sp>
        <p:nvSpPr>
          <p:cNvPr id="8" name="テキスト プレースホルダー 7"/>
          <p:cNvSpPr txBox="1">
            <a:spLocks noGrp="1"/>
          </p:cNvSpPr>
          <p:nvPr>
            <p:ph type="body" idx="4294967295"/>
          </p:nvPr>
        </p:nvSpPr>
        <p:spPr>
          <a:xfrm>
            <a:off x="324000" y="900000"/>
            <a:ext cx="5976000" cy="3402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Woofer</a:t>
            </a:r>
            <a:r>
              <a:rPr lang="ja-JP" altLang="en-US" sz="2400"/>
              <a:t>システムまでの光学系を構築した。</a:t>
            </a:r>
          </a:p>
        </p:txBody>
      </p:sp>
      <p:pic>
        <p:nvPicPr>
          <p:cNvPr id="9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3304" r="33001" b="9914"/>
          <a:stretch>
            <a:fillRect/>
          </a:stretch>
        </p:blipFill>
        <p:spPr>
          <a:xfrm>
            <a:off x="540000" y="5114160"/>
            <a:ext cx="2160000" cy="1941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6601" r="9900"/>
          <a:stretch>
            <a:fillRect/>
          </a:stretch>
        </p:blipFill>
        <p:spPr>
          <a:xfrm>
            <a:off x="7020000" y="5004000"/>
            <a:ext cx="2606400" cy="19796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フリーフォーム 10"/>
          <p:cNvSpPr/>
          <p:nvPr/>
        </p:nvSpPr>
        <p:spPr>
          <a:xfrm>
            <a:off x="3348000" y="4968000"/>
            <a:ext cx="3060000" cy="2340000"/>
          </a:xfrm>
          <a:custGeom>
            <a:avLst>
              <a:gd name="f0" fmla="val -4050"/>
              <a:gd name="f1" fmla="val 0"/>
              <a:gd name="f2" fmla="val -19809"/>
              <a:gd name="f3" fmla="val -637"/>
              <a:gd name="f4" fmla="val 1840"/>
              <a:gd name="f5" fmla="val 0"/>
              <a:gd name="f6" fmla="val 0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val f16"/>
              <a:gd name="f21" fmla="val f17"/>
              <a:gd name="f22" fmla="val f18"/>
              <a:gd name="f23" fmla="val f19"/>
              <a:gd name="f24" fmla="*/ f16 f14 1"/>
              <a:gd name="f25" fmla="*/ f17 f15 1"/>
              <a:gd name="f26" fmla="*/ f18 f14 1"/>
              <a:gd name="f27" fmla="*/ f19 f15 1"/>
            </a:gdLst>
            <a:ahLst>
              <a:ahXY gdRefX="f0" minX="f12" maxX="f13" gdRefY="f2" minY="f12" maxY="f13">
                <a:pos x="f24" y="f25"/>
              </a:ahXY>
              <a:ahXY gdRefX="f3" minX="f12" maxX="f13" gdRefY="f4" minY="f12" maxY="f13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0" y="f21"/>
                </a:moveTo>
                <a:lnTo>
                  <a:pt x="f22" y="f23"/>
                </a:lnTo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フリーフォーム 11"/>
          <p:cNvSpPr/>
          <p:nvPr/>
        </p:nvSpPr>
        <p:spPr>
          <a:xfrm>
            <a:off x="144000" y="5004000"/>
            <a:ext cx="2880000" cy="2340000"/>
          </a:xfrm>
          <a:custGeom>
            <a:avLst>
              <a:gd name="f0" fmla="val 5677"/>
              <a:gd name="f1" fmla="val 0"/>
              <a:gd name="f2" fmla="val -15074"/>
              <a:gd name="f3" fmla="val -677"/>
              <a:gd name="f4" fmla="val 1840"/>
              <a:gd name="f5" fmla="val 0"/>
              <a:gd name="f6" fmla="val 0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val f16"/>
              <a:gd name="f21" fmla="val f17"/>
              <a:gd name="f22" fmla="val f18"/>
              <a:gd name="f23" fmla="val f19"/>
              <a:gd name="f24" fmla="*/ f16 f14 1"/>
              <a:gd name="f25" fmla="*/ f17 f15 1"/>
              <a:gd name="f26" fmla="*/ f18 f14 1"/>
              <a:gd name="f27" fmla="*/ f19 f15 1"/>
            </a:gdLst>
            <a:ahLst>
              <a:ahXY gdRefX="f0" minX="f12" maxX="f13" gdRefY="f2" minY="f12" maxY="f13">
                <a:pos x="f24" y="f25"/>
              </a:ahXY>
              <a:ahXY gdRefX="f3" minX="f12" maxX="f13" gdRefY="f4" minY="f12" maxY="f13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0" y="f21"/>
                </a:moveTo>
                <a:lnTo>
                  <a:pt x="f22" y="f23"/>
                </a:lnTo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3" name="フリーフォーム 12"/>
          <p:cNvSpPr/>
          <p:nvPr/>
        </p:nvSpPr>
        <p:spPr>
          <a:xfrm>
            <a:off x="6840000" y="4896360"/>
            <a:ext cx="3060000" cy="2339640"/>
          </a:xfrm>
          <a:custGeom>
            <a:avLst>
              <a:gd name="f0" fmla="val -9307"/>
              <a:gd name="f1" fmla="val 0"/>
              <a:gd name="f2" fmla="val -13092"/>
              <a:gd name="f3" fmla="val -637"/>
              <a:gd name="f4" fmla="val 1844"/>
              <a:gd name="f5" fmla="val 0"/>
              <a:gd name="f6" fmla="val 0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val f16"/>
              <a:gd name="f21" fmla="val f17"/>
              <a:gd name="f22" fmla="val f18"/>
              <a:gd name="f23" fmla="val f19"/>
              <a:gd name="f24" fmla="*/ f16 f14 1"/>
              <a:gd name="f25" fmla="*/ f17 f15 1"/>
              <a:gd name="f26" fmla="*/ f18 f14 1"/>
              <a:gd name="f27" fmla="*/ f19 f15 1"/>
            </a:gdLst>
            <a:ahLst>
              <a:ahXY gdRefX="f0" minX="f12" maxX="f13" gdRefY="f2" minY="f12" maxY="f13">
                <a:pos x="f24" y="f25"/>
              </a:ahXY>
              <a:ahXY gdRefX="f3" minX="f12" maxX="f13" gdRefY="f4" minY="f12" maxY="f13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0" y="f21"/>
                </a:moveTo>
                <a:lnTo>
                  <a:pt x="f22" y="f23"/>
                </a:lnTo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6480000" y="1080000"/>
            <a:ext cx="3240000" cy="3600000"/>
          </a:xfrm>
          <a:custGeom>
            <a:avLst>
              <a:gd name="f0" fmla="val -12591"/>
              <a:gd name="f1" fmla="val 0"/>
              <a:gd name="f2" fmla="val 9716"/>
              <a:gd name="f3" fmla="val -602"/>
              <a:gd name="f4" fmla="val 1194"/>
              <a:gd name="f5" fmla="val 0"/>
              <a:gd name="f6" fmla="val 0"/>
              <a:gd name="f7" fmla="val 0"/>
            </a:avLst>
            <a:gdLst>
              <a:gd name="f8" fmla="val w"/>
              <a:gd name="f9" fmla="val h"/>
              <a:gd name="f10" fmla="val 0"/>
              <a:gd name="f11" fmla="val 21600"/>
              <a:gd name="f12" fmla="val -2147483647"/>
              <a:gd name="f13" fmla="val 2147483647"/>
              <a:gd name="f14" fmla="*/ f8 1 21600"/>
              <a:gd name="f15" fmla="*/ f9 1 21600"/>
              <a:gd name="f16" fmla="pin -2147483647 f0 2147483647"/>
              <a:gd name="f17" fmla="pin -2147483647 f2 2147483647"/>
              <a:gd name="f18" fmla="pin -2147483647 f3 2147483647"/>
              <a:gd name="f19" fmla="pin -2147483647 f4 2147483647"/>
              <a:gd name="f20" fmla="val f16"/>
              <a:gd name="f21" fmla="val f17"/>
              <a:gd name="f22" fmla="val f18"/>
              <a:gd name="f23" fmla="val f19"/>
              <a:gd name="f24" fmla="*/ f16 f14 1"/>
              <a:gd name="f25" fmla="*/ f17 f15 1"/>
              <a:gd name="f26" fmla="*/ f18 f14 1"/>
              <a:gd name="f27" fmla="*/ f19 f15 1"/>
            </a:gdLst>
            <a:ahLst>
              <a:ahXY gdRefX="f0" minX="f12" maxX="f13" gdRefY="f2" minY="f12" maxY="f13">
                <a:pos x="f24" y="f25"/>
              </a:ahXY>
              <a:ahXY gdRefX="f3" minX="f12" maxX="f13" gdRefY="f4" minY="f12" maxY="f13">
                <a:pos x="f26" y="f2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10" y="f10"/>
                </a:moveTo>
                <a:lnTo>
                  <a:pt x="f11" y="f10"/>
                </a:lnTo>
                <a:lnTo>
                  <a:pt x="f11" y="f11"/>
                </a:lnTo>
                <a:lnTo>
                  <a:pt x="f10" y="f11"/>
                </a:lnTo>
                <a:close/>
              </a:path>
              <a:path w="21600" h="21600">
                <a:moveTo>
                  <a:pt x="f20" y="f21"/>
                </a:moveTo>
                <a:lnTo>
                  <a:pt x="f22" y="f23"/>
                </a:lnTo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60000" y="7200000"/>
            <a:ext cx="1800000" cy="360000"/>
          </a:xfrm>
          <a:prstGeom prst="rect">
            <a:avLst/>
          </a:prstGeom>
          <a:solidFill>
            <a:srgbClr val="FFFFFF"/>
          </a:solidFill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大気位相板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684000" y="7163999"/>
            <a:ext cx="1800000" cy="360000"/>
          </a:xfrm>
          <a:prstGeom prst="rect">
            <a:avLst/>
          </a:prstGeom>
          <a:solidFill>
            <a:srgbClr val="FFFFFF"/>
          </a:solidFill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Tip-Tilt鏡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80000" y="7092000"/>
            <a:ext cx="1800000" cy="360000"/>
          </a:xfrm>
          <a:prstGeom prst="rect">
            <a:avLst/>
          </a:prstGeom>
          <a:solidFill>
            <a:srgbClr val="FFFFFF"/>
          </a:solidFill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SHWFS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7200000" y="4428000"/>
            <a:ext cx="1800000" cy="360000"/>
          </a:xfrm>
          <a:prstGeom prst="rect">
            <a:avLst/>
          </a:prstGeom>
          <a:solidFill>
            <a:srgbClr val="FFFFFF"/>
          </a:solidFill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 DM88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78840" y="1620000"/>
            <a:ext cx="7072560" cy="53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503999" y="-130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>
                <a:effectLst>
                  <a:outerShdw dist="17961" dir="2700000">
                    <a:scrgbClr r="0" g="0" b="0"/>
                  </a:outerShdw>
                </a:effectLst>
              </a:rPr>
              <a:t>AO loop</a:t>
            </a:r>
            <a:r>
              <a:rPr lang="ja-JP" altLang="en-US">
                <a:effectLst>
                  <a:outerShdw dist="17961" dir="2700000">
                    <a:scrgbClr r="0" g="0" b="0"/>
                  </a:outerShdw>
                </a:effectLst>
              </a:rPr>
              <a:t>の構築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7955" t="31403" r="57709" b="39634"/>
          <a:stretch>
            <a:fillRect/>
          </a:stretch>
        </p:blipFill>
        <p:spPr>
          <a:xfrm>
            <a:off x="1057320" y="1980000"/>
            <a:ext cx="4882680" cy="44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プレースホルダー 4"/>
          <p:cNvSpPr txBox="1">
            <a:spLocks noGrp="1"/>
          </p:cNvSpPr>
          <p:nvPr>
            <p:ph type="body" idx="4294967295"/>
          </p:nvPr>
        </p:nvSpPr>
        <p:spPr>
          <a:xfrm>
            <a:off x="324000" y="900360"/>
            <a:ext cx="5976000" cy="8596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Matlab</a:t>
            </a:r>
            <a:r>
              <a:rPr lang="ja-JP" altLang="en-US" sz="2400"/>
              <a:t>上で</a:t>
            </a:r>
            <a:r>
              <a:rPr lang="en-US" sz="2400"/>
              <a:t>AO loop</a:t>
            </a:r>
            <a:r>
              <a:rPr lang="ja-JP" altLang="en-US" sz="2400"/>
              <a:t>の構築</a:t>
            </a:r>
          </a:p>
          <a:p>
            <a:pPr lvl="0"/>
            <a:r>
              <a:rPr lang="ja-JP" altLang="en-US" sz="2400"/>
              <a:t>ループ速度</a:t>
            </a:r>
            <a:r>
              <a:rPr lang="en-US" sz="2400"/>
              <a:t>~130Hz(</a:t>
            </a:r>
            <a:r>
              <a:rPr lang="ja-JP" altLang="en-US" sz="2400"/>
              <a:t>露光時間は</a:t>
            </a:r>
            <a:r>
              <a:rPr lang="en-US" sz="2400"/>
              <a:t>3msec)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1980000" y="6660000"/>
            <a:ext cx="3060000" cy="540000"/>
          </a:xfrm>
          <a:prstGeom prst="rect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SHWFS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の画像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1620000" y="6660000"/>
            <a:ext cx="3780000" cy="720000"/>
          </a:xfrm>
          <a:prstGeom prst="rect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重心の移動量の計算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7163999" y="1980000"/>
            <a:ext cx="2340000" cy="974880"/>
          </a:xfrm>
          <a:prstGeom prst="rect">
            <a:avLst/>
          </a:pr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SHWFS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波面計測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6948000" y="3564000"/>
            <a:ext cx="2664000" cy="1296000"/>
          </a:xfrm>
          <a:prstGeom prst="rect">
            <a:avLst/>
          </a:pr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solidFill>
                  <a:srgbClr val="008000"/>
                </a:solidFill>
                <a:latin typeface="Arial" pitchFamily="18"/>
                <a:ea typeface="ＭＳ Ｐゴシック" pitchFamily="2"/>
                <a:cs typeface="Mangal" pitchFamily="2"/>
              </a:rPr>
              <a:t>Matlab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重心移動量の計算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波面形状の計算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200000" y="5580000"/>
            <a:ext cx="2160000" cy="900000"/>
          </a:xfrm>
          <a:prstGeom prst="rect">
            <a:avLst/>
          </a:pr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solidFill>
                  <a:srgbClr val="000080"/>
                </a:solidFill>
                <a:latin typeface="Arial" pitchFamily="18"/>
                <a:ea typeface="ＭＳ Ｐゴシック" pitchFamily="2"/>
                <a:cs typeface="Mangal" pitchFamily="2"/>
              </a:rPr>
              <a:t>DM</a:t>
            </a:r>
            <a:br>
              <a:rPr lang="en-US" sz="2400" b="0" i="0" u="none" strike="noStrike" kern="1200">
                <a:ln>
                  <a:noFill/>
                </a:ln>
                <a:solidFill>
                  <a:srgbClr val="000080"/>
                </a:solidFill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PDI</a:t>
            </a:r>
            <a:r>
              <a:rPr lang="ja-JP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Mangal" pitchFamily="2"/>
              </a:rPr>
              <a:t>制御</a:t>
            </a:r>
          </a:p>
        </p:txBody>
      </p:sp>
      <p:sp>
        <p:nvSpPr>
          <p:cNvPr id="11" name="直線コネクタ 10"/>
          <p:cNvSpPr/>
          <p:nvPr/>
        </p:nvSpPr>
        <p:spPr>
          <a:xfrm>
            <a:off x="8280000" y="2880000"/>
            <a:ext cx="0" cy="72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8280000" y="4788000"/>
            <a:ext cx="0" cy="72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503999" y="-166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結果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324000" y="828359"/>
            <a:ext cx="7056000" cy="8596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400"/>
              <a:t>風速</a:t>
            </a:r>
            <a:r>
              <a:rPr lang="en-US" sz="2400"/>
              <a:t>1m/s</a:t>
            </a:r>
            <a:r>
              <a:rPr lang="ja-JP" altLang="en-US" sz="2400"/>
              <a:t>で</a:t>
            </a:r>
            <a:r>
              <a:rPr lang="en-US" sz="2400"/>
              <a:t>SR~0.31@H-band</a:t>
            </a:r>
          </a:p>
          <a:p>
            <a:pPr lvl="0"/>
            <a:r>
              <a:rPr lang="ja-JP" altLang="en-US" sz="2400"/>
              <a:t>風速</a:t>
            </a:r>
            <a:r>
              <a:rPr lang="en-US" sz="2400"/>
              <a:t>20m/s</a:t>
            </a:r>
            <a:r>
              <a:rPr lang="ja-JP" altLang="en-US" sz="2400"/>
              <a:t>で</a:t>
            </a:r>
            <a:r>
              <a:rPr lang="en-US" sz="2400"/>
              <a:t>SR~0.19</a:t>
            </a:r>
          </a:p>
        </p:txBody>
      </p:sp>
      <p:sp>
        <p:nvSpPr>
          <p:cNvPr id="4" name="フリーフォーム 3"/>
          <p:cNvSpPr/>
          <p:nvPr/>
        </p:nvSpPr>
        <p:spPr>
          <a:xfrm>
            <a:off x="1800000" y="5508000"/>
            <a:ext cx="162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風速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0.5m/s@810nm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6840000" y="5508000"/>
            <a:ext cx="162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風速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20m/s@810nm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60" y="6165720"/>
            <a:ext cx="9820080" cy="13251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pic>
        <p:nvPicPr>
          <p:cNvPr id="7" name="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3999" y="2160000"/>
            <a:ext cx="4147559" cy="345600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pic>
        <p:nvPicPr>
          <p:cNvPr id="8" name=""/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4840" y="2142000"/>
            <a:ext cx="4205160" cy="350423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目次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4438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/>
              <a:t>装置開発の目的</a:t>
            </a:r>
          </a:p>
          <a:p>
            <a:pPr lvl="0"/>
            <a:r>
              <a:rPr lang="ja-JP" altLang="en-US"/>
              <a:t>極限補償光学装置</a:t>
            </a:r>
            <a:r>
              <a:rPr lang="en-US"/>
              <a:t/>
            </a:r>
            <a:br>
              <a:rPr lang="en-US"/>
            </a:br>
            <a:r>
              <a:rPr lang="en-US"/>
              <a:t>-概要</a:t>
            </a:r>
            <a:br>
              <a:rPr lang="en-US"/>
            </a:br>
            <a:r>
              <a:rPr lang="en-US"/>
              <a:t>-Woofer System</a:t>
            </a:r>
          </a:p>
          <a:p>
            <a:pPr lvl="0"/>
            <a:r>
              <a:rPr lang="ja-JP" altLang="en-US"/>
              <a:t>実験内容と結果</a:t>
            </a:r>
            <a:r>
              <a:rPr lang="en-US"/>
              <a:t/>
            </a:r>
            <a:br>
              <a:rPr lang="en-US"/>
            </a:br>
            <a:r>
              <a:rPr lang="en-US"/>
              <a:t>-光学系組立</a:t>
            </a:r>
            <a:br>
              <a:rPr lang="en-US"/>
            </a:br>
            <a:r>
              <a:rPr lang="en-US"/>
              <a:t>-AOloop構築</a:t>
            </a:r>
            <a:br>
              <a:rPr lang="en-US"/>
            </a:br>
            <a:r>
              <a:rPr lang="en-US"/>
              <a:t>-結果と考察</a:t>
            </a:r>
          </a:p>
          <a:p>
            <a:pPr lvl="0"/>
            <a:r>
              <a:rPr lang="ja-JP" altLang="en-US"/>
              <a:t>まとめとこれから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07759" y="4727159"/>
            <a:ext cx="3972239" cy="301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700000" y="-396000"/>
            <a:ext cx="6983999" cy="5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タイトル 3"/>
          <p:cNvSpPr txBox="1">
            <a:spLocks noGrp="1"/>
          </p:cNvSpPr>
          <p:nvPr>
            <p:ph type="title" idx="4294967295"/>
          </p:nvPr>
        </p:nvSpPr>
        <p:spPr>
          <a:xfrm>
            <a:off x="503999" y="-20268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考察</a:t>
            </a:r>
          </a:p>
        </p:txBody>
      </p:sp>
      <p:sp>
        <p:nvSpPr>
          <p:cNvPr id="5" name="テキスト プレースホルダー 4"/>
          <p:cNvSpPr txBox="1">
            <a:spLocks noGrp="1"/>
          </p:cNvSpPr>
          <p:nvPr>
            <p:ph type="body" idx="4294967295"/>
          </p:nvPr>
        </p:nvSpPr>
        <p:spPr>
          <a:xfrm>
            <a:off x="360000" y="1942919"/>
            <a:ext cx="4680000" cy="15454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200"/>
              <a:t>レンズの使用による色収差</a:t>
            </a:r>
          </a:p>
          <a:p>
            <a:pPr lvl="0"/>
            <a:r>
              <a:rPr lang="en-US" sz="2200"/>
              <a:t>Non common path</a:t>
            </a:r>
            <a:r>
              <a:rPr lang="ja-JP" altLang="en-US" sz="2200"/>
              <a:t>による収差</a:t>
            </a:r>
          </a:p>
          <a:p>
            <a:pPr lvl="0"/>
            <a:r>
              <a:rPr lang="en-US" sz="2200"/>
              <a:t>DM&amp;</a:t>
            </a:r>
            <a:r>
              <a:rPr lang="ja-JP" altLang="en-US" sz="2200"/>
              <a:t>マイクロレンズアレイ上に瞳が形成されていない</a:t>
            </a:r>
          </a:p>
        </p:txBody>
      </p:sp>
      <p:sp>
        <p:nvSpPr>
          <p:cNvPr id="6" name="テキスト プレースホルダー 5"/>
          <p:cNvSpPr txBox="1">
            <a:spLocks noGrp="1"/>
          </p:cNvSpPr>
          <p:nvPr>
            <p:ph type="body" idx="4294967295"/>
          </p:nvPr>
        </p:nvSpPr>
        <p:spPr>
          <a:xfrm>
            <a:off x="468000" y="5940000"/>
            <a:ext cx="4680000" cy="360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200"/>
              <a:t>ループ速度の不足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5652000" y="2628000"/>
            <a:ext cx="827999" cy="827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000">
            <a:solidFill>
              <a:srgbClr val="800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8" name="フリーフォーム 7"/>
          <p:cNvSpPr/>
          <p:nvPr/>
        </p:nvSpPr>
        <p:spPr>
          <a:xfrm rot="1753800">
            <a:off x="7511750" y="1757725"/>
            <a:ext cx="138600" cy="6922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D3F9FF">
              <a:alpha val="6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9" name="フリーフォーム 8"/>
          <p:cNvSpPr/>
          <p:nvPr/>
        </p:nvSpPr>
        <p:spPr>
          <a:xfrm rot="1753800">
            <a:off x="6539750" y="2261725"/>
            <a:ext cx="138600" cy="69227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solidFill>
            <a:srgbClr val="D3F9FF">
              <a:alpha val="60000"/>
            </a:srgbClr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8100000" y="2736000"/>
            <a:ext cx="684000" cy="684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000">
            <a:solidFill>
              <a:srgbClr val="008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フリーフォーム 10"/>
          <p:cNvSpPr/>
          <p:nvPr/>
        </p:nvSpPr>
        <p:spPr>
          <a:xfrm>
            <a:off x="7272000" y="3311999"/>
            <a:ext cx="756000" cy="756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8000">
            <a:solidFill>
              <a:srgbClr val="008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cxnSp>
        <p:nvCxnSpPr>
          <p:cNvPr id="12" name="カギ線コネクタ 11"/>
          <p:cNvCxnSpPr>
            <a:stCxn id="11" idx="10"/>
            <a:endCxn id="10" idx="8"/>
          </p:cNvCxnSpPr>
          <p:nvPr/>
        </p:nvCxnSpPr>
        <p:spPr>
          <a:xfrm rot="5400000" flipH="1" flipV="1">
            <a:off x="8100001" y="3348000"/>
            <a:ext cx="269999" cy="414000"/>
          </a:xfrm>
          <a:prstGeom prst="bentConnector3">
            <a:avLst>
              <a:gd name="adj1" fmla="val 438001"/>
            </a:avLst>
          </a:prstGeom>
          <a:noFill/>
          <a:ln w="18000">
            <a:solidFill>
              <a:srgbClr val="008000"/>
            </a:solidFill>
            <a:prstDash val="solid"/>
          </a:ln>
        </p:spPr>
      </p:cxnSp>
      <p:sp>
        <p:nvSpPr>
          <p:cNvPr id="13" name="テキスト ボックス 12"/>
          <p:cNvSpPr txBox="1"/>
          <p:nvPr/>
        </p:nvSpPr>
        <p:spPr>
          <a:xfrm>
            <a:off x="7920000" y="3757679"/>
            <a:ext cx="21600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008000"/>
                </a:solidFill>
                <a:latin typeface="Arial" pitchFamily="18"/>
                <a:ea typeface="ＭＳ Ｐゴシック" pitchFamily="2"/>
                <a:cs typeface="Mangal" pitchFamily="2"/>
              </a:rPr>
              <a:t>Non common path!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36000" y="2304000"/>
            <a:ext cx="1224000" cy="346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On pupil ?</a:t>
            </a:r>
          </a:p>
        </p:txBody>
      </p:sp>
      <p:sp>
        <p:nvSpPr>
          <p:cNvPr id="15" name="フリーフォーム 14"/>
          <p:cNvSpPr/>
          <p:nvPr/>
        </p:nvSpPr>
        <p:spPr>
          <a:xfrm>
            <a:off x="72000" y="792000"/>
            <a:ext cx="9900000" cy="396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000">
            <a:solidFill>
              <a:srgbClr val="00808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6" name="フリーフォーム 15"/>
          <p:cNvSpPr/>
          <p:nvPr/>
        </p:nvSpPr>
        <p:spPr>
          <a:xfrm>
            <a:off x="324000" y="684000"/>
            <a:ext cx="2340000" cy="108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8000">
            <a:solidFill>
              <a:srgbClr val="00808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なぜ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が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0.49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に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/>
            </a:r>
            <a:b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届かないか</a:t>
            </a:r>
          </a:p>
        </p:txBody>
      </p:sp>
      <p:sp>
        <p:nvSpPr>
          <p:cNvPr id="17" name="フリーフォーム 16"/>
          <p:cNvSpPr/>
          <p:nvPr/>
        </p:nvSpPr>
        <p:spPr>
          <a:xfrm>
            <a:off x="1296000" y="3600000"/>
            <a:ext cx="428400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今後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-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軸外放物面鏡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(PV:λ/20)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の使用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-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設置台の製作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(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公差を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50μm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に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)</a:t>
            </a:r>
          </a:p>
        </p:txBody>
      </p:sp>
      <p:sp>
        <p:nvSpPr>
          <p:cNvPr id="18" name="フリーフォーム 17"/>
          <p:cNvSpPr/>
          <p:nvPr/>
        </p:nvSpPr>
        <p:spPr>
          <a:xfrm>
            <a:off x="72000" y="4824000"/>
            <a:ext cx="9900000" cy="27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000">
            <a:solidFill>
              <a:srgbClr val="808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9" name="フリーフォーム 18"/>
          <p:cNvSpPr/>
          <p:nvPr/>
        </p:nvSpPr>
        <p:spPr>
          <a:xfrm>
            <a:off x="540000" y="3960000"/>
            <a:ext cx="720000" cy="360000"/>
          </a:xfrm>
          <a:custGeom>
            <a:avLst>
              <a:gd name="f0" fmla="val 13795"/>
              <a:gd name="f1" fmla="val 813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800000"/>
          </a:solidFill>
          <a:ln w="18000">
            <a:solidFill>
              <a:srgbClr val="800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216000" y="4788000"/>
            <a:ext cx="2880000" cy="108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8000">
            <a:solidFill>
              <a:srgbClr val="808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なぜ風速が上がると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が低下するか</a:t>
            </a:r>
          </a:p>
        </p:txBody>
      </p:sp>
      <p:sp>
        <p:nvSpPr>
          <p:cNvPr id="21" name="フリーフォーム 20"/>
          <p:cNvSpPr/>
          <p:nvPr/>
        </p:nvSpPr>
        <p:spPr>
          <a:xfrm>
            <a:off x="1404000" y="6300000"/>
            <a:ext cx="4896000" cy="108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今後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-ROI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の改善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/>
            </a:r>
            <a:b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(640×540→128×128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で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1.5kHz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に</a:t>
            </a: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)</a:t>
            </a:r>
          </a:p>
        </p:txBody>
      </p:sp>
      <p:sp>
        <p:nvSpPr>
          <p:cNvPr id="22" name="フリーフォーム 21"/>
          <p:cNvSpPr/>
          <p:nvPr/>
        </p:nvSpPr>
        <p:spPr>
          <a:xfrm>
            <a:off x="648000" y="6660000"/>
            <a:ext cx="720000" cy="360000"/>
          </a:xfrm>
          <a:custGeom>
            <a:avLst>
              <a:gd name="f0" fmla="val 13795"/>
              <a:gd name="f1" fmla="val 8135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800000"/>
          </a:solidFill>
          <a:ln w="18000">
            <a:solidFill>
              <a:srgbClr val="800000"/>
            </a:solidFill>
            <a:prstDash val="solid"/>
          </a:ln>
        </p:spPr>
        <p:txBody>
          <a:bodyPr vert="horz" wrap="none" lIns="99000" tIns="54000" rIns="99000" bIns="54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468360" y="446400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今後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-36000" y="900000"/>
            <a:ext cx="10296000" cy="27633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/>
              <a:t>地球型惑星の直接撮像には極限補償光学が必要</a:t>
            </a:r>
          </a:p>
          <a:p>
            <a:pPr lvl="0"/>
            <a:r>
              <a:rPr lang="ja-JP" altLang="en-US"/>
              <a:t>目標は</a:t>
            </a:r>
            <a:r>
              <a:rPr lang="en-US" altLang="ja-JP"/>
              <a:t>Woofer </a:t>
            </a:r>
            <a:r>
              <a:rPr lang="ja-JP" altLang="en-US"/>
              <a:t>システムのみで</a:t>
            </a:r>
            <a:r>
              <a:rPr lang="en-US" altLang="ja-JP"/>
              <a:t>SR=0.49,</a:t>
            </a:r>
            <a:r>
              <a:rPr lang="en-US"/>
              <a:t/>
            </a:r>
            <a:br>
              <a:rPr lang="en-US"/>
            </a:br>
            <a:r>
              <a:rPr lang="en-US"/>
              <a:t>Tweeterシステムと組み合わせてSR=0.9</a:t>
            </a:r>
          </a:p>
          <a:p>
            <a:pPr lvl="0"/>
            <a:r>
              <a:rPr lang="en-US"/>
              <a:t>Wooferシステムの光学系とAOループの構築</a:t>
            </a:r>
          </a:p>
          <a:p>
            <a:pPr lvl="0"/>
            <a:r>
              <a:rPr lang="ja-JP" altLang="en-US"/>
              <a:t>風速</a:t>
            </a:r>
            <a:r>
              <a:rPr lang="en-US" altLang="ja-JP"/>
              <a:t>1m/s</a:t>
            </a:r>
            <a:r>
              <a:rPr lang="ja-JP" altLang="en-US"/>
              <a:t>で</a:t>
            </a:r>
            <a:r>
              <a:rPr lang="en-US" altLang="ja-JP"/>
              <a:t>SR=0.31</a:t>
            </a:r>
            <a:r>
              <a:rPr lang="ja-JP" altLang="en-US"/>
              <a:t>、</a:t>
            </a:r>
            <a:r>
              <a:rPr lang="en-US" altLang="ja-JP"/>
              <a:t>20m/s</a:t>
            </a:r>
            <a:r>
              <a:rPr lang="ja-JP" altLang="en-US"/>
              <a:t>で</a:t>
            </a:r>
            <a:r>
              <a:rPr lang="en-US" altLang="ja-JP"/>
              <a:t>SR=0.19</a:t>
            </a:r>
            <a:r>
              <a:rPr lang="ja-JP" altLang="en-US"/>
              <a:t>を達成</a:t>
            </a:r>
          </a:p>
        </p:txBody>
      </p:sp>
      <p:sp>
        <p:nvSpPr>
          <p:cNvPr id="4" name="タイトル 3"/>
          <p:cNvSpPr txBox="1">
            <a:spLocks noGrp="1"/>
          </p:cNvSpPr>
          <p:nvPr>
            <p:ph type="title" idx="4294967295"/>
          </p:nvPr>
        </p:nvSpPr>
        <p:spPr>
          <a:xfrm>
            <a:off x="540000" y="-18000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まとめ</a:t>
            </a:r>
          </a:p>
        </p:txBody>
      </p:sp>
      <p:sp>
        <p:nvSpPr>
          <p:cNvPr id="5" name="テキスト プレースホルダー 4"/>
          <p:cNvSpPr txBox="1">
            <a:spLocks noGrp="1"/>
          </p:cNvSpPr>
          <p:nvPr>
            <p:ph type="body" idx="4294967295"/>
          </p:nvPr>
        </p:nvSpPr>
        <p:spPr>
          <a:xfrm>
            <a:off x="-36000" y="5760000"/>
            <a:ext cx="10296000" cy="20008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/>
              <a:t>風速</a:t>
            </a:r>
            <a:r>
              <a:rPr lang="en-US" altLang="ja-JP"/>
              <a:t>20m/s</a:t>
            </a:r>
            <a:r>
              <a:rPr lang="ja-JP" altLang="en-US"/>
              <a:t>の環境下で</a:t>
            </a:r>
            <a:r>
              <a:rPr lang="en-US" altLang="ja-JP"/>
              <a:t>SR=0.49</a:t>
            </a:r>
            <a:r>
              <a:rPr lang="ja-JP" altLang="en-US"/>
              <a:t>の達成</a:t>
            </a:r>
            <a:r>
              <a:rPr lang="en-US"/>
              <a:t/>
            </a:r>
            <a:br>
              <a:rPr lang="en-US"/>
            </a:br>
            <a:r>
              <a:rPr lang="en-US"/>
              <a:t>-実機仕様の光学系の組み立て</a:t>
            </a:r>
            <a:br>
              <a:rPr lang="en-US"/>
            </a:br>
            <a:r>
              <a:rPr lang="en-US"/>
              <a:t>-ループ速度の改善</a:t>
            </a:r>
            <a:br>
              <a:rPr lang="en-US"/>
            </a:br>
            <a:endParaRPr lang="en-US"/>
          </a:p>
        </p:txBody>
      </p:sp>
      <p:sp>
        <p:nvSpPr>
          <p:cNvPr id="6" name="直線コネクタ 5"/>
          <p:cNvSpPr/>
          <p:nvPr/>
        </p:nvSpPr>
        <p:spPr>
          <a:xfrm>
            <a:off x="-180000" y="4356000"/>
            <a:ext cx="10260000" cy="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440000" sp="1440000"/>
              <a:ds d="1440000" sp="1440000"/>
            </a:custDash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503999" y="-15768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目的：系外惑星の直接撮像</a:t>
            </a:r>
          </a:p>
        </p:txBody>
      </p:sp>
      <p:sp>
        <p:nvSpPr>
          <p:cNvPr id="3" name="テキスト プレースホルダー 2"/>
          <p:cNvSpPr txBox="1">
            <a:spLocks noGrp="1"/>
          </p:cNvSpPr>
          <p:nvPr>
            <p:ph type="body" idx="4294967295"/>
          </p:nvPr>
        </p:nvSpPr>
        <p:spPr>
          <a:xfrm>
            <a:off x="468000" y="3990960"/>
            <a:ext cx="5976000" cy="19447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 algn="l" hangingPunct="1">
              <a:buNone/>
            </a:pPr>
            <a:endParaRPr lang="en-US" sz="2400"/>
          </a:p>
          <a:p>
            <a:pPr lvl="0" algn="l" hangingPunct="1">
              <a:buNone/>
            </a:pPr>
            <a:r>
              <a:rPr lang="en-US" sz="2200"/>
              <a:t>Kepler</a:t>
            </a:r>
            <a:r>
              <a:rPr lang="ja-JP" altLang="en-US" sz="2200"/>
              <a:t>望遠鏡の観測による</a:t>
            </a:r>
            <a:r>
              <a:rPr lang="en-US" sz="2200"/>
              <a:t>100</a:t>
            </a:r>
            <a:r>
              <a:rPr lang="ja-JP" altLang="en-US" sz="2200"/>
              <a:t>を</a:t>
            </a:r>
            <a:r>
              <a:rPr lang="en-US" sz="2200"/>
              <a:t/>
            </a:r>
            <a:br>
              <a:rPr lang="en-US" sz="2200"/>
            </a:br>
            <a:r>
              <a:rPr lang="ja-JP" altLang="en-US" sz="2200"/>
              <a:t>超える地球型惑星の間接的検出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→</a:t>
            </a:r>
            <a:r>
              <a:rPr lang="ja-JP" altLang="en-US" sz="2200">
                <a:solidFill>
                  <a:srgbClr val="800000"/>
                </a:solidFill>
              </a:rPr>
              <a:t>地球型惑星は普遍的な存在</a:t>
            </a:r>
          </a:p>
          <a:p>
            <a:pPr lvl="0">
              <a:buNone/>
            </a:pPr>
            <a:endParaRPr lang="en-US"/>
          </a:p>
        </p:txBody>
      </p:sp>
      <p:sp>
        <p:nvSpPr>
          <p:cNvPr id="4" name="テキスト プレースホルダー 3"/>
          <p:cNvSpPr txBox="1">
            <a:spLocks noGrp="1"/>
          </p:cNvSpPr>
          <p:nvPr>
            <p:ph type="body" idx="4294967295"/>
          </p:nvPr>
        </p:nvSpPr>
        <p:spPr>
          <a:xfrm>
            <a:off x="503999" y="4680000"/>
            <a:ext cx="8870040" cy="42940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>
              <a:buNone/>
            </a:pPr>
            <a:endParaRPr lang="en-US"/>
          </a:p>
        </p:txBody>
      </p:sp>
      <p:pic>
        <p:nvPicPr>
          <p:cNvPr id="5" name="図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4925"/>
          <a:stretch>
            <a:fillRect/>
          </a:stretch>
        </p:blipFill>
        <p:spPr>
          <a:xfrm>
            <a:off x="5688000" y="1326600"/>
            <a:ext cx="3240000" cy="27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1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36000" y="1116000"/>
            <a:ext cx="3807000" cy="32752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プレースホルダー 6"/>
          <p:cNvSpPr txBox="1">
            <a:spLocks noGrp="1"/>
          </p:cNvSpPr>
          <p:nvPr>
            <p:ph type="body" idx="4294967295"/>
          </p:nvPr>
        </p:nvSpPr>
        <p:spPr>
          <a:xfrm>
            <a:off x="5478479" y="3810240"/>
            <a:ext cx="4500000" cy="219312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 algn="l" hangingPunct="1">
              <a:buNone/>
            </a:pPr>
            <a:endParaRPr lang="en-US" sz="2400"/>
          </a:p>
          <a:p>
            <a:pPr lvl="0" algn="l" hangingPunct="1">
              <a:buNone/>
            </a:pPr>
            <a:r>
              <a:rPr lang="en-US" sz="2200"/>
              <a:t/>
            </a:r>
            <a:br>
              <a:rPr lang="en-US" sz="2200"/>
            </a:br>
            <a:r>
              <a:rPr lang="ja-JP" altLang="en-US" sz="2200"/>
              <a:t>海王星の軌道長半径以遠の</a:t>
            </a:r>
            <a:r>
              <a:rPr lang="en-US" sz="2200"/>
              <a:t/>
            </a:r>
            <a:br>
              <a:rPr lang="en-US" sz="2200"/>
            </a:br>
            <a:r>
              <a:rPr lang="ja-JP" altLang="en-US" sz="2200"/>
              <a:t>巨大ガス惑星の直接撮像しか</a:t>
            </a:r>
            <a:r>
              <a:rPr lang="en-US" sz="2200"/>
              <a:t/>
            </a:r>
            <a:br>
              <a:rPr lang="en-US" sz="2200"/>
            </a:br>
            <a:r>
              <a:rPr lang="ja-JP" altLang="en-US" sz="2200"/>
              <a:t>達成されていない</a:t>
            </a:r>
          </a:p>
          <a:p>
            <a:pPr lvl="0">
              <a:buNone/>
            </a:pPr>
            <a:endParaRPr 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3999" y="3528000"/>
            <a:ext cx="1080000" cy="354960"/>
          </a:xfrm>
          <a:prstGeom prst="rect">
            <a:avLst/>
          </a:prstGeom>
          <a:noFill/>
          <a:ln>
            <a:noFill/>
          </a:ln>
        </p:spPr>
        <p:txBody>
          <a:bodyPr vert="horz" wrap="none" lIns="108000" tIns="63000" rIns="108000" bIns="63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地球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8000" y="3204000"/>
            <a:ext cx="1080000" cy="354960"/>
          </a:xfrm>
          <a:prstGeom prst="rect">
            <a:avLst/>
          </a:prstGeom>
          <a:noFill/>
          <a:ln>
            <a:noFill/>
          </a:ln>
        </p:spPr>
        <p:txBody>
          <a:bodyPr vert="horz" wrap="none" lIns="108000" tIns="63000" rIns="108000" bIns="63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海王星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0000" y="2448000"/>
            <a:ext cx="1080000" cy="354960"/>
          </a:xfrm>
          <a:prstGeom prst="rect">
            <a:avLst/>
          </a:prstGeom>
          <a:noFill/>
          <a:ln>
            <a:noFill/>
          </a:ln>
        </p:spPr>
        <p:txBody>
          <a:bodyPr vert="horz" wrap="none" lIns="108000" tIns="63000" rIns="108000" bIns="63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木星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52000" y="1296000"/>
            <a:ext cx="1080000" cy="382320"/>
          </a:xfrm>
          <a:prstGeom prst="rect">
            <a:avLst/>
          </a:prstGeom>
          <a:noFill/>
          <a:ln>
            <a:noFill/>
          </a:ln>
        </p:spPr>
        <p:txBody>
          <a:bodyPr vert="horz" wrap="none" lIns="108000" tIns="63000" rIns="108000" bIns="63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木星×2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720000" y="900000"/>
            <a:ext cx="900000" cy="36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惑星半径</a:t>
            </a:r>
          </a:p>
        </p:txBody>
      </p:sp>
      <p:sp>
        <p:nvSpPr>
          <p:cNvPr id="13" name="直線コネクタ 12"/>
          <p:cNvSpPr/>
          <p:nvPr/>
        </p:nvSpPr>
        <p:spPr>
          <a:xfrm flipH="1">
            <a:off x="252000" y="5580000"/>
            <a:ext cx="9540000" cy="0"/>
          </a:xfrm>
          <a:prstGeom prst="line">
            <a:avLst/>
          </a:prstGeom>
          <a:noFill/>
          <a:ln w="18000">
            <a:solidFill>
              <a:srgbClr val="00008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4" name="直線コネクタ 13"/>
          <p:cNvSpPr/>
          <p:nvPr/>
        </p:nvSpPr>
        <p:spPr>
          <a:xfrm>
            <a:off x="4860000" y="1080000"/>
            <a:ext cx="0" cy="4500000"/>
          </a:xfrm>
          <a:prstGeom prst="line">
            <a:avLst/>
          </a:prstGeom>
          <a:noFill/>
          <a:ln w="18000">
            <a:solidFill>
              <a:srgbClr val="00008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40000" y="5903999"/>
            <a:ext cx="7560000" cy="1080000"/>
          </a:xfrm>
          <a:prstGeom prst="rect">
            <a:avLst/>
          </a:pr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目的は恒星近傍に存在する地球型惑星の直接撮像、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及び惑星のキャラクタリゼーション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80000" y="7020000"/>
            <a:ext cx="4860000" cy="354960"/>
          </a:xfrm>
          <a:prstGeom prst="rect">
            <a:avLst/>
          </a:prstGeom>
          <a:noFill/>
          <a:ln>
            <a:noFill/>
          </a:ln>
        </p:spPr>
        <p:txBody>
          <a:bodyPr vert="horz" wrap="none" lIns="108000" tIns="63000" rIns="108000" bIns="63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→</a:t>
            </a:r>
            <a:r>
              <a:rPr lang="ja-JP" sz="18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酸素の吸収線は、酸素発生型光合成の痕跡</a:t>
            </a:r>
          </a:p>
        </p:txBody>
      </p:sp>
      <p:sp>
        <p:nvSpPr>
          <p:cNvPr id="17" name="フリーフォーム 16"/>
          <p:cNvSpPr/>
          <p:nvPr/>
        </p:nvSpPr>
        <p:spPr>
          <a:xfrm>
            <a:off x="1152000" y="3528000"/>
            <a:ext cx="1440000" cy="3600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il" t="it" r="ir" b="ib"/>
            <a:pathLst>
              <a:path>
                <a:moveTo>
                  <a:pt x="l" y="vc"/>
                </a:moveTo>
                <a:arcTo wR="wd2" hR="hd2" stAng="cd2" swAng="cd4"/>
                <a:arcTo wR="wd2" hR="hd2" stAng="3cd4" swAng="cd4"/>
                <a:arcTo wR="wd2" hR="hd2" stAng="0" swAng="cd4"/>
                <a:arcTo wR="wd2" hR="hd2" stAng="cd4" swAng="cd4"/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080000" y="4104000"/>
            <a:ext cx="3060000" cy="360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温度</a:t>
            </a:r>
          </a:p>
        </p:txBody>
      </p:sp>
      <p:pic>
        <p:nvPicPr>
          <p:cNvPr id="19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27119" y="1054080"/>
            <a:ext cx="2072880" cy="3139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テキスト ボックス 19"/>
          <p:cNvSpPr txBox="1"/>
          <p:nvPr/>
        </p:nvSpPr>
        <p:spPr>
          <a:xfrm>
            <a:off x="2304000" y="1007999"/>
            <a:ext cx="2340000" cy="318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Helvetica" pitchFamily="34"/>
                <a:ea typeface="Helvetica" pitchFamily="34"/>
                <a:cs typeface="Helvetica" pitchFamily="34"/>
              </a:rPr>
              <a:t>(borucki et al. 2011)</a:t>
            </a:r>
          </a:p>
        </p:txBody>
      </p:sp>
      <p:sp>
        <p:nvSpPr>
          <p:cNvPr id="21" name="直線コネクタ 20"/>
          <p:cNvSpPr/>
          <p:nvPr/>
        </p:nvSpPr>
        <p:spPr>
          <a:xfrm>
            <a:off x="7308000" y="2484000"/>
            <a:ext cx="360000" cy="1080000"/>
          </a:xfrm>
          <a:prstGeom prst="line">
            <a:avLst/>
          </a:prstGeom>
          <a:noFill/>
          <a:ln w="72000">
            <a:solidFill>
              <a:srgbClr val="008080"/>
            </a:solidFill>
            <a:prstDash val="solid"/>
            <a:headEnd type="arrow"/>
            <a:tailEnd type="arrow"/>
          </a:ln>
        </p:spPr>
        <p:txBody>
          <a:bodyPr vert="horz" wrap="none" lIns="126000" tIns="81000" rIns="126000" bIns="81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44000" y="4031999"/>
            <a:ext cx="3600000" cy="373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すばる望遠鏡の</a:t>
            </a:r>
            <a:r>
              <a: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H-band</a:t>
            </a:r>
            <a:r>
              <a:rPr lang="ja-JP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の画像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9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4925"/>
          <a:stretch>
            <a:fillRect/>
          </a:stretch>
        </p:blipFill>
        <p:spPr>
          <a:xfrm>
            <a:off x="966600" y="1620000"/>
            <a:ext cx="3749400" cy="317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503999" y="22320"/>
            <a:ext cx="9071640" cy="117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極限補償光学の必要性</a:t>
            </a:r>
          </a:p>
        </p:txBody>
      </p:sp>
      <p:sp>
        <p:nvSpPr>
          <p:cNvPr id="4" name="テキスト プレースホルダー 3"/>
          <p:cNvSpPr txBox="1">
            <a:spLocks noGrp="1"/>
          </p:cNvSpPr>
          <p:nvPr>
            <p:ph type="body" idx="4294967295"/>
          </p:nvPr>
        </p:nvSpPr>
        <p:spPr>
          <a:xfrm>
            <a:off x="540000" y="5400000"/>
            <a:ext cx="8820000" cy="2655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400"/>
              <a:t>恒星近傍で地球型惑星を直接撮像には、</a:t>
            </a:r>
            <a:r>
              <a:rPr lang="en-US" sz="2400"/>
              <a:t/>
            </a:r>
            <a:br>
              <a:rPr lang="en-US" sz="2400"/>
            </a:br>
            <a:r>
              <a:rPr lang="ja-JP" altLang="en-US" sz="2400">
                <a:solidFill>
                  <a:srgbClr val="800000"/>
                </a:solidFill>
              </a:rPr>
              <a:t>高分解能、高コントラスト</a:t>
            </a:r>
            <a:r>
              <a:rPr lang="ja-JP" altLang="en-US" sz="2400">
                <a:solidFill>
                  <a:srgbClr val="000000"/>
                </a:solidFill>
              </a:rPr>
              <a:t>が</a:t>
            </a:r>
            <a:r>
              <a:rPr lang="ja-JP" altLang="en-US" sz="2400"/>
              <a:t>必要</a:t>
            </a:r>
          </a:p>
          <a:p>
            <a:pPr lvl="0"/>
            <a:r>
              <a:rPr lang="ja-JP" altLang="en-US" sz="2400"/>
              <a:t>高感度、高速の</a:t>
            </a:r>
            <a:r>
              <a:rPr lang="ja-JP" altLang="en-US" sz="2400">
                <a:solidFill>
                  <a:srgbClr val="800000"/>
                </a:solidFill>
              </a:rPr>
              <a:t>極限補償光学装置</a:t>
            </a:r>
            <a:r>
              <a:rPr lang="ja-JP" altLang="en-US" sz="2400"/>
              <a:t>を開発</a:t>
            </a:r>
          </a:p>
          <a:p>
            <a:pPr lvl="0"/>
            <a:r>
              <a:rPr lang="ja-JP" altLang="en-US" sz="2400"/>
              <a:t>目標値は</a:t>
            </a:r>
            <a:r>
              <a:rPr lang="ja-JP" altLang="en-US" sz="2400">
                <a:solidFill>
                  <a:srgbClr val="800000"/>
                </a:solidFill>
              </a:rPr>
              <a:t>ストレール比</a:t>
            </a:r>
            <a:r>
              <a:rPr lang="en-US" sz="2400">
                <a:solidFill>
                  <a:srgbClr val="800000"/>
                </a:solidFill>
              </a:rPr>
              <a:t>(SR)=0.9</a:t>
            </a:r>
            <a:r>
              <a:rPr lang="en-US"/>
              <a:t/>
            </a:r>
            <a:br>
              <a:rPr lang="en-US"/>
            </a:br>
            <a:endParaRPr lang="en-US"/>
          </a:p>
          <a:p>
            <a:pPr lvl="0"/>
            <a:endParaRPr lang="en-US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3177" t="4385" r="13177" b="8760"/>
          <a:stretch>
            <a:fillRect/>
          </a:stretch>
        </p:blipFill>
        <p:spPr>
          <a:xfrm>
            <a:off x="5424840" y="1692000"/>
            <a:ext cx="3755159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623999" y="1332000"/>
            <a:ext cx="1800000" cy="37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光の強度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983999" y="4860000"/>
            <a:ext cx="756000" cy="37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像面</a:t>
            </a:r>
          </a:p>
        </p:txBody>
      </p:sp>
      <p:sp>
        <p:nvSpPr>
          <p:cNvPr id="8" name="直線コネクタ 7"/>
          <p:cNvSpPr/>
          <p:nvPr/>
        </p:nvSpPr>
        <p:spPr>
          <a:xfrm>
            <a:off x="7343999" y="1835999"/>
            <a:ext cx="2196001" cy="0"/>
          </a:xfrm>
          <a:prstGeom prst="line">
            <a:avLst/>
          </a:prstGeom>
          <a:noFill/>
          <a:ln w="18000">
            <a:solidFill>
              <a:srgbClr val="80000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9" name="直線コネクタ 8"/>
          <p:cNvSpPr/>
          <p:nvPr/>
        </p:nvSpPr>
        <p:spPr>
          <a:xfrm>
            <a:off x="7380000" y="2880000"/>
            <a:ext cx="1440000" cy="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直線コネクタ 9"/>
          <p:cNvSpPr/>
          <p:nvPr/>
        </p:nvSpPr>
        <p:spPr>
          <a:xfrm flipV="1">
            <a:off x="8784000" y="2880000"/>
            <a:ext cx="0" cy="72000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直線コネクタ 10"/>
          <p:cNvSpPr/>
          <p:nvPr/>
        </p:nvSpPr>
        <p:spPr>
          <a:xfrm>
            <a:off x="8784000" y="3960000"/>
            <a:ext cx="0" cy="90000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直線コネクタ 11"/>
          <p:cNvSpPr/>
          <p:nvPr/>
        </p:nvSpPr>
        <p:spPr>
          <a:xfrm>
            <a:off x="9504000" y="3060000"/>
            <a:ext cx="0" cy="1800000"/>
          </a:xfrm>
          <a:prstGeom prst="line">
            <a:avLst/>
          </a:prstGeom>
          <a:noFill/>
          <a:ln w="18000">
            <a:solidFill>
              <a:srgbClr val="8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 flipV="1">
            <a:off x="9504000" y="1835999"/>
            <a:ext cx="0" cy="900001"/>
          </a:xfrm>
          <a:prstGeom prst="line">
            <a:avLst/>
          </a:prstGeom>
          <a:noFill/>
          <a:ln w="18000">
            <a:solidFill>
              <a:srgbClr val="8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8424000" y="3456000"/>
            <a:ext cx="720000" cy="54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ストレール比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324000" y="2700000"/>
            <a:ext cx="360000" cy="336960"/>
          </a:xfrm>
          <a:prstGeom prst="rect">
            <a:avLst/>
          </a:prstGeom>
          <a:noFill/>
          <a:ln>
            <a:noFill/>
          </a:ln>
        </p:spPr>
        <p:txBody>
          <a:bodyPr vert="horz" wrap="none" lIns="99000" tIns="54000" rIns="99000" bIns="54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１</a:t>
            </a:r>
          </a:p>
        </p:txBody>
      </p:sp>
      <p:sp>
        <p:nvSpPr>
          <p:cNvPr id="16" name="フリーフォーム 15"/>
          <p:cNvSpPr/>
          <p:nvPr/>
        </p:nvSpPr>
        <p:spPr>
          <a:xfrm rot="4859400">
            <a:off x="5935575" y="4937961"/>
            <a:ext cx="533880" cy="35496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484" h="987">
                <a:moveTo>
                  <a:pt x="0" y="0"/>
                </a:moveTo>
                <a:cubicBezTo>
                  <a:pt x="3190" y="0"/>
                  <a:pt x="246" y="987"/>
                  <a:pt x="246" y="987"/>
                </a:cubicBezTo>
              </a:path>
            </a:pathLst>
          </a:custGeom>
          <a:noFill/>
          <a:ln w="18000">
            <a:solidFill>
              <a:srgbClr val="008080"/>
            </a:solidFill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2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2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2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083999" y="4824000"/>
            <a:ext cx="900000" cy="336960"/>
          </a:xfrm>
          <a:prstGeom prst="rect">
            <a:avLst/>
          </a:prstGeom>
          <a:noFill/>
          <a:ln>
            <a:noFill/>
          </a:ln>
        </p:spPr>
        <p:txBody>
          <a:bodyPr vert="horz" wrap="none" lIns="99000" tIns="54000" rIns="99000" bIns="54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solidFill>
                  <a:srgbClr val="008080"/>
                </a:solidFill>
                <a:latin typeface="Arial" pitchFamily="18"/>
                <a:ea typeface="ＭＳ Ｐゴシック" pitchFamily="2"/>
                <a:cs typeface="Mangal" pitchFamily="2"/>
              </a:rPr>
              <a:t>惑星光</a:t>
            </a:r>
          </a:p>
        </p:txBody>
      </p:sp>
      <p:sp>
        <p:nvSpPr>
          <p:cNvPr id="18" name="直線コネクタ 17"/>
          <p:cNvSpPr/>
          <p:nvPr/>
        </p:nvSpPr>
        <p:spPr>
          <a:xfrm>
            <a:off x="6480000" y="2340000"/>
            <a:ext cx="540000" cy="180000"/>
          </a:xfrm>
          <a:prstGeom prst="line">
            <a:avLst/>
          </a:prstGeom>
          <a:noFill/>
          <a:ln w="18000">
            <a:solidFill>
              <a:srgbClr val="8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9" name="直線コネクタ 18"/>
          <p:cNvSpPr/>
          <p:nvPr/>
        </p:nvSpPr>
        <p:spPr>
          <a:xfrm>
            <a:off x="6156000" y="3564000"/>
            <a:ext cx="540000" cy="180000"/>
          </a:xfrm>
          <a:prstGeom prst="line">
            <a:avLst/>
          </a:prstGeom>
          <a:noFill/>
          <a:ln w="18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700600" y="3051360"/>
            <a:ext cx="720000" cy="54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収差有り</a:t>
            </a: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/>
            </a:r>
            <a:b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(歪んだ波面)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024600" y="1935360"/>
            <a:ext cx="720000" cy="540000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18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収差無し</a:t>
            </a:r>
          </a:p>
        </p:txBody>
      </p:sp>
      <p:sp>
        <p:nvSpPr>
          <p:cNvPr id="22" name="直線コネクタ 21"/>
          <p:cNvSpPr/>
          <p:nvPr/>
        </p:nvSpPr>
        <p:spPr>
          <a:xfrm>
            <a:off x="2880000" y="3060000"/>
            <a:ext cx="396000" cy="1260000"/>
          </a:xfrm>
          <a:prstGeom prst="line">
            <a:avLst/>
          </a:prstGeom>
          <a:noFill/>
          <a:ln w="72000">
            <a:solidFill>
              <a:srgbClr val="008080"/>
            </a:solidFill>
            <a:prstDash val="solid"/>
            <a:headEnd type="arrow"/>
            <a:tailEnd type="arrow"/>
          </a:ln>
        </p:spPr>
        <p:txBody>
          <a:bodyPr vert="horz" wrap="none" lIns="126000" tIns="81000" rIns="126000" bIns="81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00000" y="0"/>
            <a:ext cx="7200000" cy="75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-2520000" y="18000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基本的な光学系</a:t>
            </a:r>
          </a:p>
        </p:txBody>
      </p:sp>
      <p:sp>
        <p:nvSpPr>
          <p:cNvPr id="4" name="フリーフォーム 3"/>
          <p:cNvSpPr/>
          <p:nvPr/>
        </p:nvSpPr>
        <p:spPr>
          <a:xfrm>
            <a:off x="2700000" y="2160000"/>
            <a:ext cx="144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望遠鏡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3060000" y="3780000"/>
            <a:ext cx="162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歪んだ波面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900000" y="4680000"/>
            <a:ext cx="342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DCFF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可変形鏡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（</a:t>
            </a:r>
            <a:r>
              <a: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Deformable Mirror</a:t>
            </a: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）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2340000" y="6300000"/>
            <a:ext cx="162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制御系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7200000" y="5760000"/>
            <a:ext cx="216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DD4814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波面センサー</a:t>
            </a:r>
          </a:p>
        </p:txBody>
      </p:sp>
      <p:sp>
        <p:nvSpPr>
          <p:cNvPr id="9" name="フリーフォーム 8"/>
          <p:cNvSpPr/>
          <p:nvPr/>
        </p:nvSpPr>
        <p:spPr>
          <a:xfrm>
            <a:off x="8280000" y="3688919"/>
            <a:ext cx="1800000" cy="72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カメラ</a:t>
            </a:r>
          </a:p>
        </p:txBody>
      </p:sp>
      <p:sp>
        <p:nvSpPr>
          <p:cNvPr id="10" name="フリーフォーム 9"/>
          <p:cNvSpPr/>
          <p:nvPr/>
        </p:nvSpPr>
        <p:spPr>
          <a:xfrm>
            <a:off x="6300000" y="3600000"/>
            <a:ext cx="1800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補正された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波面</a:t>
            </a:r>
          </a:p>
        </p:txBody>
      </p:sp>
      <p:sp>
        <p:nvSpPr>
          <p:cNvPr id="11" name="フリーフォーム 10"/>
          <p:cNvSpPr/>
          <p:nvPr/>
        </p:nvSpPr>
        <p:spPr>
          <a:xfrm>
            <a:off x="6840000" y="6840000"/>
            <a:ext cx="2700000" cy="720000"/>
          </a:xfrm>
          <a:custGeom>
            <a:avLst>
              <a:gd name="f0" fmla="val -5658"/>
              <a:gd name="f1" fmla="val -1651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可視光で測定</a:t>
            </a:r>
          </a:p>
        </p:txBody>
      </p:sp>
      <p:sp>
        <p:nvSpPr>
          <p:cNvPr id="12" name="フリーフォーム 11"/>
          <p:cNvSpPr/>
          <p:nvPr/>
        </p:nvSpPr>
        <p:spPr>
          <a:xfrm>
            <a:off x="7380000" y="2520000"/>
            <a:ext cx="2520000" cy="720000"/>
          </a:xfrm>
          <a:custGeom>
            <a:avLst>
              <a:gd name="f0" fmla="val 15475"/>
              <a:gd name="f1" fmla="val 32416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赤外線で観測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 noGrp="1"/>
          </p:cNvSpPr>
          <p:nvPr>
            <p:ph type="title" idx="4294967295"/>
          </p:nvPr>
        </p:nvSpPr>
        <p:spPr>
          <a:xfrm>
            <a:off x="568080" y="-36000"/>
            <a:ext cx="9071640" cy="900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3つの鏡を使った補正</a:t>
            </a:r>
          </a:p>
        </p:txBody>
      </p:sp>
      <p:sp>
        <p:nvSpPr>
          <p:cNvPr id="3" name="フリーフォーム 2"/>
          <p:cNvSpPr/>
          <p:nvPr/>
        </p:nvSpPr>
        <p:spPr>
          <a:xfrm rot="4753800">
            <a:off x="1788745" y="1254930"/>
            <a:ext cx="1491119" cy="3698639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143" h="10275">
                <a:moveTo>
                  <a:pt x="0" y="0"/>
                </a:moveTo>
                <a:cubicBezTo>
                  <a:pt x="194" y="35"/>
                  <a:pt x="790" y="-81"/>
                  <a:pt x="581" y="138"/>
                </a:cubicBezTo>
                <a:cubicBezTo>
                  <a:pt x="262" y="475"/>
                  <a:pt x="620" y="442"/>
                  <a:pt x="804" y="343"/>
                </a:cubicBezTo>
                <a:cubicBezTo>
                  <a:pt x="1246" y="103"/>
                  <a:pt x="691" y="719"/>
                  <a:pt x="910" y="833"/>
                </a:cubicBezTo>
                <a:cubicBezTo>
                  <a:pt x="1108" y="936"/>
                  <a:pt x="1349" y="927"/>
                  <a:pt x="1564" y="879"/>
                </a:cubicBezTo>
                <a:cubicBezTo>
                  <a:pt x="1791" y="828"/>
                  <a:pt x="1878" y="973"/>
                  <a:pt x="1863" y="1275"/>
                </a:cubicBezTo>
                <a:cubicBezTo>
                  <a:pt x="1854" y="1485"/>
                  <a:pt x="2337" y="1524"/>
                  <a:pt x="2013" y="1706"/>
                </a:cubicBezTo>
                <a:cubicBezTo>
                  <a:pt x="1576" y="1951"/>
                  <a:pt x="2380" y="1812"/>
                  <a:pt x="2032" y="2294"/>
                </a:cubicBezTo>
                <a:cubicBezTo>
                  <a:pt x="1875" y="2511"/>
                  <a:pt x="1919" y="2786"/>
                  <a:pt x="1739" y="2779"/>
                </a:cubicBezTo>
                <a:cubicBezTo>
                  <a:pt x="1280" y="2757"/>
                  <a:pt x="1889" y="3192"/>
                  <a:pt x="1452" y="3148"/>
                </a:cubicBezTo>
                <a:cubicBezTo>
                  <a:pt x="987" y="3102"/>
                  <a:pt x="1525" y="3501"/>
                  <a:pt x="1158" y="3633"/>
                </a:cubicBezTo>
                <a:cubicBezTo>
                  <a:pt x="962" y="3703"/>
                  <a:pt x="760" y="3822"/>
                  <a:pt x="632" y="4002"/>
                </a:cubicBezTo>
                <a:cubicBezTo>
                  <a:pt x="487" y="4204"/>
                  <a:pt x="1109" y="4325"/>
                  <a:pt x="674" y="4472"/>
                </a:cubicBezTo>
                <a:cubicBezTo>
                  <a:pt x="435" y="4554"/>
                  <a:pt x="651" y="4890"/>
                  <a:pt x="603" y="5095"/>
                </a:cubicBezTo>
                <a:cubicBezTo>
                  <a:pt x="547" y="5332"/>
                  <a:pt x="371" y="5512"/>
                  <a:pt x="394" y="5790"/>
                </a:cubicBezTo>
                <a:cubicBezTo>
                  <a:pt x="416" y="6088"/>
                  <a:pt x="695" y="5997"/>
                  <a:pt x="591" y="6379"/>
                </a:cubicBezTo>
                <a:cubicBezTo>
                  <a:pt x="491" y="6755"/>
                  <a:pt x="1124" y="6350"/>
                  <a:pt x="1054" y="6716"/>
                </a:cubicBezTo>
                <a:cubicBezTo>
                  <a:pt x="981" y="7088"/>
                  <a:pt x="1280" y="7199"/>
                  <a:pt x="1455" y="7119"/>
                </a:cubicBezTo>
                <a:cubicBezTo>
                  <a:pt x="1904" y="6915"/>
                  <a:pt x="1406" y="7520"/>
                  <a:pt x="1881" y="7404"/>
                </a:cubicBezTo>
                <a:cubicBezTo>
                  <a:pt x="2034" y="7366"/>
                  <a:pt x="2198" y="7157"/>
                  <a:pt x="2347" y="7496"/>
                </a:cubicBezTo>
                <a:cubicBezTo>
                  <a:pt x="2447" y="7723"/>
                  <a:pt x="2731" y="7449"/>
                  <a:pt x="2916" y="7397"/>
                </a:cubicBezTo>
                <a:cubicBezTo>
                  <a:pt x="3116" y="7339"/>
                  <a:pt x="3323" y="7228"/>
                  <a:pt x="3513" y="7330"/>
                </a:cubicBezTo>
                <a:cubicBezTo>
                  <a:pt x="3804" y="7483"/>
                  <a:pt x="3151" y="7680"/>
                  <a:pt x="3377" y="7932"/>
                </a:cubicBezTo>
                <a:cubicBezTo>
                  <a:pt x="3555" y="8132"/>
                  <a:pt x="3848" y="7890"/>
                  <a:pt x="4060" y="8012"/>
                </a:cubicBezTo>
                <a:cubicBezTo>
                  <a:pt x="4357" y="8184"/>
                  <a:pt x="3758" y="8372"/>
                  <a:pt x="3833" y="8514"/>
                </a:cubicBezTo>
                <a:cubicBezTo>
                  <a:pt x="4009" y="8848"/>
                  <a:pt x="3740" y="8999"/>
                  <a:pt x="3576" y="9051"/>
                </a:cubicBezTo>
                <a:cubicBezTo>
                  <a:pt x="3182" y="9174"/>
                  <a:pt x="3658" y="9359"/>
                  <a:pt x="3522" y="9600"/>
                </a:cubicBezTo>
                <a:cubicBezTo>
                  <a:pt x="3433" y="9760"/>
                  <a:pt x="3000" y="9743"/>
                  <a:pt x="3253" y="10030"/>
                </a:cubicBezTo>
                <a:lnTo>
                  <a:pt x="3128" y="10275"/>
                </a:lnTo>
                <a:lnTo>
                  <a:pt x="3128" y="10275"/>
                </a:lnTo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4" name="フリーフォーム 3"/>
          <p:cNvSpPr/>
          <p:nvPr/>
        </p:nvSpPr>
        <p:spPr>
          <a:xfrm rot="3687000">
            <a:off x="3648022" y="3557716"/>
            <a:ext cx="792000" cy="22374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01" h="6216">
                <a:moveTo>
                  <a:pt x="128" y="2"/>
                </a:moveTo>
                <a:cubicBezTo>
                  <a:pt x="313" y="-11"/>
                  <a:pt x="495" y="53"/>
                  <a:pt x="675" y="101"/>
                </a:cubicBezTo>
                <a:cubicBezTo>
                  <a:pt x="858" y="147"/>
                  <a:pt x="1065" y="163"/>
                  <a:pt x="1196" y="375"/>
                </a:cubicBezTo>
                <a:cubicBezTo>
                  <a:pt x="1303" y="548"/>
                  <a:pt x="1420" y="815"/>
                  <a:pt x="1317" y="1025"/>
                </a:cubicBezTo>
                <a:cubicBezTo>
                  <a:pt x="1214" y="1238"/>
                  <a:pt x="1125" y="1477"/>
                  <a:pt x="947" y="1599"/>
                </a:cubicBezTo>
                <a:cubicBezTo>
                  <a:pt x="794" y="1706"/>
                  <a:pt x="677" y="1892"/>
                  <a:pt x="547" y="2046"/>
                </a:cubicBezTo>
                <a:cubicBezTo>
                  <a:pt x="397" y="2221"/>
                  <a:pt x="284" y="2448"/>
                  <a:pt x="152" y="2654"/>
                </a:cubicBezTo>
                <a:cubicBezTo>
                  <a:pt x="34" y="2837"/>
                  <a:pt x="-24" y="3070"/>
                  <a:pt x="9" y="3334"/>
                </a:cubicBezTo>
                <a:cubicBezTo>
                  <a:pt x="53" y="3683"/>
                  <a:pt x="250" y="3788"/>
                  <a:pt x="399" y="3976"/>
                </a:cubicBezTo>
                <a:cubicBezTo>
                  <a:pt x="548" y="4166"/>
                  <a:pt x="748" y="4274"/>
                  <a:pt x="945" y="4287"/>
                </a:cubicBezTo>
                <a:cubicBezTo>
                  <a:pt x="1116" y="4298"/>
                  <a:pt x="1286" y="4311"/>
                  <a:pt x="1457" y="4308"/>
                </a:cubicBezTo>
                <a:cubicBezTo>
                  <a:pt x="1643" y="4304"/>
                  <a:pt x="1847" y="4313"/>
                  <a:pt x="1999" y="4455"/>
                </a:cubicBezTo>
                <a:cubicBezTo>
                  <a:pt x="2133" y="4581"/>
                  <a:pt x="2209" y="4821"/>
                  <a:pt x="2200" y="5092"/>
                </a:cubicBezTo>
                <a:cubicBezTo>
                  <a:pt x="2191" y="5389"/>
                  <a:pt x="2039" y="5552"/>
                  <a:pt x="1937" y="5756"/>
                </a:cubicBezTo>
                <a:lnTo>
                  <a:pt x="1809" y="5934"/>
                </a:lnTo>
                <a:lnTo>
                  <a:pt x="1688" y="6132"/>
                </a:lnTo>
                <a:lnTo>
                  <a:pt x="1658" y="6216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5" name="フリーフォーム 4"/>
          <p:cNvSpPr/>
          <p:nvPr/>
        </p:nvSpPr>
        <p:spPr>
          <a:xfrm rot="3492000">
            <a:off x="6248856" y="3992678"/>
            <a:ext cx="1725120" cy="208548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93" h="5794">
                <a:moveTo>
                  <a:pt x="0" y="64"/>
                </a:moveTo>
                <a:cubicBezTo>
                  <a:pt x="662" y="-178"/>
                  <a:pt x="62" y="326"/>
                  <a:pt x="246" y="580"/>
                </a:cubicBezTo>
                <a:cubicBezTo>
                  <a:pt x="505" y="937"/>
                  <a:pt x="1068" y="365"/>
                  <a:pt x="907" y="770"/>
                </a:cubicBezTo>
                <a:cubicBezTo>
                  <a:pt x="696" y="1293"/>
                  <a:pt x="1331" y="971"/>
                  <a:pt x="1348" y="1145"/>
                </a:cubicBezTo>
                <a:cubicBezTo>
                  <a:pt x="1368" y="1371"/>
                  <a:pt x="1179" y="1740"/>
                  <a:pt x="1685" y="1768"/>
                </a:cubicBezTo>
                <a:cubicBezTo>
                  <a:pt x="1876" y="1778"/>
                  <a:pt x="1469" y="2467"/>
                  <a:pt x="2035" y="2295"/>
                </a:cubicBezTo>
                <a:cubicBezTo>
                  <a:pt x="2664" y="2105"/>
                  <a:pt x="1984" y="2780"/>
                  <a:pt x="2224" y="2967"/>
                </a:cubicBezTo>
                <a:cubicBezTo>
                  <a:pt x="2415" y="3116"/>
                  <a:pt x="2732" y="3131"/>
                  <a:pt x="2751" y="3481"/>
                </a:cubicBezTo>
                <a:cubicBezTo>
                  <a:pt x="2761" y="3651"/>
                  <a:pt x="3603" y="3419"/>
                  <a:pt x="3227" y="3861"/>
                </a:cubicBezTo>
                <a:cubicBezTo>
                  <a:pt x="3038" y="4085"/>
                  <a:pt x="3390" y="4395"/>
                  <a:pt x="3698" y="4418"/>
                </a:cubicBezTo>
                <a:cubicBezTo>
                  <a:pt x="4188" y="4457"/>
                  <a:pt x="3608" y="4921"/>
                  <a:pt x="3848" y="5118"/>
                </a:cubicBezTo>
                <a:cubicBezTo>
                  <a:pt x="4063" y="5294"/>
                  <a:pt x="4411" y="5236"/>
                  <a:pt x="4633" y="5420"/>
                </a:cubicBezTo>
                <a:lnTo>
                  <a:pt x="4718" y="5705"/>
                </a:lnTo>
                <a:lnTo>
                  <a:pt x="4793" y="5794"/>
                </a:lnTo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53120" y="2858040"/>
            <a:ext cx="1908000" cy="540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600" b="0" i="0" u="heavy" strike="noStrike" kern="1200">
                <a:ln>
                  <a:noFill/>
                </a:ln>
                <a:uFill>
                  <a:solidFill>
                    <a:srgbClr val="000080"/>
                  </a:solidFill>
                </a:uFill>
                <a:latin typeface="Arial" pitchFamily="18"/>
                <a:ea typeface="ＭＳ Ｐゴシック" pitchFamily="2"/>
                <a:cs typeface="Mangal" pitchFamily="2"/>
              </a:rPr>
              <a:t>低次の波面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812000" y="2832480"/>
            <a:ext cx="3240000" cy="540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600" b="0" i="0" u="heavy" strike="noStrike" kern="1200">
                <a:ln>
                  <a:noFill/>
                </a:ln>
                <a:uFill>
                  <a:solidFill>
                    <a:srgbClr val="800000"/>
                  </a:solidFill>
                </a:uFill>
                <a:latin typeface="Arial" pitchFamily="18"/>
                <a:ea typeface="ＭＳ Ｐゴシック" pitchFamily="2"/>
                <a:cs typeface="Mangal" pitchFamily="2"/>
              </a:rPr>
              <a:t>高次の波面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5940000" y="5535000"/>
            <a:ext cx="360000" cy="36899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9" name="フリーフォーム 8"/>
          <p:cNvSpPr/>
          <p:nvPr/>
        </p:nvSpPr>
        <p:spPr>
          <a:xfrm>
            <a:off x="8468280" y="5571000"/>
            <a:ext cx="387720" cy="33192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80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フリーフォーム 9"/>
          <p:cNvSpPr/>
          <p:nvPr/>
        </p:nvSpPr>
        <p:spPr>
          <a:xfrm>
            <a:off x="5112000" y="6038999"/>
            <a:ext cx="212400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 DM</a:t>
            </a:r>
          </a:p>
        </p:txBody>
      </p:sp>
      <p:sp>
        <p:nvSpPr>
          <p:cNvPr id="11" name="フリーフォーム 10"/>
          <p:cNvSpPr/>
          <p:nvPr/>
        </p:nvSpPr>
        <p:spPr>
          <a:xfrm>
            <a:off x="7703999" y="6038999"/>
            <a:ext cx="198000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Tweeter DM</a:t>
            </a:r>
          </a:p>
        </p:txBody>
      </p:sp>
      <p:sp>
        <p:nvSpPr>
          <p:cNvPr id="12" name="直線コネクタ 11"/>
          <p:cNvSpPr/>
          <p:nvPr/>
        </p:nvSpPr>
        <p:spPr>
          <a:xfrm>
            <a:off x="6120000" y="2259000"/>
            <a:ext cx="0" cy="54900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3" name="直線コネクタ 12"/>
          <p:cNvSpPr/>
          <p:nvPr/>
        </p:nvSpPr>
        <p:spPr>
          <a:xfrm>
            <a:off x="7920000" y="2367000"/>
            <a:ext cx="720000" cy="369000"/>
          </a:xfrm>
          <a:prstGeom prst="line">
            <a:avLst/>
          </a:prstGeom>
          <a:noFill/>
          <a:ln w="36000">
            <a:solidFill>
              <a:srgbClr val="800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1872000" y="1404000"/>
            <a:ext cx="198000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歪んだ波面</a:t>
            </a:r>
          </a:p>
        </p:txBody>
      </p:sp>
      <p:sp>
        <p:nvSpPr>
          <p:cNvPr id="15" name="テキスト プレースホルダー 14"/>
          <p:cNvSpPr txBox="1">
            <a:spLocks noGrp="1"/>
          </p:cNvSpPr>
          <p:nvPr>
            <p:ph type="body" idx="4294967295"/>
          </p:nvPr>
        </p:nvSpPr>
        <p:spPr>
          <a:xfrm>
            <a:off x="468720" y="288000"/>
            <a:ext cx="9071640" cy="720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>
              <a:buNone/>
            </a:pPr>
            <a:endParaRPr lang="en-US"/>
          </a:p>
        </p:txBody>
      </p:sp>
      <p:sp>
        <p:nvSpPr>
          <p:cNvPr id="16" name="テキスト プレースホルダー 15"/>
          <p:cNvSpPr txBox="1">
            <a:spLocks noGrp="1"/>
          </p:cNvSpPr>
          <p:nvPr>
            <p:ph type="body" idx="4294967295"/>
          </p:nvPr>
        </p:nvSpPr>
        <p:spPr>
          <a:xfrm>
            <a:off x="540000" y="6660000"/>
            <a:ext cx="9071640" cy="85968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400"/>
              <a:t>波面を</a:t>
            </a:r>
            <a:r>
              <a:rPr lang="en-US" sz="2400"/>
              <a:t>3</a:t>
            </a:r>
            <a:r>
              <a:rPr lang="ja-JP" altLang="en-US" sz="2400"/>
              <a:t>つに分けてしっかりと補正し、</a:t>
            </a:r>
            <a:r>
              <a:rPr lang="en-US" sz="2400"/>
              <a:t>SR=0.9</a:t>
            </a:r>
            <a:r>
              <a:rPr lang="ja-JP" altLang="en-US" sz="2400"/>
              <a:t>を目指す</a:t>
            </a:r>
          </a:p>
          <a:p>
            <a:pPr lvl="0"/>
            <a:r>
              <a:rPr lang="ja-JP" altLang="en-US" sz="2400"/>
              <a:t>ストロークが大きく、素子数の多い</a:t>
            </a:r>
            <a:r>
              <a:rPr lang="en-US" sz="2400"/>
              <a:t>DM</a:t>
            </a:r>
            <a:r>
              <a:rPr lang="ja-JP" altLang="en-US" sz="2400"/>
              <a:t>を作るのは技術的に難しい</a:t>
            </a:r>
          </a:p>
        </p:txBody>
      </p:sp>
      <p:sp>
        <p:nvSpPr>
          <p:cNvPr id="17" name="直線コネクタ 16"/>
          <p:cNvSpPr/>
          <p:nvPr/>
        </p:nvSpPr>
        <p:spPr>
          <a:xfrm flipH="1">
            <a:off x="3744000" y="2259000"/>
            <a:ext cx="576000" cy="549000"/>
          </a:xfrm>
          <a:prstGeom prst="line">
            <a:avLst/>
          </a:prstGeom>
          <a:noFill/>
          <a:ln w="36000">
            <a:solidFill>
              <a:srgbClr val="008000"/>
            </a:solidFill>
            <a:prstDash val="solid"/>
            <a:tailEnd type="arrow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00000" y="2868480"/>
            <a:ext cx="1980000" cy="540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ja-JP" sz="2600" b="0" i="0" u="heavy" strike="noStrike" kern="1200">
                <a:ln>
                  <a:noFill/>
                </a:ln>
                <a:uFill>
                  <a:solidFill>
                    <a:srgbClr val="008000"/>
                  </a:solidFill>
                </a:uFill>
                <a:latin typeface="Arial" pitchFamily="18"/>
                <a:ea typeface="ＭＳ Ｐゴシック" pitchFamily="2"/>
                <a:cs typeface="Mangal" pitchFamily="2"/>
              </a:rPr>
              <a:t>一次の波面</a:t>
            </a:r>
          </a:p>
        </p:txBody>
      </p:sp>
      <p:sp>
        <p:nvSpPr>
          <p:cNvPr id="19" name="直線コネクタ 18"/>
          <p:cNvSpPr/>
          <p:nvPr/>
        </p:nvSpPr>
        <p:spPr>
          <a:xfrm flipV="1">
            <a:off x="2556000" y="3348000"/>
            <a:ext cx="1980000" cy="720000"/>
          </a:xfrm>
          <a:prstGeom prst="line">
            <a:avLst/>
          </a:pr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0" name="フリーフォーム 19"/>
          <p:cNvSpPr/>
          <p:nvPr/>
        </p:nvSpPr>
        <p:spPr>
          <a:xfrm>
            <a:off x="3420000" y="5535000"/>
            <a:ext cx="360000" cy="368999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2484000" y="6039360"/>
            <a:ext cx="1980000" cy="36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Tip-Tilt </a:t>
            </a:r>
            <a:r>
              <a:rPr lang="ja-JP" sz="26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鏡</a:t>
            </a:r>
          </a:p>
        </p:txBody>
      </p:sp>
      <p:pic>
        <p:nvPicPr>
          <p:cNvPr id="22" name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0" y="2755800"/>
            <a:ext cx="9975240" cy="2738519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リーフォーム 1"/>
          <p:cNvSpPr/>
          <p:nvPr/>
        </p:nvSpPr>
        <p:spPr>
          <a:xfrm>
            <a:off x="5940000" y="2844000"/>
            <a:ext cx="2520000" cy="255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0000"/>
            </a:solidFill>
            <a:custDash>
              <a:ds d="508000" sp="508000"/>
              <a:ds d="508000" sp="508000"/>
            </a:custDash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468000" y="193320"/>
            <a:ext cx="9071640" cy="814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 sz="4000">
                <a:effectLst>
                  <a:outerShdw dist="17961" dir="2700000">
                    <a:scrgbClr r="0" g="0" b="0"/>
                  </a:outerShdw>
                </a:effectLst>
              </a:rPr>
              <a:t>極限補償光学装置の構成</a:t>
            </a:r>
          </a:p>
        </p:txBody>
      </p:sp>
      <p:sp>
        <p:nvSpPr>
          <p:cNvPr id="4" name="フリーフォーム 3"/>
          <p:cNvSpPr/>
          <p:nvPr/>
        </p:nvSpPr>
        <p:spPr>
          <a:xfrm>
            <a:off x="138240" y="2044080"/>
            <a:ext cx="1296000" cy="503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8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望遠鏡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8568000" y="1800000"/>
            <a:ext cx="1440000" cy="79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8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観測光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J,H-band</a:t>
            </a:r>
          </a:p>
        </p:txBody>
      </p:sp>
      <p:sp>
        <p:nvSpPr>
          <p:cNvPr id="6" name="フリーフォーム 5"/>
          <p:cNvSpPr/>
          <p:nvPr/>
        </p:nvSpPr>
        <p:spPr>
          <a:xfrm>
            <a:off x="3600000" y="4320000"/>
            <a:ext cx="2232000" cy="90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用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WFS</a:t>
            </a:r>
            <a:b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</a:b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r'-band</a:t>
            </a:r>
          </a:p>
        </p:txBody>
      </p:sp>
      <p:sp>
        <p:nvSpPr>
          <p:cNvPr id="7" name="フリーフォーム 6"/>
          <p:cNvSpPr/>
          <p:nvPr/>
        </p:nvSpPr>
        <p:spPr>
          <a:xfrm>
            <a:off x="6228000" y="4326840"/>
            <a:ext cx="2052000" cy="893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Tweeter</a:t>
            </a:r>
            <a:r>
              <a:rPr lang="ja-JP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用</a:t>
            </a: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WFS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200"/>
            </a:pPr>
            <a:r>
              <a:rPr lang="en-US" sz="2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i'-band</a:t>
            </a:r>
          </a:p>
        </p:txBody>
      </p:sp>
      <p:sp>
        <p:nvSpPr>
          <p:cNvPr id="8" name="フリーフォーム 7"/>
          <p:cNvSpPr/>
          <p:nvPr/>
        </p:nvSpPr>
        <p:spPr>
          <a:xfrm>
            <a:off x="6336000" y="3096000"/>
            <a:ext cx="1764000" cy="474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800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Tweeter DM</a:t>
            </a:r>
          </a:p>
        </p:txBody>
      </p:sp>
      <p:sp>
        <p:nvSpPr>
          <p:cNvPr id="9" name="直線コネクタ 8"/>
          <p:cNvSpPr/>
          <p:nvPr/>
        </p:nvSpPr>
        <p:spPr>
          <a:xfrm flipV="1">
            <a:off x="4464000" y="3564000"/>
            <a:ext cx="0" cy="756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0" name="直線コネクタ 9"/>
          <p:cNvSpPr/>
          <p:nvPr/>
        </p:nvSpPr>
        <p:spPr>
          <a:xfrm flipV="1">
            <a:off x="7128000" y="3564000"/>
            <a:ext cx="0" cy="756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  <p:txBody>
          <a:bodyPr vert="horz" wrap="none" lIns="108000" tIns="63000" rIns="108000" bIns="63000" anchor="ctr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1" name="フリーフォーム 10"/>
          <p:cNvSpPr/>
          <p:nvPr/>
        </p:nvSpPr>
        <p:spPr>
          <a:xfrm rot="5400000">
            <a:off x="4692420" y="3767580"/>
            <a:ext cx="756000" cy="348840"/>
          </a:xfrm>
          <a:custGeom>
            <a:avLst>
              <a:gd name="f0" fmla="val 14191"/>
              <a:gd name="f1" fmla="val 7326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2" name="フリーフォーム 11"/>
          <p:cNvSpPr/>
          <p:nvPr/>
        </p:nvSpPr>
        <p:spPr>
          <a:xfrm rot="5400000">
            <a:off x="7086240" y="3774240"/>
            <a:ext cx="742680" cy="348840"/>
          </a:xfrm>
          <a:custGeom>
            <a:avLst>
              <a:gd name="f0" fmla="val 14191"/>
              <a:gd name="f1" fmla="val 7326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cxnSp>
        <p:nvCxnSpPr>
          <p:cNvPr id="13" name="カギ線コネクタ 12"/>
          <p:cNvCxnSpPr>
            <a:stCxn id="6" idx="3"/>
            <a:endCxn id="21" idx="2"/>
          </p:cNvCxnSpPr>
          <p:nvPr/>
        </p:nvCxnSpPr>
        <p:spPr>
          <a:xfrm rot="10800000">
            <a:off x="2358000" y="3564000"/>
            <a:ext cx="1242001" cy="1206000"/>
          </a:xfrm>
          <a:prstGeom prst="bentConnector2">
            <a:avLst/>
          </a:prstGeom>
          <a:noFill/>
          <a:ln w="36000">
            <a:solidFill>
              <a:srgbClr val="000000"/>
            </a:solidFill>
            <a:prstDash val="solid"/>
            <a:tailEnd type="arrow"/>
          </a:ln>
        </p:spPr>
      </p:cxnSp>
      <p:sp>
        <p:nvSpPr>
          <p:cNvPr id="14" name="フリーフォーム 13"/>
          <p:cNvSpPr/>
          <p:nvPr/>
        </p:nvSpPr>
        <p:spPr>
          <a:xfrm>
            <a:off x="1260000" y="2844000"/>
            <a:ext cx="4680000" cy="255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000">
            <a:solidFill>
              <a:srgbClr val="000080"/>
            </a:solidFill>
            <a:custDash>
              <a:ds d="508000" sp="508000"/>
              <a:ds d="508000" sp="508000"/>
            </a:custDash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Arial" pitchFamily="18"/>
              <a:ea typeface="ＭＳ Ｐゴシック" pitchFamily="2"/>
              <a:cs typeface="Mangal" pitchFamily="2"/>
            </a:endParaRPr>
          </a:p>
        </p:txBody>
      </p:sp>
      <p:sp>
        <p:nvSpPr>
          <p:cNvPr id="15" name="フリーフォーム 14"/>
          <p:cNvSpPr/>
          <p:nvPr/>
        </p:nvSpPr>
        <p:spPr>
          <a:xfrm>
            <a:off x="2304000" y="5580000"/>
            <a:ext cx="216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/>
            </a:pPr>
            <a:r>
              <a:rPr lang="en-US" sz="2600" b="0" i="0" u="none" strike="noStrike" kern="1200">
                <a:ln>
                  <a:noFill/>
                </a:ln>
                <a:solidFill>
                  <a:srgbClr val="000080"/>
                </a:solidFill>
                <a:latin typeface="Arial" pitchFamily="18"/>
                <a:ea typeface="ＭＳ Ｐゴシック" pitchFamily="2"/>
                <a:cs typeface="Mangal" pitchFamily="2"/>
              </a:rPr>
              <a:t>Woofer system</a:t>
            </a:r>
          </a:p>
        </p:txBody>
      </p:sp>
      <p:sp>
        <p:nvSpPr>
          <p:cNvPr id="16" name="フリーフォーム 15"/>
          <p:cNvSpPr/>
          <p:nvPr/>
        </p:nvSpPr>
        <p:spPr>
          <a:xfrm>
            <a:off x="6263999" y="5580000"/>
            <a:ext cx="216000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en-US" sz="2400" b="0" i="0" u="none" strike="noStrike" kern="1200">
                <a:ln>
                  <a:noFill/>
                </a:ln>
                <a:solidFill>
                  <a:srgbClr val="800000"/>
                </a:solidFill>
                <a:latin typeface="Arial" pitchFamily="18"/>
                <a:ea typeface="ＭＳ Ｐゴシック" pitchFamily="2"/>
                <a:cs typeface="Mangal" pitchFamily="2"/>
              </a:rPr>
              <a:t>Tweeter system</a:t>
            </a:r>
          </a:p>
        </p:txBody>
      </p:sp>
      <p:sp>
        <p:nvSpPr>
          <p:cNvPr id="17" name="テキスト プレースホルダー 16"/>
          <p:cNvSpPr txBox="1">
            <a:spLocks noGrp="1"/>
          </p:cNvSpPr>
          <p:nvPr>
            <p:ph type="body" idx="4294967295"/>
          </p:nvPr>
        </p:nvSpPr>
        <p:spPr>
          <a:xfrm>
            <a:off x="503999" y="1152360"/>
            <a:ext cx="7416000" cy="3402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400"/>
              <a:t>3</a:t>
            </a:r>
            <a:r>
              <a:rPr lang="ja-JP" altLang="en-US" sz="2400"/>
              <a:t>つの鏡と</a:t>
            </a:r>
            <a:r>
              <a:rPr lang="en-US" sz="2400"/>
              <a:t>2</a:t>
            </a:r>
            <a:r>
              <a:rPr lang="ja-JP" altLang="en-US" sz="2400"/>
              <a:t>つのループで補正し、</a:t>
            </a:r>
            <a:r>
              <a:rPr lang="en-US" sz="2400"/>
              <a:t>SR=0.9</a:t>
            </a:r>
            <a:r>
              <a:rPr lang="ja-JP" altLang="en-US" sz="2400"/>
              <a:t>を目指す</a:t>
            </a:r>
          </a:p>
        </p:txBody>
      </p:sp>
      <p:cxnSp>
        <p:nvCxnSpPr>
          <p:cNvPr id="18" name="カギ線コネクタ 17"/>
          <p:cNvCxnSpPr>
            <a:stCxn id="4" idx="2"/>
            <a:endCxn id="8" idx="3"/>
          </p:cNvCxnSpPr>
          <p:nvPr/>
        </p:nvCxnSpPr>
        <p:spPr>
          <a:xfrm rot="16200000" flipH="1">
            <a:off x="3168630" y="165689"/>
            <a:ext cx="784981" cy="5549760"/>
          </a:xfrm>
          <a:prstGeom prst="bentConnector2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  <p:cxnSp>
        <p:nvCxnSpPr>
          <p:cNvPr id="19" name="カギ線コネクタ 18"/>
          <p:cNvCxnSpPr>
            <a:stCxn id="21" idx="1"/>
          </p:cNvCxnSpPr>
          <p:nvPr/>
        </p:nvCxnSpPr>
        <p:spPr>
          <a:xfrm>
            <a:off x="3239999" y="3330000"/>
            <a:ext cx="3096001" cy="2879"/>
          </a:xfrm>
          <a:prstGeom prst="bentConnector3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  <p:sp>
        <p:nvSpPr>
          <p:cNvPr id="20" name="フリーフォーム 19"/>
          <p:cNvSpPr/>
          <p:nvPr/>
        </p:nvSpPr>
        <p:spPr>
          <a:xfrm>
            <a:off x="3851999" y="3096000"/>
            <a:ext cx="1800000" cy="474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00008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Woofer DM</a:t>
            </a:r>
          </a:p>
        </p:txBody>
      </p:sp>
      <p:sp>
        <p:nvSpPr>
          <p:cNvPr id="21" name="フリーフォーム 20"/>
          <p:cNvSpPr/>
          <p:nvPr/>
        </p:nvSpPr>
        <p:spPr>
          <a:xfrm>
            <a:off x="1475999" y="3096000"/>
            <a:ext cx="1764000" cy="468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36000">
            <a:solidFill>
              <a:srgbClr val="008000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400"/>
            </a:pPr>
            <a:r>
              <a: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tip-tilt</a:t>
            </a:r>
            <a:r>
              <a:rPr lang="ja-JP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鏡</a:t>
            </a:r>
          </a:p>
        </p:txBody>
      </p:sp>
      <p:cxnSp>
        <p:nvCxnSpPr>
          <p:cNvPr id="22" name="カギ線コネクタ 21"/>
          <p:cNvCxnSpPr>
            <a:stCxn id="8" idx="1"/>
            <a:endCxn id="5" idx="2"/>
          </p:cNvCxnSpPr>
          <p:nvPr/>
        </p:nvCxnSpPr>
        <p:spPr>
          <a:xfrm flipV="1">
            <a:off x="8100000" y="2592000"/>
            <a:ext cx="1188000" cy="741060"/>
          </a:xfrm>
          <a:prstGeom prst="bentConnector2">
            <a:avLst/>
          </a:prstGeom>
          <a:noFill/>
          <a:ln w="144000">
            <a:solidFill>
              <a:srgbClr val="CCCC00"/>
            </a:solidFill>
            <a:prstDash val="solid"/>
            <a:tailEnd type="arrow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0089" b="40123"/>
          <a:stretch>
            <a:fillRect/>
          </a:stretch>
        </p:blipFill>
        <p:spPr>
          <a:xfrm>
            <a:off x="756000" y="1368000"/>
            <a:ext cx="8513640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光学設計：結果</a:t>
            </a:r>
          </a:p>
        </p:txBody>
      </p:sp>
      <p:sp>
        <p:nvSpPr>
          <p:cNvPr id="4" name="テキスト プレースホルダー 3"/>
          <p:cNvSpPr txBox="1">
            <a:spLocks noGrp="1"/>
          </p:cNvSpPr>
          <p:nvPr>
            <p:ph type="body" idx="4294967295"/>
          </p:nvPr>
        </p:nvSpPr>
        <p:spPr>
          <a:xfrm>
            <a:off x="503999" y="1445039"/>
            <a:ext cx="9071640" cy="45467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/>
              <a:t>要求仕様に基づき光学系を</a:t>
            </a:r>
            <a:r>
              <a:rPr lang="en-US" altLang="ja-JP"/>
              <a:t>zemax</a:t>
            </a:r>
            <a:r>
              <a:rPr lang="ja-JP" altLang="en-US"/>
              <a:t>で設計した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480" y="5018400"/>
            <a:ext cx="6521400" cy="234432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7200000" y="4320000"/>
            <a:ext cx="2160000" cy="602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rPr>
              <a:t>Size=1.25m×0.35m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30089" b="40123"/>
          <a:stretch>
            <a:fillRect/>
          </a:stretch>
        </p:blipFill>
        <p:spPr>
          <a:xfrm>
            <a:off x="414360" y="3420000"/>
            <a:ext cx="9365040" cy="39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タイトル 2"/>
          <p:cNvSpPr txBox="1">
            <a:spLocks noGrp="1"/>
          </p:cNvSpPr>
          <p:nvPr>
            <p:ph type="title" idx="4294967295"/>
          </p:nvPr>
        </p:nvSpPr>
        <p:spPr>
          <a:xfrm>
            <a:off x="503999" y="265320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ja-JP" altLang="en-US"/>
              <a:t>光学設計</a:t>
            </a:r>
            <a:r>
              <a:rPr lang="en-US" altLang="ja-JP"/>
              <a:t>:</a:t>
            </a:r>
            <a:r>
              <a:rPr lang="ja-JP" altLang="en-US"/>
              <a:t>要求仕様</a:t>
            </a:r>
          </a:p>
        </p:txBody>
      </p:sp>
      <p:sp>
        <p:nvSpPr>
          <p:cNvPr id="4" name="テキスト プレースホルダー 3"/>
          <p:cNvSpPr txBox="1">
            <a:spLocks noGrp="1"/>
          </p:cNvSpPr>
          <p:nvPr>
            <p:ph type="body" idx="4294967295"/>
          </p:nvPr>
        </p:nvSpPr>
        <p:spPr>
          <a:xfrm>
            <a:off x="180000" y="1835999"/>
            <a:ext cx="5472000" cy="1800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en-US" sz="2200"/>
              <a:t>On-axis</a:t>
            </a:r>
            <a:r>
              <a:rPr lang="ja-JP" altLang="en-US" sz="2200"/>
              <a:t>の光に対して（公差含</a:t>
            </a:r>
            <a:r>
              <a:rPr lang="en-US" sz="2200"/>
              <a:t>,λ=1.65um</a:t>
            </a:r>
            <a:r>
              <a:rPr lang="ja-JP" altLang="en-US" sz="2200"/>
              <a:t>）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-</a:t>
            </a:r>
            <a:r>
              <a:rPr lang="ja-JP" altLang="en-US" sz="2200"/>
              <a:t>望遠鏡焦点</a:t>
            </a:r>
            <a:r>
              <a:rPr lang="en-US" sz="2200"/>
              <a:t>-WDM</a:t>
            </a:r>
            <a:r>
              <a:rPr lang="ja-JP" altLang="en-US" sz="2200"/>
              <a:t>の波面誤差</a:t>
            </a:r>
            <a:r>
              <a:rPr lang="en-US" sz="2200"/>
              <a:t>&lt;2λ</a:t>
            </a:r>
            <a:br>
              <a:rPr lang="en-US" sz="2200"/>
            </a:br>
            <a:r>
              <a:rPr lang="en-US" sz="2200"/>
              <a:t>-OAP4-TDM</a:t>
            </a:r>
            <a:r>
              <a:rPr lang="ja-JP" altLang="en-US" sz="2200"/>
              <a:t>の波面誤差</a:t>
            </a:r>
            <a:r>
              <a:rPr lang="en-US" sz="2200"/>
              <a:t>&lt;0.12λ</a:t>
            </a:r>
          </a:p>
          <a:p>
            <a:pPr lvl="0"/>
            <a:r>
              <a:rPr lang="en-US" sz="2200"/>
              <a:t>Off-axis(3”)</a:t>
            </a:r>
            <a:br>
              <a:rPr lang="en-US" sz="2200"/>
            </a:br>
            <a:r>
              <a:rPr lang="en-US" sz="2200"/>
              <a:t>-</a:t>
            </a:r>
            <a:r>
              <a:rPr lang="ja-JP" altLang="en-US" sz="2200"/>
              <a:t>全光学系の波面誤差</a:t>
            </a:r>
            <a:r>
              <a:rPr lang="en-US" sz="2200"/>
              <a:t>&lt;0.25λ</a:t>
            </a:r>
          </a:p>
        </p:txBody>
      </p:sp>
      <p:sp>
        <p:nvSpPr>
          <p:cNvPr id="5" name="テキスト プレースホルダー 4"/>
          <p:cNvSpPr txBox="1">
            <a:spLocks noGrp="1"/>
          </p:cNvSpPr>
          <p:nvPr>
            <p:ph type="body" idx="4294967295"/>
          </p:nvPr>
        </p:nvSpPr>
        <p:spPr>
          <a:xfrm>
            <a:off x="5760000" y="1835999"/>
            <a:ext cx="4680000" cy="1440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32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8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4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Arial" pitchFamily="18"/>
                <a:ea typeface="ＭＳ Ｐゴシック" pitchFamily="2"/>
                <a:cs typeface="Mangal" pitchFamily="2"/>
              </a:defRPr>
            </a:lvl9pPr>
          </a:lstStyle>
          <a:p>
            <a:pPr lvl="0"/>
            <a:r>
              <a:rPr lang="ja-JP" altLang="en-US" sz="2200"/>
              <a:t>光学系全体に対して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-</a:t>
            </a:r>
            <a:r>
              <a:rPr lang="ja-JP" altLang="en-US" sz="2200"/>
              <a:t>サイズが</a:t>
            </a:r>
            <a:r>
              <a:rPr lang="en-US" sz="2200"/>
              <a:t>1m×1m</a:t>
            </a:r>
            <a:r>
              <a:rPr lang="ja-JP" altLang="en-US" sz="2200"/>
              <a:t>程度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-</a:t>
            </a:r>
            <a:r>
              <a:rPr lang="ja-JP" altLang="en-US" sz="2200"/>
              <a:t>クリアランスの確保</a:t>
            </a:r>
            <a:r>
              <a:rPr lang="en-US" sz="2200"/>
              <a:t/>
            </a:r>
            <a:br>
              <a:rPr lang="en-US" sz="2200"/>
            </a:br>
            <a:r>
              <a:rPr lang="en-US" sz="2200"/>
              <a:t>-</a:t>
            </a:r>
            <a:r>
              <a:rPr lang="ja-JP" altLang="en-US" sz="2200"/>
              <a:t>平面鏡をなるべく用いない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タイトルとコンテンツ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11737</TotalTime>
  <Words>658</Words>
  <Application>Microsoft Office PowerPoint</Application>
  <PresentationFormat>画面に合わせる (4:3)</PresentationFormat>
  <Paragraphs>176</Paragraphs>
  <Slides>21</Slides>
  <Notes>21</Notes>
  <HiddenSlides>0</HiddenSlides>
  <MMClips>2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21</vt:i4>
      </vt:variant>
    </vt:vector>
  </HeadingPairs>
  <TitlesOfParts>
    <vt:vector size="23" baseType="lpstr">
      <vt:lpstr>標準</vt:lpstr>
      <vt:lpstr>タイトルとコンテンツ</vt:lpstr>
      <vt:lpstr>極限補償光学装置概要</vt:lpstr>
      <vt:lpstr>目次</vt:lpstr>
      <vt:lpstr>目的：系外惑星の直接撮像</vt:lpstr>
      <vt:lpstr>極限補償光学の必要性</vt:lpstr>
      <vt:lpstr>基本的な光学系</vt:lpstr>
      <vt:lpstr>3つの鏡を使った補正</vt:lpstr>
      <vt:lpstr>極限補償光学装置の構成</vt:lpstr>
      <vt:lpstr>光学設計：結果</vt:lpstr>
      <vt:lpstr>光学設計:要求仕様</vt:lpstr>
      <vt:lpstr>光学設計:波面誤差評価</vt:lpstr>
      <vt:lpstr>極限補償光学装置の構成</vt:lpstr>
      <vt:lpstr>Tip-tilt鏡とWoofer DM</vt:lpstr>
      <vt:lpstr>Shack-Hartmann 波面センサ</vt:lpstr>
      <vt:lpstr>実験</vt:lpstr>
      <vt:lpstr>実験室での光学系</vt:lpstr>
      <vt:lpstr>光学系組立</vt:lpstr>
      <vt:lpstr>光学系組立</vt:lpstr>
      <vt:lpstr>AO loopの構築</vt:lpstr>
      <vt:lpstr>結果</vt:lpstr>
      <vt:lpstr>考察</vt:lpstr>
      <vt:lpstr>今後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極限補償光学装置概要</dc:title>
  <dc:creator>natsume noriaki</dc:creator>
  <cp:lastModifiedBy>mikio</cp:lastModifiedBy>
  <cp:revision>143</cp:revision>
  <dcterms:created xsi:type="dcterms:W3CDTF">2012-04-14T20:44:33Z</dcterms:created>
  <dcterms:modified xsi:type="dcterms:W3CDTF">2013-09-18T03:17:53Z</dcterms:modified>
</cp:coreProperties>
</file>